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Inter" panose="020B0604020202020204" charset="0"/>
      <p:bold r:id="rId8"/>
      <p:boldItalic r:id="rId9"/>
    </p:embeddedFont>
    <p:embeddedFont>
      <p:font typeface="Inter Medium" panose="020B0604020202020204" charset="0"/>
      <p:regular r:id="rId10"/>
      <p:bold r:id="rId11"/>
      <p:italic r:id="rId12"/>
      <p:boldItalic r:id="rId13"/>
    </p:embeddedFont>
    <p:embeddedFont>
      <p:font typeface="Inter SemiBold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hlPc7EfPsOJGci1UyYVqJbknd9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ea8375dcee_0_4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3ea8375dcee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a8375dcee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3ea8375dcee_0_6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ea8375dcee_0_6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a8375dcee_0_8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ea8375dcee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a8375dcee_0_1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ea8375dcee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ea8375dcee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3ea8375dcee_0_16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ea8375dcee_0_16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2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ea8375dcee_0_462"/>
          <p:cNvSpPr/>
          <p:nvPr/>
        </p:nvSpPr>
        <p:spPr>
          <a:xfrm>
            <a:off x="5902200" y="0"/>
            <a:ext cx="6289800" cy="6858000"/>
          </a:xfrm>
          <a:prstGeom prst="rect">
            <a:avLst/>
          </a:prstGeom>
          <a:solidFill>
            <a:srgbClr val="0055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ea8375dcee_0_462"/>
          <p:cNvSpPr txBox="1"/>
          <p:nvPr/>
        </p:nvSpPr>
        <p:spPr>
          <a:xfrm>
            <a:off x="965550" y="2724099"/>
            <a:ext cx="3971100" cy="433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00" b="1" dirty="0">
              <a:solidFill>
                <a:srgbClr val="0055A6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>
                <a:solidFill>
                  <a:srgbClr val="64748B"/>
                </a:solidFill>
                <a:latin typeface="Inter"/>
                <a:ea typeface="Inter"/>
                <a:cs typeface="Inter"/>
                <a:sym typeface="Inter"/>
              </a:rPr>
              <a:t>2025-26 Season Overview</a:t>
            </a:r>
            <a:endParaRPr sz="2400" b="0" dirty="0">
              <a:solidFill>
                <a:srgbClr val="64748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0" name="Google Shape;90;g3ea8375dcee_0_462"/>
          <p:cNvGrpSpPr/>
          <p:nvPr/>
        </p:nvGrpSpPr>
        <p:grpSpPr>
          <a:xfrm>
            <a:off x="568100" y="3641100"/>
            <a:ext cx="5715000" cy="2286000"/>
            <a:chOff x="381000" y="3619500"/>
            <a:chExt cx="5715000" cy="2286000"/>
          </a:xfrm>
        </p:grpSpPr>
        <p:sp>
          <p:nvSpPr>
            <p:cNvPr id="91" name="Google Shape;91;g3ea8375dcee_0_462"/>
            <p:cNvSpPr/>
            <p:nvPr/>
          </p:nvSpPr>
          <p:spPr>
            <a:xfrm>
              <a:off x="381000" y="3619500"/>
              <a:ext cx="5715000" cy="2286000"/>
            </a:xfrm>
            <a:prstGeom prst="roundRect">
              <a:avLst>
                <a:gd name="adj" fmla="val 3333"/>
              </a:avLst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g3ea8375dcee_0_462"/>
            <p:cNvSpPr txBox="1"/>
            <p:nvPr/>
          </p:nvSpPr>
          <p:spPr>
            <a:xfrm>
              <a:off x="381000" y="3810000"/>
              <a:ext cx="5143500" cy="19050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>
                  <a:solidFill>
                    <a:srgbClr val="0055A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• Current FAB</a:t>
              </a:r>
              <a:endParaRPr sz="2000" b="0">
                <a:solidFill>
                  <a:srgbClr val="0055A6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  <a:p>
              <a:pPr marL="0" lvl="0" indent="0" algn="l" rtl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 sz="2000" b="0">
                  <a:solidFill>
                    <a:srgbClr val="0055A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• Supporting Club Initiatives &amp; Projects</a:t>
              </a:r>
              <a:endParaRPr sz="2000" b="0">
                <a:solidFill>
                  <a:srgbClr val="0055A6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  <a:p>
              <a:pPr marL="0" lvl="0" indent="0" algn="l" rtl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 sz="2000" b="0">
                  <a:solidFill>
                    <a:srgbClr val="0055A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• Fan Engagement &amp; Activities</a:t>
              </a:r>
              <a:endParaRPr sz="2000" b="0">
                <a:solidFill>
                  <a:srgbClr val="0055A6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  <a:p>
              <a:pPr marL="0" lvl="0" indent="0" algn="l" rtl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 sz="2000" b="0">
                  <a:solidFill>
                    <a:srgbClr val="0055A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• Women's update</a:t>
              </a:r>
              <a:endParaRPr sz="2000" b="0">
                <a:solidFill>
                  <a:srgbClr val="0055A6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  <p:pic>
        <p:nvPicPr>
          <p:cNvPr id="93" name="Google Shape;93;g3ea8375dcee_0_462"/>
          <p:cNvPicPr preferRelativeResize="0"/>
          <p:nvPr/>
        </p:nvPicPr>
        <p:blipFill rotWithShape="1">
          <a:blip r:embed="rId4">
            <a:alphaModFix/>
          </a:blip>
          <a:srcRect t="179" r="20300" b="169"/>
          <a:stretch/>
        </p:blipFill>
        <p:spPr>
          <a:xfrm>
            <a:off x="0" y="189550"/>
            <a:ext cx="59022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ea8375dcee_0_462" title="Signing autographs.jpg"/>
          <p:cNvPicPr preferRelativeResize="0"/>
          <p:nvPr/>
        </p:nvPicPr>
        <p:blipFill rotWithShape="1">
          <a:blip r:embed="rId5">
            <a:alphaModFix amt="52000"/>
          </a:blip>
          <a:srcRect t="10761" b="18583"/>
          <a:stretch/>
        </p:blipFill>
        <p:spPr>
          <a:xfrm>
            <a:off x="5902200" y="0"/>
            <a:ext cx="62898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a8375dcee_0_667"/>
          <p:cNvSpPr txBox="1">
            <a:spLocks noGrp="1"/>
          </p:cNvSpPr>
          <p:nvPr>
            <p:ph type="sldNum" idx="12"/>
          </p:nvPr>
        </p:nvSpPr>
        <p:spPr>
          <a:xfrm>
            <a:off x="10153276" y="6356350"/>
            <a:ext cx="165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3ea8375dcee_0_667"/>
          <p:cNvSpPr/>
          <p:nvPr/>
        </p:nvSpPr>
        <p:spPr>
          <a:xfrm>
            <a:off x="0" y="0"/>
            <a:ext cx="12192000" cy="952500"/>
          </a:xfrm>
          <a:prstGeom prst="rect">
            <a:avLst/>
          </a:prstGeom>
          <a:solidFill>
            <a:srgbClr val="0055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g3ea8375dcee_0_667"/>
          <p:cNvPicPr preferRelativeResize="0"/>
          <p:nvPr/>
        </p:nvPicPr>
        <p:blipFill rotWithShape="1">
          <a:blip r:embed="rId4">
            <a:alphaModFix/>
          </a:blip>
          <a:srcRect t="179" b="169"/>
          <a:stretch/>
        </p:blipFill>
        <p:spPr>
          <a:xfrm>
            <a:off x="381000" y="182318"/>
            <a:ext cx="1905000" cy="5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ea8375dcee_0_667"/>
          <p:cNvSpPr txBox="1"/>
          <p:nvPr/>
        </p:nvSpPr>
        <p:spPr>
          <a:xfrm>
            <a:off x="2476500" y="0"/>
            <a:ext cx="9334500" cy="952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381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2025 – 2026 FAB TEAM</a:t>
            </a:r>
            <a:endParaRPr sz="3600" b="1" i="0" u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04" name="Google Shape;104;g3ea8375dcee_0_667"/>
          <p:cNvGrpSpPr/>
          <p:nvPr/>
        </p:nvGrpSpPr>
        <p:grpSpPr>
          <a:xfrm>
            <a:off x="381000" y="1143000"/>
            <a:ext cx="11430000" cy="1714500"/>
            <a:chOff x="381000" y="1143000"/>
            <a:chExt cx="11430000" cy="1714500"/>
          </a:xfrm>
        </p:grpSpPr>
        <p:sp>
          <p:nvSpPr>
            <p:cNvPr id="105" name="Google Shape;105;g3ea8375dcee_0_667"/>
            <p:cNvSpPr/>
            <p:nvPr/>
          </p:nvSpPr>
          <p:spPr>
            <a:xfrm>
              <a:off x="381000" y="1143000"/>
              <a:ext cx="11430000" cy="1714500"/>
            </a:xfrm>
            <a:prstGeom prst="roundRect">
              <a:avLst>
                <a:gd name="adj" fmla="val 6666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g3ea8375dcee_0_667"/>
            <p:cNvSpPr txBox="1"/>
            <p:nvPr/>
          </p:nvSpPr>
          <p:spPr>
            <a:xfrm>
              <a:off x="381000" y="1143000"/>
              <a:ext cx="952500" cy="1714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>
                  <a:solidFill>
                    <a:srgbClr val="64748B"/>
                  </a:solidFill>
                  <a:latin typeface="Inter"/>
                  <a:ea typeface="Inter"/>
                  <a:cs typeface="Inter"/>
                  <a:sym typeface="Inter"/>
                </a:rPr>
                <a:t>3RD YEAR</a:t>
              </a:r>
              <a:endParaRPr sz="1400" b="1" i="0" u="none" strike="noStrike">
                <a:solidFill>
                  <a:srgbClr val="64748B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07" name="Google Shape;107;g3ea8375dcee_0_667"/>
            <p:cNvPicPr preferRelativeResize="0"/>
            <p:nvPr/>
          </p:nvPicPr>
          <p:blipFill rotWithShape="1">
            <a:blip r:embed="rId5">
              <a:alphaModFix/>
            </a:blip>
            <a:srcRect l="1849" r="1858"/>
            <a:stretch/>
          </p:blipFill>
          <p:spPr>
            <a:xfrm>
              <a:off x="1428750" y="1238250"/>
              <a:ext cx="2286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sp>
          <p:nvSpPr>
            <p:cNvPr id="108" name="Google Shape;108;g3ea8375dcee_0_667"/>
            <p:cNvSpPr/>
            <p:nvPr/>
          </p:nvSpPr>
          <p:spPr>
            <a:xfrm>
              <a:off x="1428750" y="2286000"/>
              <a:ext cx="952500" cy="285900"/>
            </a:xfrm>
            <a:prstGeom prst="roundRect">
              <a:avLst>
                <a:gd name="adj" fmla="val 13333"/>
              </a:avLst>
            </a:prstGeom>
            <a:solidFill>
              <a:srgbClr val="0055A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g3ea8375dcee_0_667"/>
            <p:cNvSpPr txBox="1"/>
            <p:nvPr/>
          </p:nvSpPr>
          <p:spPr>
            <a:xfrm>
              <a:off x="1428750" y="2286000"/>
              <a:ext cx="9525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CHAIR</a:t>
              </a:r>
              <a:endParaRPr sz="1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10" name="Google Shape;110;g3ea8375dcee_0_667"/>
            <p:cNvPicPr preferRelativeResize="0"/>
            <p:nvPr/>
          </p:nvPicPr>
          <p:blipFill rotWithShape="1">
            <a:blip r:embed="rId6">
              <a:alphaModFix/>
            </a:blip>
            <a:srcRect l="1923" r="1914"/>
            <a:stretch/>
          </p:blipFill>
          <p:spPr>
            <a:xfrm>
              <a:off x="4000500" y="1238250"/>
              <a:ext cx="2286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pic>
          <p:nvPicPr>
            <p:cNvPr id="111" name="Google Shape;111;g3ea8375dcee_0_667"/>
            <p:cNvPicPr preferRelativeResize="0"/>
            <p:nvPr/>
          </p:nvPicPr>
          <p:blipFill rotWithShape="1">
            <a:blip r:embed="rId7">
              <a:alphaModFix/>
            </a:blip>
            <a:srcRect l="1849" r="1858"/>
            <a:stretch/>
          </p:blipFill>
          <p:spPr>
            <a:xfrm>
              <a:off x="6572250" y="1238250"/>
              <a:ext cx="2286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pic>
          <p:nvPicPr>
            <p:cNvPr id="112" name="Google Shape;112;g3ea8375dcee_0_667"/>
            <p:cNvPicPr preferRelativeResize="0"/>
            <p:nvPr/>
          </p:nvPicPr>
          <p:blipFill rotWithShape="1">
            <a:blip r:embed="rId8">
              <a:alphaModFix/>
            </a:blip>
            <a:srcRect l="1784" r="1784"/>
            <a:stretch/>
          </p:blipFill>
          <p:spPr>
            <a:xfrm>
              <a:off x="9144000" y="1238250"/>
              <a:ext cx="2286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</p:grpSp>
      <p:grpSp>
        <p:nvGrpSpPr>
          <p:cNvPr id="113" name="Google Shape;113;g3ea8375dcee_0_667"/>
          <p:cNvGrpSpPr/>
          <p:nvPr/>
        </p:nvGrpSpPr>
        <p:grpSpPr>
          <a:xfrm>
            <a:off x="381000" y="3000375"/>
            <a:ext cx="11525250" cy="1714500"/>
            <a:chOff x="381000" y="3000375"/>
            <a:chExt cx="11525250" cy="1714500"/>
          </a:xfrm>
        </p:grpSpPr>
        <p:sp>
          <p:nvSpPr>
            <p:cNvPr id="114" name="Google Shape;114;g3ea8375dcee_0_667"/>
            <p:cNvSpPr/>
            <p:nvPr/>
          </p:nvSpPr>
          <p:spPr>
            <a:xfrm>
              <a:off x="381000" y="3000375"/>
              <a:ext cx="11430000" cy="1714500"/>
            </a:xfrm>
            <a:prstGeom prst="roundRect">
              <a:avLst>
                <a:gd name="adj" fmla="val 6666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g3ea8375dcee_0_667"/>
            <p:cNvSpPr txBox="1"/>
            <p:nvPr/>
          </p:nvSpPr>
          <p:spPr>
            <a:xfrm>
              <a:off x="381000" y="3000375"/>
              <a:ext cx="952500" cy="1714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>
                  <a:solidFill>
                    <a:srgbClr val="64748B"/>
                  </a:solidFill>
                  <a:latin typeface="Inter"/>
                  <a:ea typeface="Inter"/>
                  <a:cs typeface="Inter"/>
                  <a:sym typeface="Inter"/>
                </a:rPr>
                <a:t>2ND YEAR</a:t>
              </a:r>
              <a:endParaRPr sz="1400" b="1" i="0" u="none" strike="noStrike">
                <a:solidFill>
                  <a:srgbClr val="64748B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16" name="Google Shape;116;g3ea8375dcee_0_667"/>
            <p:cNvPicPr preferRelativeResize="0"/>
            <p:nvPr/>
          </p:nvPicPr>
          <p:blipFill rotWithShape="1">
            <a:blip r:embed="rId9">
              <a:alphaModFix/>
            </a:blip>
            <a:srcRect l="9904" r="9904"/>
            <a:stretch/>
          </p:blipFill>
          <p:spPr>
            <a:xfrm>
              <a:off x="1428750" y="3095625"/>
              <a:ext cx="1905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sp>
          <p:nvSpPr>
            <p:cNvPr id="117" name="Google Shape;117;g3ea8375dcee_0_667"/>
            <p:cNvSpPr/>
            <p:nvPr/>
          </p:nvSpPr>
          <p:spPr>
            <a:xfrm>
              <a:off x="1428750" y="4143375"/>
              <a:ext cx="1143000" cy="285900"/>
            </a:xfrm>
            <a:prstGeom prst="roundRect">
              <a:avLst>
                <a:gd name="adj" fmla="val 13333"/>
              </a:avLst>
            </a:prstGeom>
            <a:solidFill>
              <a:srgbClr val="0055A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g3ea8375dcee_0_667"/>
            <p:cNvSpPr txBox="1"/>
            <p:nvPr/>
          </p:nvSpPr>
          <p:spPr>
            <a:xfrm>
              <a:off x="1428750" y="4143375"/>
              <a:ext cx="11430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VICE CHAIR</a:t>
              </a:r>
              <a:endParaRPr sz="1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19" name="Google Shape;119;g3ea8375dcee_0_667"/>
            <p:cNvPicPr preferRelativeResize="0"/>
            <p:nvPr/>
          </p:nvPicPr>
          <p:blipFill rotWithShape="1">
            <a:blip r:embed="rId10">
              <a:alphaModFix/>
            </a:blip>
            <a:srcRect l="9904" r="9904"/>
            <a:stretch/>
          </p:blipFill>
          <p:spPr>
            <a:xfrm>
              <a:off x="3571875" y="3095625"/>
              <a:ext cx="1905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pic>
          <p:nvPicPr>
            <p:cNvPr id="120" name="Google Shape;120;g3ea8375dcee_0_667"/>
            <p:cNvPicPr preferRelativeResize="0"/>
            <p:nvPr/>
          </p:nvPicPr>
          <p:blipFill rotWithShape="1">
            <a:blip r:embed="rId11">
              <a:alphaModFix/>
            </a:blip>
            <a:srcRect l="9904" r="9904"/>
            <a:stretch/>
          </p:blipFill>
          <p:spPr>
            <a:xfrm>
              <a:off x="5715000" y="3095625"/>
              <a:ext cx="1905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pic>
          <p:nvPicPr>
            <p:cNvPr id="121" name="Google Shape;121;g3ea8375dcee_0_667"/>
            <p:cNvPicPr preferRelativeResize="0"/>
            <p:nvPr/>
          </p:nvPicPr>
          <p:blipFill rotWithShape="1">
            <a:blip r:embed="rId12">
              <a:alphaModFix/>
            </a:blip>
            <a:srcRect l="9904" r="9904"/>
            <a:stretch/>
          </p:blipFill>
          <p:spPr>
            <a:xfrm>
              <a:off x="7858125" y="3095625"/>
              <a:ext cx="1905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pic>
          <p:nvPicPr>
            <p:cNvPr id="122" name="Google Shape;122;g3ea8375dcee_0_667"/>
            <p:cNvPicPr preferRelativeResize="0"/>
            <p:nvPr/>
          </p:nvPicPr>
          <p:blipFill rotWithShape="1">
            <a:blip r:embed="rId13">
              <a:alphaModFix/>
            </a:blip>
            <a:srcRect l="9904" r="9904"/>
            <a:stretch/>
          </p:blipFill>
          <p:spPr>
            <a:xfrm>
              <a:off x="10001250" y="3095625"/>
              <a:ext cx="1905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</p:grpSp>
      <p:grpSp>
        <p:nvGrpSpPr>
          <p:cNvPr id="123" name="Google Shape;123;g3ea8375dcee_0_667"/>
          <p:cNvGrpSpPr/>
          <p:nvPr/>
        </p:nvGrpSpPr>
        <p:grpSpPr>
          <a:xfrm>
            <a:off x="381000" y="4857750"/>
            <a:ext cx="11430000" cy="1714650"/>
            <a:chOff x="381000" y="4857750"/>
            <a:chExt cx="11430000" cy="1714650"/>
          </a:xfrm>
        </p:grpSpPr>
        <p:sp>
          <p:nvSpPr>
            <p:cNvPr id="124" name="Google Shape;124;g3ea8375dcee_0_667"/>
            <p:cNvSpPr/>
            <p:nvPr/>
          </p:nvSpPr>
          <p:spPr>
            <a:xfrm>
              <a:off x="381000" y="4857750"/>
              <a:ext cx="11430000" cy="1714500"/>
            </a:xfrm>
            <a:prstGeom prst="roundRect">
              <a:avLst>
                <a:gd name="adj" fmla="val 6666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g3ea8375dcee_0_667"/>
            <p:cNvSpPr txBox="1"/>
            <p:nvPr/>
          </p:nvSpPr>
          <p:spPr>
            <a:xfrm>
              <a:off x="381000" y="4857750"/>
              <a:ext cx="952500" cy="1714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>
                  <a:solidFill>
                    <a:srgbClr val="64748B"/>
                  </a:solidFill>
                  <a:latin typeface="Inter"/>
                  <a:ea typeface="Inter"/>
                  <a:cs typeface="Inter"/>
                  <a:sym typeface="Inter"/>
                </a:rPr>
                <a:t>1ST YEAR</a:t>
              </a:r>
              <a:endParaRPr sz="1400" b="1" i="0" u="none" strike="noStrike">
                <a:solidFill>
                  <a:srgbClr val="64748B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26" name="Google Shape;126;g3ea8375dcee_0_667"/>
            <p:cNvPicPr preferRelativeResize="0"/>
            <p:nvPr/>
          </p:nvPicPr>
          <p:blipFill rotWithShape="1">
            <a:blip r:embed="rId14">
              <a:alphaModFix/>
            </a:blip>
            <a:srcRect t="15059" b="15059"/>
            <a:stretch/>
          </p:blipFill>
          <p:spPr>
            <a:xfrm>
              <a:off x="1428750" y="4953000"/>
              <a:ext cx="2286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sp>
          <p:nvSpPr>
            <p:cNvPr id="127" name="Google Shape;127;g3ea8375dcee_0_667"/>
            <p:cNvSpPr txBox="1"/>
            <p:nvPr/>
          </p:nvSpPr>
          <p:spPr>
            <a:xfrm>
              <a:off x="1428750" y="6286500"/>
              <a:ext cx="22860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>
                  <a:solidFill>
                    <a:srgbClr val="0055A6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Website designer</a:t>
              </a:r>
              <a:endParaRPr sz="1100" b="0">
                <a:solidFill>
                  <a:srgbClr val="0055A6"/>
                </a:solidFill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  <p:pic>
          <p:nvPicPr>
            <p:cNvPr id="128" name="Google Shape;128;g3ea8375dcee_0_667"/>
            <p:cNvPicPr preferRelativeResize="0"/>
            <p:nvPr/>
          </p:nvPicPr>
          <p:blipFill rotWithShape="1">
            <a:blip r:embed="rId15">
              <a:alphaModFix/>
            </a:blip>
            <a:srcRect t="15234" b="15234"/>
            <a:stretch/>
          </p:blipFill>
          <p:spPr>
            <a:xfrm>
              <a:off x="4953000" y="4953000"/>
              <a:ext cx="2286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sp>
          <p:nvSpPr>
            <p:cNvPr id="129" name="Google Shape;129;g3ea8375dcee_0_667"/>
            <p:cNvSpPr txBox="1"/>
            <p:nvPr/>
          </p:nvSpPr>
          <p:spPr>
            <a:xfrm>
              <a:off x="4953000" y="6286500"/>
              <a:ext cx="22860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>
                  <a:solidFill>
                    <a:srgbClr val="0055A6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Journalist</a:t>
              </a:r>
              <a:endParaRPr sz="1100" b="0">
                <a:solidFill>
                  <a:srgbClr val="0055A6"/>
                </a:solidFill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  <p:pic>
          <p:nvPicPr>
            <p:cNvPr id="130" name="Google Shape;130;g3ea8375dcee_0_667"/>
            <p:cNvPicPr preferRelativeResize="0"/>
            <p:nvPr/>
          </p:nvPicPr>
          <p:blipFill rotWithShape="1">
            <a:blip r:embed="rId16">
              <a:alphaModFix/>
            </a:blip>
            <a:srcRect t="15176" b="15176"/>
            <a:stretch/>
          </p:blipFill>
          <p:spPr>
            <a:xfrm>
              <a:off x="8477250" y="4953000"/>
              <a:ext cx="22860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sp>
          <p:nvSpPr>
            <p:cNvPr id="131" name="Google Shape;131;g3ea8375dcee_0_667"/>
            <p:cNvSpPr txBox="1"/>
            <p:nvPr/>
          </p:nvSpPr>
          <p:spPr>
            <a:xfrm>
              <a:off x="8477250" y="6286500"/>
              <a:ext cx="22860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>
                  <a:solidFill>
                    <a:srgbClr val="0055A6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Family Member</a:t>
              </a:r>
              <a:endParaRPr sz="1100" b="0">
                <a:solidFill>
                  <a:srgbClr val="0055A6"/>
                </a:solidFill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sp>
        <p:nvSpPr>
          <p:cNvPr id="132" name="Google Shape;132;g3ea8375dcee_0_667" descr="06AUG25-Fan-Advisory-Board-JB-0055.webp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ea8375dcee_0_667" descr="06AUG25-Fan-Advisory-Board-JB-0055.webp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a8375dcee_0_886"/>
          <p:cNvSpPr/>
          <p:nvPr/>
        </p:nvSpPr>
        <p:spPr>
          <a:xfrm>
            <a:off x="0" y="0"/>
            <a:ext cx="12192000" cy="952500"/>
          </a:xfrm>
          <a:prstGeom prst="rect">
            <a:avLst/>
          </a:prstGeom>
          <a:solidFill>
            <a:srgbClr val="0055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ea8375dcee_0_886"/>
          <p:cNvSpPr txBox="1"/>
          <p:nvPr/>
        </p:nvSpPr>
        <p:spPr>
          <a:xfrm>
            <a:off x="2476500" y="0"/>
            <a:ext cx="9334500" cy="952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381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6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SUPPORTING CLUB INITIATIVES &amp; PROJECTS</a:t>
            </a:r>
            <a:endParaRPr sz="296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40" name="Google Shape;140;g3ea8375dcee_0_886"/>
          <p:cNvGrpSpPr/>
          <p:nvPr/>
        </p:nvGrpSpPr>
        <p:grpSpPr>
          <a:xfrm>
            <a:off x="381000" y="1333500"/>
            <a:ext cx="11430075" cy="4953000"/>
            <a:chOff x="381000" y="1333500"/>
            <a:chExt cx="11430075" cy="4953000"/>
          </a:xfrm>
        </p:grpSpPr>
        <p:sp>
          <p:nvSpPr>
            <p:cNvPr id="141" name="Google Shape;141;g3ea8375dcee_0_886"/>
            <p:cNvSpPr/>
            <p:nvPr/>
          </p:nvSpPr>
          <p:spPr>
            <a:xfrm>
              <a:off x="381000" y="1333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g3ea8375dcee_0_886"/>
            <p:cNvSpPr txBox="1"/>
            <p:nvPr/>
          </p:nvSpPr>
          <p:spPr>
            <a:xfrm>
              <a:off x="381000" y="1333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1901 Club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Pub team presentation and pricing discussion.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" name="Google Shape;143;g3ea8375dcee_0_886"/>
            <p:cNvSpPr/>
            <p:nvPr/>
          </p:nvSpPr>
          <p:spPr>
            <a:xfrm>
              <a:off x="3286125" y="1333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g3ea8375dcee_0_886"/>
            <p:cNvSpPr txBox="1"/>
            <p:nvPr/>
          </p:nvSpPr>
          <p:spPr>
            <a:xfrm>
              <a:off x="3286125" y="1333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125 Celebrations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Anna Easthope presentation on milestone events.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" name="Google Shape;145;g3ea8375dcee_0_886"/>
            <p:cNvSpPr/>
            <p:nvPr/>
          </p:nvSpPr>
          <p:spPr>
            <a:xfrm>
              <a:off x="6191250" y="1333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g3ea8375dcee_0_886"/>
            <p:cNvSpPr txBox="1"/>
            <p:nvPr/>
          </p:nvSpPr>
          <p:spPr>
            <a:xfrm>
              <a:off x="6191250" y="1333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PL Standards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Supporting the Premier League Fan Engagement Standard.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" name="Google Shape;147;g3ea8375dcee_0_886"/>
            <p:cNvSpPr/>
            <p:nvPr/>
          </p:nvSpPr>
          <p:spPr>
            <a:xfrm>
              <a:off x="9096375" y="1333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g3ea8375dcee_0_886"/>
            <p:cNvSpPr txBox="1"/>
            <p:nvPr/>
          </p:nvSpPr>
          <p:spPr>
            <a:xfrm>
              <a:off x="9096375" y="1333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Ticket Sharing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Consultation on Season Ticket policy changes.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" name="Google Shape;149;g3ea8375dcee_0_886"/>
            <p:cNvSpPr/>
            <p:nvPr/>
          </p:nvSpPr>
          <p:spPr>
            <a:xfrm>
              <a:off x="381000" y="30480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g3ea8375dcee_0_886"/>
            <p:cNvSpPr txBox="1"/>
            <p:nvPr/>
          </p:nvSpPr>
          <p:spPr>
            <a:xfrm>
              <a:off x="381000" y="30480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Fan Flag Designs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"Tribal, urban, and iconic" theme with North 9.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" name="Google Shape;151;g3ea8375dcee_0_886"/>
            <p:cNvSpPr/>
            <p:nvPr/>
          </p:nvSpPr>
          <p:spPr>
            <a:xfrm>
              <a:off x="3286125" y="30480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g3ea8375dcee_0_886"/>
            <p:cNvSpPr txBox="1"/>
            <p:nvPr/>
          </p:nvSpPr>
          <p:spPr>
            <a:xfrm>
              <a:off x="3286125" y="30480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Match Pricing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Men's and Women's season ticket pricing strategy.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" name="Google Shape;153;g3ea8375dcee_0_886"/>
            <p:cNvSpPr/>
            <p:nvPr/>
          </p:nvSpPr>
          <p:spPr>
            <a:xfrm>
              <a:off x="6191250" y="30480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g3ea8375dcee_0_886"/>
            <p:cNvSpPr txBox="1"/>
            <p:nvPr/>
          </p:nvSpPr>
          <p:spPr>
            <a:xfrm>
              <a:off x="6191250" y="30480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Safe Standing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Consultation process for safe standing areas.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" name="Google Shape;155;g3ea8375dcee_0_886"/>
            <p:cNvSpPr/>
            <p:nvPr/>
          </p:nvSpPr>
          <p:spPr>
            <a:xfrm>
              <a:off x="9096375" y="30480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g3ea8375dcee_0_886"/>
            <p:cNvSpPr txBox="1"/>
            <p:nvPr/>
          </p:nvSpPr>
          <p:spPr>
            <a:xfrm>
              <a:off x="9096375" y="30480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Heritage Wall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Discussion on new design and sustainable materials.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" name="Google Shape;157;g3ea8375dcee_0_886"/>
            <p:cNvSpPr/>
            <p:nvPr/>
          </p:nvSpPr>
          <p:spPr>
            <a:xfrm>
              <a:off x="381000" y="4762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g3ea8375dcee_0_886"/>
            <p:cNvSpPr txBox="1"/>
            <p:nvPr/>
          </p:nvSpPr>
          <p:spPr>
            <a:xfrm>
              <a:off x="381000" y="4762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BHA Heritage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Brighton Museum collaborations and heritage projects.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9" name="Google Shape;159;g3ea8375dcee_0_886"/>
            <p:cNvSpPr/>
            <p:nvPr/>
          </p:nvSpPr>
          <p:spPr>
            <a:xfrm>
              <a:off x="3286125" y="4762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g3ea8375dcee_0_886"/>
            <p:cNvSpPr txBox="1"/>
            <p:nvPr/>
          </p:nvSpPr>
          <p:spPr>
            <a:xfrm>
              <a:off x="3286125" y="4762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Albion Allies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Iftar events, Samaritans support, and Foundation work.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" name="Google Shape;161;g3ea8375dcee_0_886"/>
            <p:cNvSpPr/>
            <p:nvPr/>
          </p:nvSpPr>
          <p:spPr>
            <a:xfrm>
              <a:off x="6191250" y="4762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g3ea8375dcee_0_886"/>
            <p:cNvSpPr txBox="1"/>
            <p:nvPr/>
          </p:nvSpPr>
          <p:spPr>
            <a:xfrm>
              <a:off x="6191250" y="4762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FAB Recruitment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New process devised with EDI lead.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" name="Google Shape;163;g3ea8375dcee_0_886"/>
            <p:cNvSpPr/>
            <p:nvPr/>
          </p:nvSpPr>
          <p:spPr>
            <a:xfrm>
              <a:off x="9096375" y="4762500"/>
              <a:ext cx="2714700" cy="1524000"/>
            </a:xfrm>
            <a:prstGeom prst="roundRect">
              <a:avLst>
                <a:gd name="adj" fmla="val 75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g3ea8375dcee_0_886"/>
            <p:cNvSpPr txBox="1"/>
            <p:nvPr/>
          </p:nvSpPr>
          <p:spPr>
            <a:xfrm>
              <a:off x="9096375" y="4762500"/>
              <a:ext cx="2714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Women's Travel</a:t>
              </a:r>
              <a:endParaRPr sz="1400" b="1" dirty="0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75569"/>
                  </a:solidFill>
                  <a:latin typeface="Inter"/>
                  <a:ea typeface="Inter"/>
                  <a:cs typeface="Inter"/>
                  <a:sym typeface="Inter"/>
                </a:rPr>
                <a:t>Increase in away travel coaches and fan uptake.</a:t>
              </a:r>
              <a:endParaRPr sz="1100">
                <a:solidFill>
                  <a:srgbClr val="475569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65" name="Google Shape;165;g3ea8375dcee_0_886"/>
          <p:cNvPicPr preferRelativeResize="0"/>
          <p:nvPr/>
        </p:nvPicPr>
        <p:blipFill rotWithShape="1">
          <a:blip r:embed="rId4">
            <a:alphaModFix/>
          </a:blip>
          <a:srcRect t="179" b="169"/>
          <a:stretch/>
        </p:blipFill>
        <p:spPr>
          <a:xfrm>
            <a:off x="381000" y="182318"/>
            <a:ext cx="1905000" cy="5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ea8375dcee_0_1278"/>
          <p:cNvSpPr/>
          <p:nvPr/>
        </p:nvSpPr>
        <p:spPr>
          <a:xfrm>
            <a:off x="0" y="0"/>
            <a:ext cx="12192000" cy="952500"/>
          </a:xfrm>
          <a:prstGeom prst="rect">
            <a:avLst/>
          </a:prstGeom>
          <a:solidFill>
            <a:srgbClr val="0055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ea8375dcee_0_1278"/>
          <p:cNvSpPr txBox="1">
            <a:spLocks noGrp="1"/>
          </p:cNvSpPr>
          <p:nvPr>
            <p:ph type="sldNum" idx="12"/>
          </p:nvPr>
        </p:nvSpPr>
        <p:spPr>
          <a:xfrm>
            <a:off x="10153276" y="6356350"/>
            <a:ext cx="165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3ea8375dcee_0_1278"/>
          <p:cNvPicPr preferRelativeResize="0"/>
          <p:nvPr/>
        </p:nvPicPr>
        <p:blipFill rotWithShape="1">
          <a:blip r:embed="rId4">
            <a:alphaModFix/>
          </a:blip>
          <a:srcRect l="50" r="40"/>
          <a:stretch/>
        </p:blipFill>
        <p:spPr>
          <a:xfrm>
            <a:off x="381000" y="180975"/>
            <a:ext cx="1905000" cy="5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ea8375dcee_0_1278" descr="NWSS_new_logo_retina_standard"/>
          <p:cNvSpPr/>
          <p:nvPr/>
        </p:nvSpPr>
        <p:spPr>
          <a:xfrm>
            <a:off x="5943600" y="3276600"/>
            <a:ext cx="9489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ea8375dcee_0_1278"/>
          <p:cNvSpPr txBox="1">
            <a:spLocks noGrp="1"/>
          </p:cNvSpPr>
          <p:nvPr>
            <p:ph type="title"/>
          </p:nvPr>
        </p:nvSpPr>
        <p:spPr>
          <a:xfrm>
            <a:off x="2476500" y="0"/>
            <a:ext cx="9334500" cy="952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38100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FAN ENGAGEMENT &amp; ACTIVITIES</a:t>
            </a:r>
            <a:endParaRPr sz="32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75" name="Google Shape;175;g3ea8375dcee_0_1278"/>
          <p:cNvGrpSpPr/>
          <p:nvPr/>
        </p:nvGrpSpPr>
        <p:grpSpPr>
          <a:xfrm>
            <a:off x="381000" y="1333500"/>
            <a:ext cx="5524500" cy="5143500"/>
            <a:chOff x="381000" y="1333500"/>
            <a:chExt cx="5524500" cy="5143500"/>
          </a:xfrm>
        </p:grpSpPr>
        <p:sp>
          <p:nvSpPr>
            <p:cNvPr id="176" name="Google Shape;176;g3ea8375dcee_0_1278"/>
            <p:cNvSpPr/>
            <p:nvPr/>
          </p:nvSpPr>
          <p:spPr>
            <a:xfrm>
              <a:off x="381000" y="1333500"/>
              <a:ext cx="5524500" cy="5143500"/>
            </a:xfrm>
            <a:prstGeom prst="roundRect">
              <a:avLst>
                <a:gd name="adj" fmla="val 2222"/>
              </a:avLst>
            </a:prstGeom>
            <a:solidFill>
              <a:srgbClr val="F8FAFC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g3ea8375dcee_0_1278"/>
            <p:cNvSpPr txBox="1"/>
            <p:nvPr/>
          </p:nvSpPr>
          <p:spPr>
            <a:xfrm>
              <a:off x="571500" y="1524000"/>
              <a:ext cx="5143500" cy="47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Core FAB Engagements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1125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Fortnightly (Monday evening) call with the FAB team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75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Fortnightly Chair calls with Jenny Gower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75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Liaising with marketing (pie tasting, flag deployment) and operations to enhance the match day experience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75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Premier league meetings – men and women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75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Working party groups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75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Attendance at on site quarterly meetings with Jenny Gower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75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Attending fan group events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75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Monitoring FAB emails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0055A6"/>
                  </a:solidFill>
                  <a:highlight>
                    <a:srgbClr val="E2E8F0"/>
                  </a:highlight>
                  <a:latin typeface="Inter"/>
                  <a:ea typeface="Inter"/>
                  <a:cs typeface="Inter"/>
                  <a:sym typeface="Inter"/>
                </a:rPr>
                <a:t>New Digital Presence</a:t>
              </a:r>
              <a:endParaRPr sz="1100" b="1">
                <a:solidFill>
                  <a:srgbClr val="0055A6"/>
                </a:solidFill>
                <a:highlight>
                  <a:srgbClr val="E2E8F0"/>
                </a:highlight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375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334155"/>
                  </a:solidFill>
                  <a:highlight>
                    <a:srgbClr val="E2E8F0"/>
                  </a:highlight>
                  <a:latin typeface="Inter"/>
                  <a:ea typeface="Inter"/>
                  <a:cs typeface="Inter"/>
                  <a:sym typeface="Inter"/>
                </a:rPr>
                <a:t>Launch of the new FAB website: </a:t>
              </a:r>
              <a:r>
                <a:rPr lang="en-GB" sz="1100" u="sng">
                  <a:solidFill>
                    <a:srgbClr val="334155"/>
                  </a:solidFill>
                  <a:highlight>
                    <a:srgbClr val="E2E8F0"/>
                  </a:highlight>
                  <a:latin typeface="Inter"/>
                  <a:ea typeface="Inter"/>
                  <a:cs typeface="Inter"/>
                  <a:sym typeface="Inter"/>
                </a:rPr>
                <a:t>BHAFC Fan Advisory Board</a:t>
              </a:r>
              <a:endParaRPr sz="1100">
                <a:solidFill>
                  <a:srgbClr val="334155"/>
                </a:solidFill>
                <a:highlight>
                  <a:srgbClr val="E2E8F0"/>
                </a:highlight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78" name="Google Shape;178;g3ea8375dcee_0_1278"/>
          <p:cNvGrpSpPr/>
          <p:nvPr/>
        </p:nvGrpSpPr>
        <p:grpSpPr>
          <a:xfrm>
            <a:off x="6286500" y="1333500"/>
            <a:ext cx="5524500" cy="2476500"/>
            <a:chOff x="6286500" y="1333500"/>
            <a:chExt cx="5524500" cy="2476500"/>
          </a:xfrm>
        </p:grpSpPr>
        <p:sp>
          <p:nvSpPr>
            <p:cNvPr id="179" name="Google Shape;179;g3ea8375dcee_0_1278"/>
            <p:cNvSpPr/>
            <p:nvPr/>
          </p:nvSpPr>
          <p:spPr>
            <a:xfrm>
              <a:off x="6286500" y="1333500"/>
              <a:ext cx="5524500" cy="2476500"/>
            </a:xfrm>
            <a:prstGeom prst="roundRect">
              <a:avLst>
                <a:gd name="adj" fmla="val 461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0" name="Google Shape;180;g3ea8375dcee_0_1278"/>
            <p:cNvPicPr preferRelativeResize="0"/>
            <p:nvPr/>
          </p:nvPicPr>
          <p:blipFill rotWithShape="1">
            <a:blip r:embed="rId5">
              <a:alphaModFix/>
            </a:blip>
            <a:srcRect t="4857" b="4857"/>
            <a:stretch/>
          </p:blipFill>
          <p:spPr>
            <a:xfrm>
              <a:off x="6477000" y="1524000"/>
              <a:ext cx="2286000" cy="2095500"/>
            </a:xfrm>
            <a:prstGeom prst="roundRect">
              <a:avLst>
                <a:gd name="adj" fmla="val 3636"/>
              </a:avLst>
            </a:prstGeom>
            <a:noFill/>
            <a:ln>
              <a:noFill/>
            </a:ln>
          </p:spPr>
        </p:pic>
        <p:sp>
          <p:nvSpPr>
            <p:cNvPr id="181" name="Google Shape;181;g3ea8375dcee_0_1278"/>
            <p:cNvSpPr txBox="1"/>
            <p:nvPr/>
          </p:nvSpPr>
          <p:spPr>
            <a:xfrm>
              <a:off x="8953500" y="1524000"/>
              <a:ext cx="26670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Community Reach</a:t>
              </a:r>
              <a:endParaRPr sz="13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• 13 UK based supporter groups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375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• BHA Heritage Society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375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• Brighton Museum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375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• BHA Foundation</a:t>
              </a:r>
              <a:endParaRPr sz="110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GB" sz="1000" i="1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Guest speakers: Jenny Gower, Anna Easthope, Russ Woods, Rose Reid &amp; Joe Jenkins</a:t>
              </a:r>
              <a:endParaRPr sz="1000" i="1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82" name="Google Shape;182;g3ea8375dcee_0_1278"/>
          <p:cNvGrpSpPr/>
          <p:nvPr/>
        </p:nvGrpSpPr>
        <p:grpSpPr>
          <a:xfrm>
            <a:off x="6286500" y="4000500"/>
            <a:ext cx="5524500" cy="2476500"/>
            <a:chOff x="6286500" y="4000500"/>
            <a:chExt cx="5524500" cy="2476500"/>
          </a:xfrm>
        </p:grpSpPr>
        <p:sp>
          <p:nvSpPr>
            <p:cNvPr id="183" name="Google Shape;183;g3ea8375dcee_0_1278"/>
            <p:cNvSpPr/>
            <p:nvPr/>
          </p:nvSpPr>
          <p:spPr>
            <a:xfrm>
              <a:off x="6286500" y="4000500"/>
              <a:ext cx="5524500" cy="2476500"/>
            </a:xfrm>
            <a:prstGeom prst="roundRect">
              <a:avLst>
                <a:gd name="adj" fmla="val 461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4" name="Google Shape;184;g3ea8375dcee_0_1278"/>
            <p:cNvPicPr preferRelativeResize="0"/>
            <p:nvPr/>
          </p:nvPicPr>
          <p:blipFill rotWithShape="1">
            <a:blip r:embed="rId6">
              <a:alphaModFix/>
            </a:blip>
            <a:srcRect l="9090" r="9090"/>
            <a:stretch/>
          </p:blipFill>
          <p:spPr>
            <a:xfrm>
              <a:off x="6477000" y="4191000"/>
              <a:ext cx="2286000" cy="2095500"/>
            </a:xfrm>
            <a:prstGeom prst="roundRect">
              <a:avLst>
                <a:gd name="adj" fmla="val 3636"/>
              </a:avLst>
            </a:prstGeom>
            <a:noFill/>
            <a:ln>
              <a:noFill/>
            </a:ln>
          </p:spPr>
        </p:pic>
        <p:sp>
          <p:nvSpPr>
            <p:cNvPr id="185" name="Google Shape;185;g3ea8375dcee_0_1278"/>
            <p:cNvSpPr txBox="1"/>
            <p:nvPr/>
          </p:nvSpPr>
          <p:spPr>
            <a:xfrm>
              <a:off x="8953500" y="4191000"/>
              <a:ext cx="26670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Engagement Highlights</a:t>
              </a:r>
              <a:endParaRPr sz="13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2100" algn="l" rtl="0">
                <a:spcBef>
                  <a:spcPts val="750"/>
                </a:spcBef>
                <a:spcAft>
                  <a:spcPts val="0"/>
                </a:spcAft>
                <a:buClr>
                  <a:srgbClr val="757070"/>
                </a:buClr>
                <a:buSzPts val="1000"/>
                <a:buFont typeface="Inter"/>
                <a:buChar char="●"/>
              </a:pPr>
              <a:r>
                <a:rPr lang="en-GB" sz="1000" b="1">
                  <a:solidFill>
                    <a:srgbClr val="7030A0"/>
                  </a:solidFill>
                  <a:latin typeface="Inter"/>
                  <a:ea typeface="Inter"/>
                  <a:cs typeface="Inter"/>
                  <a:sym typeface="Inter"/>
                </a:rPr>
                <a:t>Iftar celebration</a:t>
              </a:r>
              <a:endParaRPr sz="1000" b="1">
                <a:solidFill>
                  <a:srgbClr val="7030A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2100" algn="l" rtl="0">
                <a:spcBef>
                  <a:spcPts val="375"/>
                </a:spcBef>
                <a:spcAft>
                  <a:spcPts val="0"/>
                </a:spcAft>
                <a:buClr>
                  <a:srgbClr val="757070"/>
                </a:buClr>
                <a:buSzPts val="1000"/>
                <a:buFont typeface="Inter"/>
                <a:buChar char="●"/>
              </a:pPr>
              <a:r>
                <a:rPr lang="en-GB" sz="1000" b="1">
                  <a:solidFill>
                    <a:srgbClr val="FF0000"/>
                  </a:solidFill>
                  <a:latin typeface="Inter"/>
                  <a:ea typeface="Inter"/>
                  <a:cs typeface="Inter"/>
                  <a:sym typeface="Inter"/>
                </a:rPr>
                <a:t>SAMARITANS: Together Against Suicide</a:t>
              </a:r>
              <a:endParaRPr sz="1000" b="1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2100" algn="l" rtl="0">
                <a:spcBef>
                  <a:spcPts val="375"/>
                </a:spcBef>
                <a:spcAft>
                  <a:spcPts val="0"/>
                </a:spcAft>
                <a:buClr>
                  <a:srgbClr val="757070"/>
                </a:buClr>
                <a:buSzPts val="1000"/>
                <a:buFont typeface="Inter"/>
                <a:buChar char="●"/>
              </a:pPr>
              <a:r>
                <a:rPr lang="en-GB" sz="1000" b="1">
                  <a:solidFill>
                    <a:srgbClr val="00B0F0"/>
                  </a:solidFill>
                  <a:latin typeface="Inter"/>
                  <a:ea typeface="Inter"/>
                  <a:cs typeface="Inter"/>
                  <a:sym typeface="Inter"/>
                </a:rPr>
                <a:t>Terrace 1st year celebrations</a:t>
              </a:r>
              <a:endParaRPr sz="1000" b="1">
                <a:solidFill>
                  <a:srgbClr val="00B0F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2100" algn="l" rtl="0">
                <a:spcBef>
                  <a:spcPts val="375"/>
                </a:spcBef>
                <a:spcAft>
                  <a:spcPts val="0"/>
                </a:spcAft>
                <a:buClr>
                  <a:srgbClr val="757070"/>
                </a:buClr>
                <a:buSzPts val="1000"/>
                <a:buFont typeface="Inter"/>
                <a:buChar char="●"/>
              </a:pPr>
              <a:r>
                <a:rPr lang="en-GB" sz="1000" b="1">
                  <a:solidFill>
                    <a:srgbClr val="00B050"/>
                  </a:solidFill>
                  <a:latin typeface="Inter"/>
                  <a:ea typeface="Inter"/>
                  <a:cs typeface="Inter"/>
                  <a:sym typeface="Inter"/>
                </a:rPr>
                <a:t>Supporting Foundation events</a:t>
              </a:r>
              <a:endParaRPr sz="1000" b="1">
                <a:solidFill>
                  <a:srgbClr val="00B05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2100" algn="l" rtl="0">
                <a:spcBef>
                  <a:spcPts val="375"/>
                </a:spcBef>
                <a:spcAft>
                  <a:spcPts val="0"/>
                </a:spcAft>
                <a:buClr>
                  <a:srgbClr val="757070"/>
                </a:buClr>
                <a:buSzPts val="1000"/>
                <a:buFont typeface="Inter"/>
                <a:buChar char="●"/>
              </a:pPr>
              <a:r>
                <a:rPr lang="en-GB" sz="1000">
                  <a:solidFill>
                    <a:srgbClr val="757070"/>
                  </a:solidFill>
                  <a:latin typeface="Inter"/>
                  <a:ea typeface="Inter"/>
                  <a:cs typeface="Inter"/>
                  <a:sym typeface="Inter"/>
                </a:rPr>
                <a:t>Commercial support: pie tasting!</a:t>
              </a:r>
              <a:endParaRPr sz="1000">
                <a:solidFill>
                  <a:srgbClr val="75707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86" name="Google Shape;186;g3ea8375dcee_0_1278"/>
          <p:cNvPicPr preferRelativeResize="0"/>
          <p:nvPr/>
        </p:nvPicPr>
        <p:blipFill rotWithShape="1">
          <a:blip r:embed="rId7">
            <a:alphaModFix/>
          </a:blip>
          <a:srcRect t="179" b="169"/>
          <a:stretch/>
        </p:blipFill>
        <p:spPr>
          <a:xfrm>
            <a:off x="381000" y="182318"/>
            <a:ext cx="1905000" cy="5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ea8375dcee_0_1655"/>
          <p:cNvSpPr/>
          <p:nvPr/>
        </p:nvSpPr>
        <p:spPr>
          <a:xfrm>
            <a:off x="0" y="0"/>
            <a:ext cx="12192000" cy="952500"/>
          </a:xfrm>
          <a:prstGeom prst="rect">
            <a:avLst/>
          </a:prstGeom>
          <a:solidFill>
            <a:srgbClr val="0055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g3ea8375dcee_0_1655"/>
          <p:cNvPicPr preferRelativeResize="0"/>
          <p:nvPr/>
        </p:nvPicPr>
        <p:blipFill rotWithShape="1">
          <a:blip r:embed="rId3">
            <a:alphaModFix/>
          </a:blip>
          <a:srcRect l="60" r="60"/>
          <a:stretch/>
        </p:blipFill>
        <p:spPr>
          <a:xfrm>
            <a:off x="381000" y="180975"/>
            <a:ext cx="1905000" cy="59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g3ea8375dcee_0_1655"/>
          <p:cNvGrpSpPr/>
          <p:nvPr/>
        </p:nvGrpSpPr>
        <p:grpSpPr>
          <a:xfrm>
            <a:off x="2476500" y="0"/>
            <a:ext cx="9334500" cy="952500"/>
            <a:chOff x="2476500" y="0"/>
            <a:chExt cx="9334500" cy="952500"/>
          </a:xfrm>
        </p:grpSpPr>
        <p:sp>
          <p:nvSpPr>
            <p:cNvPr id="195" name="Google Shape;195;g3ea8375dcee_0_1655"/>
            <p:cNvSpPr/>
            <p:nvPr/>
          </p:nvSpPr>
          <p:spPr>
            <a:xfrm>
              <a:off x="2476500" y="0"/>
              <a:ext cx="9334500" cy="952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g3ea8375dcee_0_1655"/>
            <p:cNvSpPr txBox="1"/>
            <p:nvPr/>
          </p:nvSpPr>
          <p:spPr>
            <a:xfrm>
              <a:off x="2476500" y="0"/>
              <a:ext cx="9334500" cy="952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38100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WOMEN’S TEAM UPDATE</a:t>
              </a:r>
              <a:endParaRPr sz="3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97" name="Google Shape;197;g3ea8375dcee_0_1655"/>
          <p:cNvGrpSpPr/>
          <p:nvPr/>
        </p:nvGrpSpPr>
        <p:grpSpPr>
          <a:xfrm>
            <a:off x="381000" y="1333500"/>
            <a:ext cx="5524500" cy="2476500"/>
            <a:chOff x="381000" y="1333500"/>
            <a:chExt cx="5524500" cy="2476500"/>
          </a:xfrm>
        </p:grpSpPr>
        <p:sp>
          <p:nvSpPr>
            <p:cNvPr id="198" name="Google Shape;198;g3ea8375dcee_0_1655"/>
            <p:cNvSpPr/>
            <p:nvPr/>
          </p:nvSpPr>
          <p:spPr>
            <a:xfrm>
              <a:off x="381000" y="1333500"/>
              <a:ext cx="5524500" cy="2476500"/>
            </a:xfrm>
            <a:prstGeom prst="roundRect">
              <a:avLst>
                <a:gd name="adj" fmla="val 461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g3ea8375dcee_0_1655"/>
            <p:cNvSpPr txBox="1"/>
            <p:nvPr/>
          </p:nvSpPr>
          <p:spPr>
            <a:xfrm>
              <a:off x="571500" y="1524000"/>
              <a:ext cx="5143500" cy="2095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Supporter Groups &amp; Media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317500" algn="l" rtl="0">
                <a:spcBef>
                  <a:spcPts val="900"/>
                </a:spcBef>
                <a:spcAft>
                  <a:spcPts val="0"/>
                </a:spcAft>
                <a:buClr>
                  <a:srgbClr val="0055A6"/>
                </a:buClr>
                <a:buSzPts val="14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2 new groups formed: Gulls Aloud &amp; Seagulls over Sussex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317500" algn="l" rtl="0">
                <a:spcBef>
                  <a:spcPts val="600"/>
                </a:spcBef>
                <a:spcAft>
                  <a:spcPts val="0"/>
                </a:spcAft>
                <a:buClr>
                  <a:srgbClr val="0055A6"/>
                </a:buClr>
                <a:buSzPts val="14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SheGulls: Weekly podcasts and dedicated reporting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317500" algn="l" rtl="0">
                <a:spcBef>
                  <a:spcPts val="600"/>
                </a:spcBef>
                <a:spcAft>
                  <a:spcPts val="600"/>
                </a:spcAft>
                <a:buClr>
                  <a:srgbClr val="0055A6"/>
                </a:buClr>
                <a:buSzPts val="14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Fan of the Year Award presentation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00" name="Google Shape;200;g3ea8375dcee_0_1655"/>
          <p:cNvGrpSpPr/>
          <p:nvPr/>
        </p:nvGrpSpPr>
        <p:grpSpPr>
          <a:xfrm>
            <a:off x="6286500" y="1333500"/>
            <a:ext cx="5524500" cy="2476500"/>
            <a:chOff x="6286500" y="1333500"/>
            <a:chExt cx="5524500" cy="2476500"/>
          </a:xfrm>
        </p:grpSpPr>
        <p:sp>
          <p:nvSpPr>
            <p:cNvPr id="201" name="Google Shape;201;g3ea8375dcee_0_1655"/>
            <p:cNvSpPr/>
            <p:nvPr/>
          </p:nvSpPr>
          <p:spPr>
            <a:xfrm>
              <a:off x="6286500" y="1333500"/>
              <a:ext cx="5524500" cy="2476500"/>
            </a:xfrm>
            <a:prstGeom prst="roundRect">
              <a:avLst>
                <a:gd name="adj" fmla="val 461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g3ea8375dcee_0_1655"/>
            <p:cNvSpPr txBox="1"/>
            <p:nvPr/>
          </p:nvSpPr>
          <p:spPr>
            <a:xfrm>
              <a:off x="6477000" y="1524000"/>
              <a:ext cx="51435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Fan Travel &amp; Growth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90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Doubled coach travel to away games from previous year</a:t>
              </a:r>
              <a:endParaRPr sz="1100" b="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60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Global reach: Travelling fans from Kissimmee</a:t>
              </a:r>
              <a:endParaRPr sz="1100" b="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600"/>
                </a:spcBef>
                <a:spcAft>
                  <a:spcPts val="60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Home &amp; Away support: Club coaches &amp; Seagull Travel</a:t>
              </a:r>
              <a:endParaRPr sz="1100" b="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03" name="Google Shape;203;g3ea8375dcee_0_1655"/>
          <p:cNvGrpSpPr/>
          <p:nvPr/>
        </p:nvGrpSpPr>
        <p:grpSpPr>
          <a:xfrm>
            <a:off x="381000" y="4000500"/>
            <a:ext cx="5524500" cy="2476500"/>
            <a:chOff x="381000" y="4000500"/>
            <a:chExt cx="5524500" cy="2476500"/>
          </a:xfrm>
        </p:grpSpPr>
        <p:sp>
          <p:nvSpPr>
            <p:cNvPr id="204" name="Google Shape;204;g3ea8375dcee_0_1655"/>
            <p:cNvSpPr/>
            <p:nvPr/>
          </p:nvSpPr>
          <p:spPr>
            <a:xfrm>
              <a:off x="381000" y="4000500"/>
              <a:ext cx="5524500" cy="2476500"/>
            </a:xfrm>
            <a:prstGeom prst="roundRect">
              <a:avLst>
                <a:gd name="adj" fmla="val 461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g3ea8375dcee_0_1655"/>
            <p:cNvSpPr txBox="1"/>
            <p:nvPr/>
          </p:nvSpPr>
          <p:spPr>
            <a:xfrm>
              <a:off x="571500" y="4191000"/>
              <a:ext cx="51435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55A6"/>
                  </a:solidFill>
                  <a:latin typeface="Inter"/>
                  <a:ea typeface="Inter"/>
                  <a:cs typeface="Inter"/>
                  <a:sym typeface="Inter"/>
                </a:rPr>
                <a:t>Match Day Experience</a:t>
              </a:r>
              <a:endParaRPr sz="1400" b="1">
                <a:solidFill>
                  <a:srgbClr val="0055A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90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Fan interaction: Swap shop, song sheets, and drums</a:t>
              </a:r>
              <a:endParaRPr sz="1100" b="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600"/>
                </a:spcBef>
                <a:spcAft>
                  <a:spcPts val="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New stadium announcement driving excitement</a:t>
              </a:r>
              <a:endParaRPr sz="1100" b="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457200" lvl="0" indent="-298450" algn="l" rtl="0">
                <a:spcBef>
                  <a:spcPts val="600"/>
                </a:spcBef>
                <a:spcAft>
                  <a:spcPts val="600"/>
                </a:spcAft>
                <a:buClr>
                  <a:srgbClr val="334155"/>
                </a:buClr>
                <a:buSzPts val="1100"/>
                <a:buFont typeface="Inter"/>
                <a:buChar char="●"/>
              </a:pPr>
              <a:r>
                <a:rPr lang="en-GB" sz="1100" b="0">
                  <a:solidFill>
                    <a:srgbClr val="334155"/>
                  </a:solidFill>
                  <a:latin typeface="Inter"/>
                  <a:ea typeface="Inter"/>
                  <a:cs typeface="Inter"/>
                  <a:sym typeface="Inter"/>
                </a:rPr>
                <a:t>Focus on growing the fan base through collaboration</a:t>
              </a:r>
              <a:endParaRPr sz="1100" b="0">
                <a:solidFill>
                  <a:srgbClr val="334155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06" name="Google Shape;206;g3ea8375dcee_0_1655"/>
          <p:cNvGrpSpPr/>
          <p:nvPr/>
        </p:nvGrpSpPr>
        <p:grpSpPr>
          <a:xfrm>
            <a:off x="6286500" y="4000500"/>
            <a:ext cx="5524500" cy="2476500"/>
            <a:chOff x="6286500" y="4000500"/>
            <a:chExt cx="5524500" cy="2476500"/>
          </a:xfrm>
        </p:grpSpPr>
        <p:sp>
          <p:nvSpPr>
            <p:cNvPr id="207" name="Google Shape;207;g3ea8375dcee_0_1655"/>
            <p:cNvSpPr/>
            <p:nvPr/>
          </p:nvSpPr>
          <p:spPr>
            <a:xfrm>
              <a:off x="6286500" y="4000500"/>
              <a:ext cx="5524500" cy="2476500"/>
            </a:xfrm>
            <a:prstGeom prst="roundRect">
              <a:avLst>
                <a:gd name="adj" fmla="val 4615"/>
              </a:avLst>
            </a:prstGeom>
            <a:solidFill>
              <a:srgbClr val="0055A6"/>
            </a:solidFill>
            <a:ln w="9525" cap="flat" cmpd="sng">
              <a:solidFill>
                <a:srgbClr val="0055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g3ea8375dcee_0_1655"/>
            <p:cNvSpPr txBox="1"/>
            <p:nvPr/>
          </p:nvSpPr>
          <p:spPr>
            <a:xfrm>
              <a:off x="6477000" y="4191000"/>
              <a:ext cx="51435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Season Highlight</a:t>
              </a:r>
              <a:endParaRPr sz="1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GB" sz="32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WFA Cup Final!</a:t>
              </a:r>
              <a:endParaRPr sz="3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GB" sz="1200" b="0">
                  <a:solidFill>
                    <a:srgbClr val="E2E8F0"/>
                  </a:solidFill>
                  <a:latin typeface="Inter"/>
                  <a:ea typeface="Inter"/>
                  <a:cs typeface="Inter"/>
                  <a:sym typeface="Inter"/>
                </a:rPr>
                <a:t>Major achievement for the women's side this season.</a:t>
              </a:r>
              <a:endParaRPr sz="1200" b="0">
                <a:solidFill>
                  <a:srgbClr val="E2E8F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209" name="Google Shape;209;g3ea8375dcee_0_1655"/>
          <p:cNvPicPr preferRelativeResize="0"/>
          <p:nvPr/>
        </p:nvPicPr>
        <p:blipFill rotWithShape="1">
          <a:blip r:embed="rId4">
            <a:alphaModFix/>
          </a:blip>
          <a:srcRect t="179" b="169"/>
          <a:stretch/>
        </p:blipFill>
        <p:spPr>
          <a:xfrm>
            <a:off x="381000" y="182318"/>
            <a:ext cx="1905000" cy="5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412</Words>
  <Application>Microsoft Office PowerPoint</Application>
  <PresentationFormat>Widescreen</PresentationFormat>
  <Paragraphs>84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Inter</vt:lpstr>
      <vt:lpstr>Arial</vt:lpstr>
      <vt:lpstr>Inter SemiBold</vt:lpstr>
      <vt:lpstr>Calibri</vt:lpstr>
      <vt:lpstr>Inter Medium</vt:lpstr>
      <vt:lpstr>Office Theme</vt:lpstr>
      <vt:lpstr>PowerPoint Presentation</vt:lpstr>
      <vt:lpstr>PowerPoint Presentation</vt:lpstr>
      <vt:lpstr>PowerPoint Presentation</vt:lpstr>
      <vt:lpstr>FAN ENGAGEMENT &amp; ACTIVITIES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clive steed</dc:creator>
  <cp:lastModifiedBy>Alex Robbins</cp:lastModifiedBy>
  <cp:revision>1</cp:revision>
  <dcterms:created xsi:type="dcterms:W3CDTF">2023-12-10T18:31:26Z</dcterms:created>
  <dcterms:modified xsi:type="dcterms:W3CDTF">2026-06-11T08:55:33Z</dcterms:modified>
</cp:coreProperties>
</file>