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5" r:id="rId4"/>
    <p:sldMasterId id="2147483736" r:id="rId5"/>
    <p:sldMasterId id="2147483737" r:id="rId6"/>
  </p:sldMasterIdLst>
  <p:notesMasterIdLst>
    <p:notesMasterId r:id="rId2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Poppins" panose="00000800000000000000" pitchFamily="2" charset="0"/>
      <p:regular r:id="rId31"/>
      <p:bold r:id="rId32"/>
      <p:italic r:id="rId33"/>
      <p:boldItalic r:id="rId34"/>
    </p:embeddedFont>
    <p:embeddedFont>
      <p:font typeface="Poppins Black" panose="00000A00000000000000" pitchFamily="2" charset="0"/>
      <p:bold r:id="rId35"/>
      <p:boldItalic r:id="rId36"/>
    </p:embeddedFont>
    <p:embeddedFont>
      <p:font typeface="Poppins Light" panose="00000400000000000000" pitchFamily="2" charset="0"/>
      <p:regular r:id="rId37"/>
      <p:bold r:id="rId38"/>
      <p:italic r:id="rId39"/>
      <p:boldItalic r:id="rId40"/>
    </p:embeddedFont>
    <p:embeddedFont>
      <p:font typeface="Poppins Medium" panose="00000600000000000000" pitchFamily="2" charset="0"/>
      <p:regular r:id="rId41"/>
      <p:bold r:id="rId42"/>
      <p:italic r:id="rId43"/>
      <p:boldItalic r:id="rId44"/>
    </p:embeddedFont>
    <p:embeddedFont>
      <p:font typeface="Poppins SemiBold" panose="00000700000000000000" pitchFamily="2"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Black" panose="02000000000000000000" pitchFamily="2" charset="0"/>
      <p:bold r:id="rId53"/>
      <p:boldItalic r:id="rId54"/>
    </p:embeddedFont>
    <p:embeddedFont>
      <p:font typeface="Roboto Light" panose="02000000000000000000" pitchFamily="2" charset="0"/>
      <p:regular r:id="rId55"/>
      <p:bold r:id="rId56"/>
      <p:italic r:id="rId57"/>
      <p:boldItalic r:id="rId58"/>
    </p:embeddedFont>
    <p:embeddedFont>
      <p:font typeface="Roboto Medium" panose="02000000000000000000" pitchFamily="2" charset="0"/>
      <p:regular r:id="rId59"/>
      <p:bold r:id="rId60"/>
      <p:italic r:id="rId61"/>
      <p:boldItalic r:id="rId62"/>
    </p:embeddedFont>
    <p:embeddedFont>
      <p:font typeface="Source Sans Pro" panose="020B0503030403020204" pitchFamily="34" charset="0"/>
      <p:regular r:id="rId63"/>
      <p:bold r:id="rId64"/>
      <p:italic r:id="rId65"/>
      <p:boldItalic r:id="rId66"/>
    </p:embeddedFont>
    <p:embeddedFont>
      <p:font typeface="Source Sans Pro SemiBold" panose="020B060303040302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744"/>
      </p:cViewPr>
      <p:guideLst>
        <p:guide/>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4.fntdata"/><Relationship Id="rId21" Type="http://schemas.openxmlformats.org/officeDocument/2006/relationships/slide" Target="slides/slide15.xml"/><Relationship Id="rId42" Type="http://schemas.openxmlformats.org/officeDocument/2006/relationships/font" Target="fonts/font20.fntdata"/><Relationship Id="rId47" Type="http://schemas.openxmlformats.org/officeDocument/2006/relationships/font" Target="fonts/font25.fntdata"/><Relationship Id="rId63" Type="http://schemas.openxmlformats.org/officeDocument/2006/relationships/font" Target="fonts/font41.fntdata"/><Relationship Id="rId68" Type="http://schemas.openxmlformats.org/officeDocument/2006/relationships/font" Target="fonts/font46.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7.fntdata"/><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font" Target="fonts/font44.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3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schemas.openxmlformats.org/officeDocument/2006/relationships/font" Target="fonts/font42.fntdata"/><Relationship Id="rId69" Type="http://schemas.openxmlformats.org/officeDocument/2006/relationships/font" Target="fonts/font47.fntdata"/><Relationship Id="rId8" Type="http://schemas.openxmlformats.org/officeDocument/2006/relationships/slide" Target="slides/slide2.xml"/><Relationship Id="rId51" Type="http://schemas.openxmlformats.org/officeDocument/2006/relationships/font" Target="fonts/font29.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font" Target="fonts/font45.fntdata"/><Relationship Id="rId20" Type="http://schemas.openxmlformats.org/officeDocument/2006/relationships/slide" Target="slides/slide14.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 Id="rId70" Type="http://schemas.openxmlformats.org/officeDocument/2006/relationships/font" Target="fonts/font48.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4.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font" Target="fonts/font43.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17.fntdata"/><Relationship Id="rId34" Type="http://schemas.openxmlformats.org/officeDocument/2006/relationships/font" Target="fonts/font12.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haaO" userId="9b8cb330-e3b8-4c2f-9632-5214e1d38488" providerId="ADAL" clId="{5E9321FA-E4FA-48C1-808B-DA14144CE658}"/>
    <pc:docChg chg="modSld">
      <pc:chgData name="AnkhaaO" userId="9b8cb330-e3b8-4c2f-9632-5214e1d38488" providerId="ADAL" clId="{5E9321FA-E4FA-48C1-808B-DA14144CE658}" dt="2023-09-19T03:35:24.236" v="0"/>
      <pc:docMkLst>
        <pc:docMk/>
      </pc:docMkLst>
      <pc:sldChg chg="modSp mod">
        <pc:chgData name="AnkhaaO" userId="9b8cb330-e3b8-4c2f-9632-5214e1d38488" providerId="ADAL" clId="{5E9321FA-E4FA-48C1-808B-DA14144CE658}" dt="2023-09-19T03:35:24.236" v="0"/>
        <pc:sldMkLst>
          <pc:docMk/>
          <pc:sldMk cId="0" sldId="261"/>
        </pc:sldMkLst>
        <pc:spChg chg="mod">
          <ac:chgData name="AnkhaaO" userId="9b8cb330-e3b8-4c2f-9632-5214e1d38488" providerId="ADAL" clId="{5E9321FA-E4FA-48C1-808B-DA14144CE658}" dt="2023-09-19T03:35:24.236" v="0"/>
          <ac:spMkLst>
            <pc:docMk/>
            <pc:sldMk cId="0" sldId="261"/>
            <ac:spMk id="628" creationId="{00000000-0000-0000-0000-000000000000}"/>
          </ac:spMkLst>
        </pc:spChg>
      </pc:sldChg>
    </pc:docChg>
  </pc:docChgLst>
  <pc:docChgLst>
    <pc:chgData name="KhulanTs" userId="b0c6e3f2-a459-4de6-8524-ffd76334fa3c" providerId="ADAL" clId="{733F88A2-FC99-49B6-A3C8-B9516E23C810}"/>
    <pc:docChg chg="modSld">
      <pc:chgData name="KhulanTs" userId="b0c6e3f2-a459-4de6-8524-ffd76334fa3c" providerId="ADAL" clId="{733F88A2-FC99-49B6-A3C8-B9516E23C810}" dt="2023-06-06T08:16:48.668" v="2" actId="1036"/>
      <pc:docMkLst>
        <pc:docMk/>
      </pc:docMkLst>
      <pc:sldChg chg="modSp mod">
        <pc:chgData name="KhulanTs" userId="b0c6e3f2-a459-4de6-8524-ffd76334fa3c" providerId="ADAL" clId="{733F88A2-FC99-49B6-A3C8-B9516E23C810}" dt="2023-06-06T08:16:48.668" v="2" actId="1036"/>
        <pc:sldMkLst>
          <pc:docMk/>
          <pc:sldMk cId="0" sldId="263"/>
        </pc:sldMkLst>
        <pc:picChg chg="mod">
          <ac:chgData name="KhulanTs" userId="b0c6e3f2-a459-4de6-8524-ffd76334fa3c" providerId="ADAL" clId="{733F88A2-FC99-49B6-A3C8-B9516E23C810}" dt="2023-06-06T08:16:48.668" v="2" actId="1036"/>
          <ac:picMkLst>
            <pc:docMk/>
            <pc:sldMk cId="0" sldId="263"/>
            <ac:picMk id="67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ea943d47bd_0_327: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rgbClr val="434343"/>
                </a:solidFill>
                <a:latin typeface="Helvetica Neue"/>
                <a:ea typeface="Helvetica Neue"/>
                <a:cs typeface="Helvetica Neue"/>
                <a:sym typeface="Helvetica Neue"/>
              </a:rPr>
              <a:t>All Live Features (March 2020)</a:t>
            </a:r>
            <a:endParaRPr sz="1200" b="1">
              <a:solidFill>
                <a:srgbClr val="434343"/>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p>
        </p:txBody>
      </p:sp>
      <p:sp>
        <p:nvSpPr>
          <p:cNvPr id="504" name="Google Shape;504;gea943d47bd_0_327: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1dff6d0856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1dff6d0856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b="1">
                <a:solidFill>
                  <a:schemeClr val="dk1"/>
                </a:solidFill>
              </a:rPr>
              <a:t>The Promised land with Freshworks:</a:t>
            </a:r>
            <a:r>
              <a:rPr lang="en" sz="1000">
                <a:solidFill>
                  <a:schemeClr val="dk1"/>
                </a:solidFill>
              </a:rPr>
              <a:t> Here we showcase the breadth of our capabilities with an ‘all-in-one’ solution - all the features they need, ready-to-use together to know their customers best. Emphasize the value propositions that best align to your customer’s unique business drivers, and call out the ‘built-in’ features in the circle that address their goals. </a:t>
            </a:r>
            <a:endParaRPr sz="10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1dff6d0856_0_979: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000" b="1">
                <a:solidFill>
                  <a:schemeClr val="dk1"/>
                </a:solidFill>
              </a:rPr>
              <a:t>Present Evidence:</a:t>
            </a:r>
            <a:r>
              <a:rPr lang="en" sz="1000">
                <a:solidFill>
                  <a:schemeClr val="dk1"/>
                </a:solidFill>
              </a:rPr>
              <a:t> Now it’s time to convince the prospect that if they go with FW, we WILL help them achieve sustainable growth, but presenting relevant success stories.  You will want to customize this use case by industry and your customer’s unique business profile.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 This customer engaged us first for caller/chat to modernize their current Oracle tools that were being deprecated, the expanding the sale to include Freshdesk and CRM.  Good MM use case in MFG, where they were not getting the value the wanted from an expensive, disconnected system like Oracle, and appreciated our simplified IT stack, and built in omni channel capabilities.</a:t>
            </a:r>
            <a:endParaRPr sz="1000">
              <a:solidFill>
                <a:schemeClr val="dk1"/>
              </a:solidFill>
            </a:endParaRPr>
          </a:p>
          <a:p>
            <a:pPr marL="0" lvl="0" indent="0" algn="l" rtl="0">
              <a:lnSpc>
                <a:spcPct val="100000"/>
              </a:lnSpc>
              <a:spcBef>
                <a:spcPts val="0"/>
              </a:spcBef>
              <a:spcAft>
                <a:spcPts val="0"/>
              </a:spcAft>
              <a:buSzPts val="1100"/>
              <a:buNone/>
            </a:pPr>
            <a:endParaRPr/>
          </a:p>
        </p:txBody>
      </p:sp>
      <p:sp>
        <p:nvSpPr>
          <p:cNvPr id="736" name="Google Shape;736;g11dff6d0856_0_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1dff6d0856_0_19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1dff6d0856_0_1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1dff6d0856_0_1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11dff6d0856_0_1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Key Takeaways:-</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Product capabilities that go beyond the table stakes offered by pure play vendors with focus on automation and omnichannel</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Capabilities catering to teams beyond the traditional customer service team - solutions for allied functions like support operations, customer success and field service management as part of our offering for the CX buyer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Intelligent Automation -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Automation across the support lifecycle </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Deflecting queries raised by end-customers</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Boosting agent productivity by </a:t>
            </a:r>
            <a:endParaRPr>
              <a:solidFill>
                <a:schemeClr val="dk1"/>
              </a:solidFill>
            </a:endParaRPr>
          </a:p>
          <a:p>
            <a:pPr marL="914400" lvl="1" indent="-298450" algn="l" rtl="0">
              <a:spcBef>
                <a:spcPts val="0"/>
              </a:spcBef>
              <a:spcAft>
                <a:spcPts val="0"/>
              </a:spcAft>
              <a:buClr>
                <a:schemeClr val="dk1"/>
              </a:buClr>
              <a:buSzPts val="1100"/>
              <a:buFont typeface="Roboto"/>
              <a:buChar char="-"/>
            </a:pPr>
            <a:r>
              <a:rPr lang="en">
                <a:solidFill>
                  <a:schemeClr val="dk1"/>
                </a:solidFill>
              </a:rPr>
              <a:t>automating workflows like triaging tickets, remote onboarding through agent assist that take up agent time</a:t>
            </a:r>
            <a:endParaRPr>
              <a:solidFill>
                <a:schemeClr val="dk1"/>
              </a:solidFill>
            </a:endParaRPr>
          </a:p>
          <a:p>
            <a:pPr marL="914400" lvl="1" indent="-298450" algn="l" rtl="0">
              <a:spcBef>
                <a:spcPts val="0"/>
              </a:spcBef>
              <a:spcAft>
                <a:spcPts val="0"/>
              </a:spcAft>
              <a:buClr>
                <a:schemeClr val="dk1"/>
              </a:buClr>
              <a:buSzPts val="1100"/>
              <a:buFont typeface="Roboto"/>
              <a:buChar char="-"/>
            </a:pPr>
            <a:r>
              <a:rPr lang="en">
                <a:solidFill>
                  <a:schemeClr val="dk1"/>
                </a:solidFill>
              </a:rPr>
              <a:t>Automating process executions on 3rd party systems through API integrations on agent assist bot and RPA connectors to reduce dependency on external teams and systems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Omnichannel engagement - to provide a single view of the support business for agents and admins</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Ticket routing to the right agent available on the right channel with the right skillset</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Customer timeline to get complete context of past interactions and journey across touchpoints</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Bringing in additional members to help on tickets through collaboration capabilities</a:t>
            </a:r>
            <a:endParaRPr>
              <a:solidFill>
                <a:schemeClr val="dk1"/>
              </a:solidFill>
            </a:endParaRPr>
          </a:p>
          <a:p>
            <a:pPr marL="457200" lvl="0" indent="-298450" algn="l" rtl="0">
              <a:spcBef>
                <a:spcPts val="0"/>
              </a:spcBef>
              <a:spcAft>
                <a:spcPts val="0"/>
              </a:spcAft>
              <a:buClr>
                <a:schemeClr val="dk1"/>
              </a:buClr>
              <a:buSzPts val="1100"/>
              <a:buFont typeface="Roboto"/>
              <a:buChar char="-"/>
            </a:pPr>
            <a:r>
              <a:rPr lang="en">
                <a:solidFill>
                  <a:schemeClr val="dk1"/>
                </a:solidFill>
              </a:rPr>
              <a:t>Key metrics across channels in a single view for admins to get a birds eye view of their support operations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Extending customer service - To offer a single integrated solution for the CCO org, across support services, support operations and customer success. Other vendors in the market rely on loosely coupled integrations with 3rd party vendors for these capabilities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Roboto"/>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1dff6d0856_0_1255: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17274E"/>
                </a:solidFill>
              </a:rPr>
              <a:t>Amex GBT distressed heavily because of COVID shutdown.</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Coming up on SNOW renewal. </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SNOW gave them over a 100 SKU from renewal. They wanted to partner with someone who can see through covid, but also work with the End-user folks.</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Business challenge wasn’t a product challenge.</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Relationship with SNOW was 10+ years.</a:t>
            </a:r>
            <a:endParaRPr sz="1100">
              <a:solidFill>
                <a:srgbClr val="17274E"/>
              </a:solidFill>
            </a:endParaRPr>
          </a:p>
          <a:p>
            <a:pPr marL="914400" lvl="1" indent="-298450" algn="l" rtl="0">
              <a:spcBef>
                <a:spcPts val="0"/>
              </a:spcBef>
              <a:spcAft>
                <a:spcPts val="0"/>
              </a:spcAft>
              <a:buClr>
                <a:srgbClr val="17274E"/>
              </a:buClr>
              <a:buSzPts val="1100"/>
              <a:buAutoNum type="alphaLcPeriod"/>
            </a:pPr>
            <a:r>
              <a:rPr lang="en" sz="1100">
                <a:solidFill>
                  <a:srgbClr val="17274E"/>
                </a:solidFill>
              </a:rPr>
              <a:t>Over-customization</a:t>
            </a:r>
            <a:endParaRPr sz="1100">
              <a:solidFill>
                <a:srgbClr val="17274E"/>
              </a:solidFill>
            </a:endParaRPr>
          </a:p>
          <a:p>
            <a:pPr marL="914400" lvl="1" indent="-298450" algn="l" rtl="0">
              <a:spcBef>
                <a:spcPts val="0"/>
              </a:spcBef>
              <a:spcAft>
                <a:spcPts val="0"/>
              </a:spcAft>
              <a:buClr>
                <a:srgbClr val="17274E"/>
              </a:buClr>
              <a:buSzPts val="1100"/>
              <a:buAutoNum type="alphaLcPeriod"/>
            </a:pPr>
            <a:r>
              <a:rPr lang="en" sz="1100">
                <a:solidFill>
                  <a:srgbClr val="17274E"/>
                </a:solidFill>
              </a:rPr>
              <a:t>12 month back-in-the-box project. Just to get back in the box.</a:t>
            </a:r>
            <a:endParaRPr sz="1100">
              <a:solidFill>
                <a:srgbClr val="17274E"/>
              </a:solidFill>
            </a:endParaRPr>
          </a:p>
          <a:p>
            <a:pPr marL="0" lvl="0" indent="0" algn="l" rtl="0">
              <a:spcBef>
                <a:spcPts val="0"/>
              </a:spcBef>
              <a:spcAft>
                <a:spcPts val="0"/>
              </a:spcAft>
              <a:buNone/>
            </a:pPr>
            <a:endParaRPr sz="1100">
              <a:solidFill>
                <a:srgbClr val="17274E"/>
              </a:solidFill>
            </a:endParaRPr>
          </a:p>
          <a:p>
            <a:pPr marL="0" lvl="0" indent="0" algn="l" rtl="0">
              <a:spcBef>
                <a:spcPts val="0"/>
              </a:spcBef>
              <a:spcAft>
                <a:spcPts val="0"/>
              </a:spcAft>
              <a:buNone/>
            </a:pPr>
            <a:r>
              <a:rPr lang="en" sz="1100">
                <a:solidFill>
                  <a:srgbClr val="17274E"/>
                </a:solidFill>
              </a:rPr>
              <a:t>Our value-prop:</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MTTV : 16-week timeframe. Kicked-off just today.</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Meet SNOW’s functionality on end-user experience.</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Engage with them on all levels of leadership. Relationship/ Partnership was key to winning.</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An in-house onboarding team can do a lot of heavy-lift.  </a:t>
            </a:r>
            <a:endParaRPr sz="1100">
              <a:solidFill>
                <a:srgbClr val="FF0000"/>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Wanted a vendor </a:t>
            </a:r>
            <a:r>
              <a:rPr lang="en" sz="1100">
                <a:solidFill>
                  <a:srgbClr val="FF0000"/>
                </a:solidFill>
              </a:rPr>
              <a:t>that</a:t>
            </a:r>
            <a:r>
              <a:rPr lang="en" sz="1100">
                <a:solidFill>
                  <a:srgbClr val="17274E"/>
                </a:solidFill>
              </a:rPr>
              <a:t> not </a:t>
            </a:r>
            <a:r>
              <a:rPr lang="en" sz="1100">
                <a:solidFill>
                  <a:srgbClr val="FF0000"/>
                </a:solidFill>
              </a:rPr>
              <a:t>only is</a:t>
            </a:r>
            <a:r>
              <a:rPr lang="en" sz="1100">
                <a:solidFill>
                  <a:srgbClr val="17274E"/>
                </a:solidFill>
              </a:rPr>
              <a:t> able to deliver the product, but can onboard them within the realm of FS team.</a:t>
            </a:r>
            <a:endParaRPr sz="1100">
              <a:solidFill>
                <a:srgbClr val="17274E"/>
              </a:solidFill>
            </a:endParaRPr>
          </a:p>
          <a:p>
            <a:pPr marL="0" lvl="0" indent="0" algn="l" rtl="0">
              <a:spcBef>
                <a:spcPts val="0"/>
              </a:spcBef>
              <a:spcAft>
                <a:spcPts val="0"/>
              </a:spcAft>
              <a:buNone/>
            </a:pPr>
            <a:endParaRPr sz="1100">
              <a:solidFill>
                <a:srgbClr val="17274E"/>
              </a:solidFill>
            </a:endParaRPr>
          </a:p>
          <a:p>
            <a:pPr marL="0" lvl="0" indent="0" algn="l" rtl="0">
              <a:spcBef>
                <a:spcPts val="0"/>
              </a:spcBef>
              <a:spcAft>
                <a:spcPts val="0"/>
              </a:spcAft>
              <a:buNone/>
            </a:pPr>
            <a:r>
              <a:rPr lang="en" sz="1100">
                <a:solidFill>
                  <a:srgbClr val="17274E"/>
                </a:solidFill>
              </a:rPr>
              <a:t>Differentiating factor:</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Marriage b/w FS and FChat was very attractive. </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Our Messaging: This interaction will only get better as we get into 2021 because of the Virtual Agent and BOTS.</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Being upfront and candid about what our product is and what our product can deliver. </a:t>
            </a:r>
            <a:endParaRPr sz="1100">
              <a:solidFill>
                <a:srgbClr val="17274E"/>
              </a:solidFill>
            </a:endParaRPr>
          </a:p>
          <a:p>
            <a:pPr marL="457200" lvl="0" indent="-298450" algn="l" rtl="0">
              <a:spcBef>
                <a:spcPts val="0"/>
              </a:spcBef>
              <a:spcAft>
                <a:spcPts val="0"/>
              </a:spcAft>
              <a:buClr>
                <a:srgbClr val="17274E"/>
              </a:buClr>
              <a:buSzPts val="1100"/>
              <a:buAutoNum type="arabicPeriod"/>
            </a:pPr>
            <a:r>
              <a:rPr lang="en" sz="1100">
                <a:solidFill>
                  <a:srgbClr val="17274E"/>
                </a:solidFill>
              </a:rPr>
              <a:t>Level of winning stakeholders’ trust and conviction</a:t>
            </a:r>
            <a:endParaRPr sz="1100">
              <a:solidFill>
                <a:srgbClr val="17274E"/>
              </a:solidFill>
            </a:endParaRPr>
          </a:p>
          <a:p>
            <a:pPr marL="457200" lvl="0" indent="-298450" algn="l" rtl="0">
              <a:lnSpc>
                <a:spcPct val="115000"/>
              </a:lnSpc>
              <a:spcBef>
                <a:spcPts val="0"/>
              </a:spcBef>
              <a:spcAft>
                <a:spcPts val="0"/>
              </a:spcAft>
              <a:buClr>
                <a:schemeClr val="dk1"/>
              </a:buClr>
              <a:buSzPts val="1100"/>
              <a:buChar char="●"/>
            </a:pPr>
            <a:endParaRPr sz="1100">
              <a:solidFill>
                <a:schemeClr val="dk1"/>
              </a:solidFill>
            </a:endParaRPr>
          </a:p>
        </p:txBody>
      </p:sp>
      <p:sp>
        <p:nvSpPr>
          <p:cNvPr id="879" name="Google Shape;879;g11dff6d0856_0_1255: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11dff6d0856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11dff6d085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1dff6d085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1dff6d08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Roboto"/>
                <a:ea typeface="Roboto"/>
                <a:cs typeface="Roboto"/>
                <a:sym typeface="Roboto"/>
              </a:rPr>
              <a:t>With over 50,000 customers like you who trust us day in and day out, we have been growing at 40%+ YoY, crossing over $300M in LTM Revenue. What this means is that we’re at a size that we can serve customers regardless of scale, where ever they are are across the globe.</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spcBef>
                <a:spcPts val="0"/>
              </a:spcBef>
              <a:spcAft>
                <a:spcPts val="0"/>
              </a:spcAft>
              <a:buNone/>
            </a:pPr>
            <a:r>
              <a:rPr lang="en" sz="1400" b="1">
                <a:solidFill>
                  <a:srgbClr val="3D85C6"/>
                </a:solidFill>
                <a:latin typeface="Roboto"/>
                <a:ea typeface="Roboto"/>
                <a:cs typeface="Roboto"/>
                <a:sym typeface="Roboto"/>
              </a:rPr>
              <a:t>&lt;Optional&gt;</a:t>
            </a:r>
            <a:r>
              <a:rPr lang="en" sz="1400" b="1">
                <a:solidFill>
                  <a:schemeClr val="dk1"/>
                </a:solidFill>
                <a:latin typeface="Roboto"/>
                <a:ea typeface="Roboto"/>
                <a:cs typeface="Roboto"/>
                <a:sym typeface="Roboto"/>
              </a:rPr>
              <a:t> </a:t>
            </a:r>
            <a:r>
              <a:rPr lang="en" sz="1400">
                <a:solidFill>
                  <a:schemeClr val="dk1"/>
                </a:solidFill>
                <a:latin typeface="Roboto"/>
                <a:ea typeface="Roboto"/>
                <a:cs typeface="Roboto"/>
                <a:sym typeface="Roboto"/>
              </a:rPr>
              <a:t>And while we started in the SMB market, as our products have evolved we are increasingly serving the mid market and enterprise segments, which now makes up over 50% of our ongoing business.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1dff6d0856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1dff6d0856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1dff6d0856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1dff6d085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1dff6d0856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1dff6d085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1dff6d0856_0_1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11dff6d0856_0_1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B1320"/>
              </a:buClr>
              <a:buSzPts val="1100"/>
              <a:buFont typeface="Arial"/>
              <a:buNone/>
            </a:pPr>
            <a:r>
              <a:rPr lang="en">
                <a:solidFill>
                  <a:srgbClr val="0B1320"/>
                </a:solidFill>
                <a:latin typeface="Calibri"/>
                <a:ea typeface="Calibri"/>
                <a:cs typeface="Calibri"/>
                <a:sym typeface="Calibri"/>
              </a:rPr>
              <a:t>The Freshworks portfolio of apps represent a new generation of SaaS apps designed to deliver on that elusive SaaS promise. They are delightfully easy to set up, use, and scale.  </a:t>
            </a:r>
            <a:r>
              <a:rPr lang="en">
                <a:solidFill>
                  <a:srgbClr val="3C4043"/>
                </a:solidFill>
                <a:highlight>
                  <a:srgbClr val="FEFFFE"/>
                </a:highlight>
                <a:latin typeface="Calibri"/>
                <a:ea typeface="Calibri"/>
                <a:cs typeface="Calibri"/>
                <a:sym typeface="Calibri"/>
              </a:rPr>
              <a:t>All of these solutions provide great user experience and a comprehensive set of out of the box capabilities. But we know that each of your companies has a unique set of requirements  - based on the industry that you’re in, the location you operate in, and the types of business use cases you need. And these requirements may change over time. So you need the ability to customize and extend the capabilities of Freshworks products in ways that make sense for you and your users. You need a flexible platform.</a:t>
            </a:r>
            <a:endParaRPr>
              <a:solidFill>
                <a:srgbClr val="0B1320"/>
              </a:solidFill>
              <a:latin typeface="Calibri"/>
              <a:ea typeface="Calibri"/>
              <a:cs typeface="Calibri"/>
              <a:sym typeface="Calibri"/>
            </a:endParaRPr>
          </a:p>
          <a:p>
            <a:pPr marL="0" lvl="0" indent="0" algn="l" rtl="0">
              <a:spcBef>
                <a:spcPts val="0"/>
              </a:spcBef>
              <a:spcAft>
                <a:spcPts val="0"/>
              </a:spcAft>
              <a:buClr>
                <a:srgbClr val="0B1320"/>
              </a:buClr>
              <a:buSzPts val="1100"/>
              <a:buFont typeface="Arial"/>
              <a:buNone/>
            </a:pPr>
            <a:endParaRPr>
              <a:solidFill>
                <a:srgbClr val="0B1320"/>
              </a:solidFill>
              <a:latin typeface="Calibri"/>
              <a:ea typeface="Calibri"/>
              <a:cs typeface="Calibri"/>
              <a:sym typeface="Calibri"/>
            </a:endParaRPr>
          </a:p>
          <a:p>
            <a:pPr marL="0" lvl="0" indent="0" algn="l" rtl="0">
              <a:spcBef>
                <a:spcPts val="0"/>
              </a:spcBef>
              <a:spcAft>
                <a:spcPts val="0"/>
              </a:spcAft>
              <a:buClr>
                <a:srgbClr val="0B1320"/>
              </a:buClr>
              <a:buSzPts val="1100"/>
              <a:buFont typeface="Arial"/>
              <a:buNone/>
            </a:pPr>
            <a:r>
              <a:rPr lang="en">
                <a:solidFill>
                  <a:srgbClr val="0B1320"/>
                </a:solidFill>
                <a:latin typeface="Calibri"/>
                <a:ea typeface="Calibri"/>
                <a:cs typeface="Calibri"/>
                <a:sym typeface="Calibri"/>
              </a:rPr>
              <a:t>The good news is that all FW products are built on a solid foundation of Freshworks Neo, a SaaS platform that addresses the challenges of legacy SaaS implementations.</a:t>
            </a:r>
            <a:endParaRPr>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15650740f6_0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g115650740f6_0_0: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1dff6d0856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1dff6d0856_0_5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rgbClr val="0B1320"/>
                </a:solidFill>
              </a:rPr>
              <a:t>By becoming customer centric, you’re then able to delight customers effortlessly.   If we look at the right side of the screen, you can see that the omnichannel capabilities enable you to have more meaningful conversations across the entire customer journey.</a:t>
            </a:r>
            <a:endParaRPr sz="1000">
              <a:solidFill>
                <a:srgbClr val="0B1320"/>
              </a:solidFill>
            </a:endParaRPr>
          </a:p>
          <a:p>
            <a:pPr marL="0" lvl="0" indent="0" algn="l" rtl="0">
              <a:spcBef>
                <a:spcPts val="0"/>
              </a:spcBef>
              <a:spcAft>
                <a:spcPts val="0"/>
              </a:spcAft>
              <a:buClr>
                <a:schemeClr val="dk1"/>
              </a:buClr>
              <a:buSzPts val="1100"/>
              <a:buFont typeface="Arial"/>
              <a:buNone/>
            </a:pPr>
            <a:endParaRPr sz="1000">
              <a:solidFill>
                <a:srgbClr val="0B1320"/>
              </a:solidFill>
            </a:endParaRPr>
          </a:p>
          <a:p>
            <a:pPr marL="0" lvl="0" indent="0" algn="l" rtl="0">
              <a:spcBef>
                <a:spcPts val="0"/>
              </a:spcBef>
              <a:spcAft>
                <a:spcPts val="0"/>
              </a:spcAft>
              <a:buClr>
                <a:schemeClr val="dk1"/>
              </a:buClr>
              <a:buSzPts val="1100"/>
              <a:buFont typeface="Arial"/>
              <a:buNone/>
            </a:pPr>
            <a:r>
              <a:rPr lang="en" sz="1000">
                <a:solidFill>
                  <a:srgbClr val="0B1320"/>
                </a:solidFill>
              </a:rPr>
              <a:t>Service automation, collaboration and simplified ticketing helps you to solve inquiries faster and provide highlight personalized service </a:t>
            </a:r>
            <a:endParaRPr sz="1000">
              <a:solidFill>
                <a:srgbClr val="0B1320"/>
              </a:solidFill>
            </a:endParaRPr>
          </a:p>
          <a:p>
            <a:pPr marL="0" lvl="0" indent="0" algn="l" rtl="0">
              <a:spcBef>
                <a:spcPts val="0"/>
              </a:spcBef>
              <a:spcAft>
                <a:spcPts val="0"/>
              </a:spcAft>
              <a:buClr>
                <a:schemeClr val="dk1"/>
              </a:buClr>
              <a:buSzPts val="1100"/>
              <a:buFont typeface="Arial"/>
              <a:buNone/>
            </a:pPr>
            <a:endParaRPr sz="1000">
              <a:solidFill>
                <a:srgbClr val="0B1320"/>
              </a:solidFill>
            </a:endParaRPr>
          </a:p>
          <a:p>
            <a:pPr marL="0" lvl="0" indent="0" algn="l" rtl="0">
              <a:spcBef>
                <a:spcPts val="0"/>
              </a:spcBef>
              <a:spcAft>
                <a:spcPts val="0"/>
              </a:spcAft>
              <a:buClr>
                <a:schemeClr val="dk1"/>
              </a:buClr>
              <a:buSzPts val="1100"/>
              <a:buFont typeface="Arial"/>
              <a:buNone/>
            </a:pPr>
            <a:r>
              <a:rPr lang="en" sz="1000">
                <a:solidFill>
                  <a:srgbClr val="0B1320"/>
                </a:solidFill>
              </a:rPr>
              <a:t>While AI, Messaging and Bots, and ada  Unified Customer Profile enables agents to proactively anticipate customer needs and convert more business. </a:t>
            </a:r>
            <a:endParaRPr sz="1300" b="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300">
              <a:latin typeface="Arial"/>
              <a:ea typeface="Arial"/>
              <a:cs typeface="Arial"/>
              <a:sym typeface="Arial"/>
            </a:endParaRPr>
          </a:p>
          <a:p>
            <a:pPr marL="0" lvl="0" indent="0" algn="l" rtl="0">
              <a:spcBef>
                <a:spcPts val="0"/>
              </a:spcBef>
              <a:spcAft>
                <a:spcPts val="0"/>
              </a:spcAft>
              <a:buNone/>
            </a:pPr>
            <a:endParaRPr sz="1000">
              <a:solidFill>
                <a:srgbClr val="0B1320"/>
              </a:solidFill>
            </a:endParaRPr>
          </a:p>
        </p:txBody>
      </p:sp>
      <p:sp>
        <p:nvSpPr>
          <p:cNvPr id="677" name="Google Shape;677;g11dff6d0856_0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11dff6d0856_0_696: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900">
                <a:solidFill>
                  <a:schemeClr val="dk1"/>
                </a:solidFill>
                <a:latin typeface="Roboto"/>
                <a:ea typeface="Roboto"/>
                <a:cs typeface="Roboto"/>
                <a:sym typeface="Roboto"/>
              </a:rPr>
              <a:t>Once you can harness the power of digital-first customer engagement, the benefits are breathtaking.  Multichoice is the fastest growing broadcasting company in South Africa with 20 Million subscribers.  They consolidated multiple tools with Freshdesk Omnichannel. As a result, they assessed 4 million inquires anf found that 94% were resolved in the first interaction.</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Key takeaway:-</a:t>
            </a:r>
            <a:endParaRPr sz="1100">
              <a:solidFill>
                <a:schemeClr val="dk1"/>
              </a:solidFill>
            </a:endParaRPr>
          </a:p>
          <a:p>
            <a:pPr marL="457200" lvl="0" indent="-298450" algn="l" rtl="0">
              <a:spcBef>
                <a:spcPts val="0"/>
              </a:spcBef>
              <a:spcAft>
                <a:spcPts val="0"/>
              </a:spcAft>
              <a:buClr>
                <a:schemeClr val="dk1"/>
              </a:buClr>
              <a:buSzPts val="1100"/>
              <a:buChar char="-"/>
            </a:pPr>
            <a:r>
              <a:rPr lang="en" sz="1100">
                <a:solidFill>
                  <a:schemeClr val="dk1"/>
                </a:solidFill>
              </a:rPr>
              <a:t>Unifying tools has provided them a single view of the customer journey across touchpoints</a:t>
            </a:r>
            <a:endParaRPr sz="1100">
              <a:solidFill>
                <a:schemeClr val="dk1"/>
              </a:solidFill>
            </a:endParaRPr>
          </a:p>
          <a:p>
            <a:pPr marL="457200" lvl="0" indent="-298450" algn="l" rtl="0">
              <a:spcBef>
                <a:spcPts val="0"/>
              </a:spcBef>
              <a:spcAft>
                <a:spcPts val="0"/>
              </a:spcAft>
              <a:buClr>
                <a:schemeClr val="dk1"/>
              </a:buClr>
              <a:buSzPts val="1100"/>
              <a:buChar char="-"/>
            </a:pPr>
            <a:r>
              <a:rPr lang="en" sz="1100">
                <a:solidFill>
                  <a:schemeClr val="dk1"/>
                </a:solidFill>
              </a:rPr>
              <a:t>Greater context has resulted in an extremely large percentage of queries being answered in the first contact</a:t>
            </a:r>
            <a:endParaRPr sz="11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100">
                <a:solidFill>
                  <a:schemeClr val="dk1"/>
                </a:solidFill>
              </a:rPr>
              <a:t>Reference:- https://docs.google.com/presentation/d/1h-aCmCSRFOEyJnwvW9rfXt1Gii1NHl4ByzxtL3auyLk/edit?ts=6047808e#slide=id.gc441b88861_0_380</a:t>
            </a:r>
            <a:endParaRPr sz="1100">
              <a:solidFill>
                <a:schemeClr val="dk1"/>
              </a:solidFill>
            </a:endParaRPr>
          </a:p>
          <a:p>
            <a:pPr marL="0" lvl="0" indent="0" algn="l" rtl="0">
              <a:spcBef>
                <a:spcPts val="0"/>
              </a:spcBef>
              <a:spcAft>
                <a:spcPts val="0"/>
              </a:spcAft>
              <a:buNone/>
            </a:pPr>
            <a:endParaRPr sz="1100">
              <a:solidFill>
                <a:schemeClr val="dk1"/>
              </a:solidFill>
            </a:endParaRPr>
          </a:p>
        </p:txBody>
      </p:sp>
      <p:sp>
        <p:nvSpPr>
          <p:cNvPr id="697" name="Google Shape;697;g11dff6d0856_0_696:notes"/>
          <p:cNvSpPr>
            <a:spLocks noGrp="1" noRot="1" noChangeAspect="1"/>
          </p:cNvSpPr>
          <p:nvPr>
            <p:ph type="sldImg" idx="2"/>
          </p:nvPr>
        </p:nvSpPr>
        <p:spPr>
          <a:xfrm>
            <a:off x="1143225" y="685778"/>
            <a:ext cx="45723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9"/>
        <p:cNvGrpSpPr/>
        <p:nvPr/>
      </p:nvGrpSpPr>
      <p:grpSpPr>
        <a:xfrm>
          <a:off x="0" y="0"/>
          <a:ext cx="0" cy="0"/>
          <a:chOff x="0" y="0"/>
          <a:chExt cx="0" cy="0"/>
        </a:xfrm>
      </p:grpSpPr>
      <p:sp>
        <p:nvSpPr>
          <p:cNvPr id="150" name="Google Shape;150;p24"/>
          <p:cNvSpPr/>
          <p:nvPr/>
        </p:nvSpPr>
        <p:spPr>
          <a:xfrm>
            <a:off x="0" y="0"/>
            <a:ext cx="9144000" cy="5143500"/>
          </a:xfrm>
          <a:prstGeom prst="rect">
            <a:avLst/>
          </a:prstGeom>
          <a:solidFill>
            <a:srgbClr val="17274E"/>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51" name="Google Shape;151;p24"/>
          <p:cNvGrpSpPr/>
          <p:nvPr/>
        </p:nvGrpSpPr>
        <p:grpSpPr>
          <a:xfrm>
            <a:off x="7219446" y="3402018"/>
            <a:ext cx="1101922" cy="1100497"/>
            <a:chOff x="-944563" y="1336675"/>
            <a:chExt cx="1228727" cy="1227138"/>
          </a:xfrm>
        </p:grpSpPr>
        <p:sp>
          <p:nvSpPr>
            <p:cNvPr id="152" name="Google Shape;152;p24"/>
            <p:cNvSpPr/>
            <p:nvPr/>
          </p:nvSpPr>
          <p:spPr>
            <a:xfrm>
              <a:off x="-944563" y="1336675"/>
              <a:ext cx="1228727" cy="1227138"/>
            </a:xfrm>
            <a:custGeom>
              <a:avLst/>
              <a:gdLst/>
              <a:ahLst/>
              <a:cxnLst/>
              <a:rect l="l" t="t" r="r" b="b"/>
              <a:pathLst>
                <a:path w="374" h="374" extrusionOk="0">
                  <a:moveTo>
                    <a:pt x="366" y="158"/>
                  </a:moveTo>
                  <a:cubicBezTo>
                    <a:pt x="363" y="155"/>
                    <a:pt x="348" y="152"/>
                    <a:pt x="331" y="152"/>
                  </a:cubicBezTo>
                  <a:cubicBezTo>
                    <a:pt x="327" y="137"/>
                    <a:pt x="321" y="124"/>
                    <a:pt x="314" y="111"/>
                  </a:cubicBezTo>
                  <a:cubicBezTo>
                    <a:pt x="325" y="101"/>
                    <a:pt x="335" y="89"/>
                    <a:pt x="334" y="82"/>
                  </a:cubicBezTo>
                  <a:cubicBezTo>
                    <a:pt x="332" y="67"/>
                    <a:pt x="299" y="42"/>
                    <a:pt x="293" y="41"/>
                  </a:cubicBezTo>
                  <a:cubicBezTo>
                    <a:pt x="289" y="40"/>
                    <a:pt x="275" y="49"/>
                    <a:pt x="263" y="61"/>
                  </a:cubicBezTo>
                  <a:cubicBezTo>
                    <a:pt x="251" y="54"/>
                    <a:pt x="237" y="48"/>
                    <a:pt x="223" y="44"/>
                  </a:cubicBezTo>
                  <a:cubicBezTo>
                    <a:pt x="224" y="29"/>
                    <a:pt x="223" y="13"/>
                    <a:pt x="217" y="9"/>
                  </a:cubicBezTo>
                  <a:cubicBezTo>
                    <a:pt x="204" y="0"/>
                    <a:pt x="163" y="5"/>
                    <a:pt x="158" y="9"/>
                  </a:cubicBezTo>
                  <a:cubicBezTo>
                    <a:pt x="155" y="11"/>
                    <a:pt x="152" y="26"/>
                    <a:pt x="152" y="44"/>
                  </a:cubicBezTo>
                  <a:cubicBezTo>
                    <a:pt x="137" y="47"/>
                    <a:pt x="123" y="53"/>
                    <a:pt x="110" y="60"/>
                  </a:cubicBezTo>
                  <a:cubicBezTo>
                    <a:pt x="100" y="49"/>
                    <a:pt x="89" y="39"/>
                    <a:pt x="82" y="41"/>
                  </a:cubicBezTo>
                  <a:cubicBezTo>
                    <a:pt x="67" y="43"/>
                    <a:pt x="42" y="75"/>
                    <a:pt x="41" y="82"/>
                  </a:cubicBezTo>
                  <a:cubicBezTo>
                    <a:pt x="40" y="86"/>
                    <a:pt x="48" y="97"/>
                    <a:pt x="59" y="109"/>
                  </a:cubicBezTo>
                  <a:cubicBezTo>
                    <a:pt x="50" y="122"/>
                    <a:pt x="44" y="136"/>
                    <a:pt x="40" y="152"/>
                  </a:cubicBezTo>
                  <a:cubicBezTo>
                    <a:pt x="26" y="151"/>
                    <a:pt x="13" y="153"/>
                    <a:pt x="9" y="158"/>
                  </a:cubicBezTo>
                  <a:cubicBezTo>
                    <a:pt x="0" y="170"/>
                    <a:pt x="5" y="211"/>
                    <a:pt x="9" y="216"/>
                  </a:cubicBezTo>
                  <a:cubicBezTo>
                    <a:pt x="11" y="219"/>
                    <a:pt x="24" y="222"/>
                    <a:pt x="39" y="223"/>
                  </a:cubicBezTo>
                  <a:cubicBezTo>
                    <a:pt x="42" y="239"/>
                    <a:pt x="48" y="254"/>
                    <a:pt x="56" y="268"/>
                  </a:cubicBezTo>
                  <a:cubicBezTo>
                    <a:pt x="47" y="277"/>
                    <a:pt x="40" y="286"/>
                    <a:pt x="41" y="293"/>
                  </a:cubicBezTo>
                  <a:cubicBezTo>
                    <a:pt x="43" y="308"/>
                    <a:pt x="75" y="333"/>
                    <a:pt x="82" y="334"/>
                  </a:cubicBezTo>
                  <a:cubicBezTo>
                    <a:pt x="85" y="334"/>
                    <a:pt x="96" y="328"/>
                    <a:pt x="107" y="318"/>
                  </a:cubicBezTo>
                  <a:cubicBezTo>
                    <a:pt x="120" y="327"/>
                    <a:pt x="135" y="333"/>
                    <a:pt x="152" y="337"/>
                  </a:cubicBezTo>
                  <a:cubicBezTo>
                    <a:pt x="152" y="350"/>
                    <a:pt x="153" y="362"/>
                    <a:pt x="158" y="366"/>
                  </a:cubicBezTo>
                  <a:cubicBezTo>
                    <a:pt x="170" y="374"/>
                    <a:pt x="211" y="369"/>
                    <a:pt x="216" y="366"/>
                  </a:cubicBezTo>
                  <a:cubicBezTo>
                    <a:pt x="219" y="363"/>
                    <a:pt x="222" y="351"/>
                    <a:pt x="223" y="336"/>
                  </a:cubicBezTo>
                  <a:cubicBezTo>
                    <a:pt x="239" y="332"/>
                    <a:pt x="253" y="325"/>
                    <a:pt x="266" y="317"/>
                  </a:cubicBezTo>
                  <a:cubicBezTo>
                    <a:pt x="276" y="327"/>
                    <a:pt x="286" y="335"/>
                    <a:pt x="293" y="334"/>
                  </a:cubicBezTo>
                  <a:cubicBezTo>
                    <a:pt x="308" y="332"/>
                    <a:pt x="333" y="299"/>
                    <a:pt x="334" y="293"/>
                  </a:cubicBezTo>
                  <a:cubicBezTo>
                    <a:pt x="334" y="289"/>
                    <a:pt x="327" y="277"/>
                    <a:pt x="316" y="265"/>
                  </a:cubicBezTo>
                  <a:cubicBezTo>
                    <a:pt x="323" y="252"/>
                    <a:pt x="329" y="238"/>
                    <a:pt x="332" y="223"/>
                  </a:cubicBezTo>
                  <a:cubicBezTo>
                    <a:pt x="347" y="223"/>
                    <a:pt x="361" y="222"/>
                    <a:pt x="366" y="216"/>
                  </a:cubicBezTo>
                  <a:cubicBezTo>
                    <a:pt x="374" y="204"/>
                    <a:pt x="370" y="163"/>
                    <a:pt x="366" y="158"/>
                  </a:cubicBezTo>
                  <a:close/>
                  <a:moveTo>
                    <a:pt x="185" y="258"/>
                  </a:moveTo>
                  <a:cubicBezTo>
                    <a:pt x="148" y="258"/>
                    <a:pt x="118" y="227"/>
                    <a:pt x="118" y="190"/>
                  </a:cubicBezTo>
                  <a:cubicBezTo>
                    <a:pt x="118" y="153"/>
                    <a:pt x="148" y="123"/>
                    <a:pt x="185" y="123"/>
                  </a:cubicBezTo>
                  <a:cubicBezTo>
                    <a:pt x="223" y="123"/>
                    <a:pt x="253" y="153"/>
                    <a:pt x="253" y="190"/>
                  </a:cubicBezTo>
                  <a:cubicBezTo>
                    <a:pt x="253" y="227"/>
                    <a:pt x="223" y="258"/>
                    <a:pt x="185" y="258"/>
                  </a:cubicBezTo>
                  <a:close/>
                </a:path>
              </a:pathLst>
            </a:custGeom>
            <a:solidFill>
              <a:srgbClr val="BDCFE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 name="Google Shape;153;p24"/>
            <p:cNvSpPr/>
            <p:nvPr/>
          </p:nvSpPr>
          <p:spPr>
            <a:xfrm>
              <a:off x="-655638" y="1631950"/>
              <a:ext cx="644526" cy="646113"/>
            </a:xfrm>
            <a:custGeom>
              <a:avLst/>
              <a:gdLst/>
              <a:ahLst/>
              <a:cxnLst/>
              <a:rect l="l" t="t" r="r" b="b"/>
              <a:pathLst>
                <a:path w="196" h="197" extrusionOk="0">
                  <a:moveTo>
                    <a:pt x="98" y="197"/>
                  </a:moveTo>
                  <a:cubicBezTo>
                    <a:pt x="44" y="197"/>
                    <a:pt x="0" y="153"/>
                    <a:pt x="0" y="99"/>
                  </a:cubicBezTo>
                  <a:cubicBezTo>
                    <a:pt x="0" y="45"/>
                    <a:pt x="44" y="0"/>
                    <a:pt x="98" y="0"/>
                  </a:cubicBezTo>
                  <a:cubicBezTo>
                    <a:pt x="152" y="0"/>
                    <a:pt x="196" y="45"/>
                    <a:pt x="196" y="99"/>
                  </a:cubicBezTo>
                  <a:cubicBezTo>
                    <a:pt x="196" y="153"/>
                    <a:pt x="152" y="197"/>
                    <a:pt x="98" y="197"/>
                  </a:cubicBezTo>
                  <a:close/>
                  <a:moveTo>
                    <a:pt x="98" y="7"/>
                  </a:moveTo>
                  <a:cubicBezTo>
                    <a:pt x="47" y="7"/>
                    <a:pt x="6" y="48"/>
                    <a:pt x="6" y="99"/>
                  </a:cubicBezTo>
                  <a:cubicBezTo>
                    <a:pt x="6" y="149"/>
                    <a:pt x="47" y="191"/>
                    <a:pt x="98" y="191"/>
                  </a:cubicBezTo>
                  <a:cubicBezTo>
                    <a:pt x="149" y="191"/>
                    <a:pt x="190" y="149"/>
                    <a:pt x="190" y="99"/>
                  </a:cubicBezTo>
                  <a:cubicBezTo>
                    <a:pt x="190" y="48"/>
                    <a:pt x="149" y="7"/>
                    <a:pt x="98" y="7"/>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 name="Google Shape;154;p24"/>
            <p:cNvSpPr/>
            <p:nvPr/>
          </p:nvSpPr>
          <p:spPr>
            <a:xfrm>
              <a:off x="-723900" y="1865313"/>
              <a:ext cx="847726" cy="554038"/>
            </a:xfrm>
            <a:custGeom>
              <a:avLst/>
              <a:gdLst/>
              <a:ahLst/>
              <a:cxnLst/>
              <a:rect l="l" t="t" r="r" b="b"/>
              <a:pathLst>
                <a:path w="258" h="169" extrusionOk="0">
                  <a:moveTo>
                    <a:pt x="255" y="0"/>
                  </a:moveTo>
                  <a:cubicBezTo>
                    <a:pt x="254" y="0"/>
                    <a:pt x="254" y="0"/>
                    <a:pt x="253" y="0"/>
                  </a:cubicBezTo>
                  <a:cubicBezTo>
                    <a:pt x="255" y="9"/>
                    <a:pt x="256" y="19"/>
                    <a:pt x="256" y="30"/>
                  </a:cubicBezTo>
                  <a:cubicBezTo>
                    <a:pt x="256" y="105"/>
                    <a:pt x="195" y="167"/>
                    <a:pt x="119" y="167"/>
                  </a:cubicBezTo>
                  <a:cubicBezTo>
                    <a:pt x="69" y="167"/>
                    <a:pt x="26" y="140"/>
                    <a:pt x="2" y="101"/>
                  </a:cubicBezTo>
                  <a:cubicBezTo>
                    <a:pt x="2" y="101"/>
                    <a:pt x="2" y="101"/>
                    <a:pt x="2" y="101"/>
                  </a:cubicBezTo>
                  <a:cubicBezTo>
                    <a:pt x="1" y="101"/>
                    <a:pt x="1" y="101"/>
                    <a:pt x="0" y="101"/>
                  </a:cubicBezTo>
                  <a:cubicBezTo>
                    <a:pt x="24" y="142"/>
                    <a:pt x="69" y="169"/>
                    <a:pt x="119" y="169"/>
                  </a:cubicBezTo>
                  <a:cubicBezTo>
                    <a:pt x="196" y="169"/>
                    <a:pt x="258" y="106"/>
                    <a:pt x="258" y="30"/>
                  </a:cubicBezTo>
                  <a:cubicBezTo>
                    <a:pt x="258" y="19"/>
                    <a:pt x="257" y="10"/>
                    <a:pt x="255" y="0"/>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 name="Google Shape;155;p24"/>
            <p:cNvSpPr/>
            <p:nvPr/>
          </p:nvSpPr>
          <p:spPr>
            <a:xfrm>
              <a:off x="-612775" y="1503363"/>
              <a:ext cx="285750" cy="101600"/>
            </a:xfrm>
            <a:custGeom>
              <a:avLst/>
              <a:gdLst/>
              <a:ahLst/>
              <a:cxnLst/>
              <a:rect l="l" t="t" r="r" b="b"/>
              <a:pathLst>
                <a:path w="87" h="31" extrusionOk="0">
                  <a:moveTo>
                    <a:pt x="1" y="31"/>
                  </a:moveTo>
                  <a:cubicBezTo>
                    <a:pt x="24" y="13"/>
                    <a:pt x="53" y="2"/>
                    <a:pt x="85" y="2"/>
                  </a:cubicBezTo>
                  <a:cubicBezTo>
                    <a:pt x="86" y="2"/>
                    <a:pt x="86" y="2"/>
                    <a:pt x="87" y="2"/>
                  </a:cubicBezTo>
                  <a:cubicBezTo>
                    <a:pt x="87" y="2"/>
                    <a:pt x="86" y="1"/>
                    <a:pt x="86" y="0"/>
                  </a:cubicBezTo>
                  <a:cubicBezTo>
                    <a:pt x="86" y="0"/>
                    <a:pt x="85" y="0"/>
                    <a:pt x="85" y="0"/>
                  </a:cubicBezTo>
                  <a:cubicBezTo>
                    <a:pt x="53" y="0"/>
                    <a:pt x="24" y="11"/>
                    <a:pt x="0" y="29"/>
                  </a:cubicBezTo>
                  <a:cubicBezTo>
                    <a:pt x="1" y="30"/>
                    <a:pt x="1" y="30"/>
                    <a:pt x="1" y="31"/>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6" name="Google Shape;156;p24"/>
          <p:cNvGrpSpPr/>
          <p:nvPr/>
        </p:nvGrpSpPr>
        <p:grpSpPr>
          <a:xfrm rot="6022722">
            <a:off x="7799924" y="4051981"/>
            <a:ext cx="1045976" cy="1085629"/>
            <a:chOff x="3725863" y="1808163"/>
            <a:chExt cx="1884362" cy="1955800"/>
          </a:xfrm>
        </p:grpSpPr>
        <p:grpSp>
          <p:nvGrpSpPr>
            <p:cNvPr id="157" name="Google Shape;157;p24"/>
            <p:cNvGrpSpPr/>
            <p:nvPr/>
          </p:nvGrpSpPr>
          <p:grpSpPr>
            <a:xfrm>
              <a:off x="4130675" y="1808163"/>
              <a:ext cx="1479550" cy="1503363"/>
              <a:chOff x="4130675" y="1808163"/>
              <a:chExt cx="1479550" cy="1503363"/>
            </a:xfrm>
          </p:grpSpPr>
          <p:sp>
            <p:nvSpPr>
              <p:cNvPr id="158" name="Google Shape;158;p24"/>
              <p:cNvSpPr/>
              <p:nvPr/>
            </p:nvSpPr>
            <p:spPr>
              <a:xfrm>
                <a:off x="4130675" y="1808163"/>
                <a:ext cx="1479550" cy="1503363"/>
              </a:xfrm>
              <a:custGeom>
                <a:avLst/>
                <a:gdLst/>
                <a:ahLst/>
                <a:cxnLst/>
                <a:rect l="l" t="t" r="r" b="b"/>
                <a:pathLst>
                  <a:path w="673" h="685" extrusionOk="0">
                    <a:moveTo>
                      <a:pt x="549" y="575"/>
                    </a:moveTo>
                    <a:cubicBezTo>
                      <a:pt x="549" y="575"/>
                      <a:pt x="673" y="190"/>
                      <a:pt x="445" y="0"/>
                    </a:cubicBezTo>
                    <a:cubicBezTo>
                      <a:pt x="0" y="248"/>
                      <a:pt x="245" y="685"/>
                      <a:pt x="245" y="685"/>
                    </a:cubicBezTo>
                    <a:lnTo>
                      <a:pt x="549" y="575"/>
                    </a:lnTo>
                    <a:close/>
                  </a:path>
                </a:pathLst>
              </a:custGeom>
              <a:solidFill>
                <a:srgbClr val="C6D9F4"/>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9" name="Google Shape;159;p24"/>
              <p:cNvSpPr/>
              <p:nvPr/>
            </p:nvSpPr>
            <p:spPr>
              <a:xfrm>
                <a:off x="4565650" y="1808163"/>
                <a:ext cx="835025" cy="1376364"/>
              </a:xfrm>
              <a:custGeom>
                <a:avLst/>
                <a:gdLst/>
                <a:ahLst/>
                <a:cxnLst/>
                <a:rect l="l" t="t" r="r" b="b"/>
                <a:pathLst>
                  <a:path w="380" h="627" extrusionOk="0">
                    <a:moveTo>
                      <a:pt x="247" y="0"/>
                    </a:moveTo>
                    <a:cubicBezTo>
                      <a:pt x="245" y="1"/>
                      <a:pt x="244" y="2"/>
                      <a:pt x="242" y="3"/>
                    </a:cubicBezTo>
                    <a:cubicBezTo>
                      <a:pt x="215" y="478"/>
                      <a:pt x="215" y="478"/>
                      <a:pt x="215" y="478"/>
                    </a:cubicBezTo>
                    <a:cubicBezTo>
                      <a:pt x="3" y="271"/>
                      <a:pt x="3" y="271"/>
                      <a:pt x="3" y="271"/>
                    </a:cubicBezTo>
                    <a:cubicBezTo>
                      <a:pt x="2" y="274"/>
                      <a:pt x="1" y="277"/>
                      <a:pt x="0" y="280"/>
                    </a:cubicBezTo>
                    <a:cubicBezTo>
                      <a:pt x="215" y="490"/>
                      <a:pt x="215" y="490"/>
                      <a:pt x="215" y="490"/>
                    </a:cubicBezTo>
                    <a:cubicBezTo>
                      <a:pt x="207" y="627"/>
                      <a:pt x="207" y="627"/>
                      <a:pt x="207" y="627"/>
                    </a:cubicBezTo>
                    <a:cubicBezTo>
                      <a:pt x="216" y="624"/>
                      <a:pt x="216" y="624"/>
                      <a:pt x="216" y="624"/>
                    </a:cubicBezTo>
                    <a:cubicBezTo>
                      <a:pt x="231" y="350"/>
                      <a:pt x="231" y="350"/>
                      <a:pt x="231" y="350"/>
                    </a:cubicBezTo>
                    <a:cubicBezTo>
                      <a:pt x="231" y="350"/>
                      <a:pt x="231" y="350"/>
                      <a:pt x="231" y="350"/>
                    </a:cubicBezTo>
                    <a:cubicBezTo>
                      <a:pt x="380" y="263"/>
                      <a:pt x="380" y="263"/>
                      <a:pt x="380" y="263"/>
                    </a:cubicBezTo>
                    <a:cubicBezTo>
                      <a:pt x="379" y="260"/>
                      <a:pt x="379" y="257"/>
                      <a:pt x="379" y="254"/>
                    </a:cubicBezTo>
                    <a:cubicBezTo>
                      <a:pt x="232" y="340"/>
                      <a:pt x="232" y="340"/>
                      <a:pt x="232" y="340"/>
                    </a:cubicBezTo>
                    <a:cubicBezTo>
                      <a:pt x="251" y="4"/>
                      <a:pt x="251" y="4"/>
                      <a:pt x="251" y="4"/>
                    </a:cubicBezTo>
                    <a:cubicBezTo>
                      <a:pt x="250" y="3"/>
                      <a:pt x="248" y="1"/>
                      <a:pt x="247" y="0"/>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60" name="Google Shape;160;p24"/>
            <p:cNvGrpSpPr/>
            <p:nvPr/>
          </p:nvGrpSpPr>
          <p:grpSpPr>
            <a:xfrm>
              <a:off x="3725863" y="1968500"/>
              <a:ext cx="1381125" cy="1501775"/>
              <a:chOff x="3725863" y="1968500"/>
              <a:chExt cx="1381125" cy="1501775"/>
            </a:xfrm>
          </p:grpSpPr>
          <p:sp>
            <p:nvSpPr>
              <p:cNvPr id="161" name="Google Shape;161;p24"/>
              <p:cNvSpPr/>
              <p:nvPr/>
            </p:nvSpPr>
            <p:spPr>
              <a:xfrm>
                <a:off x="3725863" y="1968500"/>
                <a:ext cx="1381125" cy="1501775"/>
              </a:xfrm>
              <a:custGeom>
                <a:avLst/>
                <a:gdLst/>
                <a:ahLst/>
                <a:cxnLst/>
                <a:rect l="l" t="t" r="r" b="b"/>
                <a:pathLst>
                  <a:path w="629" h="684" extrusionOk="0">
                    <a:moveTo>
                      <a:pt x="629" y="413"/>
                    </a:moveTo>
                    <a:cubicBezTo>
                      <a:pt x="629" y="413"/>
                      <a:pt x="485" y="37"/>
                      <a:pt x="204" y="0"/>
                    </a:cubicBezTo>
                    <a:cubicBezTo>
                      <a:pt x="0" y="274"/>
                      <a:pt x="271" y="547"/>
                      <a:pt x="271" y="547"/>
                    </a:cubicBezTo>
                    <a:cubicBezTo>
                      <a:pt x="596" y="684"/>
                      <a:pt x="596" y="684"/>
                      <a:pt x="596" y="684"/>
                    </a:cubicBezTo>
                    <a:lnTo>
                      <a:pt x="629" y="413"/>
                    </a:lnTo>
                    <a:close/>
                  </a:path>
                </a:pathLst>
              </a:custGeom>
              <a:solidFill>
                <a:srgbClr val="E1ED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2" name="Google Shape;162;p24"/>
              <p:cNvSpPr/>
              <p:nvPr/>
            </p:nvSpPr>
            <p:spPr>
              <a:xfrm>
                <a:off x="4021138" y="1968500"/>
                <a:ext cx="1016000" cy="1501775"/>
              </a:xfrm>
              <a:custGeom>
                <a:avLst/>
                <a:gdLst/>
                <a:ahLst/>
                <a:cxnLst/>
                <a:rect l="l" t="t" r="r" b="b"/>
                <a:pathLst>
                  <a:path w="462" h="684" extrusionOk="0">
                    <a:moveTo>
                      <a:pt x="340" y="161"/>
                    </a:moveTo>
                    <a:cubicBezTo>
                      <a:pt x="259" y="320"/>
                      <a:pt x="259" y="320"/>
                      <a:pt x="259" y="320"/>
                    </a:cubicBezTo>
                    <a:cubicBezTo>
                      <a:pt x="76" y="1"/>
                      <a:pt x="76" y="1"/>
                      <a:pt x="76" y="1"/>
                    </a:cubicBezTo>
                    <a:cubicBezTo>
                      <a:pt x="74" y="1"/>
                      <a:pt x="71" y="0"/>
                      <a:pt x="69" y="0"/>
                    </a:cubicBezTo>
                    <a:cubicBezTo>
                      <a:pt x="68" y="1"/>
                      <a:pt x="68" y="2"/>
                      <a:pt x="67" y="3"/>
                    </a:cubicBezTo>
                    <a:cubicBezTo>
                      <a:pt x="165" y="174"/>
                      <a:pt x="165" y="174"/>
                      <a:pt x="165" y="174"/>
                    </a:cubicBezTo>
                    <a:cubicBezTo>
                      <a:pt x="2" y="141"/>
                      <a:pt x="2" y="141"/>
                      <a:pt x="2" y="141"/>
                    </a:cubicBezTo>
                    <a:cubicBezTo>
                      <a:pt x="2" y="143"/>
                      <a:pt x="1" y="144"/>
                      <a:pt x="1" y="146"/>
                    </a:cubicBezTo>
                    <a:cubicBezTo>
                      <a:pt x="0" y="150"/>
                      <a:pt x="0" y="150"/>
                      <a:pt x="0" y="150"/>
                    </a:cubicBezTo>
                    <a:cubicBezTo>
                      <a:pt x="171" y="184"/>
                      <a:pt x="171" y="184"/>
                      <a:pt x="171" y="184"/>
                    </a:cubicBezTo>
                    <a:cubicBezTo>
                      <a:pt x="334" y="469"/>
                      <a:pt x="334" y="469"/>
                      <a:pt x="334" y="469"/>
                    </a:cubicBezTo>
                    <a:cubicBezTo>
                      <a:pt x="46" y="420"/>
                      <a:pt x="46" y="420"/>
                      <a:pt x="46" y="420"/>
                    </a:cubicBezTo>
                    <a:cubicBezTo>
                      <a:pt x="48" y="423"/>
                      <a:pt x="50" y="427"/>
                      <a:pt x="52" y="430"/>
                    </a:cubicBezTo>
                    <a:cubicBezTo>
                      <a:pt x="339" y="479"/>
                      <a:pt x="339" y="479"/>
                      <a:pt x="339" y="479"/>
                    </a:cubicBezTo>
                    <a:cubicBezTo>
                      <a:pt x="455" y="681"/>
                      <a:pt x="455" y="681"/>
                      <a:pt x="455" y="681"/>
                    </a:cubicBezTo>
                    <a:cubicBezTo>
                      <a:pt x="461" y="684"/>
                      <a:pt x="461" y="684"/>
                      <a:pt x="461" y="684"/>
                    </a:cubicBezTo>
                    <a:cubicBezTo>
                      <a:pt x="462" y="675"/>
                      <a:pt x="462" y="675"/>
                      <a:pt x="462" y="675"/>
                    </a:cubicBezTo>
                    <a:cubicBezTo>
                      <a:pt x="264" y="329"/>
                      <a:pt x="264" y="329"/>
                      <a:pt x="264" y="329"/>
                    </a:cubicBezTo>
                    <a:cubicBezTo>
                      <a:pt x="346" y="168"/>
                      <a:pt x="346" y="168"/>
                      <a:pt x="346" y="168"/>
                    </a:cubicBezTo>
                    <a:cubicBezTo>
                      <a:pt x="344" y="166"/>
                      <a:pt x="342" y="163"/>
                      <a:pt x="340" y="161"/>
                    </a:cubicBezTo>
                    <a:close/>
                  </a:path>
                </a:pathLst>
              </a:custGeom>
              <a:solidFill>
                <a:schemeClr val="lt1"/>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63" name="Google Shape;163;p24"/>
            <p:cNvGrpSpPr/>
            <p:nvPr/>
          </p:nvGrpSpPr>
          <p:grpSpPr>
            <a:xfrm>
              <a:off x="3744913" y="2466975"/>
              <a:ext cx="1349376" cy="1296988"/>
              <a:chOff x="3744913" y="2466975"/>
              <a:chExt cx="1349376" cy="1296988"/>
            </a:xfrm>
          </p:grpSpPr>
          <p:sp>
            <p:nvSpPr>
              <p:cNvPr id="164" name="Google Shape;164;p24"/>
              <p:cNvSpPr/>
              <p:nvPr/>
            </p:nvSpPr>
            <p:spPr>
              <a:xfrm>
                <a:off x="3744913" y="2466975"/>
                <a:ext cx="1349376" cy="1296988"/>
              </a:xfrm>
              <a:custGeom>
                <a:avLst/>
                <a:gdLst/>
                <a:ahLst/>
                <a:cxnLst/>
                <a:rect l="l" t="t" r="r" b="b"/>
                <a:pathLst>
                  <a:path w="614" h="591" extrusionOk="0">
                    <a:moveTo>
                      <a:pt x="465" y="187"/>
                    </a:moveTo>
                    <a:cubicBezTo>
                      <a:pt x="465" y="187"/>
                      <a:pt x="185" y="0"/>
                      <a:pt x="0" y="130"/>
                    </a:cubicBezTo>
                    <a:cubicBezTo>
                      <a:pt x="27" y="591"/>
                      <a:pt x="614" y="589"/>
                      <a:pt x="614" y="589"/>
                    </a:cubicBezTo>
                    <a:lnTo>
                      <a:pt x="465" y="187"/>
                    </a:ln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 name="Google Shape;165;p24"/>
              <p:cNvSpPr/>
              <p:nvPr/>
            </p:nvSpPr>
            <p:spPr>
              <a:xfrm>
                <a:off x="3744913" y="2655888"/>
                <a:ext cx="1236662" cy="815975"/>
              </a:xfrm>
              <a:custGeom>
                <a:avLst/>
                <a:gdLst/>
                <a:ahLst/>
                <a:cxnLst/>
                <a:rect l="l" t="t" r="r" b="b"/>
                <a:pathLst>
                  <a:path w="563" h="372" extrusionOk="0">
                    <a:moveTo>
                      <a:pt x="0" y="44"/>
                    </a:moveTo>
                    <a:cubicBezTo>
                      <a:pt x="0" y="46"/>
                      <a:pt x="0" y="48"/>
                      <a:pt x="0" y="49"/>
                    </a:cubicBezTo>
                    <a:cubicBezTo>
                      <a:pt x="398" y="272"/>
                      <a:pt x="398" y="272"/>
                      <a:pt x="398" y="272"/>
                    </a:cubicBezTo>
                    <a:cubicBezTo>
                      <a:pt x="168" y="366"/>
                      <a:pt x="168" y="366"/>
                      <a:pt x="168" y="366"/>
                    </a:cubicBezTo>
                    <a:cubicBezTo>
                      <a:pt x="171" y="368"/>
                      <a:pt x="174" y="370"/>
                      <a:pt x="176" y="372"/>
                    </a:cubicBezTo>
                    <a:cubicBezTo>
                      <a:pt x="408" y="278"/>
                      <a:pt x="408" y="278"/>
                      <a:pt x="408" y="278"/>
                    </a:cubicBezTo>
                    <a:cubicBezTo>
                      <a:pt x="563" y="365"/>
                      <a:pt x="563" y="365"/>
                      <a:pt x="563" y="365"/>
                    </a:cubicBezTo>
                    <a:cubicBezTo>
                      <a:pt x="558" y="352"/>
                      <a:pt x="558" y="352"/>
                      <a:pt x="558" y="352"/>
                    </a:cubicBezTo>
                    <a:cubicBezTo>
                      <a:pt x="256" y="183"/>
                      <a:pt x="256" y="183"/>
                      <a:pt x="256" y="183"/>
                    </a:cubicBezTo>
                    <a:cubicBezTo>
                      <a:pt x="204" y="1"/>
                      <a:pt x="204" y="1"/>
                      <a:pt x="204" y="1"/>
                    </a:cubicBezTo>
                    <a:cubicBezTo>
                      <a:pt x="201" y="1"/>
                      <a:pt x="198" y="1"/>
                      <a:pt x="194" y="0"/>
                    </a:cubicBezTo>
                    <a:cubicBezTo>
                      <a:pt x="245" y="176"/>
                      <a:pt x="245" y="176"/>
                      <a:pt x="245" y="176"/>
                    </a:cubicBezTo>
                    <a:cubicBezTo>
                      <a:pt x="4" y="41"/>
                      <a:pt x="4" y="41"/>
                      <a:pt x="4" y="41"/>
                    </a:cubicBezTo>
                    <a:cubicBezTo>
                      <a:pt x="3" y="42"/>
                      <a:pt x="1" y="43"/>
                      <a:pt x="0" y="44"/>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66" name="Google Shape;166;p24"/>
          <p:cNvGrpSpPr/>
          <p:nvPr/>
        </p:nvGrpSpPr>
        <p:grpSpPr>
          <a:xfrm rot="-1799827">
            <a:off x="4779724" y="3891568"/>
            <a:ext cx="1045912" cy="1085564"/>
            <a:chOff x="3725863" y="1808163"/>
            <a:chExt cx="1884362" cy="1955800"/>
          </a:xfrm>
        </p:grpSpPr>
        <p:grpSp>
          <p:nvGrpSpPr>
            <p:cNvPr id="167" name="Google Shape;167;p24"/>
            <p:cNvGrpSpPr/>
            <p:nvPr/>
          </p:nvGrpSpPr>
          <p:grpSpPr>
            <a:xfrm>
              <a:off x="4130675" y="1808163"/>
              <a:ext cx="1479550" cy="1503363"/>
              <a:chOff x="4130675" y="1808163"/>
              <a:chExt cx="1479550" cy="1503363"/>
            </a:xfrm>
          </p:grpSpPr>
          <p:sp>
            <p:nvSpPr>
              <p:cNvPr id="168" name="Google Shape;168;p24"/>
              <p:cNvSpPr/>
              <p:nvPr/>
            </p:nvSpPr>
            <p:spPr>
              <a:xfrm>
                <a:off x="4130675" y="1808163"/>
                <a:ext cx="1479550" cy="1503363"/>
              </a:xfrm>
              <a:custGeom>
                <a:avLst/>
                <a:gdLst/>
                <a:ahLst/>
                <a:cxnLst/>
                <a:rect l="l" t="t" r="r" b="b"/>
                <a:pathLst>
                  <a:path w="673" h="685" extrusionOk="0">
                    <a:moveTo>
                      <a:pt x="549" y="575"/>
                    </a:moveTo>
                    <a:cubicBezTo>
                      <a:pt x="549" y="575"/>
                      <a:pt x="673" y="190"/>
                      <a:pt x="445" y="0"/>
                    </a:cubicBezTo>
                    <a:cubicBezTo>
                      <a:pt x="0" y="248"/>
                      <a:pt x="245" y="685"/>
                      <a:pt x="245" y="685"/>
                    </a:cubicBezTo>
                    <a:lnTo>
                      <a:pt x="549" y="575"/>
                    </a:lnTo>
                    <a:close/>
                  </a:path>
                </a:pathLst>
              </a:custGeom>
              <a:solidFill>
                <a:srgbClr val="C6D9F4"/>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24"/>
              <p:cNvSpPr/>
              <p:nvPr/>
            </p:nvSpPr>
            <p:spPr>
              <a:xfrm>
                <a:off x="4565650" y="1808163"/>
                <a:ext cx="835025" cy="1376364"/>
              </a:xfrm>
              <a:custGeom>
                <a:avLst/>
                <a:gdLst/>
                <a:ahLst/>
                <a:cxnLst/>
                <a:rect l="l" t="t" r="r" b="b"/>
                <a:pathLst>
                  <a:path w="380" h="627" extrusionOk="0">
                    <a:moveTo>
                      <a:pt x="247" y="0"/>
                    </a:moveTo>
                    <a:cubicBezTo>
                      <a:pt x="245" y="1"/>
                      <a:pt x="244" y="2"/>
                      <a:pt x="242" y="3"/>
                    </a:cubicBezTo>
                    <a:cubicBezTo>
                      <a:pt x="215" y="478"/>
                      <a:pt x="215" y="478"/>
                      <a:pt x="215" y="478"/>
                    </a:cubicBezTo>
                    <a:cubicBezTo>
                      <a:pt x="3" y="271"/>
                      <a:pt x="3" y="271"/>
                      <a:pt x="3" y="271"/>
                    </a:cubicBezTo>
                    <a:cubicBezTo>
                      <a:pt x="2" y="274"/>
                      <a:pt x="1" y="277"/>
                      <a:pt x="0" y="280"/>
                    </a:cubicBezTo>
                    <a:cubicBezTo>
                      <a:pt x="215" y="490"/>
                      <a:pt x="215" y="490"/>
                      <a:pt x="215" y="490"/>
                    </a:cubicBezTo>
                    <a:cubicBezTo>
                      <a:pt x="207" y="627"/>
                      <a:pt x="207" y="627"/>
                      <a:pt x="207" y="627"/>
                    </a:cubicBezTo>
                    <a:cubicBezTo>
                      <a:pt x="216" y="624"/>
                      <a:pt x="216" y="624"/>
                      <a:pt x="216" y="624"/>
                    </a:cubicBezTo>
                    <a:cubicBezTo>
                      <a:pt x="231" y="350"/>
                      <a:pt x="231" y="350"/>
                      <a:pt x="231" y="350"/>
                    </a:cubicBezTo>
                    <a:cubicBezTo>
                      <a:pt x="231" y="350"/>
                      <a:pt x="231" y="350"/>
                      <a:pt x="231" y="350"/>
                    </a:cubicBezTo>
                    <a:cubicBezTo>
                      <a:pt x="380" y="263"/>
                      <a:pt x="380" y="263"/>
                      <a:pt x="380" y="263"/>
                    </a:cubicBezTo>
                    <a:cubicBezTo>
                      <a:pt x="379" y="260"/>
                      <a:pt x="379" y="257"/>
                      <a:pt x="379" y="254"/>
                    </a:cubicBezTo>
                    <a:cubicBezTo>
                      <a:pt x="232" y="340"/>
                      <a:pt x="232" y="340"/>
                      <a:pt x="232" y="340"/>
                    </a:cubicBezTo>
                    <a:cubicBezTo>
                      <a:pt x="251" y="4"/>
                      <a:pt x="251" y="4"/>
                      <a:pt x="251" y="4"/>
                    </a:cubicBezTo>
                    <a:cubicBezTo>
                      <a:pt x="250" y="3"/>
                      <a:pt x="248" y="1"/>
                      <a:pt x="247" y="0"/>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0" name="Google Shape;170;p24"/>
            <p:cNvGrpSpPr/>
            <p:nvPr/>
          </p:nvGrpSpPr>
          <p:grpSpPr>
            <a:xfrm>
              <a:off x="3725863" y="1968500"/>
              <a:ext cx="1381125" cy="1501775"/>
              <a:chOff x="3725863" y="1968500"/>
              <a:chExt cx="1381125" cy="1501775"/>
            </a:xfrm>
          </p:grpSpPr>
          <p:sp>
            <p:nvSpPr>
              <p:cNvPr id="171" name="Google Shape;171;p24"/>
              <p:cNvSpPr/>
              <p:nvPr/>
            </p:nvSpPr>
            <p:spPr>
              <a:xfrm>
                <a:off x="3725863" y="1968500"/>
                <a:ext cx="1381125" cy="1501775"/>
              </a:xfrm>
              <a:custGeom>
                <a:avLst/>
                <a:gdLst/>
                <a:ahLst/>
                <a:cxnLst/>
                <a:rect l="l" t="t" r="r" b="b"/>
                <a:pathLst>
                  <a:path w="629" h="684" extrusionOk="0">
                    <a:moveTo>
                      <a:pt x="629" y="413"/>
                    </a:moveTo>
                    <a:cubicBezTo>
                      <a:pt x="629" y="413"/>
                      <a:pt x="485" y="37"/>
                      <a:pt x="204" y="0"/>
                    </a:cubicBezTo>
                    <a:cubicBezTo>
                      <a:pt x="0" y="274"/>
                      <a:pt x="271" y="547"/>
                      <a:pt x="271" y="547"/>
                    </a:cubicBezTo>
                    <a:cubicBezTo>
                      <a:pt x="596" y="684"/>
                      <a:pt x="596" y="684"/>
                      <a:pt x="596" y="684"/>
                    </a:cubicBezTo>
                    <a:lnTo>
                      <a:pt x="629" y="413"/>
                    </a:lnTo>
                    <a:close/>
                  </a:path>
                </a:pathLst>
              </a:custGeom>
              <a:solidFill>
                <a:srgbClr val="E1ED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24"/>
              <p:cNvSpPr/>
              <p:nvPr/>
            </p:nvSpPr>
            <p:spPr>
              <a:xfrm>
                <a:off x="4021138" y="1968500"/>
                <a:ext cx="1016000" cy="1501775"/>
              </a:xfrm>
              <a:custGeom>
                <a:avLst/>
                <a:gdLst/>
                <a:ahLst/>
                <a:cxnLst/>
                <a:rect l="l" t="t" r="r" b="b"/>
                <a:pathLst>
                  <a:path w="462" h="684" extrusionOk="0">
                    <a:moveTo>
                      <a:pt x="340" y="161"/>
                    </a:moveTo>
                    <a:cubicBezTo>
                      <a:pt x="259" y="320"/>
                      <a:pt x="259" y="320"/>
                      <a:pt x="259" y="320"/>
                    </a:cubicBezTo>
                    <a:cubicBezTo>
                      <a:pt x="76" y="1"/>
                      <a:pt x="76" y="1"/>
                      <a:pt x="76" y="1"/>
                    </a:cubicBezTo>
                    <a:cubicBezTo>
                      <a:pt x="74" y="1"/>
                      <a:pt x="71" y="0"/>
                      <a:pt x="69" y="0"/>
                    </a:cubicBezTo>
                    <a:cubicBezTo>
                      <a:pt x="68" y="1"/>
                      <a:pt x="68" y="2"/>
                      <a:pt x="67" y="3"/>
                    </a:cubicBezTo>
                    <a:cubicBezTo>
                      <a:pt x="165" y="174"/>
                      <a:pt x="165" y="174"/>
                      <a:pt x="165" y="174"/>
                    </a:cubicBezTo>
                    <a:cubicBezTo>
                      <a:pt x="2" y="141"/>
                      <a:pt x="2" y="141"/>
                      <a:pt x="2" y="141"/>
                    </a:cubicBezTo>
                    <a:cubicBezTo>
                      <a:pt x="2" y="143"/>
                      <a:pt x="1" y="144"/>
                      <a:pt x="1" y="146"/>
                    </a:cubicBezTo>
                    <a:cubicBezTo>
                      <a:pt x="0" y="150"/>
                      <a:pt x="0" y="150"/>
                      <a:pt x="0" y="150"/>
                    </a:cubicBezTo>
                    <a:cubicBezTo>
                      <a:pt x="171" y="184"/>
                      <a:pt x="171" y="184"/>
                      <a:pt x="171" y="184"/>
                    </a:cubicBezTo>
                    <a:cubicBezTo>
                      <a:pt x="334" y="469"/>
                      <a:pt x="334" y="469"/>
                      <a:pt x="334" y="469"/>
                    </a:cubicBezTo>
                    <a:cubicBezTo>
                      <a:pt x="46" y="420"/>
                      <a:pt x="46" y="420"/>
                      <a:pt x="46" y="420"/>
                    </a:cubicBezTo>
                    <a:cubicBezTo>
                      <a:pt x="48" y="423"/>
                      <a:pt x="50" y="427"/>
                      <a:pt x="52" y="430"/>
                    </a:cubicBezTo>
                    <a:cubicBezTo>
                      <a:pt x="339" y="479"/>
                      <a:pt x="339" y="479"/>
                      <a:pt x="339" y="479"/>
                    </a:cubicBezTo>
                    <a:cubicBezTo>
                      <a:pt x="455" y="681"/>
                      <a:pt x="455" y="681"/>
                      <a:pt x="455" y="681"/>
                    </a:cubicBezTo>
                    <a:cubicBezTo>
                      <a:pt x="461" y="684"/>
                      <a:pt x="461" y="684"/>
                      <a:pt x="461" y="684"/>
                    </a:cubicBezTo>
                    <a:cubicBezTo>
                      <a:pt x="462" y="675"/>
                      <a:pt x="462" y="675"/>
                      <a:pt x="462" y="675"/>
                    </a:cubicBezTo>
                    <a:cubicBezTo>
                      <a:pt x="264" y="329"/>
                      <a:pt x="264" y="329"/>
                      <a:pt x="264" y="329"/>
                    </a:cubicBezTo>
                    <a:cubicBezTo>
                      <a:pt x="346" y="168"/>
                      <a:pt x="346" y="168"/>
                      <a:pt x="346" y="168"/>
                    </a:cubicBezTo>
                    <a:cubicBezTo>
                      <a:pt x="344" y="166"/>
                      <a:pt x="342" y="163"/>
                      <a:pt x="340" y="161"/>
                    </a:cubicBezTo>
                    <a:close/>
                  </a:path>
                </a:pathLst>
              </a:custGeom>
              <a:solidFill>
                <a:schemeClr val="lt1"/>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 name="Google Shape;173;p24"/>
            <p:cNvGrpSpPr/>
            <p:nvPr/>
          </p:nvGrpSpPr>
          <p:grpSpPr>
            <a:xfrm>
              <a:off x="3744913" y="2466975"/>
              <a:ext cx="1349376" cy="1296988"/>
              <a:chOff x="3744913" y="2466975"/>
              <a:chExt cx="1349376" cy="1296988"/>
            </a:xfrm>
          </p:grpSpPr>
          <p:sp>
            <p:nvSpPr>
              <p:cNvPr id="174" name="Google Shape;174;p24"/>
              <p:cNvSpPr/>
              <p:nvPr/>
            </p:nvSpPr>
            <p:spPr>
              <a:xfrm>
                <a:off x="3744913" y="2466975"/>
                <a:ext cx="1349376" cy="1296988"/>
              </a:xfrm>
              <a:custGeom>
                <a:avLst/>
                <a:gdLst/>
                <a:ahLst/>
                <a:cxnLst/>
                <a:rect l="l" t="t" r="r" b="b"/>
                <a:pathLst>
                  <a:path w="614" h="591" extrusionOk="0">
                    <a:moveTo>
                      <a:pt x="465" y="187"/>
                    </a:moveTo>
                    <a:cubicBezTo>
                      <a:pt x="465" y="187"/>
                      <a:pt x="185" y="0"/>
                      <a:pt x="0" y="130"/>
                    </a:cubicBezTo>
                    <a:cubicBezTo>
                      <a:pt x="27" y="591"/>
                      <a:pt x="614" y="589"/>
                      <a:pt x="614" y="589"/>
                    </a:cubicBezTo>
                    <a:lnTo>
                      <a:pt x="465" y="187"/>
                    </a:ln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 name="Google Shape;175;p24"/>
              <p:cNvSpPr/>
              <p:nvPr/>
            </p:nvSpPr>
            <p:spPr>
              <a:xfrm>
                <a:off x="3744913" y="2655888"/>
                <a:ext cx="1236662" cy="815975"/>
              </a:xfrm>
              <a:custGeom>
                <a:avLst/>
                <a:gdLst/>
                <a:ahLst/>
                <a:cxnLst/>
                <a:rect l="l" t="t" r="r" b="b"/>
                <a:pathLst>
                  <a:path w="563" h="372" extrusionOk="0">
                    <a:moveTo>
                      <a:pt x="0" y="44"/>
                    </a:moveTo>
                    <a:cubicBezTo>
                      <a:pt x="0" y="46"/>
                      <a:pt x="0" y="48"/>
                      <a:pt x="0" y="49"/>
                    </a:cubicBezTo>
                    <a:cubicBezTo>
                      <a:pt x="398" y="272"/>
                      <a:pt x="398" y="272"/>
                      <a:pt x="398" y="272"/>
                    </a:cubicBezTo>
                    <a:cubicBezTo>
                      <a:pt x="168" y="366"/>
                      <a:pt x="168" y="366"/>
                      <a:pt x="168" y="366"/>
                    </a:cubicBezTo>
                    <a:cubicBezTo>
                      <a:pt x="171" y="368"/>
                      <a:pt x="174" y="370"/>
                      <a:pt x="176" y="372"/>
                    </a:cubicBezTo>
                    <a:cubicBezTo>
                      <a:pt x="408" y="278"/>
                      <a:pt x="408" y="278"/>
                      <a:pt x="408" y="278"/>
                    </a:cubicBezTo>
                    <a:cubicBezTo>
                      <a:pt x="563" y="365"/>
                      <a:pt x="563" y="365"/>
                      <a:pt x="563" y="365"/>
                    </a:cubicBezTo>
                    <a:cubicBezTo>
                      <a:pt x="558" y="352"/>
                      <a:pt x="558" y="352"/>
                      <a:pt x="558" y="352"/>
                    </a:cubicBezTo>
                    <a:cubicBezTo>
                      <a:pt x="256" y="183"/>
                      <a:pt x="256" y="183"/>
                      <a:pt x="256" y="183"/>
                    </a:cubicBezTo>
                    <a:cubicBezTo>
                      <a:pt x="204" y="1"/>
                      <a:pt x="204" y="1"/>
                      <a:pt x="204" y="1"/>
                    </a:cubicBezTo>
                    <a:cubicBezTo>
                      <a:pt x="201" y="1"/>
                      <a:pt x="198" y="1"/>
                      <a:pt x="194" y="0"/>
                    </a:cubicBezTo>
                    <a:cubicBezTo>
                      <a:pt x="245" y="176"/>
                      <a:pt x="245" y="176"/>
                      <a:pt x="245" y="176"/>
                    </a:cubicBezTo>
                    <a:cubicBezTo>
                      <a:pt x="4" y="41"/>
                      <a:pt x="4" y="41"/>
                      <a:pt x="4" y="41"/>
                    </a:cubicBezTo>
                    <a:cubicBezTo>
                      <a:pt x="3" y="42"/>
                      <a:pt x="1" y="43"/>
                      <a:pt x="0" y="44"/>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6" name="Google Shape;176;p24"/>
          <p:cNvGrpSpPr/>
          <p:nvPr/>
        </p:nvGrpSpPr>
        <p:grpSpPr>
          <a:xfrm>
            <a:off x="5451239" y="2459539"/>
            <a:ext cx="1720586" cy="1718361"/>
            <a:chOff x="-944563" y="1336675"/>
            <a:chExt cx="1228727" cy="1227138"/>
          </a:xfrm>
        </p:grpSpPr>
        <p:sp>
          <p:nvSpPr>
            <p:cNvPr id="177" name="Google Shape;177;p24"/>
            <p:cNvSpPr/>
            <p:nvPr/>
          </p:nvSpPr>
          <p:spPr>
            <a:xfrm>
              <a:off x="-944563" y="1336675"/>
              <a:ext cx="1228727" cy="1227138"/>
            </a:xfrm>
            <a:custGeom>
              <a:avLst/>
              <a:gdLst/>
              <a:ahLst/>
              <a:cxnLst/>
              <a:rect l="l" t="t" r="r" b="b"/>
              <a:pathLst>
                <a:path w="374" h="374" extrusionOk="0">
                  <a:moveTo>
                    <a:pt x="366" y="158"/>
                  </a:moveTo>
                  <a:cubicBezTo>
                    <a:pt x="363" y="155"/>
                    <a:pt x="348" y="152"/>
                    <a:pt x="331" y="152"/>
                  </a:cubicBezTo>
                  <a:cubicBezTo>
                    <a:pt x="327" y="137"/>
                    <a:pt x="321" y="124"/>
                    <a:pt x="314" y="111"/>
                  </a:cubicBezTo>
                  <a:cubicBezTo>
                    <a:pt x="325" y="101"/>
                    <a:pt x="335" y="89"/>
                    <a:pt x="334" y="82"/>
                  </a:cubicBezTo>
                  <a:cubicBezTo>
                    <a:pt x="332" y="67"/>
                    <a:pt x="299" y="42"/>
                    <a:pt x="293" y="41"/>
                  </a:cubicBezTo>
                  <a:cubicBezTo>
                    <a:pt x="289" y="40"/>
                    <a:pt x="275" y="49"/>
                    <a:pt x="263" y="61"/>
                  </a:cubicBezTo>
                  <a:cubicBezTo>
                    <a:pt x="251" y="54"/>
                    <a:pt x="237" y="48"/>
                    <a:pt x="223" y="44"/>
                  </a:cubicBezTo>
                  <a:cubicBezTo>
                    <a:pt x="224" y="29"/>
                    <a:pt x="223" y="13"/>
                    <a:pt x="217" y="9"/>
                  </a:cubicBezTo>
                  <a:cubicBezTo>
                    <a:pt x="204" y="0"/>
                    <a:pt x="163" y="5"/>
                    <a:pt x="158" y="9"/>
                  </a:cubicBezTo>
                  <a:cubicBezTo>
                    <a:pt x="155" y="11"/>
                    <a:pt x="152" y="26"/>
                    <a:pt x="152" y="44"/>
                  </a:cubicBezTo>
                  <a:cubicBezTo>
                    <a:pt x="137" y="47"/>
                    <a:pt x="123" y="53"/>
                    <a:pt x="110" y="60"/>
                  </a:cubicBezTo>
                  <a:cubicBezTo>
                    <a:pt x="100" y="49"/>
                    <a:pt x="89" y="39"/>
                    <a:pt x="82" y="41"/>
                  </a:cubicBezTo>
                  <a:cubicBezTo>
                    <a:pt x="67" y="43"/>
                    <a:pt x="42" y="75"/>
                    <a:pt x="41" y="82"/>
                  </a:cubicBezTo>
                  <a:cubicBezTo>
                    <a:pt x="40" y="86"/>
                    <a:pt x="48" y="97"/>
                    <a:pt x="59" y="109"/>
                  </a:cubicBezTo>
                  <a:cubicBezTo>
                    <a:pt x="50" y="122"/>
                    <a:pt x="44" y="136"/>
                    <a:pt x="40" y="152"/>
                  </a:cubicBezTo>
                  <a:cubicBezTo>
                    <a:pt x="26" y="151"/>
                    <a:pt x="13" y="153"/>
                    <a:pt x="9" y="158"/>
                  </a:cubicBezTo>
                  <a:cubicBezTo>
                    <a:pt x="0" y="170"/>
                    <a:pt x="5" y="211"/>
                    <a:pt x="9" y="216"/>
                  </a:cubicBezTo>
                  <a:cubicBezTo>
                    <a:pt x="11" y="219"/>
                    <a:pt x="24" y="222"/>
                    <a:pt x="39" y="223"/>
                  </a:cubicBezTo>
                  <a:cubicBezTo>
                    <a:pt x="42" y="239"/>
                    <a:pt x="48" y="254"/>
                    <a:pt x="56" y="268"/>
                  </a:cubicBezTo>
                  <a:cubicBezTo>
                    <a:pt x="47" y="277"/>
                    <a:pt x="40" y="286"/>
                    <a:pt x="41" y="293"/>
                  </a:cubicBezTo>
                  <a:cubicBezTo>
                    <a:pt x="43" y="308"/>
                    <a:pt x="75" y="333"/>
                    <a:pt x="82" y="334"/>
                  </a:cubicBezTo>
                  <a:cubicBezTo>
                    <a:pt x="85" y="334"/>
                    <a:pt x="96" y="328"/>
                    <a:pt x="107" y="318"/>
                  </a:cubicBezTo>
                  <a:cubicBezTo>
                    <a:pt x="120" y="327"/>
                    <a:pt x="135" y="333"/>
                    <a:pt x="152" y="337"/>
                  </a:cubicBezTo>
                  <a:cubicBezTo>
                    <a:pt x="152" y="350"/>
                    <a:pt x="153" y="362"/>
                    <a:pt x="158" y="366"/>
                  </a:cubicBezTo>
                  <a:cubicBezTo>
                    <a:pt x="170" y="374"/>
                    <a:pt x="211" y="369"/>
                    <a:pt x="216" y="366"/>
                  </a:cubicBezTo>
                  <a:cubicBezTo>
                    <a:pt x="219" y="363"/>
                    <a:pt x="222" y="351"/>
                    <a:pt x="223" y="336"/>
                  </a:cubicBezTo>
                  <a:cubicBezTo>
                    <a:pt x="239" y="332"/>
                    <a:pt x="253" y="325"/>
                    <a:pt x="266" y="317"/>
                  </a:cubicBezTo>
                  <a:cubicBezTo>
                    <a:pt x="276" y="327"/>
                    <a:pt x="286" y="335"/>
                    <a:pt x="293" y="334"/>
                  </a:cubicBezTo>
                  <a:cubicBezTo>
                    <a:pt x="308" y="332"/>
                    <a:pt x="333" y="299"/>
                    <a:pt x="334" y="293"/>
                  </a:cubicBezTo>
                  <a:cubicBezTo>
                    <a:pt x="334" y="289"/>
                    <a:pt x="327" y="277"/>
                    <a:pt x="316" y="265"/>
                  </a:cubicBezTo>
                  <a:cubicBezTo>
                    <a:pt x="323" y="252"/>
                    <a:pt x="329" y="238"/>
                    <a:pt x="332" y="223"/>
                  </a:cubicBezTo>
                  <a:cubicBezTo>
                    <a:pt x="347" y="223"/>
                    <a:pt x="361" y="222"/>
                    <a:pt x="366" y="216"/>
                  </a:cubicBezTo>
                  <a:cubicBezTo>
                    <a:pt x="374" y="204"/>
                    <a:pt x="370" y="163"/>
                    <a:pt x="366" y="158"/>
                  </a:cubicBezTo>
                  <a:close/>
                  <a:moveTo>
                    <a:pt x="185" y="258"/>
                  </a:moveTo>
                  <a:cubicBezTo>
                    <a:pt x="148" y="258"/>
                    <a:pt x="118" y="227"/>
                    <a:pt x="118" y="190"/>
                  </a:cubicBezTo>
                  <a:cubicBezTo>
                    <a:pt x="118" y="153"/>
                    <a:pt x="148" y="123"/>
                    <a:pt x="185" y="123"/>
                  </a:cubicBezTo>
                  <a:cubicBezTo>
                    <a:pt x="223" y="123"/>
                    <a:pt x="253" y="153"/>
                    <a:pt x="253" y="190"/>
                  </a:cubicBezTo>
                  <a:cubicBezTo>
                    <a:pt x="253" y="227"/>
                    <a:pt x="223" y="258"/>
                    <a:pt x="185" y="258"/>
                  </a:cubicBez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 name="Google Shape;178;p24"/>
            <p:cNvSpPr/>
            <p:nvPr/>
          </p:nvSpPr>
          <p:spPr>
            <a:xfrm>
              <a:off x="-655638" y="1631950"/>
              <a:ext cx="644526" cy="646113"/>
            </a:xfrm>
            <a:custGeom>
              <a:avLst/>
              <a:gdLst/>
              <a:ahLst/>
              <a:cxnLst/>
              <a:rect l="l" t="t" r="r" b="b"/>
              <a:pathLst>
                <a:path w="196" h="197" extrusionOk="0">
                  <a:moveTo>
                    <a:pt x="98" y="197"/>
                  </a:moveTo>
                  <a:cubicBezTo>
                    <a:pt x="44" y="197"/>
                    <a:pt x="0" y="153"/>
                    <a:pt x="0" y="99"/>
                  </a:cubicBezTo>
                  <a:cubicBezTo>
                    <a:pt x="0" y="45"/>
                    <a:pt x="44" y="0"/>
                    <a:pt x="98" y="0"/>
                  </a:cubicBezTo>
                  <a:cubicBezTo>
                    <a:pt x="152" y="0"/>
                    <a:pt x="196" y="45"/>
                    <a:pt x="196" y="99"/>
                  </a:cubicBezTo>
                  <a:cubicBezTo>
                    <a:pt x="196" y="153"/>
                    <a:pt x="152" y="197"/>
                    <a:pt x="98" y="197"/>
                  </a:cubicBezTo>
                  <a:close/>
                  <a:moveTo>
                    <a:pt x="98" y="7"/>
                  </a:moveTo>
                  <a:cubicBezTo>
                    <a:pt x="47" y="7"/>
                    <a:pt x="6" y="48"/>
                    <a:pt x="6" y="99"/>
                  </a:cubicBezTo>
                  <a:cubicBezTo>
                    <a:pt x="6" y="149"/>
                    <a:pt x="47" y="191"/>
                    <a:pt x="98" y="191"/>
                  </a:cubicBezTo>
                  <a:cubicBezTo>
                    <a:pt x="149" y="191"/>
                    <a:pt x="190" y="149"/>
                    <a:pt x="190" y="99"/>
                  </a:cubicBezTo>
                  <a:cubicBezTo>
                    <a:pt x="190" y="48"/>
                    <a:pt x="149" y="7"/>
                    <a:pt x="98" y="7"/>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 name="Google Shape;179;p24"/>
            <p:cNvSpPr/>
            <p:nvPr/>
          </p:nvSpPr>
          <p:spPr>
            <a:xfrm>
              <a:off x="-723900" y="1865313"/>
              <a:ext cx="847726" cy="554038"/>
            </a:xfrm>
            <a:custGeom>
              <a:avLst/>
              <a:gdLst/>
              <a:ahLst/>
              <a:cxnLst/>
              <a:rect l="l" t="t" r="r" b="b"/>
              <a:pathLst>
                <a:path w="258" h="169" extrusionOk="0">
                  <a:moveTo>
                    <a:pt x="255" y="0"/>
                  </a:moveTo>
                  <a:cubicBezTo>
                    <a:pt x="254" y="0"/>
                    <a:pt x="254" y="0"/>
                    <a:pt x="253" y="0"/>
                  </a:cubicBezTo>
                  <a:cubicBezTo>
                    <a:pt x="255" y="9"/>
                    <a:pt x="256" y="19"/>
                    <a:pt x="256" y="30"/>
                  </a:cubicBezTo>
                  <a:cubicBezTo>
                    <a:pt x="256" y="105"/>
                    <a:pt x="195" y="167"/>
                    <a:pt x="119" y="167"/>
                  </a:cubicBezTo>
                  <a:cubicBezTo>
                    <a:pt x="69" y="167"/>
                    <a:pt x="26" y="140"/>
                    <a:pt x="2" y="101"/>
                  </a:cubicBezTo>
                  <a:cubicBezTo>
                    <a:pt x="2" y="101"/>
                    <a:pt x="2" y="101"/>
                    <a:pt x="2" y="101"/>
                  </a:cubicBezTo>
                  <a:cubicBezTo>
                    <a:pt x="1" y="101"/>
                    <a:pt x="1" y="101"/>
                    <a:pt x="0" y="101"/>
                  </a:cubicBezTo>
                  <a:cubicBezTo>
                    <a:pt x="24" y="142"/>
                    <a:pt x="69" y="169"/>
                    <a:pt x="119" y="169"/>
                  </a:cubicBezTo>
                  <a:cubicBezTo>
                    <a:pt x="196" y="169"/>
                    <a:pt x="258" y="106"/>
                    <a:pt x="258" y="30"/>
                  </a:cubicBezTo>
                  <a:cubicBezTo>
                    <a:pt x="258" y="19"/>
                    <a:pt x="257" y="10"/>
                    <a:pt x="255" y="0"/>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 name="Google Shape;180;p24"/>
            <p:cNvSpPr/>
            <p:nvPr/>
          </p:nvSpPr>
          <p:spPr>
            <a:xfrm>
              <a:off x="-612775" y="1503363"/>
              <a:ext cx="285750" cy="101600"/>
            </a:xfrm>
            <a:custGeom>
              <a:avLst/>
              <a:gdLst/>
              <a:ahLst/>
              <a:cxnLst/>
              <a:rect l="l" t="t" r="r" b="b"/>
              <a:pathLst>
                <a:path w="87" h="31" extrusionOk="0">
                  <a:moveTo>
                    <a:pt x="1" y="31"/>
                  </a:moveTo>
                  <a:cubicBezTo>
                    <a:pt x="24" y="13"/>
                    <a:pt x="53" y="2"/>
                    <a:pt x="85" y="2"/>
                  </a:cubicBezTo>
                  <a:cubicBezTo>
                    <a:pt x="86" y="2"/>
                    <a:pt x="86" y="2"/>
                    <a:pt x="87" y="2"/>
                  </a:cubicBezTo>
                  <a:cubicBezTo>
                    <a:pt x="87" y="2"/>
                    <a:pt x="86" y="1"/>
                    <a:pt x="86" y="0"/>
                  </a:cubicBezTo>
                  <a:cubicBezTo>
                    <a:pt x="86" y="0"/>
                    <a:pt x="85" y="0"/>
                    <a:pt x="85" y="0"/>
                  </a:cubicBezTo>
                  <a:cubicBezTo>
                    <a:pt x="53" y="0"/>
                    <a:pt x="24" y="11"/>
                    <a:pt x="0" y="29"/>
                  </a:cubicBezTo>
                  <a:cubicBezTo>
                    <a:pt x="1" y="30"/>
                    <a:pt x="1" y="30"/>
                    <a:pt x="1" y="31"/>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 name="Google Shape;181;p24"/>
          <p:cNvGrpSpPr/>
          <p:nvPr/>
        </p:nvGrpSpPr>
        <p:grpSpPr>
          <a:xfrm>
            <a:off x="7127419" y="2275635"/>
            <a:ext cx="929777" cy="928575"/>
            <a:chOff x="-944563" y="1336675"/>
            <a:chExt cx="1228727" cy="1227138"/>
          </a:xfrm>
        </p:grpSpPr>
        <p:sp>
          <p:nvSpPr>
            <p:cNvPr id="182" name="Google Shape;182;p24"/>
            <p:cNvSpPr/>
            <p:nvPr/>
          </p:nvSpPr>
          <p:spPr>
            <a:xfrm>
              <a:off x="-944563" y="1336675"/>
              <a:ext cx="1228727" cy="1227138"/>
            </a:xfrm>
            <a:custGeom>
              <a:avLst/>
              <a:gdLst/>
              <a:ahLst/>
              <a:cxnLst/>
              <a:rect l="l" t="t" r="r" b="b"/>
              <a:pathLst>
                <a:path w="374" h="374" extrusionOk="0">
                  <a:moveTo>
                    <a:pt x="366" y="158"/>
                  </a:moveTo>
                  <a:cubicBezTo>
                    <a:pt x="363" y="155"/>
                    <a:pt x="348" y="152"/>
                    <a:pt x="331" y="152"/>
                  </a:cubicBezTo>
                  <a:cubicBezTo>
                    <a:pt x="327" y="137"/>
                    <a:pt x="321" y="124"/>
                    <a:pt x="314" y="111"/>
                  </a:cubicBezTo>
                  <a:cubicBezTo>
                    <a:pt x="325" y="101"/>
                    <a:pt x="335" y="89"/>
                    <a:pt x="334" y="82"/>
                  </a:cubicBezTo>
                  <a:cubicBezTo>
                    <a:pt x="332" y="67"/>
                    <a:pt x="299" y="42"/>
                    <a:pt x="293" y="41"/>
                  </a:cubicBezTo>
                  <a:cubicBezTo>
                    <a:pt x="289" y="40"/>
                    <a:pt x="275" y="49"/>
                    <a:pt x="263" y="61"/>
                  </a:cubicBezTo>
                  <a:cubicBezTo>
                    <a:pt x="251" y="54"/>
                    <a:pt x="237" y="48"/>
                    <a:pt x="223" y="44"/>
                  </a:cubicBezTo>
                  <a:cubicBezTo>
                    <a:pt x="224" y="29"/>
                    <a:pt x="223" y="13"/>
                    <a:pt x="217" y="9"/>
                  </a:cubicBezTo>
                  <a:cubicBezTo>
                    <a:pt x="204" y="0"/>
                    <a:pt x="163" y="5"/>
                    <a:pt x="158" y="9"/>
                  </a:cubicBezTo>
                  <a:cubicBezTo>
                    <a:pt x="155" y="11"/>
                    <a:pt x="152" y="26"/>
                    <a:pt x="152" y="44"/>
                  </a:cubicBezTo>
                  <a:cubicBezTo>
                    <a:pt x="137" y="47"/>
                    <a:pt x="123" y="53"/>
                    <a:pt x="110" y="60"/>
                  </a:cubicBezTo>
                  <a:cubicBezTo>
                    <a:pt x="100" y="49"/>
                    <a:pt x="89" y="39"/>
                    <a:pt x="82" y="41"/>
                  </a:cubicBezTo>
                  <a:cubicBezTo>
                    <a:pt x="67" y="43"/>
                    <a:pt x="42" y="75"/>
                    <a:pt x="41" y="82"/>
                  </a:cubicBezTo>
                  <a:cubicBezTo>
                    <a:pt x="40" y="86"/>
                    <a:pt x="48" y="97"/>
                    <a:pt x="59" y="109"/>
                  </a:cubicBezTo>
                  <a:cubicBezTo>
                    <a:pt x="50" y="122"/>
                    <a:pt x="44" y="136"/>
                    <a:pt x="40" y="152"/>
                  </a:cubicBezTo>
                  <a:cubicBezTo>
                    <a:pt x="26" y="151"/>
                    <a:pt x="13" y="153"/>
                    <a:pt x="9" y="158"/>
                  </a:cubicBezTo>
                  <a:cubicBezTo>
                    <a:pt x="0" y="170"/>
                    <a:pt x="5" y="211"/>
                    <a:pt x="9" y="216"/>
                  </a:cubicBezTo>
                  <a:cubicBezTo>
                    <a:pt x="11" y="219"/>
                    <a:pt x="24" y="222"/>
                    <a:pt x="39" y="223"/>
                  </a:cubicBezTo>
                  <a:cubicBezTo>
                    <a:pt x="42" y="239"/>
                    <a:pt x="48" y="254"/>
                    <a:pt x="56" y="268"/>
                  </a:cubicBezTo>
                  <a:cubicBezTo>
                    <a:pt x="47" y="277"/>
                    <a:pt x="40" y="286"/>
                    <a:pt x="41" y="293"/>
                  </a:cubicBezTo>
                  <a:cubicBezTo>
                    <a:pt x="43" y="308"/>
                    <a:pt x="75" y="333"/>
                    <a:pt x="82" y="334"/>
                  </a:cubicBezTo>
                  <a:cubicBezTo>
                    <a:pt x="85" y="334"/>
                    <a:pt x="96" y="328"/>
                    <a:pt x="107" y="318"/>
                  </a:cubicBezTo>
                  <a:cubicBezTo>
                    <a:pt x="120" y="327"/>
                    <a:pt x="135" y="333"/>
                    <a:pt x="152" y="337"/>
                  </a:cubicBezTo>
                  <a:cubicBezTo>
                    <a:pt x="152" y="350"/>
                    <a:pt x="153" y="362"/>
                    <a:pt x="158" y="366"/>
                  </a:cubicBezTo>
                  <a:cubicBezTo>
                    <a:pt x="170" y="374"/>
                    <a:pt x="211" y="369"/>
                    <a:pt x="216" y="366"/>
                  </a:cubicBezTo>
                  <a:cubicBezTo>
                    <a:pt x="219" y="363"/>
                    <a:pt x="222" y="351"/>
                    <a:pt x="223" y="336"/>
                  </a:cubicBezTo>
                  <a:cubicBezTo>
                    <a:pt x="239" y="332"/>
                    <a:pt x="253" y="325"/>
                    <a:pt x="266" y="317"/>
                  </a:cubicBezTo>
                  <a:cubicBezTo>
                    <a:pt x="276" y="327"/>
                    <a:pt x="286" y="335"/>
                    <a:pt x="293" y="334"/>
                  </a:cubicBezTo>
                  <a:cubicBezTo>
                    <a:pt x="308" y="332"/>
                    <a:pt x="333" y="299"/>
                    <a:pt x="334" y="293"/>
                  </a:cubicBezTo>
                  <a:cubicBezTo>
                    <a:pt x="334" y="289"/>
                    <a:pt x="327" y="277"/>
                    <a:pt x="316" y="265"/>
                  </a:cubicBezTo>
                  <a:cubicBezTo>
                    <a:pt x="323" y="252"/>
                    <a:pt x="329" y="238"/>
                    <a:pt x="332" y="223"/>
                  </a:cubicBezTo>
                  <a:cubicBezTo>
                    <a:pt x="347" y="223"/>
                    <a:pt x="361" y="222"/>
                    <a:pt x="366" y="216"/>
                  </a:cubicBezTo>
                  <a:cubicBezTo>
                    <a:pt x="374" y="204"/>
                    <a:pt x="370" y="163"/>
                    <a:pt x="366" y="158"/>
                  </a:cubicBezTo>
                  <a:close/>
                  <a:moveTo>
                    <a:pt x="185" y="258"/>
                  </a:moveTo>
                  <a:cubicBezTo>
                    <a:pt x="148" y="258"/>
                    <a:pt x="118" y="227"/>
                    <a:pt x="118" y="190"/>
                  </a:cubicBezTo>
                  <a:cubicBezTo>
                    <a:pt x="118" y="153"/>
                    <a:pt x="148" y="123"/>
                    <a:pt x="185" y="123"/>
                  </a:cubicBezTo>
                  <a:cubicBezTo>
                    <a:pt x="223" y="123"/>
                    <a:pt x="253" y="153"/>
                    <a:pt x="253" y="190"/>
                  </a:cubicBezTo>
                  <a:cubicBezTo>
                    <a:pt x="253" y="227"/>
                    <a:pt x="223" y="258"/>
                    <a:pt x="185" y="258"/>
                  </a:cubicBezTo>
                  <a:close/>
                </a:path>
              </a:pathLst>
            </a:custGeom>
            <a:solidFill>
              <a:srgbClr val="BDCFE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 name="Google Shape;183;p24"/>
            <p:cNvSpPr/>
            <p:nvPr/>
          </p:nvSpPr>
          <p:spPr>
            <a:xfrm>
              <a:off x="-655638" y="1631950"/>
              <a:ext cx="644526" cy="646113"/>
            </a:xfrm>
            <a:custGeom>
              <a:avLst/>
              <a:gdLst/>
              <a:ahLst/>
              <a:cxnLst/>
              <a:rect l="l" t="t" r="r" b="b"/>
              <a:pathLst>
                <a:path w="196" h="197" extrusionOk="0">
                  <a:moveTo>
                    <a:pt x="98" y="197"/>
                  </a:moveTo>
                  <a:cubicBezTo>
                    <a:pt x="44" y="197"/>
                    <a:pt x="0" y="153"/>
                    <a:pt x="0" y="99"/>
                  </a:cubicBezTo>
                  <a:cubicBezTo>
                    <a:pt x="0" y="45"/>
                    <a:pt x="44" y="0"/>
                    <a:pt x="98" y="0"/>
                  </a:cubicBezTo>
                  <a:cubicBezTo>
                    <a:pt x="152" y="0"/>
                    <a:pt x="196" y="45"/>
                    <a:pt x="196" y="99"/>
                  </a:cubicBezTo>
                  <a:cubicBezTo>
                    <a:pt x="196" y="153"/>
                    <a:pt x="152" y="197"/>
                    <a:pt x="98" y="197"/>
                  </a:cubicBezTo>
                  <a:close/>
                  <a:moveTo>
                    <a:pt x="98" y="7"/>
                  </a:moveTo>
                  <a:cubicBezTo>
                    <a:pt x="47" y="7"/>
                    <a:pt x="6" y="48"/>
                    <a:pt x="6" y="99"/>
                  </a:cubicBezTo>
                  <a:cubicBezTo>
                    <a:pt x="6" y="149"/>
                    <a:pt x="47" y="191"/>
                    <a:pt x="98" y="191"/>
                  </a:cubicBezTo>
                  <a:cubicBezTo>
                    <a:pt x="149" y="191"/>
                    <a:pt x="190" y="149"/>
                    <a:pt x="190" y="99"/>
                  </a:cubicBezTo>
                  <a:cubicBezTo>
                    <a:pt x="190" y="48"/>
                    <a:pt x="149" y="7"/>
                    <a:pt x="98" y="7"/>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 name="Google Shape;184;p24"/>
            <p:cNvSpPr/>
            <p:nvPr/>
          </p:nvSpPr>
          <p:spPr>
            <a:xfrm>
              <a:off x="-723900" y="1865313"/>
              <a:ext cx="847726" cy="554038"/>
            </a:xfrm>
            <a:custGeom>
              <a:avLst/>
              <a:gdLst/>
              <a:ahLst/>
              <a:cxnLst/>
              <a:rect l="l" t="t" r="r" b="b"/>
              <a:pathLst>
                <a:path w="258" h="169" extrusionOk="0">
                  <a:moveTo>
                    <a:pt x="255" y="0"/>
                  </a:moveTo>
                  <a:cubicBezTo>
                    <a:pt x="254" y="0"/>
                    <a:pt x="254" y="0"/>
                    <a:pt x="253" y="0"/>
                  </a:cubicBezTo>
                  <a:cubicBezTo>
                    <a:pt x="255" y="9"/>
                    <a:pt x="256" y="19"/>
                    <a:pt x="256" y="30"/>
                  </a:cubicBezTo>
                  <a:cubicBezTo>
                    <a:pt x="256" y="105"/>
                    <a:pt x="195" y="167"/>
                    <a:pt x="119" y="167"/>
                  </a:cubicBezTo>
                  <a:cubicBezTo>
                    <a:pt x="69" y="167"/>
                    <a:pt x="26" y="140"/>
                    <a:pt x="2" y="101"/>
                  </a:cubicBezTo>
                  <a:cubicBezTo>
                    <a:pt x="2" y="101"/>
                    <a:pt x="2" y="101"/>
                    <a:pt x="2" y="101"/>
                  </a:cubicBezTo>
                  <a:cubicBezTo>
                    <a:pt x="1" y="101"/>
                    <a:pt x="1" y="101"/>
                    <a:pt x="0" y="101"/>
                  </a:cubicBezTo>
                  <a:cubicBezTo>
                    <a:pt x="24" y="142"/>
                    <a:pt x="69" y="169"/>
                    <a:pt x="119" y="169"/>
                  </a:cubicBezTo>
                  <a:cubicBezTo>
                    <a:pt x="196" y="169"/>
                    <a:pt x="258" y="106"/>
                    <a:pt x="258" y="30"/>
                  </a:cubicBezTo>
                  <a:cubicBezTo>
                    <a:pt x="258" y="19"/>
                    <a:pt x="257" y="10"/>
                    <a:pt x="255" y="0"/>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 name="Google Shape;185;p24"/>
            <p:cNvSpPr/>
            <p:nvPr/>
          </p:nvSpPr>
          <p:spPr>
            <a:xfrm>
              <a:off x="-612775" y="1503363"/>
              <a:ext cx="285750" cy="101600"/>
            </a:xfrm>
            <a:custGeom>
              <a:avLst/>
              <a:gdLst/>
              <a:ahLst/>
              <a:cxnLst/>
              <a:rect l="l" t="t" r="r" b="b"/>
              <a:pathLst>
                <a:path w="87" h="31" extrusionOk="0">
                  <a:moveTo>
                    <a:pt x="1" y="31"/>
                  </a:moveTo>
                  <a:cubicBezTo>
                    <a:pt x="24" y="13"/>
                    <a:pt x="53" y="2"/>
                    <a:pt x="85" y="2"/>
                  </a:cubicBezTo>
                  <a:cubicBezTo>
                    <a:pt x="86" y="2"/>
                    <a:pt x="86" y="2"/>
                    <a:pt x="87" y="2"/>
                  </a:cubicBezTo>
                  <a:cubicBezTo>
                    <a:pt x="87" y="2"/>
                    <a:pt x="86" y="1"/>
                    <a:pt x="86" y="0"/>
                  </a:cubicBezTo>
                  <a:cubicBezTo>
                    <a:pt x="86" y="0"/>
                    <a:pt x="85" y="0"/>
                    <a:pt x="85" y="0"/>
                  </a:cubicBezTo>
                  <a:cubicBezTo>
                    <a:pt x="53" y="0"/>
                    <a:pt x="24" y="11"/>
                    <a:pt x="0" y="29"/>
                  </a:cubicBezTo>
                  <a:cubicBezTo>
                    <a:pt x="1" y="30"/>
                    <a:pt x="1" y="30"/>
                    <a:pt x="1" y="31"/>
                  </a:cubicBezTo>
                  <a:close/>
                </a:path>
              </a:pathLst>
            </a:custGeom>
            <a:solidFill>
              <a:srgbClr val="FFF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86" name="Google Shape;186;p24"/>
          <p:cNvSpPr/>
          <p:nvPr/>
        </p:nvSpPr>
        <p:spPr>
          <a:xfrm>
            <a:off x="4248802" y="4210426"/>
            <a:ext cx="526500" cy="525300"/>
          </a:xfrm>
          <a:prstGeom prst="ellipse">
            <a:avLst/>
          </a:pr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 name="Google Shape;187;p24"/>
          <p:cNvSpPr/>
          <p:nvPr/>
        </p:nvSpPr>
        <p:spPr>
          <a:xfrm>
            <a:off x="4817543" y="3802053"/>
            <a:ext cx="236100" cy="233400"/>
          </a:xfrm>
          <a:prstGeom prst="ellipse">
            <a:avLst/>
          </a:pr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4"/>
          <p:cNvSpPr/>
          <p:nvPr/>
        </p:nvSpPr>
        <p:spPr>
          <a:xfrm>
            <a:off x="8804403" y="2158460"/>
            <a:ext cx="339597" cy="610110"/>
          </a:xfrm>
          <a:custGeom>
            <a:avLst/>
            <a:gdLst/>
            <a:ahLst/>
            <a:cxnLst/>
            <a:rect l="l" t="t" r="r" b="b"/>
            <a:pathLst>
              <a:path w="339597" h="610110" extrusionOk="0">
                <a:moveTo>
                  <a:pt x="303729" y="0"/>
                </a:moveTo>
                <a:lnTo>
                  <a:pt x="339597" y="3632"/>
                </a:lnTo>
                <a:lnTo>
                  <a:pt x="339597" y="606478"/>
                </a:lnTo>
                <a:lnTo>
                  <a:pt x="303729" y="610110"/>
                </a:lnTo>
                <a:cubicBezTo>
                  <a:pt x="135984" y="610110"/>
                  <a:pt x="0" y="473532"/>
                  <a:pt x="0" y="305055"/>
                </a:cubicBezTo>
                <a:cubicBezTo>
                  <a:pt x="0" y="136578"/>
                  <a:pt x="135984" y="0"/>
                  <a:pt x="303729" y="0"/>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4"/>
          <p:cNvSpPr/>
          <p:nvPr/>
        </p:nvSpPr>
        <p:spPr>
          <a:xfrm>
            <a:off x="2639854" y="3318968"/>
            <a:ext cx="6521833" cy="1822942"/>
          </a:xfrm>
          <a:custGeom>
            <a:avLst/>
            <a:gdLst/>
            <a:ahLst/>
            <a:cxnLst/>
            <a:rect l="l" t="t" r="r" b="b"/>
            <a:pathLst>
              <a:path w="3072" h="857" extrusionOk="0">
                <a:moveTo>
                  <a:pt x="3072" y="849"/>
                </a:moveTo>
                <a:cubicBezTo>
                  <a:pt x="3072" y="580"/>
                  <a:pt x="3072" y="310"/>
                  <a:pt x="3072" y="41"/>
                </a:cubicBezTo>
                <a:cubicBezTo>
                  <a:pt x="3068" y="52"/>
                  <a:pt x="3068" y="52"/>
                  <a:pt x="3068" y="52"/>
                </a:cubicBezTo>
                <a:cubicBezTo>
                  <a:pt x="2961" y="0"/>
                  <a:pt x="2825" y="7"/>
                  <a:pt x="2733" y="81"/>
                </a:cubicBezTo>
                <a:cubicBezTo>
                  <a:pt x="2630" y="164"/>
                  <a:pt x="2596" y="311"/>
                  <a:pt x="2491" y="391"/>
                </a:cubicBezTo>
                <a:cubicBezTo>
                  <a:pt x="2385" y="472"/>
                  <a:pt x="2235" y="462"/>
                  <a:pt x="2106" y="427"/>
                </a:cubicBezTo>
                <a:cubicBezTo>
                  <a:pt x="1977" y="391"/>
                  <a:pt x="1851" y="333"/>
                  <a:pt x="1718" y="329"/>
                </a:cubicBezTo>
                <a:cubicBezTo>
                  <a:pt x="1564" y="325"/>
                  <a:pt x="1410" y="398"/>
                  <a:pt x="1316" y="519"/>
                </a:cubicBezTo>
                <a:cubicBezTo>
                  <a:pt x="1282" y="565"/>
                  <a:pt x="1254" y="617"/>
                  <a:pt x="1211" y="655"/>
                </a:cubicBezTo>
                <a:cubicBezTo>
                  <a:pt x="1119" y="737"/>
                  <a:pt x="980" y="734"/>
                  <a:pt x="860" y="709"/>
                </a:cubicBezTo>
                <a:cubicBezTo>
                  <a:pt x="739" y="685"/>
                  <a:pt x="617" y="644"/>
                  <a:pt x="496" y="665"/>
                </a:cubicBezTo>
                <a:cubicBezTo>
                  <a:pt x="320" y="695"/>
                  <a:pt x="179" y="852"/>
                  <a:pt x="0" y="855"/>
                </a:cubicBezTo>
                <a:cubicBezTo>
                  <a:pt x="0" y="857"/>
                  <a:pt x="0" y="857"/>
                  <a:pt x="0" y="857"/>
                </a:cubicBezTo>
                <a:cubicBezTo>
                  <a:pt x="1019" y="857"/>
                  <a:pt x="2037" y="857"/>
                  <a:pt x="3056" y="857"/>
                </a:cubicBezTo>
              </a:path>
            </a:pathLst>
          </a:custGeom>
          <a:solidFill>
            <a:schemeClr val="lt1"/>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90" name="Google Shape;190;p24"/>
          <p:cNvPicPr preferRelativeResize="0"/>
          <p:nvPr/>
        </p:nvPicPr>
        <p:blipFill rotWithShape="1">
          <a:blip r:embed="rId2">
            <a:alphaModFix/>
          </a:blip>
          <a:srcRect/>
          <a:stretch/>
        </p:blipFill>
        <p:spPr>
          <a:xfrm>
            <a:off x="6120791" y="3478300"/>
            <a:ext cx="1241781" cy="1334964"/>
          </a:xfrm>
          <a:prstGeom prst="rect">
            <a:avLst/>
          </a:prstGeom>
          <a:noFill/>
          <a:ln>
            <a:noFill/>
          </a:ln>
        </p:spPr>
      </p:pic>
      <p:cxnSp>
        <p:nvCxnSpPr>
          <p:cNvPr id="191" name="Google Shape;191;p24"/>
          <p:cNvCxnSpPr/>
          <p:nvPr/>
        </p:nvCxnSpPr>
        <p:spPr>
          <a:xfrm>
            <a:off x="2967700" y="1623561"/>
            <a:ext cx="600" cy="534900"/>
          </a:xfrm>
          <a:prstGeom prst="straightConnector1">
            <a:avLst/>
          </a:prstGeom>
          <a:noFill/>
          <a:ln w="19050" cap="rnd" cmpd="sng">
            <a:solidFill>
              <a:schemeClr val="dk2"/>
            </a:solidFill>
            <a:prstDash val="solid"/>
            <a:round/>
            <a:headEnd type="none" w="sm" len="sm"/>
            <a:tailEnd type="none" w="sm" len="sm"/>
          </a:ln>
        </p:spPr>
      </p:cxnSp>
      <p:pic>
        <p:nvPicPr>
          <p:cNvPr id="192" name="Google Shape;192;p24"/>
          <p:cNvPicPr preferRelativeResize="0"/>
          <p:nvPr/>
        </p:nvPicPr>
        <p:blipFill rotWithShape="1">
          <a:blip r:embed="rId3">
            <a:alphaModFix/>
          </a:blip>
          <a:srcRect/>
          <a:stretch/>
        </p:blipFill>
        <p:spPr>
          <a:xfrm>
            <a:off x="520326" y="1658361"/>
            <a:ext cx="2093495" cy="418717"/>
          </a:xfrm>
          <a:prstGeom prst="rect">
            <a:avLst/>
          </a:prstGeom>
          <a:noFill/>
          <a:ln>
            <a:noFill/>
          </a:ln>
        </p:spPr>
      </p:pic>
      <p:sp>
        <p:nvSpPr>
          <p:cNvPr id="193" name="Google Shape;193;p24"/>
          <p:cNvSpPr>
            <a:spLocks noGrp="1"/>
          </p:cNvSpPr>
          <p:nvPr>
            <p:ph type="pic" idx="2"/>
          </p:nvPr>
        </p:nvSpPr>
        <p:spPr>
          <a:xfrm>
            <a:off x="3089275" y="1623561"/>
            <a:ext cx="1727700" cy="5349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4" name="Google Shape;194;p24"/>
          <p:cNvSpPr txBox="1">
            <a:spLocks noGrp="1"/>
          </p:cNvSpPr>
          <p:nvPr>
            <p:ph type="body" idx="1"/>
          </p:nvPr>
        </p:nvSpPr>
        <p:spPr>
          <a:xfrm>
            <a:off x="520326" y="2274888"/>
            <a:ext cx="4348500" cy="297000"/>
          </a:xfrm>
          <a:prstGeom prst="rect">
            <a:avLst/>
          </a:prstGeom>
          <a:noFill/>
          <a:ln>
            <a:noFill/>
          </a:ln>
        </p:spPr>
        <p:txBody>
          <a:bodyPr spcFirstLastPara="1" wrap="square" lIns="0" tIns="45800" rIns="91650" bIns="45800" anchor="t" anchorCtr="0">
            <a:noAutofit/>
          </a:bodyPr>
          <a:lstStyle>
            <a:lvl1pPr marL="457200" marR="0" lvl="0" indent="-228600" algn="l" rtl="0">
              <a:lnSpc>
                <a:spcPct val="100000"/>
              </a:lnSpc>
              <a:spcBef>
                <a:spcPts val="0"/>
              </a:spcBef>
              <a:spcAft>
                <a:spcPts val="0"/>
              </a:spcAft>
              <a:buSzPts val="1400"/>
              <a:buNone/>
              <a:defRPr sz="1400" b="0" i="0" u="none" strike="noStrike" cap="none">
                <a:solidFill>
                  <a:srgbClr val="BDCFEF"/>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274"/>
        <p:cNvGrpSpPr/>
        <p:nvPr/>
      </p:nvGrpSpPr>
      <p:grpSpPr>
        <a:xfrm>
          <a:off x="0" y="0"/>
          <a:ext cx="0" cy="0"/>
          <a:chOff x="0" y="0"/>
          <a:chExt cx="0" cy="0"/>
        </a:xfrm>
      </p:grpSpPr>
      <p:sp>
        <p:nvSpPr>
          <p:cNvPr id="275" name="Google Shape;275;p33"/>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76" name="Google Shape;276;p33"/>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77" name="Google Shape;277;p33"/>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55900" marR="0" lvl="6" indent="0" algn="l" rtl="0">
              <a:spcBef>
                <a:spcPts val="0"/>
              </a:spcBef>
              <a:spcAft>
                <a:spcPts val="0"/>
              </a:spcAft>
              <a:buSzPts val="1400"/>
              <a:buNone/>
              <a:defRPr sz="1800" b="0" i="0" u="none" strike="noStrike" cap="none"/>
            </a:lvl7pPr>
            <a:lvl8pPr marL="3213100" marR="0" lvl="7" indent="0" algn="l" rtl="0">
              <a:spcBef>
                <a:spcPts val="0"/>
              </a:spcBef>
              <a:spcAft>
                <a:spcPts val="0"/>
              </a:spcAft>
              <a:buSzPts val="1400"/>
              <a:buNone/>
              <a:defRPr sz="1800" b="0" i="0" u="none" strike="noStrike" cap="none"/>
            </a:lvl8pPr>
            <a:lvl9pPr marL="3670300" marR="0" lvl="8" indent="0" algn="l" rtl="0">
              <a:spcBef>
                <a:spcPts val="0"/>
              </a:spcBef>
              <a:spcAft>
                <a:spcPts val="0"/>
              </a:spcAft>
              <a:buSzPts val="1400"/>
              <a:buNone/>
              <a:defRPr sz="1800" b="0" i="0" u="none" strike="noStrike" cap="none"/>
            </a:lvl9pPr>
          </a:lstStyle>
          <a:p>
            <a:endParaRPr/>
          </a:p>
        </p:txBody>
      </p:sp>
      <p:sp>
        <p:nvSpPr>
          <p:cNvPr id="278" name="Google Shape;278;p33"/>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55900" marR="0" lvl="6" indent="0" algn="l" rtl="0">
              <a:spcBef>
                <a:spcPts val="0"/>
              </a:spcBef>
              <a:spcAft>
                <a:spcPts val="0"/>
              </a:spcAft>
              <a:buSzPts val="1400"/>
              <a:buNone/>
              <a:defRPr sz="1800" b="0" i="0" u="none" strike="noStrike" cap="none"/>
            </a:lvl7pPr>
            <a:lvl8pPr marL="3213100" marR="0" lvl="7" indent="0" algn="l" rtl="0">
              <a:spcBef>
                <a:spcPts val="0"/>
              </a:spcBef>
              <a:spcAft>
                <a:spcPts val="0"/>
              </a:spcAft>
              <a:buSzPts val="1400"/>
              <a:buNone/>
              <a:defRPr sz="1800" b="0" i="0" u="none" strike="noStrike" cap="none"/>
            </a:lvl8pPr>
            <a:lvl9pPr marL="3670300" marR="0" lvl="8" indent="0" algn="l" rtl="0">
              <a:spcBef>
                <a:spcPts val="0"/>
              </a:spcBef>
              <a:spcAft>
                <a:spcPts val="0"/>
              </a:spcAft>
              <a:buSzPts val="1400"/>
              <a:buNone/>
              <a:defRPr sz="1800" b="0" i="0" u="none" strike="noStrike" cap="none"/>
            </a:lvl9pPr>
          </a:lstStyle>
          <a:p>
            <a:endParaRPr/>
          </a:p>
        </p:txBody>
      </p:sp>
      <p:sp>
        <p:nvSpPr>
          <p:cNvPr id="279" name="Google Shape;279;p3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defRPr>
            </a:lvl1pPr>
            <a:lvl2pPr marL="0" marR="0" lvl="1" indent="0" algn="r" rtl="0">
              <a:spcBef>
                <a:spcPts val="0"/>
              </a:spcBef>
              <a:buNone/>
              <a:defRPr sz="1800" b="0" i="0" u="none" strike="noStrike" cap="none">
                <a:solidFill>
                  <a:srgbClr val="888888"/>
                </a:solidFill>
              </a:defRPr>
            </a:lvl2pPr>
            <a:lvl3pPr marL="0" marR="0" lvl="2" indent="0" algn="r" rtl="0">
              <a:spcBef>
                <a:spcPts val="0"/>
              </a:spcBef>
              <a:buNone/>
              <a:defRPr sz="1800" b="0" i="0" u="none" strike="noStrike" cap="none">
                <a:solidFill>
                  <a:srgbClr val="888888"/>
                </a:solidFill>
              </a:defRPr>
            </a:lvl3pPr>
            <a:lvl4pPr marL="0" marR="0" lvl="3" indent="0" algn="r" rtl="0">
              <a:spcBef>
                <a:spcPts val="0"/>
              </a:spcBef>
              <a:buNone/>
              <a:defRPr sz="1800" b="0" i="0" u="none" strike="noStrike" cap="none">
                <a:solidFill>
                  <a:srgbClr val="888888"/>
                </a:solidFill>
              </a:defRPr>
            </a:lvl4pPr>
            <a:lvl5pPr marL="0" marR="0" lvl="4" indent="0" algn="r" rtl="0">
              <a:spcBef>
                <a:spcPts val="0"/>
              </a:spcBef>
              <a:buNone/>
              <a:defRPr sz="1800" b="0" i="0" u="none" strike="noStrike" cap="none">
                <a:solidFill>
                  <a:srgbClr val="888888"/>
                </a:solidFill>
              </a:defRPr>
            </a:lvl5pPr>
            <a:lvl6pPr marL="0" marR="0" lvl="5" indent="0" algn="r" rtl="0">
              <a:spcBef>
                <a:spcPts val="0"/>
              </a:spcBef>
              <a:buNone/>
              <a:defRPr sz="1800" b="0" i="0" u="none" strike="noStrike" cap="none">
                <a:solidFill>
                  <a:srgbClr val="888888"/>
                </a:solidFill>
              </a:defRPr>
            </a:lvl6pPr>
            <a:lvl7pPr marL="0" marR="0" lvl="6" indent="0" algn="r" rtl="0">
              <a:spcBef>
                <a:spcPts val="0"/>
              </a:spcBef>
              <a:buNone/>
              <a:defRPr sz="1800" b="0" i="0" u="none" strike="noStrike" cap="none">
                <a:solidFill>
                  <a:srgbClr val="888888"/>
                </a:solidFill>
              </a:defRPr>
            </a:lvl7pPr>
            <a:lvl8pPr marL="0" marR="0" lvl="7" indent="0" algn="r" rtl="0">
              <a:spcBef>
                <a:spcPts val="0"/>
              </a:spcBef>
              <a:buNone/>
              <a:defRPr sz="1800" b="0" i="0" u="none" strike="noStrike" cap="none">
                <a:solidFill>
                  <a:srgbClr val="888888"/>
                </a:solidFill>
              </a:defRPr>
            </a:lvl8pPr>
            <a:lvl9pPr marL="0" marR="0" lvl="8" indent="0" algn="r" rtl="0">
              <a:spcBef>
                <a:spcPts val="0"/>
              </a:spcBef>
              <a:buNone/>
              <a:defRPr sz="18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p:cSld name="Blank">
    <p:spTree>
      <p:nvGrpSpPr>
        <p:cNvPr id="1" name="Shape 280"/>
        <p:cNvGrpSpPr/>
        <p:nvPr/>
      </p:nvGrpSpPr>
      <p:grpSpPr>
        <a:xfrm>
          <a:off x="0" y="0"/>
          <a:ext cx="0" cy="0"/>
          <a:chOff x="0" y="0"/>
          <a:chExt cx="0" cy="0"/>
        </a:xfrm>
      </p:grpSpPr>
      <p:sp>
        <p:nvSpPr>
          <p:cNvPr id="281" name="Google Shape;281;p34"/>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55900" marR="0" lvl="6" indent="0" algn="l" rtl="0">
              <a:spcBef>
                <a:spcPts val="0"/>
              </a:spcBef>
              <a:spcAft>
                <a:spcPts val="0"/>
              </a:spcAft>
              <a:buSzPts val="1400"/>
              <a:buNone/>
              <a:defRPr sz="1800" b="0" i="0" u="none" strike="noStrike" cap="none"/>
            </a:lvl7pPr>
            <a:lvl8pPr marL="3213100" marR="0" lvl="7" indent="0" algn="l" rtl="0">
              <a:spcBef>
                <a:spcPts val="0"/>
              </a:spcBef>
              <a:spcAft>
                <a:spcPts val="0"/>
              </a:spcAft>
              <a:buSzPts val="1400"/>
              <a:buNone/>
              <a:defRPr sz="1800" b="0" i="0" u="none" strike="noStrike" cap="none"/>
            </a:lvl8pPr>
            <a:lvl9pPr marL="3670300" marR="0" lvl="8" indent="0" algn="l" rtl="0">
              <a:spcBef>
                <a:spcPts val="0"/>
              </a:spcBef>
              <a:spcAft>
                <a:spcPts val="0"/>
              </a:spcAft>
              <a:buSzPts val="1400"/>
              <a:buNone/>
              <a:defRPr sz="1800" b="0" i="0" u="none" strike="noStrike" cap="none"/>
            </a:lvl9pPr>
          </a:lstStyle>
          <a:p>
            <a:endParaRPr/>
          </a:p>
        </p:txBody>
      </p:sp>
      <p:sp>
        <p:nvSpPr>
          <p:cNvPr id="282" name="Google Shape;282;p34"/>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55900" marR="0" lvl="6" indent="0" algn="l" rtl="0">
              <a:spcBef>
                <a:spcPts val="0"/>
              </a:spcBef>
              <a:spcAft>
                <a:spcPts val="0"/>
              </a:spcAft>
              <a:buSzPts val="1400"/>
              <a:buNone/>
              <a:defRPr sz="1800" b="0" i="0" u="none" strike="noStrike" cap="none"/>
            </a:lvl7pPr>
            <a:lvl8pPr marL="3213100" marR="0" lvl="7" indent="0" algn="l" rtl="0">
              <a:spcBef>
                <a:spcPts val="0"/>
              </a:spcBef>
              <a:spcAft>
                <a:spcPts val="0"/>
              </a:spcAft>
              <a:buSzPts val="1400"/>
              <a:buNone/>
              <a:defRPr sz="1800" b="0" i="0" u="none" strike="noStrike" cap="none"/>
            </a:lvl8pPr>
            <a:lvl9pPr marL="3670300" marR="0" lvl="8" indent="0" algn="l" rtl="0">
              <a:spcBef>
                <a:spcPts val="0"/>
              </a:spcBef>
              <a:spcAft>
                <a:spcPts val="0"/>
              </a:spcAft>
              <a:buSzPts val="1400"/>
              <a:buNone/>
              <a:defRPr sz="1800" b="0" i="0" u="none" strike="noStrike" cap="none"/>
            </a:lvl9pPr>
          </a:lstStyle>
          <a:p>
            <a:endParaRPr/>
          </a:p>
        </p:txBody>
      </p:sp>
      <p:sp>
        <p:nvSpPr>
          <p:cNvPr id="283" name="Google Shape;283;p3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3">
  <p:cSld name="OBJECT_4">
    <p:spTree>
      <p:nvGrpSpPr>
        <p:cNvPr id="1" name="Shape 284"/>
        <p:cNvGrpSpPr/>
        <p:nvPr/>
      </p:nvGrpSpPr>
      <p:grpSpPr>
        <a:xfrm>
          <a:off x="0" y="0"/>
          <a:ext cx="0" cy="0"/>
          <a:chOff x="0" y="0"/>
          <a:chExt cx="0" cy="0"/>
        </a:xfrm>
      </p:grpSpPr>
      <p:sp>
        <p:nvSpPr>
          <p:cNvPr id="285" name="Google Shape;285;p35"/>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86" name="Google Shape;286;p35"/>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87" name="Google Shape;287;p35"/>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88" name="Google Shape;288;p35"/>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89" name="Google Shape;289;p35"/>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defRPr>
            </a:lvl1pPr>
            <a:lvl2pPr marL="0" marR="0" lvl="1" indent="0" algn="r" rtl="0">
              <a:spcBef>
                <a:spcPts val="0"/>
              </a:spcBef>
              <a:buNone/>
              <a:defRPr sz="1800" b="0" i="0" u="none" strike="noStrike" cap="none">
                <a:solidFill>
                  <a:srgbClr val="888888"/>
                </a:solidFill>
              </a:defRPr>
            </a:lvl2pPr>
            <a:lvl3pPr marL="0" marR="0" lvl="2" indent="0" algn="r" rtl="0">
              <a:spcBef>
                <a:spcPts val="0"/>
              </a:spcBef>
              <a:buNone/>
              <a:defRPr sz="1800" b="0" i="0" u="none" strike="noStrike" cap="none">
                <a:solidFill>
                  <a:srgbClr val="888888"/>
                </a:solidFill>
              </a:defRPr>
            </a:lvl3pPr>
            <a:lvl4pPr marL="0" marR="0" lvl="3" indent="0" algn="r" rtl="0">
              <a:spcBef>
                <a:spcPts val="0"/>
              </a:spcBef>
              <a:buNone/>
              <a:defRPr sz="1800" b="0" i="0" u="none" strike="noStrike" cap="none">
                <a:solidFill>
                  <a:srgbClr val="888888"/>
                </a:solidFill>
              </a:defRPr>
            </a:lvl4pPr>
            <a:lvl5pPr marL="0" marR="0" lvl="4" indent="0" algn="r" rtl="0">
              <a:spcBef>
                <a:spcPts val="0"/>
              </a:spcBef>
              <a:buNone/>
              <a:defRPr sz="1800" b="0" i="0" u="none" strike="noStrike" cap="none">
                <a:solidFill>
                  <a:srgbClr val="888888"/>
                </a:solidFill>
              </a:defRPr>
            </a:lvl5pPr>
            <a:lvl6pPr marL="0" marR="0" lvl="5" indent="0" algn="r" rtl="0">
              <a:spcBef>
                <a:spcPts val="0"/>
              </a:spcBef>
              <a:buNone/>
              <a:defRPr sz="1800" b="0" i="0" u="none" strike="noStrike" cap="none">
                <a:solidFill>
                  <a:srgbClr val="888888"/>
                </a:solidFill>
              </a:defRPr>
            </a:lvl6pPr>
            <a:lvl7pPr marL="0" marR="0" lvl="6" indent="0" algn="r" rtl="0">
              <a:spcBef>
                <a:spcPts val="0"/>
              </a:spcBef>
              <a:buNone/>
              <a:defRPr sz="1800" b="0" i="0" u="none" strike="noStrike" cap="none">
                <a:solidFill>
                  <a:srgbClr val="888888"/>
                </a:solidFill>
              </a:defRPr>
            </a:lvl7pPr>
            <a:lvl8pPr marL="0" marR="0" lvl="7" indent="0" algn="r" rtl="0">
              <a:spcBef>
                <a:spcPts val="0"/>
              </a:spcBef>
              <a:buNone/>
              <a:defRPr sz="1800" b="0" i="0" u="none" strike="noStrike" cap="none">
                <a:solidFill>
                  <a:srgbClr val="888888"/>
                </a:solidFill>
              </a:defRPr>
            </a:lvl8pPr>
            <a:lvl9pPr marL="0" marR="0" lvl="8" indent="0" algn="r" rtl="0">
              <a:spcBef>
                <a:spcPts val="0"/>
              </a:spcBef>
              <a:buNone/>
              <a:defRPr sz="18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90"/>
        <p:cNvGrpSpPr/>
        <p:nvPr/>
      </p:nvGrpSpPr>
      <p:grpSpPr>
        <a:xfrm>
          <a:off x="0" y="0"/>
          <a:ext cx="0" cy="0"/>
          <a:chOff x="0" y="0"/>
          <a:chExt cx="0" cy="0"/>
        </a:xfrm>
      </p:grpSpPr>
      <p:sp>
        <p:nvSpPr>
          <p:cNvPr id="291" name="Google Shape;291;p36"/>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92" name="Google Shape;292;p36"/>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93" name="Google Shape;293;p36"/>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2">
  <p:cSld name="OBJECT_5">
    <p:spTree>
      <p:nvGrpSpPr>
        <p:cNvPr id="1" name="Shape 294"/>
        <p:cNvGrpSpPr/>
        <p:nvPr/>
      </p:nvGrpSpPr>
      <p:grpSpPr>
        <a:xfrm>
          <a:off x="0" y="0"/>
          <a:ext cx="0" cy="0"/>
          <a:chOff x="0" y="0"/>
          <a:chExt cx="0" cy="0"/>
        </a:xfrm>
      </p:grpSpPr>
      <p:sp>
        <p:nvSpPr>
          <p:cNvPr id="295" name="Google Shape;295;p37"/>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96" name="Google Shape;296;p37"/>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97" name="Google Shape;297;p37"/>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98" name="Google Shape;298;p37"/>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299" name="Google Shape;299;p37"/>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defRPr>
            </a:lvl1pPr>
            <a:lvl2pPr marL="0" marR="0" lvl="1" indent="0" algn="r" rtl="0">
              <a:spcBef>
                <a:spcPts val="0"/>
              </a:spcBef>
              <a:buNone/>
              <a:defRPr sz="1800" b="0" i="0" u="none" strike="noStrike" cap="none">
                <a:solidFill>
                  <a:srgbClr val="888888"/>
                </a:solidFill>
              </a:defRPr>
            </a:lvl2pPr>
            <a:lvl3pPr marL="0" marR="0" lvl="2" indent="0" algn="r" rtl="0">
              <a:spcBef>
                <a:spcPts val="0"/>
              </a:spcBef>
              <a:buNone/>
              <a:defRPr sz="1800" b="0" i="0" u="none" strike="noStrike" cap="none">
                <a:solidFill>
                  <a:srgbClr val="888888"/>
                </a:solidFill>
              </a:defRPr>
            </a:lvl3pPr>
            <a:lvl4pPr marL="0" marR="0" lvl="3" indent="0" algn="r" rtl="0">
              <a:spcBef>
                <a:spcPts val="0"/>
              </a:spcBef>
              <a:buNone/>
              <a:defRPr sz="1800" b="0" i="0" u="none" strike="noStrike" cap="none">
                <a:solidFill>
                  <a:srgbClr val="888888"/>
                </a:solidFill>
              </a:defRPr>
            </a:lvl4pPr>
            <a:lvl5pPr marL="0" marR="0" lvl="4" indent="0" algn="r" rtl="0">
              <a:spcBef>
                <a:spcPts val="0"/>
              </a:spcBef>
              <a:buNone/>
              <a:defRPr sz="1800" b="0" i="0" u="none" strike="noStrike" cap="none">
                <a:solidFill>
                  <a:srgbClr val="888888"/>
                </a:solidFill>
              </a:defRPr>
            </a:lvl5pPr>
            <a:lvl6pPr marL="0" marR="0" lvl="5" indent="0" algn="r" rtl="0">
              <a:spcBef>
                <a:spcPts val="0"/>
              </a:spcBef>
              <a:buNone/>
              <a:defRPr sz="1800" b="0" i="0" u="none" strike="noStrike" cap="none">
                <a:solidFill>
                  <a:srgbClr val="888888"/>
                </a:solidFill>
              </a:defRPr>
            </a:lvl6pPr>
            <a:lvl7pPr marL="0" marR="0" lvl="6" indent="0" algn="r" rtl="0">
              <a:spcBef>
                <a:spcPts val="0"/>
              </a:spcBef>
              <a:buNone/>
              <a:defRPr sz="1800" b="0" i="0" u="none" strike="noStrike" cap="none">
                <a:solidFill>
                  <a:srgbClr val="888888"/>
                </a:solidFill>
              </a:defRPr>
            </a:lvl7pPr>
            <a:lvl8pPr marL="0" marR="0" lvl="7" indent="0" algn="r" rtl="0">
              <a:spcBef>
                <a:spcPts val="0"/>
              </a:spcBef>
              <a:buNone/>
              <a:defRPr sz="1800" b="0" i="0" u="none" strike="noStrike" cap="none">
                <a:solidFill>
                  <a:srgbClr val="888888"/>
                </a:solidFill>
              </a:defRPr>
            </a:lvl8pPr>
            <a:lvl9pPr marL="0" marR="0" lvl="8" indent="0" algn="r" rtl="0">
              <a:spcBef>
                <a:spcPts val="0"/>
              </a:spcBef>
              <a:buNone/>
              <a:defRPr sz="18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1">
  <p:cSld name="OBJECT_3">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302" name="Google Shape;302;p38"/>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03" name="Google Shape;303;p38"/>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304" name="Google Shape;304;p38"/>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rgbClr val="888888"/>
                </a:solidFill>
              </a:defRPr>
            </a:lvl1pPr>
            <a:lvl2pPr marL="457200" marR="0" lvl="1" indent="0" algn="l" rtl="0">
              <a:spcBef>
                <a:spcPts val="0"/>
              </a:spcBef>
              <a:spcAft>
                <a:spcPts val="0"/>
              </a:spcAft>
              <a:buSzPts val="1400"/>
              <a:buNone/>
              <a:defRPr sz="1800" b="0" i="0" u="none" strike="noStrike" cap="none"/>
            </a:lvl2pPr>
            <a:lvl3pPr marL="914400" marR="0" lvl="2" indent="0" algn="l" rtl="0">
              <a:spcBef>
                <a:spcPts val="0"/>
              </a:spcBef>
              <a:spcAft>
                <a:spcPts val="0"/>
              </a:spcAft>
              <a:buSzPts val="1400"/>
              <a:buNone/>
              <a:defRPr sz="1800" b="0" i="0" u="none" strike="noStrike" cap="none"/>
            </a:lvl3pPr>
            <a:lvl4pPr marL="1371600" marR="0" lvl="3" indent="0" algn="l" rtl="0">
              <a:spcBef>
                <a:spcPts val="0"/>
              </a:spcBef>
              <a:spcAft>
                <a:spcPts val="0"/>
              </a:spcAft>
              <a:buSzPts val="1400"/>
              <a:buNone/>
              <a:defRPr sz="1800" b="0" i="0" u="none" strike="noStrike" cap="none"/>
            </a:lvl4pPr>
            <a:lvl5pPr marL="1828800" marR="0" lvl="4" indent="0" algn="l" rtl="0">
              <a:spcBef>
                <a:spcPts val="0"/>
              </a:spcBef>
              <a:spcAft>
                <a:spcPts val="0"/>
              </a:spcAft>
              <a:buSzPts val="1400"/>
              <a:buNone/>
              <a:defRPr sz="1800" b="0" i="0" u="none" strike="noStrike" cap="none"/>
            </a:lvl5pPr>
            <a:lvl6pPr marL="2286000" marR="0" lvl="5" indent="0" algn="l" rtl="0">
              <a:spcBef>
                <a:spcPts val="0"/>
              </a:spcBef>
              <a:spcAft>
                <a:spcPts val="0"/>
              </a:spcAft>
              <a:buSzPts val="1400"/>
              <a:buNone/>
              <a:defRPr sz="1800" b="0" i="0" u="none" strike="noStrike" cap="none"/>
            </a:lvl6pPr>
            <a:lvl7pPr marL="2743200" marR="0" lvl="6" indent="0" algn="l" rtl="0">
              <a:spcBef>
                <a:spcPts val="0"/>
              </a:spcBef>
              <a:spcAft>
                <a:spcPts val="0"/>
              </a:spcAft>
              <a:buSzPts val="1400"/>
              <a:buNone/>
              <a:defRPr sz="1800" b="0" i="0" u="none" strike="noStrike" cap="none"/>
            </a:lvl7pPr>
            <a:lvl8pPr marL="3200400" marR="0" lvl="7" indent="0" algn="l" rtl="0">
              <a:spcBef>
                <a:spcPts val="0"/>
              </a:spcBef>
              <a:spcAft>
                <a:spcPts val="0"/>
              </a:spcAft>
              <a:buSzPts val="1400"/>
              <a:buNone/>
              <a:defRPr sz="1800" b="0" i="0" u="none" strike="noStrike" cap="none"/>
            </a:lvl8pPr>
            <a:lvl9pPr marL="3657600" marR="0" lvl="8" indent="0" algn="l" rtl="0">
              <a:spcBef>
                <a:spcPts val="0"/>
              </a:spcBef>
              <a:spcAft>
                <a:spcPts val="0"/>
              </a:spcAft>
              <a:buSzPts val="1400"/>
              <a:buNone/>
              <a:defRPr sz="1800" b="0" i="0" u="none" strike="noStrike" cap="none"/>
            </a:lvl9pPr>
          </a:lstStyle>
          <a:p>
            <a:endParaRPr/>
          </a:p>
        </p:txBody>
      </p:sp>
      <p:sp>
        <p:nvSpPr>
          <p:cNvPr id="305" name="Google Shape;305;p3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defRPr>
            </a:lvl1pPr>
            <a:lvl2pPr marL="0" marR="0" lvl="1" indent="0" algn="r" rtl="0">
              <a:spcBef>
                <a:spcPts val="0"/>
              </a:spcBef>
              <a:buNone/>
              <a:defRPr sz="1800" b="0" i="0" u="none" strike="noStrike" cap="none">
                <a:solidFill>
                  <a:srgbClr val="888888"/>
                </a:solidFill>
              </a:defRPr>
            </a:lvl2pPr>
            <a:lvl3pPr marL="0" marR="0" lvl="2" indent="0" algn="r" rtl="0">
              <a:spcBef>
                <a:spcPts val="0"/>
              </a:spcBef>
              <a:buNone/>
              <a:defRPr sz="1800" b="0" i="0" u="none" strike="noStrike" cap="none">
                <a:solidFill>
                  <a:srgbClr val="888888"/>
                </a:solidFill>
              </a:defRPr>
            </a:lvl3pPr>
            <a:lvl4pPr marL="0" marR="0" lvl="3" indent="0" algn="r" rtl="0">
              <a:spcBef>
                <a:spcPts val="0"/>
              </a:spcBef>
              <a:buNone/>
              <a:defRPr sz="1800" b="0" i="0" u="none" strike="noStrike" cap="none">
                <a:solidFill>
                  <a:srgbClr val="888888"/>
                </a:solidFill>
              </a:defRPr>
            </a:lvl4pPr>
            <a:lvl5pPr marL="0" marR="0" lvl="4" indent="0" algn="r" rtl="0">
              <a:spcBef>
                <a:spcPts val="0"/>
              </a:spcBef>
              <a:buNone/>
              <a:defRPr sz="1800" b="0" i="0" u="none" strike="noStrike" cap="none">
                <a:solidFill>
                  <a:srgbClr val="888888"/>
                </a:solidFill>
              </a:defRPr>
            </a:lvl5pPr>
            <a:lvl6pPr marL="0" marR="0" lvl="5" indent="0" algn="r" rtl="0">
              <a:spcBef>
                <a:spcPts val="0"/>
              </a:spcBef>
              <a:buNone/>
              <a:defRPr sz="1800" b="0" i="0" u="none" strike="noStrike" cap="none">
                <a:solidFill>
                  <a:srgbClr val="888888"/>
                </a:solidFill>
              </a:defRPr>
            </a:lvl6pPr>
            <a:lvl7pPr marL="0" marR="0" lvl="6" indent="0" algn="r" rtl="0">
              <a:spcBef>
                <a:spcPts val="0"/>
              </a:spcBef>
              <a:buNone/>
              <a:defRPr sz="1800" b="0" i="0" u="none" strike="noStrike" cap="none">
                <a:solidFill>
                  <a:srgbClr val="888888"/>
                </a:solidFill>
              </a:defRPr>
            </a:lvl7pPr>
            <a:lvl8pPr marL="0" marR="0" lvl="7" indent="0" algn="r" rtl="0">
              <a:spcBef>
                <a:spcPts val="0"/>
              </a:spcBef>
              <a:buNone/>
              <a:defRPr sz="1800" b="0" i="0" u="none" strike="noStrike" cap="none">
                <a:solidFill>
                  <a:srgbClr val="888888"/>
                </a:solidFill>
              </a:defRPr>
            </a:lvl8pPr>
            <a:lvl9pPr marL="0" marR="0" lvl="8" indent="0" algn="r" rtl="0">
              <a:spcBef>
                <a:spcPts val="0"/>
              </a:spcBef>
              <a:buNone/>
              <a:defRPr sz="18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4">
  <p:cSld name="OBJECT_6">
    <p:spTree>
      <p:nvGrpSpPr>
        <p:cNvPr id="1" name="Shape 306"/>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ight - Logo mark">
  <p:cSld name="MAIN_POINT">
    <p:bg>
      <p:bgPr>
        <a:solidFill>
          <a:srgbClr val="FFFFFF"/>
        </a:solidFill>
        <a:effectLst/>
      </p:bgPr>
    </p:bg>
    <p:spTree>
      <p:nvGrpSpPr>
        <p:cNvPr id="1" name="Shape 307"/>
        <p:cNvGrpSpPr/>
        <p:nvPr/>
      </p:nvGrpSpPr>
      <p:grpSpPr>
        <a:xfrm>
          <a:off x="0" y="0"/>
          <a:ext cx="0" cy="0"/>
          <a:chOff x="0" y="0"/>
          <a:chExt cx="0" cy="0"/>
        </a:xfrm>
      </p:grpSpPr>
      <p:sp>
        <p:nvSpPr>
          <p:cNvPr id="308" name="Google Shape;308;p40"/>
          <p:cNvSpPr/>
          <p:nvPr/>
        </p:nvSpPr>
        <p:spPr>
          <a:xfrm>
            <a:off x="8548343" y="224400"/>
            <a:ext cx="330300" cy="330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3"/>
        <p:cNvGrpSpPr/>
        <p:nvPr/>
      </p:nvGrpSpPr>
      <p:grpSpPr>
        <a:xfrm>
          <a:off x="0" y="0"/>
          <a:ext cx="0" cy="0"/>
          <a:chOff x="0" y="0"/>
          <a:chExt cx="0" cy="0"/>
        </a:xfrm>
      </p:grpSpPr>
      <p:sp>
        <p:nvSpPr>
          <p:cNvPr id="314" name="Google Shape;314;p4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5" name="Google Shape;315;p4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6" name="Google Shape;31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7"/>
        <p:cNvGrpSpPr/>
        <p:nvPr/>
      </p:nvGrpSpPr>
      <p:grpSpPr>
        <a:xfrm>
          <a:off x="0" y="0"/>
          <a:ext cx="0" cy="0"/>
          <a:chOff x="0" y="0"/>
          <a:chExt cx="0" cy="0"/>
        </a:xfrm>
      </p:grpSpPr>
      <p:sp>
        <p:nvSpPr>
          <p:cNvPr id="318" name="Google Shape;318;p4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9" name="Google Shape;319;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95"/>
        <p:cNvGrpSpPr/>
        <p:nvPr/>
      </p:nvGrpSpPr>
      <p:grpSpPr>
        <a:xfrm>
          <a:off x="0" y="0"/>
          <a:ext cx="0" cy="0"/>
          <a:chOff x="0" y="0"/>
          <a:chExt cx="0" cy="0"/>
        </a:xfrm>
      </p:grpSpPr>
      <p:sp>
        <p:nvSpPr>
          <p:cNvPr id="196" name="Google Shape;196;p25"/>
          <p:cNvSpPr>
            <a:spLocks noGrp="1"/>
          </p:cNvSpPr>
          <p:nvPr>
            <p:ph type="pic" idx="2"/>
          </p:nvPr>
        </p:nvSpPr>
        <p:spPr>
          <a:xfrm>
            <a:off x="4791862" y="78806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7" name="Google Shape;197;p25"/>
          <p:cNvSpPr>
            <a:spLocks noGrp="1"/>
          </p:cNvSpPr>
          <p:nvPr>
            <p:ph type="pic" idx="3"/>
          </p:nvPr>
        </p:nvSpPr>
        <p:spPr>
          <a:xfrm>
            <a:off x="4791862" y="222158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8" name="Google Shape;198;p25"/>
          <p:cNvSpPr>
            <a:spLocks noGrp="1"/>
          </p:cNvSpPr>
          <p:nvPr>
            <p:ph type="pic" idx="4"/>
          </p:nvPr>
        </p:nvSpPr>
        <p:spPr>
          <a:xfrm>
            <a:off x="4791862" y="365510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9" name="Google Shape;199;p25"/>
          <p:cNvSpPr>
            <a:spLocks noGrp="1"/>
          </p:cNvSpPr>
          <p:nvPr>
            <p:ph type="pic" idx="5"/>
          </p:nvPr>
        </p:nvSpPr>
        <p:spPr>
          <a:xfrm>
            <a:off x="1424548" y="78806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0" name="Google Shape;200;p25"/>
          <p:cNvSpPr>
            <a:spLocks noGrp="1"/>
          </p:cNvSpPr>
          <p:nvPr>
            <p:ph type="pic" idx="6"/>
          </p:nvPr>
        </p:nvSpPr>
        <p:spPr>
          <a:xfrm>
            <a:off x="1424548" y="222158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1" name="Google Shape;201;p25"/>
          <p:cNvSpPr>
            <a:spLocks noGrp="1"/>
          </p:cNvSpPr>
          <p:nvPr>
            <p:ph type="pic" idx="7"/>
          </p:nvPr>
        </p:nvSpPr>
        <p:spPr>
          <a:xfrm>
            <a:off x="1424548" y="3655102"/>
            <a:ext cx="914400" cy="914400"/>
          </a:xfrm>
          <a:prstGeom prst="ellipse">
            <a:avLst/>
          </a:prstGeom>
          <a:noFill/>
          <a:ln w="9525" cap="flat" cmpd="sng">
            <a:solidFill>
              <a:schemeClr val="dk2"/>
            </a:solidFill>
            <a:prstDash val="solid"/>
            <a:round/>
            <a:headEnd type="none" w="sm" len="sm"/>
            <a:tailEnd type="none" w="sm" len="sm"/>
          </a:ln>
        </p:spPr>
        <p:txBody>
          <a:bodyPr spcFirstLastPara="1" wrap="square" lIns="91650" tIns="45800" rIns="91650" bIns="45800" anchor="ctr" anchorCtr="0">
            <a:noAutofit/>
          </a:bodyPr>
          <a:lstStyle>
            <a:lvl1pPr marR="0" lvl="0" algn="ctr" rtl="0">
              <a:lnSpc>
                <a:spcPct val="100000"/>
              </a:lnSpc>
              <a:spcBef>
                <a:spcPts val="0"/>
              </a:spcBef>
              <a:spcAft>
                <a:spcPts val="0"/>
              </a:spcAft>
              <a:buSzPts val="1400"/>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grpSp>
        <p:nvGrpSpPr>
          <p:cNvPr id="202" name="Google Shape;202;p25"/>
          <p:cNvGrpSpPr/>
          <p:nvPr/>
        </p:nvGrpSpPr>
        <p:grpSpPr>
          <a:xfrm rot="10800000" flipH="1">
            <a:off x="7803552" y="208865"/>
            <a:ext cx="900160" cy="934286"/>
            <a:chOff x="3725863" y="1808163"/>
            <a:chExt cx="1884362" cy="1955800"/>
          </a:xfrm>
        </p:grpSpPr>
        <p:grpSp>
          <p:nvGrpSpPr>
            <p:cNvPr id="203" name="Google Shape;203;p25"/>
            <p:cNvGrpSpPr/>
            <p:nvPr/>
          </p:nvGrpSpPr>
          <p:grpSpPr>
            <a:xfrm>
              <a:off x="4130675" y="1808163"/>
              <a:ext cx="1479550" cy="1503363"/>
              <a:chOff x="4130675" y="1808163"/>
              <a:chExt cx="1479550" cy="1503363"/>
            </a:xfrm>
          </p:grpSpPr>
          <p:sp>
            <p:nvSpPr>
              <p:cNvPr id="204" name="Google Shape;204;p25"/>
              <p:cNvSpPr/>
              <p:nvPr/>
            </p:nvSpPr>
            <p:spPr>
              <a:xfrm>
                <a:off x="4130675" y="1808163"/>
                <a:ext cx="1479550" cy="1503363"/>
              </a:xfrm>
              <a:custGeom>
                <a:avLst/>
                <a:gdLst/>
                <a:ahLst/>
                <a:cxnLst/>
                <a:rect l="l" t="t" r="r" b="b"/>
                <a:pathLst>
                  <a:path w="673" h="685" extrusionOk="0">
                    <a:moveTo>
                      <a:pt x="549" y="575"/>
                    </a:moveTo>
                    <a:cubicBezTo>
                      <a:pt x="549" y="575"/>
                      <a:pt x="673" y="190"/>
                      <a:pt x="445" y="0"/>
                    </a:cubicBezTo>
                    <a:cubicBezTo>
                      <a:pt x="0" y="248"/>
                      <a:pt x="245" y="685"/>
                      <a:pt x="245" y="685"/>
                    </a:cubicBezTo>
                    <a:lnTo>
                      <a:pt x="549" y="575"/>
                    </a:lnTo>
                    <a:close/>
                  </a:path>
                </a:pathLst>
              </a:custGeom>
              <a:solidFill>
                <a:srgbClr val="C6D9F4"/>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5" name="Google Shape;205;p25"/>
              <p:cNvSpPr/>
              <p:nvPr/>
            </p:nvSpPr>
            <p:spPr>
              <a:xfrm>
                <a:off x="4565650" y="1808163"/>
                <a:ext cx="835025" cy="1376364"/>
              </a:xfrm>
              <a:custGeom>
                <a:avLst/>
                <a:gdLst/>
                <a:ahLst/>
                <a:cxnLst/>
                <a:rect l="l" t="t" r="r" b="b"/>
                <a:pathLst>
                  <a:path w="380" h="627" extrusionOk="0">
                    <a:moveTo>
                      <a:pt x="247" y="0"/>
                    </a:moveTo>
                    <a:cubicBezTo>
                      <a:pt x="245" y="1"/>
                      <a:pt x="244" y="2"/>
                      <a:pt x="242" y="3"/>
                    </a:cubicBezTo>
                    <a:cubicBezTo>
                      <a:pt x="215" y="478"/>
                      <a:pt x="215" y="478"/>
                      <a:pt x="215" y="478"/>
                    </a:cubicBezTo>
                    <a:cubicBezTo>
                      <a:pt x="3" y="271"/>
                      <a:pt x="3" y="271"/>
                      <a:pt x="3" y="271"/>
                    </a:cubicBezTo>
                    <a:cubicBezTo>
                      <a:pt x="2" y="274"/>
                      <a:pt x="1" y="277"/>
                      <a:pt x="0" y="280"/>
                    </a:cubicBezTo>
                    <a:cubicBezTo>
                      <a:pt x="215" y="490"/>
                      <a:pt x="215" y="490"/>
                      <a:pt x="215" y="490"/>
                    </a:cubicBezTo>
                    <a:cubicBezTo>
                      <a:pt x="207" y="627"/>
                      <a:pt x="207" y="627"/>
                      <a:pt x="207" y="627"/>
                    </a:cubicBezTo>
                    <a:cubicBezTo>
                      <a:pt x="216" y="624"/>
                      <a:pt x="216" y="624"/>
                      <a:pt x="216" y="624"/>
                    </a:cubicBezTo>
                    <a:cubicBezTo>
                      <a:pt x="231" y="350"/>
                      <a:pt x="231" y="350"/>
                      <a:pt x="231" y="350"/>
                    </a:cubicBezTo>
                    <a:cubicBezTo>
                      <a:pt x="231" y="350"/>
                      <a:pt x="231" y="350"/>
                      <a:pt x="231" y="350"/>
                    </a:cubicBezTo>
                    <a:cubicBezTo>
                      <a:pt x="380" y="263"/>
                      <a:pt x="380" y="263"/>
                      <a:pt x="380" y="263"/>
                    </a:cubicBezTo>
                    <a:cubicBezTo>
                      <a:pt x="379" y="260"/>
                      <a:pt x="379" y="257"/>
                      <a:pt x="379" y="254"/>
                    </a:cubicBezTo>
                    <a:cubicBezTo>
                      <a:pt x="232" y="340"/>
                      <a:pt x="232" y="340"/>
                      <a:pt x="232" y="340"/>
                    </a:cubicBezTo>
                    <a:cubicBezTo>
                      <a:pt x="251" y="4"/>
                      <a:pt x="251" y="4"/>
                      <a:pt x="251" y="4"/>
                    </a:cubicBezTo>
                    <a:cubicBezTo>
                      <a:pt x="250" y="3"/>
                      <a:pt x="248" y="1"/>
                      <a:pt x="247" y="0"/>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6" name="Google Shape;206;p25"/>
            <p:cNvGrpSpPr/>
            <p:nvPr/>
          </p:nvGrpSpPr>
          <p:grpSpPr>
            <a:xfrm>
              <a:off x="3725863" y="1968500"/>
              <a:ext cx="1381125" cy="1501775"/>
              <a:chOff x="3725863" y="1968500"/>
              <a:chExt cx="1381125" cy="1501775"/>
            </a:xfrm>
          </p:grpSpPr>
          <p:sp>
            <p:nvSpPr>
              <p:cNvPr id="207" name="Google Shape;207;p25"/>
              <p:cNvSpPr/>
              <p:nvPr/>
            </p:nvSpPr>
            <p:spPr>
              <a:xfrm>
                <a:off x="3725863" y="1968500"/>
                <a:ext cx="1381125" cy="1501775"/>
              </a:xfrm>
              <a:custGeom>
                <a:avLst/>
                <a:gdLst/>
                <a:ahLst/>
                <a:cxnLst/>
                <a:rect l="l" t="t" r="r" b="b"/>
                <a:pathLst>
                  <a:path w="629" h="684" extrusionOk="0">
                    <a:moveTo>
                      <a:pt x="629" y="413"/>
                    </a:moveTo>
                    <a:cubicBezTo>
                      <a:pt x="629" y="413"/>
                      <a:pt x="485" y="37"/>
                      <a:pt x="204" y="0"/>
                    </a:cubicBezTo>
                    <a:cubicBezTo>
                      <a:pt x="0" y="274"/>
                      <a:pt x="271" y="547"/>
                      <a:pt x="271" y="547"/>
                    </a:cubicBezTo>
                    <a:cubicBezTo>
                      <a:pt x="596" y="684"/>
                      <a:pt x="596" y="684"/>
                      <a:pt x="596" y="684"/>
                    </a:cubicBezTo>
                    <a:lnTo>
                      <a:pt x="629" y="413"/>
                    </a:lnTo>
                    <a:close/>
                  </a:path>
                </a:pathLst>
              </a:custGeom>
              <a:solidFill>
                <a:srgbClr val="E1ED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8" name="Google Shape;208;p25"/>
              <p:cNvSpPr/>
              <p:nvPr/>
            </p:nvSpPr>
            <p:spPr>
              <a:xfrm>
                <a:off x="4021138" y="1968500"/>
                <a:ext cx="1016000" cy="1501775"/>
              </a:xfrm>
              <a:custGeom>
                <a:avLst/>
                <a:gdLst/>
                <a:ahLst/>
                <a:cxnLst/>
                <a:rect l="l" t="t" r="r" b="b"/>
                <a:pathLst>
                  <a:path w="462" h="684" extrusionOk="0">
                    <a:moveTo>
                      <a:pt x="340" y="161"/>
                    </a:moveTo>
                    <a:cubicBezTo>
                      <a:pt x="259" y="320"/>
                      <a:pt x="259" y="320"/>
                      <a:pt x="259" y="320"/>
                    </a:cubicBezTo>
                    <a:cubicBezTo>
                      <a:pt x="76" y="1"/>
                      <a:pt x="76" y="1"/>
                      <a:pt x="76" y="1"/>
                    </a:cubicBezTo>
                    <a:cubicBezTo>
                      <a:pt x="74" y="1"/>
                      <a:pt x="71" y="0"/>
                      <a:pt x="69" y="0"/>
                    </a:cubicBezTo>
                    <a:cubicBezTo>
                      <a:pt x="68" y="1"/>
                      <a:pt x="68" y="2"/>
                      <a:pt x="67" y="3"/>
                    </a:cubicBezTo>
                    <a:cubicBezTo>
                      <a:pt x="165" y="174"/>
                      <a:pt x="165" y="174"/>
                      <a:pt x="165" y="174"/>
                    </a:cubicBezTo>
                    <a:cubicBezTo>
                      <a:pt x="2" y="141"/>
                      <a:pt x="2" y="141"/>
                      <a:pt x="2" y="141"/>
                    </a:cubicBezTo>
                    <a:cubicBezTo>
                      <a:pt x="2" y="143"/>
                      <a:pt x="1" y="144"/>
                      <a:pt x="1" y="146"/>
                    </a:cubicBezTo>
                    <a:cubicBezTo>
                      <a:pt x="0" y="150"/>
                      <a:pt x="0" y="150"/>
                      <a:pt x="0" y="150"/>
                    </a:cubicBezTo>
                    <a:cubicBezTo>
                      <a:pt x="171" y="184"/>
                      <a:pt x="171" y="184"/>
                      <a:pt x="171" y="184"/>
                    </a:cubicBezTo>
                    <a:cubicBezTo>
                      <a:pt x="334" y="469"/>
                      <a:pt x="334" y="469"/>
                      <a:pt x="334" y="469"/>
                    </a:cubicBezTo>
                    <a:cubicBezTo>
                      <a:pt x="46" y="420"/>
                      <a:pt x="46" y="420"/>
                      <a:pt x="46" y="420"/>
                    </a:cubicBezTo>
                    <a:cubicBezTo>
                      <a:pt x="48" y="423"/>
                      <a:pt x="50" y="427"/>
                      <a:pt x="52" y="430"/>
                    </a:cubicBezTo>
                    <a:cubicBezTo>
                      <a:pt x="339" y="479"/>
                      <a:pt x="339" y="479"/>
                      <a:pt x="339" y="479"/>
                    </a:cubicBezTo>
                    <a:cubicBezTo>
                      <a:pt x="455" y="681"/>
                      <a:pt x="455" y="681"/>
                      <a:pt x="455" y="681"/>
                    </a:cubicBezTo>
                    <a:cubicBezTo>
                      <a:pt x="461" y="684"/>
                      <a:pt x="461" y="684"/>
                      <a:pt x="461" y="684"/>
                    </a:cubicBezTo>
                    <a:cubicBezTo>
                      <a:pt x="462" y="675"/>
                      <a:pt x="462" y="675"/>
                      <a:pt x="462" y="675"/>
                    </a:cubicBezTo>
                    <a:cubicBezTo>
                      <a:pt x="264" y="329"/>
                      <a:pt x="264" y="329"/>
                      <a:pt x="264" y="329"/>
                    </a:cubicBezTo>
                    <a:cubicBezTo>
                      <a:pt x="346" y="168"/>
                      <a:pt x="346" y="168"/>
                      <a:pt x="346" y="168"/>
                    </a:cubicBezTo>
                    <a:cubicBezTo>
                      <a:pt x="344" y="166"/>
                      <a:pt x="342" y="163"/>
                      <a:pt x="340" y="161"/>
                    </a:cubicBezTo>
                    <a:close/>
                  </a:path>
                </a:pathLst>
              </a:custGeom>
              <a:solidFill>
                <a:schemeClr val="lt1"/>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9" name="Google Shape;209;p25"/>
            <p:cNvGrpSpPr/>
            <p:nvPr/>
          </p:nvGrpSpPr>
          <p:grpSpPr>
            <a:xfrm>
              <a:off x="3744913" y="2466975"/>
              <a:ext cx="1349376" cy="1296988"/>
              <a:chOff x="3744913" y="2466975"/>
              <a:chExt cx="1349376" cy="1296988"/>
            </a:xfrm>
          </p:grpSpPr>
          <p:sp>
            <p:nvSpPr>
              <p:cNvPr id="210" name="Google Shape;210;p25"/>
              <p:cNvSpPr/>
              <p:nvPr/>
            </p:nvSpPr>
            <p:spPr>
              <a:xfrm>
                <a:off x="3744913" y="2466975"/>
                <a:ext cx="1349376" cy="1296988"/>
              </a:xfrm>
              <a:custGeom>
                <a:avLst/>
                <a:gdLst/>
                <a:ahLst/>
                <a:cxnLst/>
                <a:rect l="l" t="t" r="r" b="b"/>
                <a:pathLst>
                  <a:path w="614" h="591" extrusionOk="0">
                    <a:moveTo>
                      <a:pt x="465" y="187"/>
                    </a:moveTo>
                    <a:cubicBezTo>
                      <a:pt x="465" y="187"/>
                      <a:pt x="185" y="0"/>
                      <a:pt x="0" y="130"/>
                    </a:cubicBezTo>
                    <a:cubicBezTo>
                      <a:pt x="27" y="591"/>
                      <a:pt x="614" y="589"/>
                      <a:pt x="614" y="589"/>
                    </a:cubicBezTo>
                    <a:lnTo>
                      <a:pt x="465" y="187"/>
                    </a:ln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 name="Google Shape;211;p25"/>
              <p:cNvSpPr/>
              <p:nvPr/>
            </p:nvSpPr>
            <p:spPr>
              <a:xfrm>
                <a:off x="3744913" y="2655888"/>
                <a:ext cx="1236662" cy="815975"/>
              </a:xfrm>
              <a:custGeom>
                <a:avLst/>
                <a:gdLst/>
                <a:ahLst/>
                <a:cxnLst/>
                <a:rect l="l" t="t" r="r" b="b"/>
                <a:pathLst>
                  <a:path w="563" h="372" extrusionOk="0">
                    <a:moveTo>
                      <a:pt x="0" y="44"/>
                    </a:moveTo>
                    <a:cubicBezTo>
                      <a:pt x="0" y="46"/>
                      <a:pt x="0" y="48"/>
                      <a:pt x="0" y="49"/>
                    </a:cubicBezTo>
                    <a:cubicBezTo>
                      <a:pt x="398" y="272"/>
                      <a:pt x="398" y="272"/>
                      <a:pt x="398" y="272"/>
                    </a:cubicBezTo>
                    <a:cubicBezTo>
                      <a:pt x="168" y="366"/>
                      <a:pt x="168" y="366"/>
                      <a:pt x="168" y="366"/>
                    </a:cubicBezTo>
                    <a:cubicBezTo>
                      <a:pt x="171" y="368"/>
                      <a:pt x="174" y="370"/>
                      <a:pt x="176" y="372"/>
                    </a:cubicBezTo>
                    <a:cubicBezTo>
                      <a:pt x="408" y="278"/>
                      <a:pt x="408" y="278"/>
                      <a:pt x="408" y="278"/>
                    </a:cubicBezTo>
                    <a:cubicBezTo>
                      <a:pt x="563" y="365"/>
                      <a:pt x="563" y="365"/>
                      <a:pt x="563" y="365"/>
                    </a:cubicBezTo>
                    <a:cubicBezTo>
                      <a:pt x="558" y="352"/>
                      <a:pt x="558" y="352"/>
                      <a:pt x="558" y="352"/>
                    </a:cubicBezTo>
                    <a:cubicBezTo>
                      <a:pt x="256" y="183"/>
                      <a:pt x="256" y="183"/>
                      <a:pt x="256" y="183"/>
                    </a:cubicBezTo>
                    <a:cubicBezTo>
                      <a:pt x="204" y="1"/>
                      <a:pt x="204" y="1"/>
                      <a:pt x="204" y="1"/>
                    </a:cubicBezTo>
                    <a:cubicBezTo>
                      <a:pt x="201" y="1"/>
                      <a:pt x="198" y="1"/>
                      <a:pt x="194" y="0"/>
                    </a:cubicBezTo>
                    <a:cubicBezTo>
                      <a:pt x="245" y="176"/>
                      <a:pt x="245" y="176"/>
                      <a:pt x="245" y="176"/>
                    </a:cubicBezTo>
                    <a:cubicBezTo>
                      <a:pt x="4" y="41"/>
                      <a:pt x="4" y="41"/>
                      <a:pt x="4" y="41"/>
                    </a:cubicBezTo>
                    <a:cubicBezTo>
                      <a:pt x="3" y="42"/>
                      <a:pt x="1" y="43"/>
                      <a:pt x="0" y="44"/>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212" name="Google Shape;212;p25"/>
          <p:cNvGrpSpPr/>
          <p:nvPr/>
        </p:nvGrpSpPr>
        <p:grpSpPr>
          <a:xfrm flipH="1">
            <a:off x="265397" y="4229407"/>
            <a:ext cx="900160" cy="934286"/>
            <a:chOff x="3725863" y="1808163"/>
            <a:chExt cx="1884362" cy="1955800"/>
          </a:xfrm>
        </p:grpSpPr>
        <p:grpSp>
          <p:nvGrpSpPr>
            <p:cNvPr id="213" name="Google Shape;213;p25"/>
            <p:cNvGrpSpPr/>
            <p:nvPr/>
          </p:nvGrpSpPr>
          <p:grpSpPr>
            <a:xfrm>
              <a:off x="4130675" y="1808163"/>
              <a:ext cx="1479550" cy="1503363"/>
              <a:chOff x="4130675" y="1808163"/>
              <a:chExt cx="1479550" cy="1503363"/>
            </a:xfrm>
          </p:grpSpPr>
          <p:sp>
            <p:nvSpPr>
              <p:cNvPr id="214" name="Google Shape;214;p25"/>
              <p:cNvSpPr/>
              <p:nvPr/>
            </p:nvSpPr>
            <p:spPr>
              <a:xfrm>
                <a:off x="4130675" y="1808163"/>
                <a:ext cx="1479550" cy="1503363"/>
              </a:xfrm>
              <a:custGeom>
                <a:avLst/>
                <a:gdLst/>
                <a:ahLst/>
                <a:cxnLst/>
                <a:rect l="l" t="t" r="r" b="b"/>
                <a:pathLst>
                  <a:path w="673" h="685" extrusionOk="0">
                    <a:moveTo>
                      <a:pt x="549" y="575"/>
                    </a:moveTo>
                    <a:cubicBezTo>
                      <a:pt x="549" y="575"/>
                      <a:pt x="673" y="190"/>
                      <a:pt x="445" y="0"/>
                    </a:cubicBezTo>
                    <a:cubicBezTo>
                      <a:pt x="0" y="248"/>
                      <a:pt x="245" y="685"/>
                      <a:pt x="245" y="685"/>
                    </a:cubicBezTo>
                    <a:lnTo>
                      <a:pt x="549" y="575"/>
                    </a:lnTo>
                    <a:close/>
                  </a:path>
                </a:pathLst>
              </a:custGeom>
              <a:solidFill>
                <a:srgbClr val="C6D9F4"/>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5" name="Google Shape;215;p25"/>
              <p:cNvSpPr/>
              <p:nvPr/>
            </p:nvSpPr>
            <p:spPr>
              <a:xfrm>
                <a:off x="4565650" y="1808163"/>
                <a:ext cx="835025" cy="1376364"/>
              </a:xfrm>
              <a:custGeom>
                <a:avLst/>
                <a:gdLst/>
                <a:ahLst/>
                <a:cxnLst/>
                <a:rect l="l" t="t" r="r" b="b"/>
                <a:pathLst>
                  <a:path w="380" h="627" extrusionOk="0">
                    <a:moveTo>
                      <a:pt x="247" y="0"/>
                    </a:moveTo>
                    <a:cubicBezTo>
                      <a:pt x="245" y="1"/>
                      <a:pt x="244" y="2"/>
                      <a:pt x="242" y="3"/>
                    </a:cubicBezTo>
                    <a:cubicBezTo>
                      <a:pt x="215" y="478"/>
                      <a:pt x="215" y="478"/>
                      <a:pt x="215" y="478"/>
                    </a:cubicBezTo>
                    <a:cubicBezTo>
                      <a:pt x="3" y="271"/>
                      <a:pt x="3" y="271"/>
                      <a:pt x="3" y="271"/>
                    </a:cubicBezTo>
                    <a:cubicBezTo>
                      <a:pt x="2" y="274"/>
                      <a:pt x="1" y="277"/>
                      <a:pt x="0" y="280"/>
                    </a:cubicBezTo>
                    <a:cubicBezTo>
                      <a:pt x="215" y="490"/>
                      <a:pt x="215" y="490"/>
                      <a:pt x="215" y="490"/>
                    </a:cubicBezTo>
                    <a:cubicBezTo>
                      <a:pt x="207" y="627"/>
                      <a:pt x="207" y="627"/>
                      <a:pt x="207" y="627"/>
                    </a:cubicBezTo>
                    <a:cubicBezTo>
                      <a:pt x="216" y="624"/>
                      <a:pt x="216" y="624"/>
                      <a:pt x="216" y="624"/>
                    </a:cubicBezTo>
                    <a:cubicBezTo>
                      <a:pt x="231" y="350"/>
                      <a:pt x="231" y="350"/>
                      <a:pt x="231" y="350"/>
                    </a:cubicBezTo>
                    <a:cubicBezTo>
                      <a:pt x="231" y="350"/>
                      <a:pt x="231" y="350"/>
                      <a:pt x="231" y="350"/>
                    </a:cubicBezTo>
                    <a:cubicBezTo>
                      <a:pt x="380" y="263"/>
                      <a:pt x="380" y="263"/>
                      <a:pt x="380" y="263"/>
                    </a:cubicBezTo>
                    <a:cubicBezTo>
                      <a:pt x="379" y="260"/>
                      <a:pt x="379" y="257"/>
                      <a:pt x="379" y="254"/>
                    </a:cubicBezTo>
                    <a:cubicBezTo>
                      <a:pt x="232" y="340"/>
                      <a:pt x="232" y="340"/>
                      <a:pt x="232" y="340"/>
                    </a:cubicBezTo>
                    <a:cubicBezTo>
                      <a:pt x="251" y="4"/>
                      <a:pt x="251" y="4"/>
                      <a:pt x="251" y="4"/>
                    </a:cubicBezTo>
                    <a:cubicBezTo>
                      <a:pt x="250" y="3"/>
                      <a:pt x="248" y="1"/>
                      <a:pt x="247" y="0"/>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6" name="Google Shape;216;p25"/>
            <p:cNvGrpSpPr/>
            <p:nvPr/>
          </p:nvGrpSpPr>
          <p:grpSpPr>
            <a:xfrm>
              <a:off x="3725863" y="1968500"/>
              <a:ext cx="1381125" cy="1501775"/>
              <a:chOff x="3725863" y="1968500"/>
              <a:chExt cx="1381125" cy="1501775"/>
            </a:xfrm>
          </p:grpSpPr>
          <p:sp>
            <p:nvSpPr>
              <p:cNvPr id="217" name="Google Shape;217;p25"/>
              <p:cNvSpPr/>
              <p:nvPr/>
            </p:nvSpPr>
            <p:spPr>
              <a:xfrm>
                <a:off x="3725863" y="1968500"/>
                <a:ext cx="1381125" cy="1501775"/>
              </a:xfrm>
              <a:custGeom>
                <a:avLst/>
                <a:gdLst/>
                <a:ahLst/>
                <a:cxnLst/>
                <a:rect l="l" t="t" r="r" b="b"/>
                <a:pathLst>
                  <a:path w="629" h="684" extrusionOk="0">
                    <a:moveTo>
                      <a:pt x="629" y="413"/>
                    </a:moveTo>
                    <a:cubicBezTo>
                      <a:pt x="629" y="413"/>
                      <a:pt x="485" y="37"/>
                      <a:pt x="204" y="0"/>
                    </a:cubicBezTo>
                    <a:cubicBezTo>
                      <a:pt x="0" y="274"/>
                      <a:pt x="271" y="547"/>
                      <a:pt x="271" y="547"/>
                    </a:cubicBezTo>
                    <a:cubicBezTo>
                      <a:pt x="596" y="684"/>
                      <a:pt x="596" y="684"/>
                      <a:pt x="596" y="684"/>
                    </a:cubicBezTo>
                    <a:lnTo>
                      <a:pt x="629" y="413"/>
                    </a:lnTo>
                    <a:close/>
                  </a:path>
                </a:pathLst>
              </a:custGeom>
              <a:solidFill>
                <a:srgbClr val="E1ED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 name="Google Shape;218;p25"/>
              <p:cNvSpPr/>
              <p:nvPr/>
            </p:nvSpPr>
            <p:spPr>
              <a:xfrm>
                <a:off x="4021138" y="1968500"/>
                <a:ext cx="1016000" cy="1501775"/>
              </a:xfrm>
              <a:custGeom>
                <a:avLst/>
                <a:gdLst/>
                <a:ahLst/>
                <a:cxnLst/>
                <a:rect l="l" t="t" r="r" b="b"/>
                <a:pathLst>
                  <a:path w="462" h="684" extrusionOk="0">
                    <a:moveTo>
                      <a:pt x="340" y="161"/>
                    </a:moveTo>
                    <a:cubicBezTo>
                      <a:pt x="259" y="320"/>
                      <a:pt x="259" y="320"/>
                      <a:pt x="259" y="320"/>
                    </a:cubicBezTo>
                    <a:cubicBezTo>
                      <a:pt x="76" y="1"/>
                      <a:pt x="76" y="1"/>
                      <a:pt x="76" y="1"/>
                    </a:cubicBezTo>
                    <a:cubicBezTo>
                      <a:pt x="74" y="1"/>
                      <a:pt x="71" y="0"/>
                      <a:pt x="69" y="0"/>
                    </a:cubicBezTo>
                    <a:cubicBezTo>
                      <a:pt x="68" y="1"/>
                      <a:pt x="68" y="2"/>
                      <a:pt x="67" y="3"/>
                    </a:cubicBezTo>
                    <a:cubicBezTo>
                      <a:pt x="165" y="174"/>
                      <a:pt x="165" y="174"/>
                      <a:pt x="165" y="174"/>
                    </a:cubicBezTo>
                    <a:cubicBezTo>
                      <a:pt x="2" y="141"/>
                      <a:pt x="2" y="141"/>
                      <a:pt x="2" y="141"/>
                    </a:cubicBezTo>
                    <a:cubicBezTo>
                      <a:pt x="2" y="143"/>
                      <a:pt x="1" y="144"/>
                      <a:pt x="1" y="146"/>
                    </a:cubicBezTo>
                    <a:cubicBezTo>
                      <a:pt x="0" y="150"/>
                      <a:pt x="0" y="150"/>
                      <a:pt x="0" y="150"/>
                    </a:cubicBezTo>
                    <a:cubicBezTo>
                      <a:pt x="171" y="184"/>
                      <a:pt x="171" y="184"/>
                      <a:pt x="171" y="184"/>
                    </a:cubicBezTo>
                    <a:cubicBezTo>
                      <a:pt x="334" y="469"/>
                      <a:pt x="334" y="469"/>
                      <a:pt x="334" y="469"/>
                    </a:cubicBezTo>
                    <a:cubicBezTo>
                      <a:pt x="46" y="420"/>
                      <a:pt x="46" y="420"/>
                      <a:pt x="46" y="420"/>
                    </a:cubicBezTo>
                    <a:cubicBezTo>
                      <a:pt x="48" y="423"/>
                      <a:pt x="50" y="427"/>
                      <a:pt x="52" y="430"/>
                    </a:cubicBezTo>
                    <a:cubicBezTo>
                      <a:pt x="339" y="479"/>
                      <a:pt x="339" y="479"/>
                      <a:pt x="339" y="479"/>
                    </a:cubicBezTo>
                    <a:cubicBezTo>
                      <a:pt x="455" y="681"/>
                      <a:pt x="455" y="681"/>
                      <a:pt x="455" y="681"/>
                    </a:cubicBezTo>
                    <a:cubicBezTo>
                      <a:pt x="461" y="684"/>
                      <a:pt x="461" y="684"/>
                      <a:pt x="461" y="684"/>
                    </a:cubicBezTo>
                    <a:cubicBezTo>
                      <a:pt x="462" y="675"/>
                      <a:pt x="462" y="675"/>
                      <a:pt x="462" y="675"/>
                    </a:cubicBezTo>
                    <a:cubicBezTo>
                      <a:pt x="264" y="329"/>
                      <a:pt x="264" y="329"/>
                      <a:pt x="264" y="329"/>
                    </a:cubicBezTo>
                    <a:cubicBezTo>
                      <a:pt x="346" y="168"/>
                      <a:pt x="346" y="168"/>
                      <a:pt x="346" y="168"/>
                    </a:cubicBezTo>
                    <a:cubicBezTo>
                      <a:pt x="344" y="166"/>
                      <a:pt x="342" y="163"/>
                      <a:pt x="340" y="161"/>
                    </a:cubicBezTo>
                    <a:close/>
                  </a:path>
                </a:pathLst>
              </a:custGeom>
              <a:solidFill>
                <a:schemeClr val="lt1"/>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9" name="Google Shape;219;p25"/>
            <p:cNvGrpSpPr/>
            <p:nvPr/>
          </p:nvGrpSpPr>
          <p:grpSpPr>
            <a:xfrm>
              <a:off x="3744913" y="2466975"/>
              <a:ext cx="1349376" cy="1296988"/>
              <a:chOff x="3744913" y="2466975"/>
              <a:chExt cx="1349376" cy="1296988"/>
            </a:xfrm>
          </p:grpSpPr>
          <p:sp>
            <p:nvSpPr>
              <p:cNvPr id="220" name="Google Shape;220;p25"/>
              <p:cNvSpPr/>
              <p:nvPr/>
            </p:nvSpPr>
            <p:spPr>
              <a:xfrm>
                <a:off x="3744913" y="2466975"/>
                <a:ext cx="1349376" cy="1296988"/>
              </a:xfrm>
              <a:custGeom>
                <a:avLst/>
                <a:gdLst/>
                <a:ahLst/>
                <a:cxnLst/>
                <a:rect l="l" t="t" r="r" b="b"/>
                <a:pathLst>
                  <a:path w="614" h="591" extrusionOk="0">
                    <a:moveTo>
                      <a:pt x="465" y="187"/>
                    </a:moveTo>
                    <a:cubicBezTo>
                      <a:pt x="465" y="187"/>
                      <a:pt x="185" y="0"/>
                      <a:pt x="0" y="130"/>
                    </a:cubicBezTo>
                    <a:cubicBezTo>
                      <a:pt x="27" y="591"/>
                      <a:pt x="614" y="589"/>
                      <a:pt x="614" y="589"/>
                    </a:cubicBezTo>
                    <a:lnTo>
                      <a:pt x="465" y="187"/>
                    </a:ln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 name="Google Shape;221;p25"/>
              <p:cNvSpPr/>
              <p:nvPr/>
            </p:nvSpPr>
            <p:spPr>
              <a:xfrm>
                <a:off x="3744913" y="2655888"/>
                <a:ext cx="1236662" cy="815975"/>
              </a:xfrm>
              <a:custGeom>
                <a:avLst/>
                <a:gdLst/>
                <a:ahLst/>
                <a:cxnLst/>
                <a:rect l="l" t="t" r="r" b="b"/>
                <a:pathLst>
                  <a:path w="563" h="372" extrusionOk="0">
                    <a:moveTo>
                      <a:pt x="0" y="44"/>
                    </a:moveTo>
                    <a:cubicBezTo>
                      <a:pt x="0" y="46"/>
                      <a:pt x="0" y="48"/>
                      <a:pt x="0" y="49"/>
                    </a:cubicBezTo>
                    <a:cubicBezTo>
                      <a:pt x="398" y="272"/>
                      <a:pt x="398" y="272"/>
                      <a:pt x="398" y="272"/>
                    </a:cubicBezTo>
                    <a:cubicBezTo>
                      <a:pt x="168" y="366"/>
                      <a:pt x="168" y="366"/>
                      <a:pt x="168" y="366"/>
                    </a:cubicBezTo>
                    <a:cubicBezTo>
                      <a:pt x="171" y="368"/>
                      <a:pt x="174" y="370"/>
                      <a:pt x="176" y="372"/>
                    </a:cubicBezTo>
                    <a:cubicBezTo>
                      <a:pt x="408" y="278"/>
                      <a:pt x="408" y="278"/>
                      <a:pt x="408" y="278"/>
                    </a:cubicBezTo>
                    <a:cubicBezTo>
                      <a:pt x="563" y="365"/>
                      <a:pt x="563" y="365"/>
                      <a:pt x="563" y="365"/>
                    </a:cubicBezTo>
                    <a:cubicBezTo>
                      <a:pt x="558" y="352"/>
                      <a:pt x="558" y="352"/>
                      <a:pt x="558" y="352"/>
                    </a:cubicBezTo>
                    <a:cubicBezTo>
                      <a:pt x="256" y="183"/>
                      <a:pt x="256" y="183"/>
                      <a:pt x="256" y="183"/>
                    </a:cubicBezTo>
                    <a:cubicBezTo>
                      <a:pt x="204" y="1"/>
                      <a:pt x="204" y="1"/>
                      <a:pt x="204" y="1"/>
                    </a:cubicBezTo>
                    <a:cubicBezTo>
                      <a:pt x="201" y="1"/>
                      <a:pt x="198" y="1"/>
                      <a:pt x="194" y="0"/>
                    </a:cubicBezTo>
                    <a:cubicBezTo>
                      <a:pt x="245" y="176"/>
                      <a:pt x="245" y="176"/>
                      <a:pt x="245" y="176"/>
                    </a:cubicBezTo>
                    <a:cubicBezTo>
                      <a:pt x="4" y="41"/>
                      <a:pt x="4" y="41"/>
                      <a:pt x="4" y="41"/>
                    </a:cubicBezTo>
                    <a:cubicBezTo>
                      <a:pt x="3" y="42"/>
                      <a:pt x="1" y="43"/>
                      <a:pt x="0" y="44"/>
                    </a:cubicBezTo>
                    <a:close/>
                  </a:path>
                </a:pathLst>
              </a:custGeom>
              <a:solidFill>
                <a:srgbClr val="E6EFF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222" name="Google Shape;222;p25"/>
          <p:cNvSpPr/>
          <p:nvPr/>
        </p:nvSpPr>
        <p:spPr>
          <a:xfrm flipH="1">
            <a:off x="-1" y="4249805"/>
            <a:ext cx="3193144" cy="893695"/>
          </a:xfrm>
          <a:custGeom>
            <a:avLst/>
            <a:gdLst/>
            <a:ahLst/>
            <a:cxnLst/>
            <a:rect l="l" t="t" r="r" b="b"/>
            <a:pathLst>
              <a:path w="3072" h="857" extrusionOk="0">
                <a:moveTo>
                  <a:pt x="3072" y="849"/>
                </a:moveTo>
                <a:cubicBezTo>
                  <a:pt x="3072" y="580"/>
                  <a:pt x="3072" y="310"/>
                  <a:pt x="3072" y="41"/>
                </a:cubicBezTo>
                <a:cubicBezTo>
                  <a:pt x="3068" y="52"/>
                  <a:pt x="3068" y="52"/>
                  <a:pt x="3068" y="52"/>
                </a:cubicBezTo>
                <a:cubicBezTo>
                  <a:pt x="2961" y="0"/>
                  <a:pt x="2825" y="7"/>
                  <a:pt x="2733" y="81"/>
                </a:cubicBezTo>
                <a:cubicBezTo>
                  <a:pt x="2630" y="164"/>
                  <a:pt x="2596" y="311"/>
                  <a:pt x="2491" y="391"/>
                </a:cubicBezTo>
                <a:cubicBezTo>
                  <a:pt x="2385" y="472"/>
                  <a:pt x="2235" y="462"/>
                  <a:pt x="2106" y="427"/>
                </a:cubicBezTo>
                <a:cubicBezTo>
                  <a:pt x="1977" y="391"/>
                  <a:pt x="1851" y="333"/>
                  <a:pt x="1718" y="329"/>
                </a:cubicBezTo>
                <a:cubicBezTo>
                  <a:pt x="1564" y="325"/>
                  <a:pt x="1410" y="398"/>
                  <a:pt x="1316" y="519"/>
                </a:cubicBezTo>
                <a:cubicBezTo>
                  <a:pt x="1282" y="565"/>
                  <a:pt x="1254" y="617"/>
                  <a:pt x="1211" y="655"/>
                </a:cubicBezTo>
                <a:cubicBezTo>
                  <a:pt x="1119" y="737"/>
                  <a:pt x="980" y="734"/>
                  <a:pt x="860" y="709"/>
                </a:cubicBezTo>
                <a:cubicBezTo>
                  <a:pt x="739" y="685"/>
                  <a:pt x="617" y="644"/>
                  <a:pt x="496" y="665"/>
                </a:cubicBezTo>
                <a:cubicBezTo>
                  <a:pt x="320" y="695"/>
                  <a:pt x="179" y="852"/>
                  <a:pt x="0" y="855"/>
                </a:cubicBezTo>
                <a:cubicBezTo>
                  <a:pt x="0" y="857"/>
                  <a:pt x="0" y="857"/>
                  <a:pt x="0" y="857"/>
                </a:cubicBezTo>
                <a:cubicBezTo>
                  <a:pt x="1019" y="857"/>
                  <a:pt x="2037" y="857"/>
                  <a:pt x="3056" y="857"/>
                </a:cubicBezTo>
              </a:path>
            </a:pathLst>
          </a:custGeom>
          <a:solidFill>
            <a:srgbClr val="BDCFE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 name="Google Shape;223;p25"/>
          <p:cNvSpPr/>
          <p:nvPr/>
        </p:nvSpPr>
        <p:spPr>
          <a:xfrm rot="10800000" flipH="1">
            <a:off x="4942004" y="-3"/>
            <a:ext cx="4201997" cy="1175660"/>
          </a:xfrm>
          <a:custGeom>
            <a:avLst/>
            <a:gdLst/>
            <a:ahLst/>
            <a:cxnLst/>
            <a:rect l="l" t="t" r="r" b="b"/>
            <a:pathLst>
              <a:path w="3072" h="857" extrusionOk="0">
                <a:moveTo>
                  <a:pt x="3072" y="849"/>
                </a:moveTo>
                <a:cubicBezTo>
                  <a:pt x="3072" y="580"/>
                  <a:pt x="3072" y="310"/>
                  <a:pt x="3072" y="41"/>
                </a:cubicBezTo>
                <a:cubicBezTo>
                  <a:pt x="3068" y="52"/>
                  <a:pt x="3068" y="52"/>
                  <a:pt x="3068" y="52"/>
                </a:cubicBezTo>
                <a:cubicBezTo>
                  <a:pt x="2961" y="0"/>
                  <a:pt x="2825" y="7"/>
                  <a:pt x="2733" y="81"/>
                </a:cubicBezTo>
                <a:cubicBezTo>
                  <a:pt x="2630" y="164"/>
                  <a:pt x="2596" y="311"/>
                  <a:pt x="2491" y="391"/>
                </a:cubicBezTo>
                <a:cubicBezTo>
                  <a:pt x="2385" y="472"/>
                  <a:pt x="2235" y="462"/>
                  <a:pt x="2106" y="427"/>
                </a:cubicBezTo>
                <a:cubicBezTo>
                  <a:pt x="1977" y="391"/>
                  <a:pt x="1851" y="333"/>
                  <a:pt x="1718" y="329"/>
                </a:cubicBezTo>
                <a:cubicBezTo>
                  <a:pt x="1564" y="325"/>
                  <a:pt x="1410" y="398"/>
                  <a:pt x="1316" y="519"/>
                </a:cubicBezTo>
                <a:cubicBezTo>
                  <a:pt x="1282" y="565"/>
                  <a:pt x="1254" y="617"/>
                  <a:pt x="1211" y="655"/>
                </a:cubicBezTo>
                <a:cubicBezTo>
                  <a:pt x="1119" y="737"/>
                  <a:pt x="980" y="734"/>
                  <a:pt x="860" y="709"/>
                </a:cubicBezTo>
                <a:cubicBezTo>
                  <a:pt x="739" y="685"/>
                  <a:pt x="617" y="644"/>
                  <a:pt x="496" y="665"/>
                </a:cubicBezTo>
                <a:cubicBezTo>
                  <a:pt x="320" y="695"/>
                  <a:pt x="179" y="852"/>
                  <a:pt x="0" y="855"/>
                </a:cubicBezTo>
                <a:cubicBezTo>
                  <a:pt x="0" y="857"/>
                  <a:pt x="0" y="857"/>
                  <a:pt x="0" y="857"/>
                </a:cubicBezTo>
                <a:cubicBezTo>
                  <a:pt x="1019" y="857"/>
                  <a:pt x="2037" y="857"/>
                  <a:pt x="3056" y="857"/>
                </a:cubicBezTo>
              </a:path>
            </a:pathLst>
          </a:custGeom>
          <a:solidFill>
            <a:srgbClr val="BDCFEF"/>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 name="Google Shape;224;p25"/>
          <p:cNvSpPr/>
          <p:nvPr/>
        </p:nvSpPr>
        <p:spPr>
          <a:xfrm>
            <a:off x="8597800" y="195006"/>
            <a:ext cx="330300" cy="330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2" name="Google Shape;32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23" name="Google Shape;323;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6" name="Google Shape;326;p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7" name="Google Shape;327;p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8" name="Google Shape;32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4" name="Google Shape;334;p4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35" name="Google Shape;335;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6"/>
        <p:cNvGrpSpPr/>
        <p:nvPr/>
      </p:nvGrpSpPr>
      <p:grpSpPr>
        <a:xfrm>
          <a:off x="0" y="0"/>
          <a:ext cx="0" cy="0"/>
          <a:chOff x="0" y="0"/>
          <a:chExt cx="0" cy="0"/>
        </a:xfrm>
      </p:grpSpPr>
      <p:sp>
        <p:nvSpPr>
          <p:cNvPr id="337" name="Google Shape;337;p4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38" name="Google Shape;33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sp>
        <p:nvSpPr>
          <p:cNvPr id="340" name="Google Shape;340;p4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2" name="Google Shape;342;p4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3" name="Google Shape;343;p4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44" name="Google Shape;344;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5"/>
        <p:cNvGrpSpPr/>
        <p:nvPr/>
      </p:nvGrpSpPr>
      <p:grpSpPr>
        <a:xfrm>
          <a:off x="0" y="0"/>
          <a:ext cx="0" cy="0"/>
          <a:chOff x="0" y="0"/>
          <a:chExt cx="0" cy="0"/>
        </a:xfrm>
      </p:grpSpPr>
      <p:sp>
        <p:nvSpPr>
          <p:cNvPr id="346" name="Google Shape;346;p5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347" name="Google Shape;34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8"/>
        <p:cNvGrpSpPr/>
        <p:nvPr/>
      </p:nvGrpSpPr>
      <p:grpSpPr>
        <a:xfrm>
          <a:off x="0" y="0"/>
          <a:ext cx="0" cy="0"/>
          <a:chOff x="0" y="0"/>
          <a:chExt cx="0" cy="0"/>
        </a:xfrm>
      </p:grpSpPr>
      <p:sp>
        <p:nvSpPr>
          <p:cNvPr id="349" name="Google Shape;349;p5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0" name="Google Shape;350;p5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351" name="Google Shape;351;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
        <p:nvSpPr>
          <p:cNvPr id="353" name="Google Shape;35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2">
  <p:cSld name="CUSTOM_1">
    <p:spTree>
      <p:nvGrpSpPr>
        <p:cNvPr id="1" name="Shape 354"/>
        <p:cNvGrpSpPr/>
        <p:nvPr/>
      </p:nvGrpSpPr>
      <p:grpSpPr>
        <a:xfrm>
          <a:off x="0" y="0"/>
          <a:ext cx="0" cy="0"/>
          <a:chOff x="0" y="0"/>
          <a:chExt cx="0" cy="0"/>
        </a:xfrm>
      </p:grpSpPr>
      <p:sp>
        <p:nvSpPr>
          <p:cNvPr id="355" name="Google Shape;355;p53"/>
          <p:cNvSpPr/>
          <p:nvPr/>
        </p:nvSpPr>
        <p:spPr>
          <a:xfrm>
            <a:off x="8734103" y="148799"/>
            <a:ext cx="267900" cy="267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356" name="Google Shape;356;p53"/>
          <p:cNvSpPr txBox="1"/>
          <p:nvPr/>
        </p:nvSpPr>
        <p:spPr>
          <a:xfrm>
            <a:off x="4991250" y="4799400"/>
            <a:ext cx="4076400" cy="267900"/>
          </a:xfrm>
          <a:prstGeom prst="rect">
            <a:avLst/>
          </a:prstGeom>
          <a:noFill/>
          <a:ln>
            <a:noFill/>
          </a:ln>
        </p:spPr>
        <p:txBody>
          <a:bodyPr spcFirstLastPara="1" wrap="square" lIns="91425" tIns="91425" rIns="91425" bIns="91425" anchor="t" anchorCtr="0">
            <a:noAutofit/>
          </a:bodyPr>
          <a:lstStyle/>
          <a:p>
            <a:pPr marL="0" marR="13446" lvl="0" indent="0" algn="r" rtl="0">
              <a:lnSpc>
                <a:spcPct val="115000"/>
              </a:lnSpc>
              <a:spcBef>
                <a:spcPts val="0"/>
              </a:spcBef>
              <a:spcAft>
                <a:spcPts val="0"/>
              </a:spcAft>
              <a:buNone/>
            </a:pPr>
            <a:r>
              <a:rPr lang="en" sz="600">
                <a:solidFill>
                  <a:srgbClr val="666666"/>
                </a:solidFill>
                <a:latin typeface="Source Sans Pro"/>
                <a:ea typeface="Source Sans Pro"/>
                <a:cs typeface="Source Sans Pro"/>
                <a:sym typeface="Source Sans Pro"/>
              </a:rPr>
              <a:t>Copyright Freshworks Inc. 2021 - SKO 2021 - Confidential and Proprietary Information</a:t>
            </a:r>
            <a:endParaRPr>
              <a:solidFill>
                <a:srgbClr val="66666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225"/>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4D4D4D"/>
              </a:buClr>
              <a:buSzPts val="2800"/>
              <a:buFont typeface="Arial"/>
              <a:buNone/>
              <a:defRPr sz="2800" b="1" i="0" u="none" strike="noStrike" cap="none">
                <a:solidFill>
                  <a:srgbClr val="4D4D4D"/>
                </a:solidFill>
                <a:latin typeface="Arial"/>
                <a:ea typeface="Arial"/>
                <a:cs typeface="Arial"/>
                <a:sym typeface="Aria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59" name="Google Shape;359;p54"/>
          <p:cNvSpPr txBox="1">
            <a:spLocks noGrp="1"/>
          </p:cNvSpPr>
          <p:nvPr>
            <p:ph type="body" idx="1"/>
          </p:nvPr>
        </p:nvSpPr>
        <p:spPr>
          <a:xfrm>
            <a:off x="785968" y="1957583"/>
            <a:ext cx="7572000" cy="10980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00000"/>
              </a:lnSpc>
              <a:spcBef>
                <a:spcPts val="0"/>
              </a:spcBef>
              <a:spcAft>
                <a:spcPts val="0"/>
              </a:spcAft>
              <a:buClr>
                <a:srgbClr val="4D4D4D"/>
              </a:buClr>
              <a:buSzPts val="1400"/>
              <a:buFont typeface="Arial"/>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360" name="Google Shape;360;p54"/>
          <p:cNvSpPr txBox="1">
            <a:spLocks noGrp="1"/>
          </p:cNvSpPr>
          <p:nvPr>
            <p:ph type="ftr" idx="11"/>
          </p:nvPr>
        </p:nvSpPr>
        <p:spPr>
          <a:xfrm>
            <a:off x="3108959" y="4783456"/>
            <a:ext cx="2926200" cy="257100"/>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61" name="Google Shape;361;p54"/>
          <p:cNvSpPr txBox="1">
            <a:spLocks noGrp="1"/>
          </p:cNvSpPr>
          <p:nvPr>
            <p:ph type="dt" idx="10"/>
          </p:nvPr>
        </p:nvSpPr>
        <p:spPr>
          <a:xfrm>
            <a:off x="457200" y="4783456"/>
            <a:ext cx="2103000" cy="2571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362" name="Google Shape;362;p54"/>
          <p:cNvSpPr txBox="1">
            <a:spLocks noGrp="1"/>
          </p:cNvSpPr>
          <p:nvPr>
            <p:ph type="sldNum" idx="12"/>
          </p:nvPr>
        </p:nvSpPr>
        <p:spPr>
          <a:xfrm>
            <a:off x="6583679" y="4783456"/>
            <a:ext cx="2103000" cy="257100"/>
          </a:xfrm>
          <a:prstGeom prst="rect">
            <a:avLst/>
          </a:prstGeom>
          <a:noFill/>
          <a:ln>
            <a:noFill/>
          </a:ln>
        </p:spPr>
        <p:txBody>
          <a:bodyPr spcFirstLastPara="1" wrap="square" lIns="0" tIns="0" rIns="0" bIns="0" anchor="t" anchorCtr="0">
            <a:normAutofit lnSpcReduction="10000"/>
          </a:bodyPr>
          <a:lstStyle>
            <a:lvl1pPr marL="0" marR="0" lvl="0" indent="0" algn="r" rtl="0">
              <a:spcBef>
                <a:spcPts val="0"/>
              </a:spcBef>
              <a:buNone/>
              <a:defRPr sz="1800">
                <a:solidFill>
                  <a:srgbClr val="888888"/>
                </a:solidFill>
                <a:latin typeface="Arial"/>
                <a:ea typeface="Arial"/>
                <a:cs typeface="Arial"/>
                <a:sym typeface="Arial"/>
              </a:defRPr>
            </a:lvl1pPr>
            <a:lvl2pPr marL="0" marR="0" lvl="1" indent="0" algn="r" rtl="0">
              <a:spcBef>
                <a:spcPts val="0"/>
              </a:spcBef>
              <a:buNone/>
              <a:defRPr sz="1800">
                <a:solidFill>
                  <a:srgbClr val="888888"/>
                </a:solidFill>
                <a:latin typeface="Arial"/>
                <a:ea typeface="Arial"/>
                <a:cs typeface="Arial"/>
                <a:sym typeface="Arial"/>
              </a:defRPr>
            </a:lvl2pPr>
            <a:lvl3pPr marL="0" marR="0" lvl="2" indent="0" algn="r" rtl="0">
              <a:spcBef>
                <a:spcPts val="0"/>
              </a:spcBef>
              <a:buNone/>
              <a:defRPr sz="1800">
                <a:solidFill>
                  <a:srgbClr val="888888"/>
                </a:solidFill>
                <a:latin typeface="Arial"/>
                <a:ea typeface="Arial"/>
                <a:cs typeface="Arial"/>
                <a:sym typeface="Arial"/>
              </a:defRPr>
            </a:lvl3pPr>
            <a:lvl4pPr marL="0" marR="0" lvl="3" indent="0" algn="r" rtl="0">
              <a:spcBef>
                <a:spcPts val="0"/>
              </a:spcBef>
              <a:buNone/>
              <a:defRPr sz="1800">
                <a:solidFill>
                  <a:srgbClr val="888888"/>
                </a:solidFill>
                <a:latin typeface="Arial"/>
                <a:ea typeface="Arial"/>
                <a:cs typeface="Arial"/>
                <a:sym typeface="Arial"/>
              </a:defRPr>
            </a:lvl4pPr>
            <a:lvl5pPr marL="0" marR="0" lvl="4" indent="0" algn="r" rtl="0">
              <a:spcBef>
                <a:spcPts val="0"/>
              </a:spcBef>
              <a:buNone/>
              <a:defRPr sz="1800">
                <a:solidFill>
                  <a:srgbClr val="888888"/>
                </a:solidFill>
                <a:latin typeface="Arial"/>
                <a:ea typeface="Arial"/>
                <a:cs typeface="Arial"/>
                <a:sym typeface="Arial"/>
              </a:defRPr>
            </a:lvl5pPr>
            <a:lvl6pPr marL="0" marR="0" lvl="5" indent="0" algn="r" rtl="0">
              <a:spcBef>
                <a:spcPts val="0"/>
              </a:spcBef>
              <a:buNone/>
              <a:defRPr sz="1800">
                <a:solidFill>
                  <a:srgbClr val="888888"/>
                </a:solidFill>
                <a:latin typeface="Arial"/>
                <a:ea typeface="Arial"/>
                <a:cs typeface="Arial"/>
                <a:sym typeface="Arial"/>
              </a:defRPr>
            </a:lvl6pPr>
            <a:lvl7pPr marL="0" marR="0" lvl="6" indent="0" algn="r" rtl="0">
              <a:spcBef>
                <a:spcPts val="0"/>
              </a:spcBef>
              <a:buNone/>
              <a:defRPr sz="1800">
                <a:solidFill>
                  <a:srgbClr val="888888"/>
                </a:solidFill>
                <a:latin typeface="Arial"/>
                <a:ea typeface="Arial"/>
                <a:cs typeface="Arial"/>
                <a:sym typeface="Arial"/>
              </a:defRPr>
            </a:lvl7pPr>
            <a:lvl8pPr marL="0" marR="0" lvl="7" indent="0" algn="r" rtl="0">
              <a:spcBef>
                <a:spcPts val="0"/>
              </a:spcBef>
              <a:buNone/>
              <a:defRPr sz="1800">
                <a:solidFill>
                  <a:srgbClr val="888888"/>
                </a:solidFill>
                <a:latin typeface="Arial"/>
                <a:ea typeface="Arial"/>
                <a:cs typeface="Arial"/>
                <a:sym typeface="Arial"/>
              </a:defRPr>
            </a:lvl8pPr>
            <a:lvl9pPr marL="0" marR="0" lvl="8" indent="0" algn="r" rtl="0">
              <a:spcBef>
                <a:spcPts val="0"/>
              </a:spcBef>
              <a:buNone/>
              <a:defRPr sz="18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63"/>
        <p:cNvGrpSpPr/>
        <p:nvPr/>
      </p:nvGrpSpPr>
      <p:grpSpPr>
        <a:xfrm>
          <a:off x="0" y="0"/>
          <a:ext cx="0" cy="0"/>
          <a:chOff x="0" y="0"/>
          <a:chExt cx="0" cy="0"/>
        </a:xfrm>
      </p:grpSpPr>
      <p:sp>
        <p:nvSpPr>
          <p:cNvPr id="364" name="Google Shape;364;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365"/>
        <p:cNvGrpSpPr/>
        <p:nvPr/>
      </p:nvGrpSpPr>
      <p:grpSpPr>
        <a:xfrm>
          <a:off x="0" y="0"/>
          <a:ext cx="0" cy="0"/>
          <a:chOff x="0" y="0"/>
          <a:chExt cx="0" cy="0"/>
        </a:xfrm>
      </p:grpSpPr>
      <p:sp>
        <p:nvSpPr>
          <p:cNvPr id="366" name="Google Shape;366;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367"/>
        <p:cNvGrpSpPr/>
        <p:nvPr/>
      </p:nvGrpSpPr>
      <p:grpSpPr>
        <a:xfrm>
          <a:off x="0" y="0"/>
          <a:ext cx="0" cy="0"/>
          <a:chOff x="0" y="0"/>
          <a:chExt cx="0" cy="0"/>
        </a:xfrm>
      </p:grpSpPr>
      <p:sp>
        <p:nvSpPr>
          <p:cNvPr id="368" name="Google Shape;368;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000"/>
              <a:buNone/>
              <a:defRPr/>
            </a:lvl1pPr>
            <a:lvl2pPr lvl="1" algn="l" rtl="0">
              <a:lnSpc>
                <a:spcPct val="100000"/>
              </a:lnSpc>
              <a:spcBef>
                <a:spcPts val="0"/>
              </a:spcBef>
              <a:spcAft>
                <a:spcPts val="0"/>
              </a:spcAft>
              <a:buSzPts val="3000"/>
              <a:buNone/>
              <a:defRPr/>
            </a:lvl2pPr>
            <a:lvl3pPr lvl="2" algn="l" rtl="0">
              <a:lnSpc>
                <a:spcPct val="100000"/>
              </a:lnSpc>
              <a:spcBef>
                <a:spcPts val="0"/>
              </a:spcBef>
              <a:spcAft>
                <a:spcPts val="0"/>
              </a:spcAft>
              <a:buSzPts val="3000"/>
              <a:buNone/>
              <a:defRPr/>
            </a:lvl3pPr>
            <a:lvl4pPr lvl="3" algn="l" rtl="0">
              <a:lnSpc>
                <a:spcPct val="100000"/>
              </a:lnSpc>
              <a:spcBef>
                <a:spcPts val="0"/>
              </a:spcBef>
              <a:spcAft>
                <a:spcPts val="0"/>
              </a:spcAft>
              <a:buSzPts val="3000"/>
              <a:buNone/>
              <a:defRPr/>
            </a:lvl4pPr>
            <a:lvl5pPr lvl="4" algn="l" rtl="0">
              <a:lnSpc>
                <a:spcPct val="100000"/>
              </a:lnSpc>
              <a:spcBef>
                <a:spcPts val="0"/>
              </a:spcBef>
              <a:spcAft>
                <a:spcPts val="0"/>
              </a:spcAft>
              <a:buSzPts val="3000"/>
              <a:buNone/>
              <a:defRPr/>
            </a:lvl5pPr>
            <a:lvl6pPr lvl="5" algn="l" rtl="0">
              <a:lnSpc>
                <a:spcPct val="100000"/>
              </a:lnSpc>
              <a:spcBef>
                <a:spcPts val="0"/>
              </a:spcBef>
              <a:spcAft>
                <a:spcPts val="0"/>
              </a:spcAft>
              <a:buSzPts val="3000"/>
              <a:buNone/>
              <a:defRPr/>
            </a:lvl6pPr>
            <a:lvl7pPr lvl="6" algn="l" rtl="0">
              <a:lnSpc>
                <a:spcPct val="100000"/>
              </a:lnSpc>
              <a:spcBef>
                <a:spcPts val="0"/>
              </a:spcBef>
              <a:spcAft>
                <a:spcPts val="0"/>
              </a:spcAft>
              <a:buSzPts val="3000"/>
              <a:buNone/>
              <a:defRPr/>
            </a:lvl7pPr>
            <a:lvl8pPr lvl="7" algn="l" rtl="0">
              <a:lnSpc>
                <a:spcPct val="100000"/>
              </a:lnSpc>
              <a:spcBef>
                <a:spcPts val="0"/>
              </a:spcBef>
              <a:spcAft>
                <a:spcPts val="0"/>
              </a:spcAft>
              <a:buSzPts val="3000"/>
              <a:buNone/>
              <a:defRPr/>
            </a:lvl8pPr>
            <a:lvl9pPr lvl="8" algn="l" rtl="0">
              <a:lnSpc>
                <a:spcPct val="100000"/>
              </a:lnSpc>
              <a:spcBef>
                <a:spcPts val="0"/>
              </a:spcBef>
              <a:spcAft>
                <a:spcPts val="0"/>
              </a:spcAft>
              <a:buSzPts val="3000"/>
              <a:buNone/>
              <a:defRPr/>
            </a:lvl9pPr>
          </a:lstStyle>
          <a:p>
            <a:endParaRPr/>
          </a:p>
        </p:txBody>
      </p:sp>
      <p:sp>
        <p:nvSpPr>
          <p:cNvPr id="369" name="Google Shape;369;p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a:lvl1pPr>
            <a:lvl2pPr marL="914400" lvl="1" indent="-304800" algn="l" rtl="0">
              <a:lnSpc>
                <a:spcPct val="115000"/>
              </a:lnSpc>
              <a:spcBef>
                <a:spcPts val="1600"/>
              </a:spcBef>
              <a:spcAft>
                <a:spcPts val="0"/>
              </a:spcAft>
              <a:buSzPts val="1200"/>
              <a:buChar char="○"/>
              <a:defRPr/>
            </a:lvl2pPr>
            <a:lvl3pPr marL="1371600" lvl="2" indent="-304800" algn="l" rtl="0">
              <a:lnSpc>
                <a:spcPct val="115000"/>
              </a:lnSpc>
              <a:spcBef>
                <a:spcPts val="1600"/>
              </a:spcBef>
              <a:spcAft>
                <a:spcPts val="0"/>
              </a:spcAft>
              <a:buSzPts val="1200"/>
              <a:buChar char="■"/>
              <a:defRPr/>
            </a:lvl3pPr>
            <a:lvl4pPr marL="1828800" lvl="3" indent="-304800" algn="l" rtl="0">
              <a:lnSpc>
                <a:spcPct val="115000"/>
              </a:lnSpc>
              <a:spcBef>
                <a:spcPts val="1600"/>
              </a:spcBef>
              <a:spcAft>
                <a:spcPts val="0"/>
              </a:spcAft>
              <a:buSzPts val="1200"/>
              <a:buChar char="●"/>
              <a:defRPr/>
            </a:lvl4pPr>
            <a:lvl5pPr marL="2286000" lvl="4" indent="-304800" algn="l" rtl="0">
              <a:lnSpc>
                <a:spcPct val="115000"/>
              </a:lnSpc>
              <a:spcBef>
                <a:spcPts val="1600"/>
              </a:spcBef>
              <a:spcAft>
                <a:spcPts val="0"/>
              </a:spcAft>
              <a:buSzPts val="1200"/>
              <a:buChar char="○"/>
              <a:defRPr/>
            </a:lvl5pPr>
            <a:lvl6pPr marL="2743200" lvl="5" indent="-304800" algn="l" rtl="0">
              <a:lnSpc>
                <a:spcPct val="115000"/>
              </a:lnSpc>
              <a:spcBef>
                <a:spcPts val="1600"/>
              </a:spcBef>
              <a:spcAft>
                <a:spcPts val="0"/>
              </a:spcAft>
              <a:buSzPts val="1200"/>
              <a:buChar char="■"/>
              <a:defRPr/>
            </a:lvl6pPr>
            <a:lvl7pPr marL="3200400" lvl="6" indent="-304800" algn="l" rtl="0">
              <a:lnSpc>
                <a:spcPct val="115000"/>
              </a:lnSpc>
              <a:spcBef>
                <a:spcPts val="1600"/>
              </a:spcBef>
              <a:spcAft>
                <a:spcPts val="0"/>
              </a:spcAft>
              <a:buSzPts val="1200"/>
              <a:buChar char="●"/>
              <a:defRPr/>
            </a:lvl7pPr>
            <a:lvl8pPr marL="3657600" lvl="7" indent="-304800" algn="l" rtl="0">
              <a:lnSpc>
                <a:spcPct val="115000"/>
              </a:lnSpc>
              <a:spcBef>
                <a:spcPts val="1600"/>
              </a:spcBef>
              <a:spcAft>
                <a:spcPts val="0"/>
              </a:spcAft>
              <a:buSzPts val="1200"/>
              <a:buChar char="○"/>
              <a:defRPr/>
            </a:lvl8pPr>
            <a:lvl9pPr marL="4114800" lvl="8" indent="-304800" algn="l" rtl="0">
              <a:lnSpc>
                <a:spcPct val="115000"/>
              </a:lnSpc>
              <a:spcBef>
                <a:spcPts val="1600"/>
              </a:spcBef>
              <a:spcAft>
                <a:spcPts val="1600"/>
              </a:spcAft>
              <a:buSzPts val="1200"/>
              <a:buChar char="■"/>
              <a:defRPr/>
            </a:lvl9pPr>
          </a:lstStyle>
          <a:p>
            <a:endParaRPr/>
          </a:p>
        </p:txBody>
      </p:sp>
      <p:sp>
        <p:nvSpPr>
          <p:cNvPr id="370" name="Google Shape;370;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3">
  <p:cSld name="TITLE_3">
    <p:spTree>
      <p:nvGrpSpPr>
        <p:cNvPr id="1" name="Shape 371"/>
        <p:cNvGrpSpPr/>
        <p:nvPr/>
      </p:nvGrpSpPr>
      <p:grpSpPr>
        <a:xfrm>
          <a:off x="0" y="0"/>
          <a:ext cx="0" cy="0"/>
          <a:chOff x="0" y="0"/>
          <a:chExt cx="0" cy="0"/>
        </a:xfrm>
      </p:grpSpPr>
      <p:sp>
        <p:nvSpPr>
          <p:cNvPr id="372" name="Google Shape;372;p5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73" name="Google Shape;373;p5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4" name="Google Shape;374;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375"/>
        <p:cNvGrpSpPr/>
        <p:nvPr/>
      </p:nvGrpSpPr>
      <p:grpSpPr>
        <a:xfrm>
          <a:off x="0" y="0"/>
          <a:ext cx="0" cy="0"/>
          <a:chOff x="0" y="0"/>
          <a:chExt cx="0" cy="0"/>
        </a:xfrm>
      </p:grpSpPr>
      <p:sp>
        <p:nvSpPr>
          <p:cNvPr id="376" name="Google Shape;376;p5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7" name="Google Shape;377;p5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8" name="Google Shape;378;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79"/>
        <p:cNvGrpSpPr/>
        <p:nvPr/>
      </p:nvGrpSpPr>
      <p:grpSpPr>
        <a:xfrm>
          <a:off x="0" y="0"/>
          <a:ext cx="0" cy="0"/>
          <a:chOff x="0" y="0"/>
          <a:chExt cx="0" cy="0"/>
        </a:xfrm>
      </p:grpSpPr>
      <p:sp>
        <p:nvSpPr>
          <p:cNvPr id="380" name="Google Shape;380;p60"/>
          <p:cNvSpPr txBox="1">
            <a:spLocks noGrp="1"/>
          </p:cNvSpPr>
          <p:nvPr>
            <p:ph type="sldNum" idx="12"/>
          </p:nvPr>
        </p:nvSpPr>
        <p:spPr>
          <a:xfrm>
            <a:off x="8472458" y="4663217"/>
            <a:ext cx="548700" cy="393600"/>
          </a:xfrm>
          <a:prstGeom prst="rect">
            <a:avLst/>
          </a:prstGeom>
          <a:noFill/>
          <a:ln>
            <a:noFill/>
          </a:ln>
        </p:spPr>
        <p:txBody>
          <a:bodyPr spcFirstLastPara="1" wrap="square" lIns="34300" tIns="17150" rIns="34300" bIns="17150"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B7B7B7"/>
                </a:solidFill>
                <a:latin typeface="Poppins Light"/>
                <a:ea typeface="Poppins Light"/>
                <a:cs typeface="Poppins Light"/>
                <a:sym typeface="Poppins Light"/>
              </a:defRPr>
            </a:lvl9pPr>
          </a:lstStyle>
          <a:p>
            <a:pPr marL="0" lvl="0" indent="0" algn="r" rtl="0">
              <a:spcBef>
                <a:spcPts val="0"/>
              </a:spcBef>
              <a:spcAft>
                <a:spcPts val="0"/>
              </a:spcAft>
              <a:buNone/>
            </a:pPr>
            <a:fld id="{00000000-1234-1234-1234-123412341234}" type="slidenum">
              <a:rPr lang="en"/>
              <a:t>‹#›</a:t>
            </a:fld>
            <a:endParaRPr/>
          </a:p>
        </p:txBody>
      </p:sp>
      <p:sp>
        <p:nvSpPr>
          <p:cNvPr id="381" name="Google Shape;381;p60"/>
          <p:cNvSpPr/>
          <p:nvPr/>
        </p:nvSpPr>
        <p:spPr>
          <a:xfrm>
            <a:off x="8734103" y="148799"/>
            <a:ext cx="267900" cy="267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382"/>
        <p:cNvGrpSpPr/>
        <p:nvPr/>
      </p:nvGrpSpPr>
      <p:grpSpPr>
        <a:xfrm>
          <a:off x="0" y="0"/>
          <a:ext cx="0" cy="0"/>
          <a:chOff x="0" y="0"/>
          <a:chExt cx="0" cy="0"/>
        </a:xfrm>
      </p:grpSpPr>
      <p:sp>
        <p:nvSpPr>
          <p:cNvPr id="383" name="Google Shape;383;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Roboto Black"/>
              <a:buNone/>
              <a:defRPr>
                <a:solidFill>
                  <a:schemeClr val="dk1"/>
                </a:solidFill>
                <a:latin typeface="Roboto Black"/>
                <a:ea typeface="Roboto Black"/>
                <a:cs typeface="Roboto Black"/>
                <a:sym typeface="Roboto Black"/>
              </a:defRPr>
            </a:lvl1pPr>
            <a:lvl2pPr lvl="1"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2pPr>
            <a:lvl3pPr lvl="2"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3pPr>
            <a:lvl4pPr lvl="3"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4pPr>
            <a:lvl5pPr lvl="4"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5pPr>
            <a:lvl6pPr lvl="5"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6pPr>
            <a:lvl7pPr lvl="6"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7pPr>
            <a:lvl8pPr lvl="7"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8pPr>
            <a:lvl9pPr lvl="8"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9pPr>
          </a:lstStyle>
          <a:p>
            <a:endParaRPr/>
          </a:p>
        </p:txBody>
      </p:sp>
      <p:sp>
        <p:nvSpPr>
          <p:cNvPr id="384" name="Google Shape;384;p61"/>
          <p:cNvSpPr txBox="1">
            <a:spLocks noGrp="1"/>
          </p:cNvSpPr>
          <p:nvPr>
            <p:ph type="subTitle" idx="1"/>
          </p:nvPr>
        </p:nvSpPr>
        <p:spPr>
          <a:xfrm>
            <a:off x="737350" y="1401750"/>
            <a:ext cx="3154200" cy="32016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a:solidFill>
                  <a:srgbClr val="3B495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5" name="Google Shape;385;p61"/>
          <p:cNvSpPr/>
          <p:nvPr/>
        </p:nvSpPr>
        <p:spPr>
          <a:xfrm>
            <a:off x="8734103" y="148799"/>
            <a:ext cx="267900" cy="267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1">
  <p:cSld name="OBJECT_3">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SzPts val="2800"/>
              <a:buNone/>
              <a:defRPr sz="2800" b="1" i="0" u="none" strike="noStrike" cap="none">
                <a:solidFill>
                  <a:srgbClr val="4D4D4D"/>
                </a:solidFill>
                <a:latin typeface="Arial"/>
                <a:ea typeface="Arial"/>
                <a:cs typeface="Arial"/>
                <a:sym typeface="Arial"/>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388" name="Google Shape;388;p62"/>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SzPts val="1800"/>
              <a:buNone/>
              <a:defRPr sz="1400" b="1" i="0" u="none" strike="noStrike" cap="none">
                <a:solidFill>
                  <a:srgbClr val="4D4D4D"/>
                </a:solidFill>
                <a:latin typeface="Arial"/>
                <a:ea typeface="Arial"/>
                <a:cs typeface="Arial"/>
                <a:sym typeface="Arial"/>
              </a:defRPr>
            </a:lvl1pPr>
            <a:lvl2pPr marL="914400" marR="0" lvl="1"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2pPr>
            <a:lvl3pPr marL="1371600" marR="0" lvl="2"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3pPr>
            <a:lvl4pPr marL="1828800" marR="0" lvl="3"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4pPr>
            <a:lvl5pPr marL="2286000" marR="0" lvl="4"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5pPr>
            <a:lvl6pPr marL="2743200" marR="0" lvl="5"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6pPr>
            <a:lvl7pPr marL="3200400" marR="0" lvl="6"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7pPr>
            <a:lvl8pPr marL="3657600" marR="0" lvl="7" indent="-228600" algn="l" rtl="0">
              <a:lnSpc>
                <a:spcPct val="115000"/>
              </a:lnSpc>
              <a:spcBef>
                <a:spcPts val="1200"/>
              </a:spcBef>
              <a:spcAft>
                <a:spcPts val="0"/>
              </a:spcAft>
              <a:buSzPts val="1400"/>
              <a:buNone/>
              <a:defRPr sz="1800" b="0" i="0" u="none" strike="noStrike" cap="none">
                <a:latin typeface="Calibri"/>
                <a:ea typeface="Calibri"/>
                <a:cs typeface="Calibri"/>
                <a:sym typeface="Calibri"/>
              </a:defRPr>
            </a:lvl8pPr>
            <a:lvl9pPr marL="4114800" marR="0" lvl="8" indent="-228600" algn="l" rtl="0">
              <a:lnSpc>
                <a:spcPct val="115000"/>
              </a:lnSpc>
              <a:spcBef>
                <a:spcPts val="1200"/>
              </a:spcBef>
              <a:spcAft>
                <a:spcPts val="1200"/>
              </a:spcAft>
              <a:buSzPts val="1400"/>
              <a:buNone/>
              <a:defRPr sz="1800" b="0" i="0" u="none" strike="noStrike" cap="none">
                <a:latin typeface="Calibri"/>
                <a:ea typeface="Calibri"/>
                <a:cs typeface="Calibri"/>
                <a:sym typeface="Calibri"/>
              </a:defRPr>
            </a:lvl9pPr>
          </a:lstStyle>
          <a:p>
            <a:endParaRPr/>
          </a:p>
        </p:txBody>
      </p:sp>
      <p:sp>
        <p:nvSpPr>
          <p:cNvPr id="389" name="Google Shape;389;p62"/>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0" name="Google Shape;390;p62"/>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1" name="Google Shape;391;p62"/>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lnSpcReduction="10000"/>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2">
  <p:cSld name="Freshhdesk 3">
    <p:spTree>
      <p:nvGrpSpPr>
        <p:cNvPr id="1" name="Shape 392"/>
        <p:cNvGrpSpPr/>
        <p:nvPr/>
      </p:nvGrpSpPr>
      <p:grpSpPr>
        <a:xfrm>
          <a:off x="0" y="0"/>
          <a:ext cx="0" cy="0"/>
          <a:chOff x="0" y="0"/>
          <a:chExt cx="0" cy="0"/>
        </a:xfrm>
      </p:grpSpPr>
      <p:sp>
        <p:nvSpPr>
          <p:cNvPr id="393" name="Google Shape;393;p63"/>
          <p:cNvSpPr txBox="1">
            <a:spLocks noGrp="1"/>
          </p:cNvSpPr>
          <p:nvPr>
            <p:ph type="body" idx="1"/>
          </p:nvPr>
        </p:nvSpPr>
        <p:spPr>
          <a:xfrm>
            <a:off x="376947" y="634235"/>
            <a:ext cx="6885000" cy="615600"/>
          </a:xfrm>
          <a:prstGeom prst="rect">
            <a:avLst/>
          </a:prstGeom>
          <a:no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800" b="1" i="0" u="none" strike="noStrike" cap="none">
                <a:solidFill>
                  <a:schemeClr val="dk1"/>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394" name="Google Shape;394;p63"/>
          <p:cNvPicPr preferRelativeResize="0"/>
          <p:nvPr/>
        </p:nvPicPr>
        <p:blipFill rotWithShape="1">
          <a:blip r:embed="rId2">
            <a:alphaModFix/>
          </a:blip>
          <a:srcRect t="1522" b="1512"/>
          <a:stretch/>
        </p:blipFill>
        <p:spPr>
          <a:xfrm>
            <a:off x="450188" y="384633"/>
            <a:ext cx="1137810" cy="250067"/>
          </a:xfrm>
          <a:prstGeom prst="rect">
            <a:avLst/>
          </a:prstGeom>
          <a:noFill/>
          <a:ln>
            <a:noFill/>
          </a:ln>
        </p:spPr>
      </p:pic>
      <p:sp>
        <p:nvSpPr>
          <p:cNvPr id="395" name="Google Shape;395;p63"/>
          <p:cNvSpPr txBox="1">
            <a:spLocks noGrp="1"/>
          </p:cNvSpPr>
          <p:nvPr>
            <p:ph type="body" idx="2"/>
          </p:nvPr>
        </p:nvSpPr>
        <p:spPr>
          <a:xfrm>
            <a:off x="397248" y="1172528"/>
            <a:ext cx="5400600" cy="506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Roboto Light"/>
                <a:ea typeface="Roboto Light"/>
                <a:cs typeface="Roboto Light"/>
                <a:sym typeface="Roboto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226"/>
        <p:cNvGrpSpPr/>
        <p:nvPr/>
      </p:nvGrpSpPr>
      <p:grpSpPr>
        <a:xfrm>
          <a:off x="0" y="0"/>
          <a:ext cx="0" cy="0"/>
          <a:chOff x="0" y="0"/>
          <a:chExt cx="0" cy="0"/>
        </a:xfrm>
      </p:grpSpPr>
      <p:sp>
        <p:nvSpPr>
          <p:cNvPr id="227" name="Google Shape;227;p27"/>
          <p:cNvSpPr>
            <a:spLocks noGrp="1"/>
          </p:cNvSpPr>
          <p:nvPr>
            <p:ph type="pic" idx="2"/>
          </p:nvPr>
        </p:nvSpPr>
        <p:spPr>
          <a:xfrm>
            <a:off x="213021" y="3767547"/>
            <a:ext cx="13545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8" name="Google Shape;228;p27"/>
          <p:cNvSpPr>
            <a:spLocks noGrp="1"/>
          </p:cNvSpPr>
          <p:nvPr>
            <p:ph type="pic" idx="3"/>
          </p:nvPr>
        </p:nvSpPr>
        <p:spPr>
          <a:xfrm>
            <a:off x="1681181" y="3767547"/>
            <a:ext cx="13584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29" name="Google Shape;229;p27"/>
          <p:cNvSpPr>
            <a:spLocks noGrp="1"/>
          </p:cNvSpPr>
          <p:nvPr>
            <p:ph type="pic" idx="4"/>
          </p:nvPr>
        </p:nvSpPr>
        <p:spPr>
          <a:xfrm>
            <a:off x="3153302" y="3767547"/>
            <a:ext cx="13584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0" name="Google Shape;230;p27"/>
          <p:cNvSpPr>
            <a:spLocks noGrp="1"/>
          </p:cNvSpPr>
          <p:nvPr>
            <p:ph type="pic" idx="5"/>
          </p:nvPr>
        </p:nvSpPr>
        <p:spPr>
          <a:xfrm>
            <a:off x="4749391" y="691268"/>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1" name="Google Shape;231;p27"/>
          <p:cNvSpPr>
            <a:spLocks noGrp="1"/>
          </p:cNvSpPr>
          <p:nvPr>
            <p:ph type="pic" idx="6"/>
          </p:nvPr>
        </p:nvSpPr>
        <p:spPr>
          <a:xfrm>
            <a:off x="6275854" y="691268"/>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2" name="Google Shape;232;p27"/>
          <p:cNvSpPr>
            <a:spLocks noGrp="1"/>
          </p:cNvSpPr>
          <p:nvPr>
            <p:ph type="pic" idx="7"/>
          </p:nvPr>
        </p:nvSpPr>
        <p:spPr>
          <a:xfrm>
            <a:off x="7802315" y="691268"/>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3" name="Google Shape;233;p27"/>
          <p:cNvSpPr>
            <a:spLocks noGrp="1"/>
          </p:cNvSpPr>
          <p:nvPr>
            <p:ph type="pic" idx="8"/>
          </p:nvPr>
        </p:nvSpPr>
        <p:spPr>
          <a:xfrm>
            <a:off x="4749391" y="223716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4" name="Google Shape;234;p27"/>
          <p:cNvSpPr>
            <a:spLocks noGrp="1"/>
          </p:cNvSpPr>
          <p:nvPr>
            <p:ph type="pic" idx="9"/>
          </p:nvPr>
        </p:nvSpPr>
        <p:spPr>
          <a:xfrm>
            <a:off x="6275854" y="223716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5" name="Google Shape;235;p27"/>
          <p:cNvSpPr>
            <a:spLocks noGrp="1"/>
          </p:cNvSpPr>
          <p:nvPr>
            <p:ph type="pic" idx="13"/>
          </p:nvPr>
        </p:nvSpPr>
        <p:spPr>
          <a:xfrm>
            <a:off x="7802315" y="223716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6" name="Google Shape;236;p27"/>
          <p:cNvSpPr>
            <a:spLocks noGrp="1"/>
          </p:cNvSpPr>
          <p:nvPr>
            <p:ph type="pic" idx="14"/>
          </p:nvPr>
        </p:nvSpPr>
        <p:spPr>
          <a:xfrm>
            <a:off x="4625415" y="3767547"/>
            <a:ext cx="13584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7" name="Google Shape;237;p27"/>
          <p:cNvSpPr>
            <a:spLocks noGrp="1"/>
          </p:cNvSpPr>
          <p:nvPr>
            <p:ph type="pic" idx="15"/>
          </p:nvPr>
        </p:nvSpPr>
        <p:spPr>
          <a:xfrm>
            <a:off x="6097528" y="3767547"/>
            <a:ext cx="13584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8" name="Google Shape;238;p27"/>
          <p:cNvSpPr>
            <a:spLocks noGrp="1"/>
          </p:cNvSpPr>
          <p:nvPr>
            <p:ph type="pic" idx="16"/>
          </p:nvPr>
        </p:nvSpPr>
        <p:spPr>
          <a:xfrm>
            <a:off x="7569639" y="3767547"/>
            <a:ext cx="13584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1 1">
  <p:cSld name="OBJECT_5">
    <p:bg>
      <p:bgPr>
        <a:blipFill>
          <a:blip r:embed="rId2">
            <a:alphaModFix/>
          </a:blip>
          <a:stretch>
            <a:fillRect/>
          </a:stretch>
        </a:blipFill>
        <a:effectLst/>
      </p:bgPr>
    </p:bg>
    <p:spTree>
      <p:nvGrpSpPr>
        <p:cNvPr id="1" name="Shape 396"/>
        <p:cNvGrpSpPr/>
        <p:nvPr/>
      </p:nvGrpSpPr>
      <p:grpSpPr>
        <a:xfrm>
          <a:off x="0" y="0"/>
          <a:ext cx="0" cy="0"/>
          <a:chOff x="0" y="0"/>
          <a:chExt cx="0" cy="0"/>
        </a:xfrm>
      </p:grpSpPr>
      <p:sp>
        <p:nvSpPr>
          <p:cNvPr id="397" name="Google Shape;397;p64"/>
          <p:cNvSpPr txBox="1">
            <a:spLocks noGrp="1"/>
          </p:cNvSpPr>
          <p:nvPr>
            <p:ph type="title"/>
          </p:nvPr>
        </p:nvSpPr>
        <p:spPr>
          <a:xfrm>
            <a:off x="235324" y="87406"/>
            <a:ext cx="4849200" cy="504300"/>
          </a:xfrm>
          <a:prstGeom prst="rect">
            <a:avLst/>
          </a:prstGeom>
          <a:noFill/>
          <a:ln>
            <a:noFill/>
          </a:ln>
        </p:spPr>
        <p:txBody>
          <a:bodyPr spcFirstLastPara="1" wrap="square" lIns="0" tIns="0" rIns="0" bIns="0" anchor="ctr" anchorCtr="0">
            <a:normAutofit/>
          </a:bodyPr>
          <a:lstStyle>
            <a:lvl1pPr lvl="0" algn="l" rtl="0">
              <a:lnSpc>
                <a:spcPct val="100000"/>
              </a:lnSpc>
              <a:spcBef>
                <a:spcPts val="0"/>
              </a:spcBef>
              <a:spcAft>
                <a:spcPts val="0"/>
              </a:spcAft>
              <a:buClr>
                <a:schemeClr val="dk1"/>
              </a:buClr>
              <a:buSzPts val="1500"/>
              <a:buFont typeface="Calibri"/>
              <a:buNone/>
              <a:defRPr b="1">
                <a:latin typeface="Calibri"/>
                <a:ea typeface="Calibri"/>
                <a:cs typeface="Calibri"/>
                <a:sym typeface="Calibri"/>
              </a:defRPr>
            </a:lvl1pPr>
            <a:lvl2pPr lvl="1" algn="l" rtl="0">
              <a:lnSpc>
                <a:spcPct val="100000"/>
              </a:lnSpc>
              <a:spcBef>
                <a:spcPts val="0"/>
              </a:spcBef>
              <a:spcAft>
                <a:spcPts val="0"/>
              </a:spcAft>
              <a:buSzPts val="900"/>
              <a:buNone/>
              <a:defRPr/>
            </a:lvl2pPr>
            <a:lvl3pPr lvl="2" algn="l" rtl="0">
              <a:lnSpc>
                <a:spcPct val="100000"/>
              </a:lnSpc>
              <a:spcBef>
                <a:spcPts val="0"/>
              </a:spcBef>
              <a:spcAft>
                <a:spcPts val="0"/>
              </a:spcAft>
              <a:buSzPts val="900"/>
              <a:buNone/>
              <a:defRPr/>
            </a:lvl3pPr>
            <a:lvl4pPr lvl="3" algn="l" rtl="0">
              <a:lnSpc>
                <a:spcPct val="100000"/>
              </a:lnSpc>
              <a:spcBef>
                <a:spcPts val="0"/>
              </a:spcBef>
              <a:spcAft>
                <a:spcPts val="0"/>
              </a:spcAft>
              <a:buSzPts val="900"/>
              <a:buNone/>
              <a:defRPr/>
            </a:lvl4pPr>
            <a:lvl5pPr lvl="4" algn="l" rtl="0">
              <a:lnSpc>
                <a:spcPct val="100000"/>
              </a:lnSpc>
              <a:spcBef>
                <a:spcPts val="0"/>
              </a:spcBef>
              <a:spcAft>
                <a:spcPts val="0"/>
              </a:spcAft>
              <a:buSzPts val="900"/>
              <a:buNone/>
              <a:defRPr/>
            </a:lvl5pPr>
            <a:lvl6pPr lvl="5" algn="l" rtl="0">
              <a:lnSpc>
                <a:spcPct val="100000"/>
              </a:lnSpc>
              <a:spcBef>
                <a:spcPts val="0"/>
              </a:spcBef>
              <a:spcAft>
                <a:spcPts val="0"/>
              </a:spcAft>
              <a:buSzPts val="900"/>
              <a:buNone/>
              <a:defRPr/>
            </a:lvl6pPr>
            <a:lvl7pPr lvl="6" algn="l" rtl="0">
              <a:lnSpc>
                <a:spcPct val="100000"/>
              </a:lnSpc>
              <a:spcBef>
                <a:spcPts val="0"/>
              </a:spcBef>
              <a:spcAft>
                <a:spcPts val="0"/>
              </a:spcAft>
              <a:buSzPts val="900"/>
              <a:buNone/>
              <a:defRPr/>
            </a:lvl7pPr>
            <a:lvl8pPr lvl="7" algn="l" rtl="0">
              <a:lnSpc>
                <a:spcPct val="100000"/>
              </a:lnSpc>
              <a:spcBef>
                <a:spcPts val="0"/>
              </a:spcBef>
              <a:spcAft>
                <a:spcPts val="0"/>
              </a:spcAft>
              <a:buSzPts val="900"/>
              <a:buNone/>
              <a:defRPr/>
            </a:lvl8pPr>
            <a:lvl9pPr lvl="8" algn="l" rtl="0">
              <a:lnSpc>
                <a:spcPct val="100000"/>
              </a:lnSpc>
              <a:spcBef>
                <a:spcPts val="0"/>
              </a:spcBef>
              <a:spcAft>
                <a:spcPts val="0"/>
              </a:spcAft>
              <a:buSzPts val="900"/>
              <a:buNone/>
              <a:defRPr/>
            </a:lvl9pPr>
          </a:lstStyle>
          <a:p>
            <a:endParaRPr/>
          </a:p>
        </p:txBody>
      </p:sp>
      <p:sp>
        <p:nvSpPr>
          <p:cNvPr id="398" name="Google Shape;398;p64"/>
          <p:cNvSpPr txBox="1">
            <a:spLocks noGrp="1"/>
          </p:cNvSpPr>
          <p:nvPr>
            <p:ph type="body" idx="1"/>
          </p:nvPr>
        </p:nvSpPr>
        <p:spPr>
          <a:xfrm>
            <a:off x="235324" y="976593"/>
            <a:ext cx="3126300" cy="3277800"/>
          </a:xfrm>
          <a:prstGeom prst="rect">
            <a:avLst/>
          </a:prstGeom>
          <a:noFill/>
          <a:ln>
            <a:noFill/>
          </a:ln>
        </p:spPr>
        <p:txBody>
          <a:bodyPr spcFirstLastPara="1" wrap="square" lIns="0" tIns="0" rIns="0" bIns="0" anchor="t" anchorCtr="0">
            <a:normAutofit/>
          </a:bodyPr>
          <a:lstStyle>
            <a:lvl1pPr marL="457200" lvl="0" indent="-279400" algn="l" rtl="0">
              <a:lnSpc>
                <a:spcPct val="100000"/>
              </a:lnSpc>
              <a:spcBef>
                <a:spcPts val="0"/>
              </a:spcBef>
              <a:spcAft>
                <a:spcPts val="0"/>
              </a:spcAft>
              <a:buSzPts val="800"/>
              <a:buChar char="⚫"/>
              <a:defRPr>
                <a:latin typeface="Calibri"/>
                <a:ea typeface="Calibri"/>
                <a:cs typeface="Calibri"/>
                <a:sym typeface="Calibri"/>
              </a:defRPr>
            </a:lvl1pPr>
            <a:lvl2pPr marL="914400" lvl="1" indent="-279400" algn="l" rtl="0">
              <a:lnSpc>
                <a:spcPct val="100000"/>
              </a:lnSpc>
              <a:spcBef>
                <a:spcPts val="300"/>
              </a:spcBef>
              <a:spcAft>
                <a:spcPts val="0"/>
              </a:spcAft>
              <a:buSzPts val="800"/>
              <a:buChar char="◼"/>
              <a:defRPr>
                <a:latin typeface="Calibri"/>
                <a:ea typeface="Calibri"/>
                <a:cs typeface="Calibri"/>
                <a:sym typeface="Calibri"/>
              </a:defRPr>
            </a:lvl2pPr>
            <a:lvl3pPr marL="1371600" lvl="2" indent="-273050" algn="l" rtl="0">
              <a:lnSpc>
                <a:spcPct val="100000"/>
              </a:lnSpc>
              <a:spcBef>
                <a:spcPts val="300"/>
              </a:spcBef>
              <a:spcAft>
                <a:spcPts val="0"/>
              </a:spcAft>
              <a:buSzPts val="700"/>
              <a:buChar char="◆"/>
              <a:defRPr>
                <a:latin typeface="Calibri"/>
                <a:ea typeface="Calibri"/>
                <a:cs typeface="Calibri"/>
                <a:sym typeface="Calibri"/>
              </a:defRPr>
            </a:lvl3pPr>
            <a:lvl4pPr marL="1828800" lvl="3" indent="-279400" algn="l" rtl="0">
              <a:lnSpc>
                <a:spcPct val="100000"/>
              </a:lnSpc>
              <a:spcBef>
                <a:spcPts val="300"/>
              </a:spcBef>
              <a:spcAft>
                <a:spcPts val="0"/>
              </a:spcAft>
              <a:buSzPts val="800"/>
              <a:buChar char="−"/>
              <a:defRPr>
                <a:latin typeface="Calibri"/>
                <a:ea typeface="Calibri"/>
                <a:cs typeface="Calibri"/>
                <a:sym typeface="Calibri"/>
              </a:defRPr>
            </a:lvl4pPr>
            <a:lvl5pPr marL="2286000" lvl="4" indent="-273050" algn="l" rtl="0">
              <a:lnSpc>
                <a:spcPct val="100000"/>
              </a:lnSpc>
              <a:spcBef>
                <a:spcPts val="300"/>
              </a:spcBef>
              <a:spcAft>
                <a:spcPts val="0"/>
              </a:spcAft>
              <a:buClr>
                <a:schemeClr val="dk1"/>
              </a:buClr>
              <a:buSzPts val="700"/>
              <a:buChar char="o"/>
              <a:defRPr>
                <a:latin typeface="Arial"/>
                <a:ea typeface="Arial"/>
                <a:cs typeface="Arial"/>
                <a:sym typeface="Arial"/>
              </a:defRPr>
            </a:lvl5pPr>
            <a:lvl6pPr marL="2743200" lvl="5" indent="-304800" algn="l" rtl="0">
              <a:lnSpc>
                <a:spcPct val="100000"/>
              </a:lnSpc>
              <a:spcBef>
                <a:spcPts val="200"/>
              </a:spcBef>
              <a:spcAft>
                <a:spcPts val="0"/>
              </a:spcAft>
              <a:buClr>
                <a:schemeClr val="dk1"/>
              </a:buClr>
              <a:buSzPts val="1200"/>
              <a:buChar char="•"/>
              <a:defRPr/>
            </a:lvl6pPr>
            <a:lvl7pPr marL="3200400" lvl="6" indent="-304800" algn="l" rtl="0">
              <a:lnSpc>
                <a:spcPct val="100000"/>
              </a:lnSpc>
              <a:spcBef>
                <a:spcPts val="200"/>
              </a:spcBef>
              <a:spcAft>
                <a:spcPts val="0"/>
              </a:spcAft>
              <a:buClr>
                <a:schemeClr val="dk1"/>
              </a:buClr>
              <a:buSzPts val="1200"/>
              <a:buChar char="•"/>
              <a:defRPr/>
            </a:lvl7pPr>
            <a:lvl8pPr marL="3657600" lvl="7" indent="-304800" algn="l" rtl="0">
              <a:lnSpc>
                <a:spcPct val="100000"/>
              </a:lnSpc>
              <a:spcBef>
                <a:spcPts val="200"/>
              </a:spcBef>
              <a:spcAft>
                <a:spcPts val="0"/>
              </a:spcAft>
              <a:buClr>
                <a:schemeClr val="dk1"/>
              </a:buClr>
              <a:buSzPts val="1200"/>
              <a:buChar char="•"/>
              <a:defRPr/>
            </a:lvl8pPr>
            <a:lvl9pPr marL="4114800" lvl="8" indent="-304800" algn="l" rtl="0">
              <a:lnSpc>
                <a:spcPct val="100000"/>
              </a:lnSpc>
              <a:spcBef>
                <a:spcPts val="200"/>
              </a:spcBef>
              <a:spcAft>
                <a:spcPts val="0"/>
              </a:spcAft>
              <a:buClr>
                <a:schemeClr val="dk1"/>
              </a:buClr>
              <a:buSzPts val="1200"/>
              <a:buChar char="•"/>
              <a:defRPr/>
            </a:lvl9pPr>
          </a:lstStyle>
          <a:p>
            <a:endParaRPr/>
          </a:p>
        </p:txBody>
      </p:sp>
      <p:sp>
        <p:nvSpPr>
          <p:cNvPr id="399" name="Google Shape;399;p64"/>
          <p:cNvSpPr txBox="1">
            <a:spLocks noGrp="1"/>
          </p:cNvSpPr>
          <p:nvPr>
            <p:ph type="sldNum" idx="12"/>
          </p:nvPr>
        </p:nvSpPr>
        <p:spPr>
          <a:xfrm>
            <a:off x="235324" y="4639235"/>
            <a:ext cx="277200" cy="201600"/>
          </a:xfrm>
          <a:prstGeom prst="rect">
            <a:avLst/>
          </a:prstGeom>
          <a:noFill/>
          <a:ln>
            <a:noFill/>
          </a:ln>
        </p:spPr>
        <p:txBody>
          <a:bodyPr spcFirstLastPara="1" wrap="square" lIns="0" tIns="0" rIns="0" bIns="0" anchor="b" anchorCtr="0">
            <a:normAutofit/>
          </a:bodyPr>
          <a:lstStyle>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ight - Logo mark">
  <p:cSld name="MAIN_POINT_1">
    <p:bg>
      <p:bgPr>
        <a:solidFill>
          <a:srgbClr val="FFFFFF"/>
        </a:solidFill>
        <a:effectLst/>
      </p:bgPr>
    </p:bg>
    <p:spTree>
      <p:nvGrpSpPr>
        <p:cNvPr id="1" name="Shape 400"/>
        <p:cNvGrpSpPr/>
        <p:nvPr/>
      </p:nvGrpSpPr>
      <p:grpSpPr>
        <a:xfrm>
          <a:off x="0" y="0"/>
          <a:ext cx="0" cy="0"/>
          <a:chOff x="0" y="0"/>
          <a:chExt cx="0" cy="0"/>
        </a:xfrm>
      </p:grpSpPr>
      <p:sp>
        <p:nvSpPr>
          <p:cNvPr id="401" name="Google Shape;401;p65"/>
          <p:cNvSpPr/>
          <p:nvPr/>
        </p:nvSpPr>
        <p:spPr>
          <a:xfrm>
            <a:off x="8548343" y="224400"/>
            <a:ext cx="330300" cy="330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402" name="Google Shape;402;p65"/>
          <p:cNvSpPr txBox="1"/>
          <p:nvPr/>
        </p:nvSpPr>
        <p:spPr>
          <a:xfrm>
            <a:off x="5250450" y="4928128"/>
            <a:ext cx="3628200" cy="113400"/>
          </a:xfrm>
          <a:prstGeom prst="rect">
            <a:avLst/>
          </a:prstGeom>
          <a:noFill/>
          <a:ln>
            <a:noFill/>
          </a:ln>
        </p:spPr>
        <p:txBody>
          <a:bodyPr spcFirstLastPara="1" wrap="square" lIns="0" tIns="0" rIns="0" bIns="0" anchor="t" anchorCtr="0">
            <a:noAutofit/>
          </a:bodyPr>
          <a:lstStyle/>
          <a:p>
            <a:pPr marL="0" marR="13446" lvl="0" indent="0" algn="r" rtl="0">
              <a:lnSpc>
                <a:spcPct val="115000"/>
              </a:lnSpc>
              <a:spcBef>
                <a:spcPts val="0"/>
              </a:spcBef>
              <a:spcAft>
                <a:spcPts val="0"/>
              </a:spcAft>
              <a:buNone/>
            </a:pPr>
            <a:r>
              <a:rPr lang="en" sz="600">
                <a:solidFill>
                  <a:srgbClr val="666666"/>
                </a:solidFill>
                <a:latin typeface="Roboto"/>
                <a:ea typeface="Roboto"/>
                <a:cs typeface="Roboto"/>
                <a:sym typeface="Roboto"/>
              </a:rPr>
              <a:t>Copyright Freshworks Inc. 2022 Freshworks Inc. Confidential and Proprietary Information</a:t>
            </a:r>
            <a:endParaRPr sz="600">
              <a:solidFill>
                <a:srgbClr val="666666"/>
              </a:solidFill>
              <a:latin typeface="Roboto"/>
              <a:ea typeface="Roboto"/>
              <a:cs typeface="Roboto"/>
              <a:sym typeface="Roboto"/>
            </a:endParaRPr>
          </a:p>
          <a:p>
            <a:pPr marL="0" lvl="0" indent="0" algn="l" rtl="0">
              <a:lnSpc>
                <a:spcPct val="90000"/>
              </a:lnSpc>
              <a:spcBef>
                <a:spcPts val="0"/>
              </a:spcBef>
              <a:spcAft>
                <a:spcPts val="0"/>
              </a:spcAft>
              <a:buNone/>
            </a:pPr>
            <a:endParaRPr sz="600">
              <a:solidFill>
                <a:srgbClr val="666666"/>
              </a:solidFill>
              <a:latin typeface="Roboto Light"/>
              <a:ea typeface="Roboto Light"/>
              <a:cs typeface="Roboto Light"/>
              <a:sym typeface="Roboto Light"/>
            </a:endParaRPr>
          </a:p>
        </p:txBody>
      </p:sp>
      <p:pic>
        <p:nvPicPr>
          <p:cNvPr id="403" name="Google Shape;403;p65"/>
          <p:cNvPicPr preferRelativeResize="0"/>
          <p:nvPr/>
        </p:nvPicPr>
        <p:blipFill rotWithShape="1">
          <a:blip r:embed="rId3">
            <a:alphaModFix/>
          </a:blip>
          <a:srcRect l="7783" t="5120" r="68443" b="7650"/>
          <a:stretch/>
        </p:blipFill>
        <p:spPr>
          <a:xfrm>
            <a:off x="8021700" y="141500"/>
            <a:ext cx="339850" cy="459875"/>
          </a:xfrm>
          <a:prstGeom prst="rect">
            <a:avLst/>
          </a:prstGeom>
          <a:noFill/>
          <a:ln>
            <a:noFill/>
          </a:ln>
        </p:spPr>
      </p:pic>
      <p:cxnSp>
        <p:nvCxnSpPr>
          <p:cNvPr id="404" name="Google Shape;404;p65"/>
          <p:cNvCxnSpPr/>
          <p:nvPr/>
        </p:nvCxnSpPr>
        <p:spPr>
          <a:xfrm>
            <a:off x="8440425" y="251088"/>
            <a:ext cx="0" cy="29730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9"/>
        <p:cNvGrpSpPr/>
        <p:nvPr/>
      </p:nvGrpSpPr>
      <p:grpSpPr>
        <a:xfrm>
          <a:off x="0" y="0"/>
          <a:ext cx="0" cy="0"/>
          <a:chOff x="0" y="0"/>
          <a:chExt cx="0" cy="0"/>
        </a:xfrm>
      </p:grpSpPr>
      <p:sp>
        <p:nvSpPr>
          <p:cNvPr id="410" name="Google Shape;410;p6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411" name="Google Shape;411;p6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2" name="Google Shape;41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3"/>
        <p:cNvGrpSpPr/>
        <p:nvPr/>
      </p:nvGrpSpPr>
      <p:grpSpPr>
        <a:xfrm>
          <a:off x="0" y="0"/>
          <a:ext cx="0" cy="0"/>
          <a:chOff x="0" y="0"/>
          <a:chExt cx="0" cy="0"/>
        </a:xfrm>
      </p:grpSpPr>
      <p:sp>
        <p:nvSpPr>
          <p:cNvPr id="414" name="Google Shape;414;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15" name="Google Shape;415;p6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416" name="Google Shape;41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7"/>
        <p:cNvGrpSpPr/>
        <p:nvPr/>
      </p:nvGrpSpPr>
      <p:grpSpPr>
        <a:xfrm>
          <a:off x="0" y="0"/>
          <a:ext cx="0" cy="0"/>
          <a:chOff x="0" y="0"/>
          <a:chExt cx="0" cy="0"/>
        </a:xfrm>
      </p:grpSpPr>
      <p:sp>
        <p:nvSpPr>
          <p:cNvPr id="418" name="Google Shape;418;p69"/>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19" name="Google Shape;419;p69"/>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lnSpc>
                <a:spcPct val="100000"/>
              </a:lnSpc>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lnSpc>
                <a:spcPct val="100000"/>
              </a:lnSpc>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lnSpc>
                <a:spcPct val="100000"/>
              </a:lnSpc>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lnSpc>
                <a:spcPct val="100000"/>
              </a:lnSpc>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lnSpc>
                <a:spcPct val="100000"/>
              </a:lnSpc>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lnSpc>
                <a:spcPct val="100000"/>
              </a:lnSpc>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lnSpc>
                <a:spcPct val="100000"/>
              </a:lnSpc>
              <a:spcBef>
                <a:spcPts val="0"/>
              </a:spcBef>
              <a:spcAft>
                <a:spcPts val="0"/>
              </a:spcAft>
              <a:buSzPts val="1400"/>
              <a:buNone/>
              <a:defRPr sz="1800" b="0" i="0" u="none" strike="noStrike" cap="none">
                <a:latin typeface="Arial"/>
                <a:ea typeface="Arial"/>
                <a:cs typeface="Arial"/>
                <a:sym typeface="Arial"/>
              </a:defRPr>
            </a:lvl9pPr>
          </a:lstStyle>
          <a:p>
            <a:endParaRPr/>
          </a:p>
        </p:txBody>
      </p:sp>
      <p:sp>
        <p:nvSpPr>
          <p:cNvPr id="420" name="Google Shape;420;p69"/>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69"/>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2" name="Google Shape;422;p6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3"/>
        <p:cNvGrpSpPr/>
        <p:nvPr/>
      </p:nvGrpSpPr>
      <p:grpSpPr>
        <a:xfrm>
          <a:off x="0" y="0"/>
          <a:ext cx="0" cy="0"/>
          <a:chOff x="0" y="0"/>
          <a:chExt cx="0" cy="0"/>
        </a:xfrm>
      </p:grpSpPr>
      <p:sp>
        <p:nvSpPr>
          <p:cNvPr id="424" name="Google Shape;424;p7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425" name="Google Shape;425;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6"/>
        <p:cNvGrpSpPr/>
        <p:nvPr/>
      </p:nvGrpSpPr>
      <p:grpSpPr>
        <a:xfrm>
          <a:off x="0" y="0"/>
          <a:ext cx="0" cy="0"/>
          <a:chOff x="0" y="0"/>
          <a:chExt cx="0" cy="0"/>
        </a:xfrm>
      </p:grpSpPr>
      <p:sp>
        <p:nvSpPr>
          <p:cNvPr id="427" name="Google Shape;427;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8" name="Google Shape;428;p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429" name="Google Shape;429;p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430" name="Google Shape;430;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1"/>
        <p:cNvGrpSpPr/>
        <p:nvPr/>
      </p:nvGrpSpPr>
      <p:grpSpPr>
        <a:xfrm>
          <a:off x="0" y="0"/>
          <a:ext cx="0" cy="0"/>
          <a:chOff x="0" y="0"/>
          <a:chExt cx="0" cy="0"/>
        </a:xfrm>
      </p:grpSpPr>
      <p:sp>
        <p:nvSpPr>
          <p:cNvPr id="432" name="Google Shape;432;p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33" name="Google Shape;433;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4"/>
        <p:cNvGrpSpPr/>
        <p:nvPr/>
      </p:nvGrpSpPr>
      <p:grpSpPr>
        <a:xfrm>
          <a:off x="0" y="0"/>
          <a:ext cx="0" cy="0"/>
          <a:chOff x="0" y="0"/>
          <a:chExt cx="0" cy="0"/>
        </a:xfrm>
      </p:grpSpPr>
      <p:sp>
        <p:nvSpPr>
          <p:cNvPr id="435" name="Google Shape;435;p7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436" name="Google Shape;436;p7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437" name="Google Shape;43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8"/>
        <p:cNvGrpSpPr/>
        <p:nvPr/>
      </p:nvGrpSpPr>
      <p:grpSpPr>
        <a:xfrm>
          <a:off x="0" y="0"/>
          <a:ext cx="0" cy="0"/>
          <a:chOff x="0" y="0"/>
          <a:chExt cx="0" cy="0"/>
        </a:xfrm>
      </p:grpSpPr>
      <p:sp>
        <p:nvSpPr>
          <p:cNvPr id="439" name="Google Shape;439;p7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440" name="Google Shape;440;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9"/>
        <p:cNvGrpSpPr/>
        <p:nvPr/>
      </p:nvGrpSpPr>
      <p:grpSpPr>
        <a:xfrm>
          <a:off x="0" y="0"/>
          <a:ext cx="0" cy="0"/>
          <a:chOff x="0" y="0"/>
          <a:chExt cx="0" cy="0"/>
        </a:xfrm>
      </p:grpSpPr>
      <p:sp>
        <p:nvSpPr>
          <p:cNvPr id="240" name="Google Shape;240;p28"/>
          <p:cNvSpPr txBox="1">
            <a:spLocks noGrp="1"/>
          </p:cNvSpPr>
          <p:nvPr>
            <p:ph type="ctrTitle"/>
          </p:nvPr>
        </p:nvSpPr>
        <p:spPr>
          <a:xfrm>
            <a:off x="311708" y="744575"/>
            <a:ext cx="8520600" cy="2052600"/>
          </a:xfrm>
          <a:prstGeom prst="rect">
            <a:avLst/>
          </a:prstGeom>
          <a:noFill/>
          <a:ln>
            <a:noFill/>
          </a:ln>
        </p:spPr>
        <p:txBody>
          <a:bodyPr spcFirstLastPara="1" wrap="square" lIns="91650" tIns="91650" rIns="91650" bIns="91650" anchor="b" anchorCtr="0">
            <a:noAutofit/>
          </a:bodyPr>
          <a:lstStyle>
            <a:lvl1pPr marR="0" lvl="0"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endParaRPr/>
          </a:p>
        </p:txBody>
      </p:sp>
      <p:sp>
        <p:nvSpPr>
          <p:cNvPr id="241" name="Google Shape;241;p28"/>
          <p:cNvSpPr txBox="1">
            <a:spLocks noGrp="1"/>
          </p:cNvSpPr>
          <p:nvPr>
            <p:ph type="subTitle" idx="1"/>
          </p:nvPr>
        </p:nvSpPr>
        <p:spPr>
          <a:xfrm>
            <a:off x="311700" y="2834125"/>
            <a:ext cx="8520600" cy="792600"/>
          </a:xfrm>
          <a:prstGeom prst="rect">
            <a:avLst/>
          </a:prstGeom>
          <a:noFill/>
          <a:ln>
            <a:noFill/>
          </a:ln>
        </p:spPr>
        <p:txBody>
          <a:bodyPr spcFirstLastPara="1" wrap="square" lIns="91650" tIns="91650" rIns="91650" bIns="91650" anchor="t" anchorCtr="0">
            <a:noAutofit/>
          </a:bodyPr>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242" name="Google Shape;242;p28"/>
          <p:cNvSpPr txBox="1">
            <a:spLocks noGrp="1"/>
          </p:cNvSpPr>
          <p:nvPr>
            <p:ph type="sldNum" idx="12"/>
          </p:nvPr>
        </p:nvSpPr>
        <p:spPr>
          <a:xfrm>
            <a:off x="8472458" y="4663217"/>
            <a:ext cx="548700" cy="393600"/>
          </a:xfrm>
          <a:prstGeom prst="rect">
            <a:avLst/>
          </a:prstGeom>
          <a:noFill/>
          <a:ln>
            <a:noFill/>
          </a:ln>
        </p:spPr>
        <p:txBody>
          <a:bodyPr spcFirstLastPara="1" wrap="square" lIns="91650" tIns="91650" rIns="91650" bIns="916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1"/>
        <p:cNvGrpSpPr/>
        <p:nvPr/>
      </p:nvGrpSpPr>
      <p:grpSpPr>
        <a:xfrm>
          <a:off x="0" y="0"/>
          <a:ext cx="0" cy="0"/>
          <a:chOff x="0" y="0"/>
          <a:chExt cx="0" cy="0"/>
        </a:xfrm>
      </p:grpSpPr>
      <p:sp>
        <p:nvSpPr>
          <p:cNvPr id="442" name="Google Shape;442;p7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444" name="Google Shape;444;p7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5" name="Google Shape;445;p7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446" name="Google Shape;446;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7"/>
        <p:cNvGrpSpPr/>
        <p:nvPr/>
      </p:nvGrpSpPr>
      <p:grpSpPr>
        <a:xfrm>
          <a:off x="0" y="0"/>
          <a:ext cx="0" cy="0"/>
          <a:chOff x="0" y="0"/>
          <a:chExt cx="0" cy="0"/>
        </a:xfrm>
      </p:grpSpPr>
      <p:sp>
        <p:nvSpPr>
          <p:cNvPr id="448" name="Google Shape;448;p7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449" name="Google Shape;449;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0"/>
        <p:cNvGrpSpPr/>
        <p:nvPr/>
      </p:nvGrpSpPr>
      <p:grpSpPr>
        <a:xfrm>
          <a:off x="0" y="0"/>
          <a:ext cx="0" cy="0"/>
          <a:chOff x="0" y="0"/>
          <a:chExt cx="0" cy="0"/>
        </a:xfrm>
      </p:grpSpPr>
      <p:sp>
        <p:nvSpPr>
          <p:cNvPr id="451" name="Google Shape;451;p77"/>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452" name="Google Shape;452;p7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453" name="Google Shape;453;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4"/>
        <p:cNvGrpSpPr/>
        <p:nvPr/>
      </p:nvGrpSpPr>
      <p:grpSpPr>
        <a:xfrm>
          <a:off x="0" y="0"/>
          <a:ext cx="0" cy="0"/>
          <a:chOff x="0" y="0"/>
          <a:chExt cx="0" cy="0"/>
        </a:xfrm>
      </p:grpSpPr>
      <p:sp>
        <p:nvSpPr>
          <p:cNvPr id="455" name="Google Shape;455;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456"/>
        <p:cNvGrpSpPr/>
        <p:nvPr/>
      </p:nvGrpSpPr>
      <p:grpSpPr>
        <a:xfrm>
          <a:off x="0" y="0"/>
          <a:ext cx="0" cy="0"/>
          <a:chOff x="0" y="0"/>
          <a:chExt cx="0" cy="0"/>
        </a:xfrm>
      </p:grpSpPr>
      <p:sp>
        <p:nvSpPr>
          <p:cNvPr id="457" name="Google Shape;457;p79"/>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58" name="Google Shape;458;p79"/>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lnSpc>
                <a:spcPct val="100000"/>
              </a:lnSpc>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lnSpc>
                <a:spcPct val="100000"/>
              </a:lnSpc>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lnSpc>
                <a:spcPct val="100000"/>
              </a:lnSpc>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lnSpc>
                <a:spcPct val="100000"/>
              </a:lnSpc>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lnSpc>
                <a:spcPct val="100000"/>
              </a:lnSpc>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lnSpc>
                <a:spcPct val="100000"/>
              </a:lnSpc>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lnSpc>
                <a:spcPct val="100000"/>
              </a:lnSpc>
              <a:spcBef>
                <a:spcPts val="0"/>
              </a:spcBef>
              <a:spcAft>
                <a:spcPts val="0"/>
              </a:spcAft>
              <a:buSzPts val="1400"/>
              <a:buNone/>
              <a:defRPr sz="1800" b="0" i="0" u="none" strike="noStrike" cap="none">
                <a:latin typeface="Arial"/>
                <a:ea typeface="Arial"/>
                <a:cs typeface="Arial"/>
                <a:sym typeface="Arial"/>
              </a:defRPr>
            </a:lvl9pPr>
          </a:lstStyle>
          <a:p>
            <a:endParaRPr/>
          </a:p>
        </p:txBody>
      </p:sp>
      <p:sp>
        <p:nvSpPr>
          <p:cNvPr id="459" name="Google Shape;459;p79"/>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0" name="Google Shape;460;p79"/>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1" name="Google Shape;461;p7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3 1">
  <p:cSld name="Title and Content 3 1">
    <p:spTree>
      <p:nvGrpSpPr>
        <p:cNvPr id="1" name="Shape 462"/>
        <p:cNvGrpSpPr/>
        <p:nvPr/>
      </p:nvGrpSpPr>
      <p:grpSpPr>
        <a:xfrm>
          <a:off x="0" y="0"/>
          <a:ext cx="0" cy="0"/>
          <a:chOff x="0" y="0"/>
          <a:chExt cx="0" cy="0"/>
        </a:xfrm>
      </p:grpSpPr>
      <p:sp>
        <p:nvSpPr>
          <p:cNvPr id="463" name="Google Shape;463;p80"/>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64" name="Google Shape;464;p80"/>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00" b="0" i="0" u="none" strike="noStrike" cap="none">
                <a:latin typeface="Arial"/>
                <a:ea typeface="Arial"/>
                <a:cs typeface="Arial"/>
                <a:sym typeface="Arial"/>
              </a:defRPr>
            </a:lvl2pPr>
            <a:lvl3pPr marL="1371600" marR="0" lvl="2" indent="-228600" algn="l" rtl="0">
              <a:lnSpc>
                <a:spcPct val="100000"/>
              </a:lnSpc>
              <a:spcBef>
                <a:spcPts val="0"/>
              </a:spcBef>
              <a:spcAft>
                <a:spcPts val="0"/>
              </a:spcAft>
              <a:buSzPts val="1400"/>
              <a:buNone/>
              <a:defRPr sz="1800" b="0" i="0" u="none" strike="noStrike" cap="none">
                <a:latin typeface="Arial"/>
                <a:ea typeface="Arial"/>
                <a:cs typeface="Arial"/>
                <a:sym typeface="Arial"/>
              </a:defRPr>
            </a:lvl3pPr>
            <a:lvl4pPr marL="1828800" marR="0" lvl="3" indent="-228600" algn="l" rtl="0">
              <a:lnSpc>
                <a:spcPct val="100000"/>
              </a:lnSpc>
              <a:spcBef>
                <a:spcPts val="0"/>
              </a:spcBef>
              <a:spcAft>
                <a:spcPts val="0"/>
              </a:spcAft>
              <a:buSzPts val="1400"/>
              <a:buNone/>
              <a:defRPr sz="1800" b="0" i="0" u="none" strike="noStrike" cap="none">
                <a:latin typeface="Arial"/>
                <a:ea typeface="Arial"/>
                <a:cs typeface="Arial"/>
                <a:sym typeface="Arial"/>
              </a:defRPr>
            </a:lvl4pPr>
            <a:lvl5pPr marL="2286000" marR="0" lvl="4" indent="-228600" algn="l" rtl="0">
              <a:lnSpc>
                <a:spcPct val="100000"/>
              </a:lnSpc>
              <a:spcBef>
                <a:spcPts val="0"/>
              </a:spcBef>
              <a:spcAft>
                <a:spcPts val="0"/>
              </a:spcAft>
              <a:buSzPts val="1400"/>
              <a:buNone/>
              <a:defRPr sz="1800" b="0" i="0" u="none" strike="noStrike" cap="none">
                <a:latin typeface="Arial"/>
                <a:ea typeface="Arial"/>
                <a:cs typeface="Arial"/>
                <a:sym typeface="Arial"/>
              </a:defRPr>
            </a:lvl5pPr>
            <a:lvl6pPr marL="2743200" marR="0" lvl="5" indent="-228600" algn="l" rtl="0">
              <a:lnSpc>
                <a:spcPct val="100000"/>
              </a:lnSpc>
              <a:spcBef>
                <a:spcPts val="0"/>
              </a:spcBef>
              <a:spcAft>
                <a:spcPts val="0"/>
              </a:spcAft>
              <a:buSzPts val="1400"/>
              <a:buNone/>
              <a:defRPr sz="1800" b="0" i="0" u="none" strike="noStrike" cap="none">
                <a:latin typeface="Arial"/>
                <a:ea typeface="Arial"/>
                <a:cs typeface="Arial"/>
                <a:sym typeface="Arial"/>
              </a:defRPr>
            </a:lvl6pPr>
            <a:lvl7pPr marL="3200400" marR="0" lvl="6" indent="-228600" algn="l" rtl="0">
              <a:lnSpc>
                <a:spcPct val="100000"/>
              </a:lnSpc>
              <a:spcBef>
                <a:spcPts val="0"/>
              </a:spcBef>
              <a:spcAft>
                <a:spcPts val="0"/>
              </a:spcAft>
              <a:buSzPts val="1400"/>
              <a:buNone/>
              <a:defRPr sz="1800" b="0" i="0" u="none" strike="noStrike" cap="none">
                <a:latin typeface="Arial"/>
                <a:ea typeface="Arial"/>
                <a:cs typeface="Arial"/>
                <a:sym typeface="Arial"/>
              </a:defRPr>
            </a:lvl7pPr>
            <a:lvl8pPr marL="3657600" marR="0" lvl="7" indent="-228600" algn="l" rtl="0">
              <a:lnSpc>
                <a:spcPct val="100000"/>
              </a:lnSpc>
              <a:spcBef>
                <a:spcPts val="0"/>
              </a:spcBef>
              <a:spcAft>
                <a:spcPts val="0"/>
              </a:spcAft>
              <a:buSzPts val="1400"/>
              <a:buNone/>
              <a:defRPr sz="1800" b="0" i="0" u="none" strike="noStrike" cap="none">
                <a:latin typeface="Arial"/>
                <a:ea typeface="Arial"/>
                <a:cs typeface="Arial"/>
                <a:sym typeface="Arial"/>
              </a:defRPr>
            </a:lvl8pPr>
            <a:lvl9pPr marL="4114800" marR="0" lvl="8" indent="-228600" algn="l" rtl="0">
              <a:lnSpc>
                <a:spcPct val="100000"/>
              </a:lnSpc>
              <a:spcBef>
                <a:spcPts val="0"/>
              </a:spcBef>
              <a:spcAft>
                <a:spcPts val="0"/>
              </a:spcAft>
              <a:buSzPts val="1400"/>
              <a:buNone/>
              <a:defRPr sz="1800" b="0" i="0" u="none" strike="noStrike" cap="none">
                <a:latin typeface="Arial"/>
                <a:ea typeface="Arial"/>
                <a:cs typeface="Arial"/>
                <a:sym typeface="Arial"/>
              </a:defRPr>
            </a:lvl9pPr>
          </a:lstStyle>
          <a:p>
            <a:endParaRPr/>
          </a:p>
        </p:txBody>
      </p:sp>
      <p:sp>
        <p:nvSpPr>
          <p:cNvPr id="465" name="Google Shape;465;p80"/>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6" name="Google Shape;466;p80"/>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7" name="Google Shape;467;p80"/>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468"/>
        <p:cNvGrpSpPr/>
        <p:nvPr/>
      </p:nvGrpSpPr>
      <p:grpSpPr>
        <a:xfrm>
          <a:off x="0" y="0"/>
          <a:ext cx="0" cy="0"/>
          <a:chOff x="0" y="0"/>
          <a:chExt cx="0" cy="0"/>
        </a:xfrm>
      </p:grpSpPr>
      <p:sp>
        <p:nvSpPr>
          <p:cNvPr id="469" name="Google Shape;469;p81"/>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0" name="Google Shape;470;p81"/>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1" name="Google Shape;471;p8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lnSpcReduction="10000"/>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1 2">
  <p:cSld name="Custom Layout 1 2">
    <p:spTree>
      <p:nvGrpSpPr>
        <p:cNvPr id="1" name="Shape 472"/>
        <p:cNvGrpSpPr/>
        <p:nvPr/>
      </p:nvGrpSpPr>
      <p:grpSpPr>
        <a:xfrm>
          <a:off x="0" y="0"/>
          <a:ext cx="0" cy="0"/>
          <a:chOff x="0" y="0"/>
          <a:chExt cx="0" cy="0"/>
        </a:xfrm>
      </p:grpSpPr>
      <p:sp>
        <p:nvSpPr>
          <p:cNvPr id="473" name="Google Shape;473;p82"/>
          <p:cNvSpPr/>
          <p:nvPr/>
        </p:nvSpPr>
        <p:spPr>
          <a:xfrm>
            <a:off x="8734103" y="148799"/>
            <a:ext cx="267900" cy="267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4" name="Google Shape;474;p82"/>
          <p:cNvSpPr/>
          <p:nvPr/>
        </p:nvSpPr>
        <p:spPr>
          <a:xfrm>
            <a:off x="0" y="0"/>
            <a:ext cx="3187800" cy="5143500"/>
          </a:xfrm>
          <a:prstGeom prst="rect">
            <a:avLst/>
          </a:prstGeom>
          <a:solidFill>
            <a:srgbClr val="1226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82"/>
          <p:cNvSpPr/>
          <p:nvPr/>
        </p:nvSpPr>
        <p:spPr>
          <a:xfrm flipH="1">
            <a:off x="2976300" y="0"/>
            <a:ext cx="211500" cy="5143500"/>
          </a:xfrm>
          <a:prstGeom prst="rtTriangle">
            <a:avLst/>
          </a:prstGeom>
          <a:solidFill>
            <a:srgbClr val="3973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1 1">
  <p:cSld name="Blank">
    <p:bg>
      <p:bgPr>
        <a:noFill/>
        <a:effectLst/>
      </p:bgPr>
    </p:bg>
    <p:spTree>
      <p:nvGrpSpPr>
        <p:cNvPr id="1" name="Shape 476"/>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3 2">
  <p:cSld name="OBJECT_3">
    <p:spTree>
      <p:nvGrpSpPr>
        <p:cNvPr id="1" name="Shape 477"/>
        <p:cNvGrpSpPr/>
        <p:nvPr/>
      </p:nvGrpSpPr>
      <p:grpSpPr>
        <a:xfrm>
          <a:off x="0" y="0"/>
          <a:ext cx="0" cy="0"/>
          <a:chOff x="0" y="0"/>
          <a:chExt cx="0" cy="0"/>
        </a:xfrm>
      </p:grpSpPr>
      <p:sp>
        <p:nvSpPr>
          <p:cNvPr id="478" name="Google Shape;478;p84"/>
          <p:cNvSpPr txBox="1">
            <a:spLocks noGrp="1"/>
          </p:cNvSpPr>
          <p:nvPr>
            <p:ph type="title"/>
          </p:nvPr>
        </p:nvSpPr>
        <p:spPr>
          <a:xfrm>
            <a:off x="1998483" y="451531"/>
            <a:ext cx="5147100" cy="452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SzPts val="1400"/>
              <a:buNone/>
              <a:defRPr sz="2800" b="1" i="0" u="none" strike="noStrike" cap="none">
                <a:solidFill>
                  <a:srgbClr val="4D4D4D"/>
                </a:solidFill>
                <a:latin typeface="Arial"/>
                <a:ea typeface="Arial"/>
                <a:cs typeface="Arial"/>
                <a:sym typeface="Aria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479" name="Google Shape;479;p84"/>
          <p:cNvSpPr txBox="1">
            <a:spLocks noGrp="1"/>
          </p:cNvSpPr>
          <p:nvPr>
            <p:ph type="body" idx="1"/>
          </p:nvPr>
        </p:nvSpPr>
        <p:spPr>
          <a:xfrm>
            <a:off x="785968" y="1957584"/>
            <a:ext cx="7572000" cy="1098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SzPts val="1400"/>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lnSpc>
                <a:spcPct val="100000"/>
              </a:lnSpc>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80" name="Google Shape;480;p84"/>
          <p:cNvSpPr txBox="1">
            <a:spLocks noGrp="1"/>
          </p:cNvSpPr>
          <p:nvPr>
            <p:ph type="ftr" idx="11"/>
          </p:nvPr>
        </p:nvSpPr>
        <p:spPr>
          <a:xfrm>
            <a:off x="3108960" y="4783455"/>
            <a:ext cx="2926200" cy="2571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1" name="Google Shape;481;p84"/>
          <p:cNvSpPr txBox="1">
            <a:spLocks noGrp="1"/>
          </p:cNvSpPr>
          <p:nvPr>
            <p:ph type="dt" idx="10"/>
          </p:nvPr>
        </p:nvSpPr>
        <p:spPr>
          <a:xfrm>
            <a:off x="457200" y="4783455"/>
            <a:ext cx="2103000" cy="257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2" name="Google Shape;482;p8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1998483" y="451531"/>
            <a:ext cx="5147100" cy="452100"/>
          </a:xfrm>
          <a:prstGeom prst="rect">
            <a:avLst/>
          </a:prstGeom>
          <a:noFill/>
          <a:ln>
            <a:noFill/>
          </a:ln>
        </p:spPr>
        <p:txBody>
          <a:bodyPr spcFirstLastPara="1" wrap="square" lIns="91650" tIns="91650" rIns="91650" bIns="91650" anchor="t" anchorCtr="0">
            <a:noAutofit/>
          </a:bodyPr>
          <a:lstStyle>
            <a:lvl1pPr marR="0" lvl="0" algn="l" rtl="0">
              <a:lnSpc>
                <a:spcPct val="100000"/>
              </a:lnSpc>
              <a:spcBef>
                <a:spcPts val="0"/>
              </a:spcBef>
              <a:spcAft>
                <a:spcPts val="0"/>
              </a:spcAft>
              <a:buClr>
                <a:srgbClr val="000000"/>
              </a:buClr>
              <a:buSzPts val="1400"/>
              <a:buFont typeface="Arial"/>
              <a:buNone/>
              <a:defRPr sz="2800" b="1" i="0" u="none" strike="noStrike" cap="none">
                <a:solidFill>
                  <a:srgbClr val="4D4D4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5" name="Google Shape;245;p29"/>
          <p:cNvSpPr txBox="1">
            <a:spLocks noGrp="1"/>
          </p:cNvSpPr>
          <p:nvPr>
            <p:ph type="body" idx="1"/>
          </p:nvPr>
        </p:nvSpPr>
        <p:spPr>
          <a:xfrm>
            <a:off x="785968" y="1957584"/>
            <a:ext cx="7572000" cy="1098000"/>
          </a:xfrm>
          <a:prstGeom prst="rect">
            <a:avLst/>
          </a:prstGeom>
          <a:noFill/>
          <a:ln>
            <a:noFill/>
          </a:ln>
        </p:spPr>
        <p:txBody>
          <a:bodyPr spcFirstLastPara="1" wrap="square" lIns="91650" tIns="91650" rIns="91650" bIns="916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1" i="0" u="none" strike="noStrike" cap="none">
                <a:solidFill>
                  <a:srgbClr val="4D4D4D"/>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46" name="Google Shape;246;p29"/>
          <p:cNvSpPr txBox="1">
            <a:spLocks noGrp="1"/>
          </p:cNvSpPr>
          <p:nvPr>
            <p:ph type="ftr" idx="11"/>
          </p:nvPr>
        </p:nvSpPr>
        <p:spPr>
          <a:xfrm>
            <a:off x="3108960" y="4783455"/>
            <a:ext cx="2926200" cy="257100"/>
          </a:xfrm>
          <a:prstGeom prst="rect">
            <a:avLst/>
          </a:prstGeom>
          <a:noFill/>
          <a:ln>
            <a:noFill/>
          </a:ln>
        </p:spPr>
        <p:txBody>
          <a:bodyPr spcFirstLastPara="1" wrap="square" lIns="91650" tIns="91650" rIns="91650" bIns="9165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p29"/>
          <p:cNvSpPr txBox="1">
            <a:spLocks noGrp="1"/>
          </p:cNvSpPr>
          <p:nvPr>
            <p:ph type="dt" idx="10"/>
          </p:nvPr>
        </p:nvSpPr>
        <p:spPr>
          <a:xfrm>
            <a:off x="457200" y="4783455"/>
            <a:ext cx="2103000" cy="257100"/>
          </a:xfrm>
          <a:prstGeom prst="rect">
            <a:avLst/>
          </a:prstGeom>
          <a:noFill/>
          <a:ln>
            <a:noFill/>
          </a:ln>
        </p:spPr>
        <p:txBody>
          <a:bodyPr spcFirstLastPara="1" wrap="square" lIns="91650" tIns="91650" rIns="91650" bIns="9165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8" name="Google Shape;248;p29"/>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2">
  <p:cSld name="Freshhdesk 3">
    <p:spTree>
      <p:nvGrpSpPr>
        <p:cNvPr id="1" name="Shape 483"/>
        <p:cNvGrpSpPr/>
        <p:nvPr/>
      </p:nvGrpSpPr>
      <p:grpSpPr>
        <a:xfrm>
          <a:off x="0" y="0"/>
          <a:ext cx="0" cy="0"/>
          <a:chOff x="0" y="0"/>
          <a:chExt cx="0" cy="0"/>
        </a:xfrm>
      </p:grpSpPr>
      <p:sp>
        <p:nvSpPr>
          <p:cNvPr id="484" name="Google Shape;484;p85"/>
          <p:cNvSpPr txBox="1">
            <a:spLocks noGrp="1"/>
          </p:cNvSpPr>
          <p:nvPr>
            <p:ph type="body" idx="1"/>
          </p:nvPr>
        </p:nvSpPr>
        <p:spPr>
          <a:xfrm>
            <a:off x="376947" y="634235"/>
            <a:ext cx="6885000" cy="615600"/>
          </a:xfrm>
          <a:prstGeom prst="rect">
            <a:avLst/>
          </a:prstGeom>
          <a:no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800" b="1" i="0" u="none" strike="noStrike" cap="none">
                <a:solidFill>
                  <a:schemeClr val="dk1"/>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85" name="Google Shape;485;p85"/>
          <p:cNvPicPr preferRelativeResize="0"/>
          <p:nvPr/>
        </p:nvPicPr>
        <p:blipFill rotWithShape="1">
          <a:blip r:embed="rId2">
            <a:alphaModFix/>
          </a:blip>
          <a:srcRect t="1522" b="1512"/>
          <a:stretch/>
        </p:blipFill>
        <p:spPr>
          <a:xfrm>
            <a:off x="450188" y="384633"/>
            <a:ext cx="1137810" cy="250067"/>
          </a:xfrm>
          <a:prstGeom prst="rect">
            <a:avLst/>
          </a:prstGeom>
          <a:noFill/>
          <a:ln>
            <a:noFill/>
          </a:ln>
        </p:spPr>
      </p:pic>
      <p:sp>
        <p:nvSpPr>
          <p:cNvPr id="486" name="Google Shape;486;p85"/>
          <p:cNvSpPr txBox="1">
            <a:spLocks noGrp="1"/>
          </p:cNvSpPr>
          <p:nvPr>
            <p:ph type="body" idx="2"/>
          </p:nvPr>
        </p:nvSpPr>
        <p:spPr>
          <a:xfrm>
            <a:off x="397248" y="1172528"/>
            <a:ext cx="5400600" cy="506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Roboto Light"/>
                <a:ea typeface="Roboto Light"/>
                <a:cs typeface="Roboto Light"/>
                <a:sym typeface="Roboto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ight - Logo mark">
  <p:cSld name="MAIN_POINT">
    <p:bg>
      <p:bgPr>
        <a:solidFill>
          <a:srgbClr val="FFFFFF"/>
        </a:solidFill>
        <a:effectLst/>
      </p:bgPr>
    </p:bg>
    <p:spTree>
      <p:nvGrpSpPr>
        <p:cNvPr id="1" name="Shape 487"/>
        <p:cNvGrpSpPr/>
        <p:nvPr/>
      </p:nvGrpSpPr>
      <p:grpSpPr>
        <a:xfrm>
          <a:off x="0" y="0"/>
          <a:ext cx="0" cy="0"/>
          <a:chOff x="0" y="0"/>
          <a:chExt cx="0" cy="0"/>
        </a:xfrm>
      </p:grpSpPr>
      <p:sp>
        <p:nvSpPr>
          <p:cNvPr id="488" name="Google Shape;488;p86"/>
          <p:cNvSpPr/>
          <p:nvPr/>
        </p:nvSpPr>
        <p:spPr>
          <a:xfrm>
            <a:off x="8548343" y="224400"/>
            <a:ext cx="330300" cy="330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489"/>
        <p:cNvGrpSpPr/>
        <p:nvPr/>
      </p:nvGrpSpPr>
      <p:grpSpPr>
        <a:xfrm>
          <a:off x="0" y="0"/>
          <a:ext cx="0" cy="0"/>
          <a:chOff x="0" y="0"/>
          <a:chExt cx="0" cy="0"/>
        </a:xfrm>
      </p:grpSpPr>
      <p:sp>
        <p:nvSpPr>
          <p:cNvPr id="490" name="Google Shape;490;p8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Roboto Black"/>
              <a:buNone/>
              <a:defRPr>
                <a:solidFill>
                  <a:schemeClr val="dk1"/>
                </a:solidFill>
                <a:latin typeface="Roboto Black"/>
                <a:ea typeface="Roboto Black"/>
                <a:cs typeface="Roboto Black"/>
                <a:sym typeface="Roboto Black"/>
              </a:defRPr>
            </a:lvl1pPr>
            <a:lvl2pPr lvl="1"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2pPr>
            <a:lvl3pPr lvl="2"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3pPr>
            <a:lvl4pPr lvl="3"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4pPr>
            <a:lvl5pPr lvl="4"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5pPr>
            <a:lvl6pPr lvl="5"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6pPr>
            <a:lvl7pPr lvl="6"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7pPr>
            <a:lvl8pPr lvl="7"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8pPr>
            <a:lvl9pPr lvl="8" rtl="0">
              <a:spcBef>
                <a:spcPts val="0"/>
              </a:spcBef>
              <a:spcAft>
                <a:spcPts val="0"/>
              </a:spcAft>
              <a:buClr>
                <a:srgbClr val="FFFFFF"/>
              </a:buClr>
              <a:buSzPts val="2800"/>
              <a:buFont typeface="Poppins Black"/>
              <a:buNone/>
              <a:defRPr sz="2800">
                <a:solidFill>
                  <a:srgbClr val="FFFFFF"/>
                </a:solidFill>
                <a:latin typeface="Poppins Black"/>
                <a:ea typeface="Poppins Black"/>
                <a:cs typeface="Poppins Black"/>
                <a:sym typeface="Poppins Black"/>
              </a:defRPr>
            </a:lvl9pPr>
          </a:lstStyle>
          <a:p>
            <a:endParaRPr/>
          </a:p>
        </p:txBody>
      </p:sp>
      <p:sp>
        <p:nvSpPr>
          <p:cNvPr id="491" name="Google Shape;491;p87"/>
          <p:cNvSpPr txBox="1">
            <a:spLocks noGrp="1"/>
          </p:cNvSpPr>
          <p:nvPr>
            <p:ph type="subTitle" idx="1"/>
          </p:nvPr>
        </p:nvSpPr>
        <p:spPr>
          <a:xfrm>
            <a:off x="737350" y="1401750"/>
            <a:ext cx="3154200" cy="32016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a:solidFill>
                  <a:srgbClr val="3B495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2" name="Google Shape;492;p87"/>
          <p:cNvSpPr/>
          <p:nvPr/>
        </p:nvSpPr>
        <p:spPr>
          <a:xfrm>
            <a:off x="8734103" y="148799"/>
            <a:ext cx="267900" cy="2679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3">
  <p:cSld name="Agenda">
    <p:bg>
      <p:bgPr>
        <a:solidFill>
          <a:srgbClr val="FFFFFF"/>
        </a:solidFill>
        <a:effectLst/>
      </p:bgPr>
    </p:bg>
    <p:spTree>
      <p:nvGrpSpPr>
        <p:cNvPr id="1" name="Shape 493"/>
        <p:cNvGrpSpPr/>
        <p:nvPr/>
      </p:nvGrpSpPr>
      <p:grpSpPr>
        <a:xfrm>
          <a:off x="0" y="0"/>
          <a:ext cx="0" cy="0"/>
          <a:chOff x="0" y="0"/>
          <a:chExt cx="0" cy="0"/>
        </a:xfrm>
      </p:grpSpPr>
      <p:sp>
        <p:nvSpPr>
          <p:cNvPr id="494" name="Google Shape;494;p88"/>
          <p:cNvSpPr txBox="1">
            <a:spLocks noGrp="1"/>
          </p:cNvSpPr>
          <p:nvPr>
            <p:ph type="body" idx="1"/>
          </p:nvPr>
        </p:nvSpPr>
        <p:spPr>
          <a:xfrm>
            <a:off x="1591056" y="1325372"/>
            <a:ext cx="6519900" cy="1252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526"/>
              </a:lnSpc>
              <a:spcBef>
                <a:spcPts val="0"/>
              </a:spcBef>
              <a:spcAft>
                <a:spcPts val="0"/>
              </a:spcAft>
              <a:buClr>
                <a:schemeClr val="lt1"/>
              </a:buClr>
              <a:buSzPts val="3040"/>
              <a:buFont typeface="Arial"/>
              <a:buNone/>
              <a:defRPr sz="3800" b="1" i="0" u="none" strike="noStrike" cap="none">
                <a:solidFill>
                  <a:schemeClr val="lt1"/>
                </a:solidFill>
                <a:latin typeface="Roboto"/>
                <a:ea typeface="Roboto"/>
                <a:cs typeface="Roboto"/>
                <a:sym typeface="Roboto"/>
              </a:defRPr>
            </a:lvl1pPr>
            <a:lvl2pPr marL="914400" marR="0" lvl="1" indent="-228600" algn="l" rtl="0">
              <a:lnSpc>
                <a:spcPct val="130526"/>
              </a:lnSpc>
              <a:spcBef>
                <a:spcPts val="0"/>
              </a:spcBef>
              <a:spcAft>
                <a:spcPts val="0"/>
              </a:spcAft>
              <a:buClr>
                <a:schemeClr val="lt1"/>
              </a:buClr>
              <a:buSzPts val="3040"/>
              <a:buFont typeface="Arial"/>
              <a:buNone/>
              <a:defRPr sz="3800" b="1" i="0" u="none" strike="noStrike" cap="none">
                <a:solidFill>
                  <a:schemeClr val="lt1"/>
                </a:solidFill>
                <a:latin typeface="Roboto"/>
                <a:ea typeface="Roboto"/>
                <a:cs typeface="Roboto"/>
                <a:sym typeface="Roboto"/>
              </a:defRPr>
            </a:lvl2pPr>
            <a:lvl3pPr marL="1371600" marR="0" lvl="2" indent="-457200" algn="l" rtl="0">
              <a:lnSpc>
                <a:spcPct val="100000"/>
              </a:lnSpc>
              <a:spcBef>
                <a:spcPts val="0"/>
              </a:spcBef>
              <a:spcAft>
                <a:spcPts val="0"/>
              </a:spcAft>
              <a:buClr>
                <a:schemeClr val="lt1"/>
              </a:buClr>
              <a:buSzPts val="3600"/>
              <a:buFont typeface="Arial"/>
              <a:buChar char="•"/>
              <a:defRPr sz="4500" b="1" i="0" u="none" strike="noStrike" cap="none">
                <a:solidFill>
                  <a:schemeClr val="lt1"/>
                </a:solidFill>
                <a:latin typeface="Roboto"/>
                <a:ea typeface="Roboto"/>
                <a:cs typeface="Roboto"/>
                <a:sym typeface="Roboto"/>
              </a:defRPr>
            </a:lvl3pPr>
            <a:lvl4pPr marL="1828800" marR="0" lvl="3" indent="-457200" algn="l" rtl="0">
              <a:lnSpc>
                <a:spcPct val="100000"/>
              </a:lnSpc>
              <a:spcBef>
                <a:spcPts val="0"/>
              </a:spcBef>
              <a:spcAft>
                <a:spcPts val="0"/>
              </a:spcAft>
              <a:buClr>
                <a:schemeClr val="lt1"/>
              </a:buClr>
              <a:buSzPts val="3600"/>
              <a:buFont typeface="Arial"/>
              <a:buChar char="•"/>
              <a:defRPr sz="4500" b="1" i="0" u="none" strike="noStrike" cap="none">
                <a:solidFill>
                  <a:schemeClr val="lt1"/>
                </a:solidFill>
                <a:latin typeface="Roboto"/>
                <a:ea typeface="Roboto"/>
                <a:cs typeface="Roboto"/>
                <a:sym typeface="Roboto"/>
              </a:defRPr>
            </a:lvl4pPr>
            <a:lvl5pPr marL="2286000" marR="0" lvl="4" indent="-457200" algn="l" rtl="0">
              <a:lnSpc>
                <a:spcPct val="100000"/>
              </a:lnSpc>
              <a:spcBef>
                <a:spcPts val="0"/>
              </a:spcBef>
              <a:spcAft>
                <a:spcPts val="0"/>
              </a:spcAft>
              <a:buClr>
                <a:schemeClr val="lt1"/>
              </a:buClr>
              <a:buSzPts val="3600"/>
              <a:buFont typeface="Arial"/>
              <a:buChar char="•"/>
              <a:defRPr sz="4500" b="1" i="0" u="none" strike="noStrike" cap="none">
                <a:solidFill>
                  <a:schemeClr val="lt1"/>
                </a:solidFill>
                <a:latin typeface="Roboto"/>
                <a:ea typeface="Roboto"/>
                <a:cs typeface="Roboto"/>
                <a:sym typeface="Roboto"/>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5" name="Google Shape;495;p88"/>
          <p:cNvSpPr txBox="1">
            <a:spLocks noGrp="1"/>
          </p:cNvSpPr>
          <p:nvPr>
            <p:ph type="body" idx="2"/>
          </p:nvPr>
        </p:nvSpPr>
        <p:spPr>
          <a:xfrm>
            <a:off x="376947" y="343778"/>
            <a:ext cx="6885000" cy="615600"/>
          </a:xfrm>
          <a:prstGeom prst="rect">
            <a:avLst/>
          </a:prstGeom>
          <a:no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800" b="1" i="0" u="none" strike="noStrike" cap="none">
                <a:solidFill>
                  <a:schemeClr val="lt1"/>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2 1">
  <p:cSld name="Freshhdesk 3_1">
    <p:spTree>
      <p:nvGrpSpPr>
        <p:cNvPr id="1" name="Shape 496"/>
        <p:cNvGrpSpPr/>
        <p:nvPr/>
      </p:nvGrpSpPr>
      <p:grpSpPr>
        <a:xfrm>
          <a:off x="0" y="0"/>
          <a:ext cx="0" cy="0"/>
          <a:chOff x="0" y="0"/>
          <a:chExt cx="0" cy="0"/>
        </a:xfrm>
      </p:grpSpPr>
      <p:sp>
        <p:nvSpPr>
          <p:cNvPr id="497" name="Google Shape;497;p89"/>
          <p:cNvSpPr txBox="1">
            <a:spLocks noGrp="1"/>
          </p:cNvSpPr>
          <p:nvPr>
            <p:ph type="body" idx="1"/>
          </p:nvPr>
        </p:nvSpPr>
        <p:spPr>
          <a:xfrm>
            <a:off x="376947" y="634235"/>
            <a:ext cx="6885000" cy="615600"/>
          </a:xfrm>
          <a:prstGeom prst="rect">
            <a:avLst/>
          </a:prstGeom>
          <a:no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2800" b="1" i="0" u="none" strike="noStrike" cap="none">
                <a:solidFill>
                  <a:schemeClr val="dk1"/>
                </a:solidFill>
                <a:latin typeface="Roboto"/>
                <a:ea typeface="Roboto"/>
                <a:cs typeface="Roboto"/>
                <a:sym typeface="Roboto"/>
              </a:defRPr>
            </a:lvl1pPr>
            <a:lvl2pPr marL="914400" marR="0" lvl="1"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8" name="Google Shape;498;p89"/>
          <p:cNvSpPr txBox="1">
            <a:spLocks noGrp="1"/>
          </p:cNvSpPr>
          <p:nvPr>
            <p:ph type="body" idx="2"/>
          </p:nvPr>
        </p:nvSpPr>
        <p:spPr>
          <a:xfrm>
            <a:off x="397248" y="1172528"/>
            <a:ext cx="5400600" cy="5064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Roboto Light"/>
                <a:ea typeface="Roboto Light"/>
                <a:cs typeface="Roboto Light"/>
                <a:sym typeface="Roboto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99" name="Google Shape;499;p89"/>
          <p:cNvPicPr preferRelativeResize="0"/>
          <p:nvPr/>
        </p:nvPicPr>
        <p:blipFill rotWithShape="1">
          <a:blip r:embed="rId2">
            <a:alphaModFix/>
          </a:blip>
          <a:srcRect/>
          <a:stretch/>
        </p:blipFill>
        <p:spPr>
          <a:xfrm>
            <a:off x="440350" y="272150"/>
            <a:ext cx="1605900" cy="3620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4">
  <p:cSld name="1_Blank">
    <p:bg>
      <p:bgPr>
        <a:solidFill>
          <a:srgbClr val="131734"/>
        </a:solidFill>
        <a:effectLst/>
      </p:bgPr>
    </p:bg>
    <p:spTree>
      <p:nvGrpSpPr>
        <p:cNvPr id="1" name="Shape 500"/>
        <p:cNvGrpSpPr/>
        <p:nvPr/>
      </p:nvGrpSpPr>
      <p:grpSpPr>
        <a:xfrm>
          <a:off x="0" y="0"/>
          <a:ext cx="0" cy="0"/>
          <a:chOff x="0" y="0"/>
          <a:chExt cx="0" cy="0"/>
        </a:xfrm>
      </p:grpSpPr>
      <p:sp>
        <p:nvSpPr>
          <p:cNvPr id="501" name="Google Shape;501;p90"/>
          <p:cNvSpPr txBox="1">
            <a:spLocks noGrp="1"/>
          </p:cNvSpPr>
          <p:nvPr>
            <p:ph type="body" idx="1"/>
          </p:nvPr>
        </p:nvSpPr>
        <p:spPr>
          <a:xfrm>
            <a:off x="376947" y="343778"/>
            <a:ext cx="6885000" cy="615600"/>
          </a:xfrm>
          <a:prstGeom prst="rect">
            <a:avLst/>
          </a:prstGeom>
          <a:noFill/>
          <a:ln>
            <a:noFill/>
          </a:ln>
        </p:spPr>
        <p:txBody>
          <a:bodyPr spcFirstLastPara="1" wrap="square" lIns="91425" tIns="91425" rIns="91425" bIns="91425" anchor="t" anchorCtr="0">
            <a:spAutoFit/>
          </a:bodyPr>
          <a:lstStyle>
            <a:lvl1pPr marL="457200" marR="0" lvl="0" indent="-228600" algn="l" rtl="0">
              <a:lnSpc>
                <a:spcPct val="100000"/>
              </a:lnSpc>
              <a:spcBef>
                <a:spcPts val="0"/>
              </a:spcBef>
              <a:spcAft>
                <a:spcPts val="0"/>
              </a:spcAft>
              <a:buSzPts val="1800"/>
              <a:buNone/>
              <a:defRPr sz="2800" b="1" i="0" u="none" strike="noStrike" cap="none">
                <a:solidFill>
                  <a:schemeClr val="lt1"/>
                </a:solidFill>
                <a:latin typeface="Roboto"/>
                <a:ea typeface="Roboto"/>
                <a:cs typeface="Roboto"/>
                <a:sym typeface="Roboto"/>
              </a:defRPr>
            </a:lvl1pPr>
            <a:lvl2pPr marL="914400" marR="0" lvl="1" indent="-228600" algn="l" rtl="0">
              <a:lnSpc>
                <a:spcPct val="100000"/>
              </a:lnSpc>
              <a:spcBef>
                <a:spcPts val="0"/>
              </a:spcBef>
              <a:spcAft>
                <a:spcPts val="0"/>
              </a:spcAft>
              <a:buClr>
                <a:srgbClr val="FFFFFF"/>
              </a:buClr>
              <a:buSzPts val="1400"/>
              <a:buNone/>
              <a:defRPr sz="1350" b="0" i="0" u="none" strike="noStrike" cap="none">
                <a:solidFill>
                  <a:srgbClr val="FFFFFF"/>
                </a:solidFill>
                <a:latin typeface="Arial"/>
                <a:ea typeface="Arial"/>
                <a:cs typeface="Arial"/>
                <a:sym typeface="Arial"/>
              </a:defRPr>
            </a:lvl2pPr>
            <a:lvl3pPr marL="1371600" marR="0" lvl="2" indent="-228600" algn="l" rtl="0">
              <a:lnSpc>
                <a:spcPct val="100000"/>
              </a:lnSpc>
              <a:spcBef>
                <a:spcPts val="0"/>
              </a:spcBef>
              <a:spcAft>
                <a:spcPts val="0"/>
              </a:spcAft>
              <a:buClr>
                <a:srgbClr val="FFFFFF"/>
              </a:buClr>
              <a:buSzPts val="1400"/>
              <a:buNone/>
              <a:defRPr sz="1350" b="0" i="0" u="none" strike="noStrike" cap="none">
                <a:solidFill>
                  <a:srgbClr val="FFFFFF"/>
                </a:solidFill>
                <a:latin typeface="Arial"/>
                <a:ea typeface="Arial"/>
                <a:cs typeface="Arial"/>
                <a:sym typeface="Arial"/>
              </a:defRPr>
            </a:lvl3pPr>
            <a:lvl4pPr marL="1828800" marR="0" lvl="3" indent="-228600" algn="l" rtl="0">
              <a:lnSpc>
                <a:spcPct val="100000"/>
              </a:lnSpc>
              <a:spcBef>
                <a:spcPts val="0"/>
              </a:spcBef>
              <a:spcAft>
                <a:spcPts val="0"/>
              </a:spcAft>
              <a:buClr>
                <a:srgbClr val="FFFFFF"/>
              </a:buClr>
              <a:buSzPts val="1400"/>
              <a:buNone/>
              <a:defRPr sz="1350" b="0" i="0" u="none" strike="noStrike" cap="none">
                <a:solidFill>
                  <a:srgbClr val="FFFFFF"/>
                </a:solidFill>
                <a:latin typeface="Arial"/>
                <a:ea typeface="Arial"/>
                <a:cs typeface="Arial"/>
                <a:sym typeface="Arial"/>
              </a:defRPr>
            </a:lvl4pPr>
            <a:lvl5pPr marL="2286000" marR="0" lvl="4" indent="-228600" algn="l" rtl="0">
              <a:lnSpc>
                <a:spcPct val="100000"/>
              </a:lnSpc>
              <a:spcBef>
                <a:spcPts val="0"/>
              </a:spcBef>
              <a:spcAft>
                <a:spcPts val="0"/>
              </a:spcAft>
              <a:buClr>
                <a:srgbClr val="FFFFFF"/>
              </a:buClr>
              <a:buSzPts val="1400"/>
              <a:buNone/>
              <a:defRPr sz="1350" b="0" i="0" u="none" strike="noStrike" cap="none">
                <a:solidFill>
                  <a:srgbClr val="FFFFFF"/>
                </a:solidFill>
                <a:latin typeface="Arial"/>
                <a:ea typeface="Arial"/>
                <a:cs typeface="Arial"/>
                <a:sym typeface="Arial"/>
              </a:defRPr>
            </a:lvl5pPr>
            <a:lvl6pPr marL="2743200" marR="0" lvl="5" indent="-228600" algn="l" rtl="0">
              <a:lnSpc>
                <a:spcPct val="100000"/>
              </a:lnSpc>
              <a:spcBef>
                <a:spcPts val="0"/>
              </a:spcBef>
              <a:spcAft>
                <a:spcPts val="0"/>
              </a:spcAft>
              <a:buClr>
                <a:srgbClr val="FFFFFF"/>
              </a:buClr>
              <a:buSzPts val="1400"/>
              <a:buNone/>
              <a:defRPr sz="1400" b="0" i="0" u="none" strike="noStrike" cap="none">
                <a:solidFill>
                  <a:srgbClr val="FFFFFF"/>
                </a:solidFill>
                <a:latin typeface="Arial"/>
                <a:ea typeface="Arial"/>
                <a:cs typeface="Arial"/>
                <a:sym typeface="Arial"/>
              </a:defRPr>
            </a:lvl6pPr>
            <a:lvl7pPr marL="3200400" marR="0" lvl="6" indent="-228600" algn="l" rtl="0">
              <a:lnSpc>
                <a:spcPct val="100000"/>
              </a:lnSpc>
              <a:spcBef>
                <a:spcPts val="0"/>
              </a:spcBef>
              <a:spcAft>
                <a:spcPts val="0"/>
              </a:spcAft>
              <a:buClr>
                <a:srgbClr val="FFFFFF"/>
              </a:buClr>
              <a:buSzPts val="1400"/>
              <a:buNone/>
              <a:defRPr sz="1400" b="0" i="0" u="none" strike="noStrike" cap="none">
                <a:solidFill>
                  <a:srgbClr val="FFFFFF"/>
                </a:solidFill>
                <a:latin typeface="Arial"/>
                <a:ea typeface="Arial"/>
                <a:cs typeface="Arial"/>
                <a:sym typeface="Arial"/>
              </a:defRPr>
            </a:lvl7pPr>
            <a:lvl8pPr marL="3657600" marR="0" lvl="7" indent="-228600" algn="l" rtl="0">
              <a:lnSpc>
                <a:spcPct val="100000"/>
              </a:lnSpc>
              <a:spcBef>
                <a:spcPts val="0"/>
              </a:spcBef>
              <a:spcAft>
                <a:spcPts val="0"/>
              </a:spcAft>
              <a:buClr>
                <a:srgbClr val="FFFFFF"/>
              </a:buClr>
              <a:buSzPts val="1400"/>
              <a:buNone/>
              <a:defRPr sz="1400" b="0" i="0" u="none" strike="noStrike" cap="none">
                <a:solidFill>
                  <a:srgbClr val="FFFFFF"/>
                </a:solidFill>
                <a:latin typeface="Arial"/>
                <a:ea typeface="Arial"/>
                <a:cs typeface="Arial"/>
                <a:sym typeface="Arial"/>
              </a:defRPr>
            </a:lvl8pPr>
            <a:lvl9pPr marL="4114800" marR="0" lvl="8" indent="-228600" algn="l" rtl="0">
              <a:lnSpc>
                <a:spcPct val="100000"/>
              </a:lnSpc>
              <a:spcBef>
                <a:spcPts val="0"/>
              </a:spcBef>
              <a:spcAft>
                <a:spcPts val="0"/>
              </a:spcAft>
              <a:buClr>
                <a:srgbClr val="FFFFFF"/>
              </a:buClr>
              <a:buSzPts val="1400"/>
              <a:buNone/>
              <a:defRPr sz="14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249"/>
        <p:cNvGrpSpPr/>
        <p:nvPr/>
      </p:nvGrpSpPr>
      <p:grpSpPr>
        <a:xfrm>
          <a:off x="0" y="0"/>
          <a:ext cx="0" cy="0"/>
          <a:chOff x="0" y="0"/>
          <a:chExt cx="0" cy="0"/>
        </a:xfrm>
      </p:grpSpPr>
      <p:sp>
        <p:nvSpPr>
          <p:cNvPr id="250" name="Google Shape;250;p30"/>
          <p:cNvSpPr/>
          <p:nvPr/>
        </p:nvSpPr>
        <p:spPr>
          <a:xfrm>
            <a:off x="0" y="0"/>
            <a:ext cx="9144000" cy="51435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1D274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1" name="Google Shape;251;p30"/>
          <p:cNvSpPr/>
          <p:nvPr/>
        </p:nvSpPr>
        <p:spPr>
          <a:xfrm>
            <a:off x="8556718" y="251713"/>
            <a:ext cx="330300" cy="3303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2" name="Google Shape;252;p30"/>
          <p:cNvSpPr/>
          <p:nvPr/>
        </p:nvSpPr>
        <p:spPr>
          <a:xfrm>
            <a:off x="0" y="4286250"/>
            <a:ext cx="9144000" cy="857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1_Title Slide 3">
    <p:spTree>
      <p:nvGrpSpPr>
        <p:cNvPr id="1" name="Shape 253"/>
        <p:cNvGrpSpPr/>
        <p:nvPr/>
      </p:nvGrpSpPr>
      <p:grpSpPr>
        <a:xfrm>
          <a:off x="0" y="0"/>
          <a:ext cx="0" cy="0"/>
          <a:chOff x="0" y="0"/>
          <a:chExt cx="0" cy="0"/>
        </a:xfrm>
      </p:grpSpPr>
      <p:sp>
        <p:nvSpPr>
          <p:cNvPr id="254" name="Google Shape;254;p31"/>
          <p:cNvSpPr>
            <a:spLocks noGrp="1"/>
          </p:cNvSpPr>
          <p:nvPr>
            <p:ph type="pic" idx="2"/>
          </p:nvPr>
        </p:nvSpPr>
        <p:spPr>
          <a:xfrm>
            <a:off x="215900"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5" name="Google Shape;255;p31"/>
          <p:cNvSpPr>
            <a:spLocks noGrp="1"/>
          </p:cNvSpPr>
          <p:nvPr>
            <p:ph type="pic" idx="3"/>
          </p:nvPr>
        </p:nvSpPr>
        <p:spPr>
          <a:xfrm>
            <a:off x="1732967"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6" name="Google Shape;256;p31"/>
          <p:cNvSpPr>
            <a:spLocks noGrp="1"/>
          </p:cNvSpPr>
          <p:nvPr>
            <p:ph type="pic" idx="4"/>
          </p:nvPr>
        </p:nvSpPr>
        <p:spPr>
          <a:xfrm>
            <a:off x="3250034"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7" name="Google Shape;257;p31"/>
          <p:cNvSpPr>
            <a:spLocks noGrp="1"/>
          </p:cNvSpPr>
          <p:nvPr>
            <p:ph type="pic" idx="5"/>
          </p:nvPr>
        </p:nvSpPr>
        <p:spPr>
          <a:xfrm>
            <a:off x="4767101"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8" name="Google Shape;258;p31"/>
          <p:cNvSpPr>
            <a:spLocks noGrp="1"/>
          </p:cNvSpPr>
          <p:nvPr>
            <p:ph type="pic" idx="6"/>
          </p:nvPr>
        </p:nvSpPr>
        <p:spPr>
          <a:xfrm>
            <a:off x="6284168"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9" name="Google Shape;259;p31"/>
          <p:cNvSpPr>
            <a:spLocks noGrp="1"/>
          </p:cNvSpPr>
          <p:nvPr>
            <p:ph type="pic" idx="7"/>
          </p:nvPr>
        </p:nvSpPr>
        <p:spPr>
          <a:xfrm>
            <a:off x="7801233" y="2232955"/>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0" name="Google Shape;260;p31"/>
          <p:cNvSpPr/>
          <p:nvPr/>
        </p:nvSpPr>
        <p:spPr>
          <a:xfrm>
            <a:off x="6784619" y="4111940"/>
            <a:ext cx="535200" cy="535200"/>
          </a:xfrm>
          <a:prstGeom prst="ellipse">
            <a:avLst/>
          </a:prstGeom>
          <a:solidFill>
            <a:srgbClr val="E1EDFF"/>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1" name="Google Shape;261;p31"/>
          <p:cNvSpPr/>
          <p:nvPr/>
        </p:nvSpPr>
        <p:spPr>
          <a:xfrm>
            <a:off x="1516247" y="4236401"/>
            <a:ext cx="410700" cy="410700"/>
          </a:xfrm>
          <a:prstGeom prst="ellipse">
            <a:avLst/>
          </a:prstGeom>
          <a:solidFill>
            <a:srgbClr val="E1EDFF"/>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2" name="Google Shape;262;p31"/>
          <p:cNvSpPr/>
          <p:nvPr/>
        </p:nvSpPr>
        <p:spPr>
          <a:xfrm>
            <a:off x="876221" y="3739959"/>
            <a:ext cx="7391561" cy="1403541"/>
          </a:xfrm>
          <a:custGeom>
            <a:avLst/>
            <a:gdLst/>
            <a:ahLst/>
            <a:cxnLst/>
            <a:rect l="l" t="t" r="r" b="b"/>
            <a:pathLst>
              <a:path w="7391561" h="1403541" extrusionOk="0">
                <a:moveTo>
                  <a:pt x="3695780" y="0"/>
                </a:moveTo>
                <a:cubicBezTo>
                  <a:pt x="5042143" y="0"/>
                  <a:pt x="6276978" y="477506"/>
                  <a:pt x="7240169" y="1272402"/>
                </a:cubicBezTo>
                <a:lnTo>
                  <a:pt x="7391561" y="1403541"/>
                </a:lnTo>
                <a:lnTo>
                  <a:pt x="0" y="1403541"/>
                </a:lnTo>
                <a:lnTo>
                  <a:pt x="151391" y="1272402"/>
                </a:lnTo>
                <a:cubicBezTo>
                  <a:pt x="1114583" y="477506"/>
                  <a:pt x="2349418" y="0"/>
                  <a:pt x="3695780" y="0"/>
                </a:cubicBezTo>
                <a:close/>
              </a:path>
            </a:pathLst>
          </a:custGeom>
          <a:solidFill>
            <a:srgbClr val="D8E3FA"/>
          </a:solidFill>
          <a:ln>
            <a:noFill/>
          </a:ln>
        </p:spPr>
        <p:txBody>
          <a:bodyPr spcFirstLastPara="1" wrap="square" lIns="91650" tIns="45800" rIns="91650" bIns="458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3" name="Google Shape;263;p31"/>
          <p:cNvSpPr/>
          <p:nvPr/>
        </p:nvSpPr>
        <p:spPr>
          <a:xfrm>
            <a:off x="1907098" y="3496707"/>
            <a:ext cx="518700" cy="518700"/>
          </a:xfrm>
          <a:prstGeom prst="ellipse">
            <a:avLst/>
          </a:prstGeom>
          <a:solidFill>
            <a:srgbClr val="BDCFEF"/>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31"/>
          <p:cNvSpPr/>
          <p:nvPr/>
        </p:nvSpPr>
        <p:spPr>
          <a:xfrm>
            <a:off x="8156075" y="4270956"/>
            <a:ext cx="669000" cy="669000"/>
          </a:xfrm>
          <a:prstGeom prst="ellipse">
            <a:avLst/>
          </a:prstGeom>
          <a:solidFill>
            <a:srgbClr val="E1EDFF"/>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5" name="Google Shape;265;p31"/>
          <p:cNvSpPr/>
          <p:nvPr/>
        </p:nvSpPr>
        <p:spPr>
          <a:xfrm>
            <a:off x="817268" y="2942491"/>
            <a:ext cx="310500" cy="310500"/>
          </a:xfrm>
          <a:prstGeom prst="ellipse">
            <a:avLst/>
          </a:prstGeom>
          <a:solidFill>
            <a:srgbClr val="F0F5FC"/>
          </a:solidFill>
          <a:ln>
            <a:noFill/>
          </a:ln>
        </p:spPr>
        <p:txBody>
          <a:bodyPr spcFirstLastPara="1" wrap="square" lIns="91650" tIns="45800" rIns="91650" bIns="458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 name="Google Shape;266;p31"/>
          <p:cNvSpPr>
            <a:spLocks noGrp="1"/>
          </p:cNvSpPr>
          <p:nvPr>
            <p:ph type="pic" idx="8"/>
          </p:nvPr>
        </p:nvSpPr>
        <p:spPr>
          <a:xfrm>
            <a:off x="215900"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7" name="Google Shape;267;p31"/>
          <p:cNvSpPr>
            <a:spLocks noGrp="1"/>
          </p:cNvSpPr>
          <p:nvPr>
            <p:ph type="pic" idx="9"/>
          </p:nvPr>
        </p:nvSpPr>
        <p:spPr>
          <a:xfrm>
            <a:off x="1732967"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8" name="Google Shape;268;p31"/>
          <p:cNvSpPr>
            <a:spLocks noGrp="1"/>
          </p:cNvSpPr>
          <p:nvPr>
            <p:ph type="pic" idx="13"/>
          </p:nvPr>
        </p:nvSpPr>
        <p:spPr>
          <a:xfrm>
            <a:off x="3250034"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9" name="Google Shape;269;p31"/>
          <p:cNvSpPr>
            <a:spLocks noGrp="1"/>
          </p:cNvSpPr>
          <p:nvPr>
            <p:ph type="pic" idx="14"/>
          </p:nvPr>
        </p:nvSpPr>
        <p:spPr>
          <a:xfrm>
            <a:off x="4767101"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0" name="Google Shape;270;p31"/>
          <p:cNvSpPr>
            <a:spLocks noGrp="1"/>
          </p:cNvSpPr>
          <p:nvPr>
            <p:ph type="pic" idx="15"/>
          </p:nvPr>
        </p:nvSpPr>
        <p:spPr>
          <a:xfrm>
            <a:off x="6284168"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1" name="Google Shape;271;p31"/>
          <p:cNvSpPr>
            <a:spLocks noGrp="1"/>
          </p:cNvSpPr>
          <p:nvPr>
            <p:ph type="pic" idx="16"/>
          </p:nvPr>
        </p:nvSpPr>
        <p:spPr>
          <a:xfrm>
            <a:off x="7801233" y="839207"/>
            <a:ext cx="1128600" cy="1128600"/>
          </a:xfrm>
          <a:prstGeom prst="rect">
            <a:avLst/>
          </a:prstGeom>
          <a:noFill/>
          <a:ln>
            <a:noFill/>
          </a:ln>
        </p:spPr>
        <p:txBody>
          <a:bodyPr spcFirstLastPara="1" wrap="square" lIns="91650" tIns="45800" rIns="91650" bIns="458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72"/>
        <p:cNvGrpSpPr/>
        <p:nvPr/>
      </p:nvGrpSpPr>
      <p:grpSpPr>
        <a:xfrm>
          <a:off x="0" y="0"/>
          <a:ext cx="0" cy="0"/>
          <a:chOff x="0" y="0"/>
          <a:chExt cx="0" cy="0"/>
        </a:xfrm>
      </p:grpSpPr>
      <p:sp>
        <p:nvSpPr>
          <p:cNvPr id="273" name="Google Shape;273;p32"/>
          <p:cNvSpPr txBox="1">
            <a:spLocks noGrp="1"/>
          </p:cNvSpPr>
          <p:nvPr>
            <p:ph type="sldNum" idx="12"/>
          </p:nvPr>
        </p:nvSpPr>
        <p:spPr>
          <a:xfrm>
            <a:off x="8472458" y="4663217"/>
            <a:ext cx="548700" cy="393600"/>
          </a:xfrm>
          <a:prstGeom prst="rect">
            <a:avLst/>
          </a:prstGeom>
          <a:noFill/>
          <a:ln>
            <a:noFill/>
          </a:ln>
        </p:spPr>
        <p:txBody>
          <a:bodyPr spcFirstLastPara="1" wrap="square" lIns="91650" tIns="91650" rIns="91650" bIns="9165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3.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624">
          <p15:clr>
            <a:srgbClr val="F26B43"/>
          </p15:clr>
        </p15:guide>
        <p15:guide id="2" pos="136">
          <p15:clr>
            <a:srgbClr val="F26B43"/>
          </p15:clr>
        </p15:guide>
        <p15:guide id="3" orient="horz" pos="123">
          <p15:clr>
            <a:srgbClr val="F26B43"/>
          </p15:clr>
        </p15:guide>
        <p15:guide id="4" orient="horz" pos="3094">
          <p15:clr>
            <a:srgbClr val="F26B43"/>
          </p15:clr>
        </p15:guide>
        <p15:guide id="5" orient="horz" pos="32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1" name="Google Shape;311;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12" name="Google Shape;31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07" name="Google Shape;40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08" name="Google Shape;40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Lst>
  <mc:AlternateContent xmlns:mc="http://schemas.openxmlformats.org/markup-compatibility/2006" xmlns:p14="http://schemas.microsoft.com/office/powerpoint/2010/main">
    <mc:Choice Requires="p14">
      <p:transition p14:dur="2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7.png"/><Relationship Id="rId26" Type="http://schemas.openxmlformats.org/officeDocument/2006/relationships/image" Target="../media/image92.png"/><Relationship Id="rId39" Type="http://schemas.openxmlformats.org/officeDocument/2006/relationships/image" Target="../media/image105.png"/><Relationship Id="rId21" Type="http://schemas.openxmlformats.org/officeDocument/2006/relationships/image" Target="../media/image90.png"/><Relationship Id="rId34" Type="http://schemas.openxmlformats.org/officeDocument/2006/relationships/image" Target="../media/image100.png"/><Relationship Id="rId7"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31.png"/><Relationship Id="rId20" Type="http://schemas.openxmlformats.org/officeDocument/2006/relationships/image" Target="../media/image89.png"/><Relationship Id="rId29" Type="http://schemas.openxmlformats.org/officeDocument/2006/relationships/image" Target="../media/image95.png"/><Relationship Id="rId41" Type="http://schemas.openxmlformats.org/officeDocument/2006/relationships/image" Target="../media/image3.png"/><Relationship Id="rId1" Type="http://schemas.openxmlformats.org/officeDocument/2006/relationships/slideLayout" Target="../slideLayouts/slideLayout38.xml"/><Relationship Id="rId6" Type="http://schemas.openxmlformats.org/officeDocument/2006/relationships/image" Target="../media/image76.png"/><Relationship Id="rId11" Type="http://schemas.openxmlformats.org/officeDocument/2006/relationships/image" Target="../media/image81.png"/><Relationship Id="rId24" Type="http://schemas.openxmlformats.org/officeDocument/2006/relationships/image" Target="../media/image26.png"/><Relationship Id="rId32" Type="http://schemas.openxmlformats.org/officeDocument/2006/relationships/image" Target="../media/image98.png"/><Relationship Id="rId37" Type="http://schemas.openxmlformats.org/officeDocument/2006/relationships/image" Target="../media/image103.png"/><Relationship Id="rId40" Type="http://schemas.openxmlformats.org/officeDocument/2006/relationships/image" Target="../media/image106.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32.png"/><Relationship Id="rId28" Type="http://schemas.openxmlformats.org/officeDocument/2006/relationships/image" Target="../media/image94.png"/><Relationship Id="rId36" Type="http://schemas.openxmlformats.org/officeDocument/2006/relationships/image" Target="../media/image102.png"/><Relationship Id="rId10" Type="http://schemas.openxmlformats.org/officeDocument/2006/relationships/image" Target="../media/image80.png"/><Relationship Id="rId19" Type="http://schemas.openxmlformats.org/officeDocument/2006/relationships/image" Target="../media/image88.png"/><Relationship Id="rId31" Type="http://schemas.openxmlformats.org/officeDocument/2006/relationships/image" Target="../media/image97.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 Id="rId22" Type="http://schemas.openxmlformats.org/officeDocument/2006/relationships/image" Target="../media/image37.png"/><Relationship Id="rId27" Type="http://schemas.openxmlformats.org/officeDocument/2006/relationships/image" Target="../media/image93.png"/><Relationship Id="rId30" Type="http://schemas.openxmlformats.org/officeDocument/2006/relationships/image" Target="../media/image96.png"/><Relationship Id="rId35" Type="http://schemas.openxmlformats.org/officeDocument/2006/relationships/image" Target="../media/image101.png"/><Relationship Id="rId8" Type="http://schemas.openxmlformats.org/officeDocument/2006/relationships/image" Target="../media/image78.png"/><Relationship Id="rId3" Type="http://schemas.openxmlformats.org/officeDocument/2006/relationships/image" Target="../media/image73.png"/><Relationship Id="rId12" Type="http://schemas.openxmlformats.org/officeDocument/2006/relationships/image" Target="../media/image82.png"/><Relationship Id="rId17" Type="http://schemas.openxmlformats.org/officeDocument/2006/relationships/image" Target="../media/image86.png"/><Relationship Id="rId25" Type="http://schemas.openxmlformats.org/officeDocument/2006/relationships/image" Target="../media/image91.png"/><Relationship Id="rId33" Type="http://schemas.openxmlformats.org/officeDocument/2006/relationships/image" Target="../media/image99.png"/><Relationship Id="rId38" Type="http://schemas.openxmlformats.org/officeDocument/2006/relationships/image" Target="../media/image104.png"/></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png"/><Relationship Id="rId39" Type="http://schemas.openxmlformats.org/officeDocument/2006/relationships/image" Target="../media/image152.png"/><Relationship Id="rId21" Type="http://schemas.openxmlformats.org/officeDocument/2006/relationships/image" Target="../media/image134.png"/><Relationship Id="rId34" Type="http://schemas.openxmlformats.org/officeDocument/2006/relationships/image" Target="../media/image147.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5" Type="http://schemas.openxmlformats.org/officeDocument/2006/relationships/image" Target="../media/image138.png"/><Relationship Id="rId33" Type="http://schemas.openxmlformats.org/officeDocument/2006/relationships/image" Target="../media/image146.png"/><Relationship Id="rId38" Type="http://schemas.openxmlformats.org/officeDocument/2006/relationships/image" Target="../media/image151.png"/><Relationship Id="rId2" Type="http://schemas.openxmlformats.org/officeDocument/2006/relationships/notesSlide" Target="../notesSlides/notesSlide15.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png"/><Relationship Id="rId1" Type="http://schemas.openxmlformats.org/officeDocument/2006/relationships/slideLayout" Target="../slideLayouts/slideLayout17.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32" Type="http://schemas.openxmlformats.org/officeDocument/2006/relationships/image" Target="../media/image145.png"/><Relationship Id="rId37" Type="http://schemas.openxmlformats.org/officeDocument/2006/relationships/image" Target="../media/image150.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10" Type="http://schemas.openxmlformats.org/officeDocument/2006/relationships/image" Target="../media/image123.png"/><Relationship Id="rId19" Type="http://schemas.openxmlformats.org/officeDocument/2006/relationships/image" Target="../media/image132.png"/><Relationship Id="rId31" Type="http://schemas.openxmlformats.org/officeDocument/2006/relationships/image" Target="../media/image144.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png"/><Relationship Id="rId3" Type="http://schemas.openxmlformats.org/officeDocument/2006/relationships/image" Target="../media/image11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18.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505"/>
        <p:cNvGrpSpPr/>
        <p:nvPr/>
      </p:nvGrpSpPr>
      <p:grpSpPr>
        <a:xfrm>
          <a:off x="0" y="0"/>
          <a:ext cx="0" cy="0"/>
          <a:chOff x="0" y="0"/>
          <a:chExt cx="0" cy="0"/>
        </a:xfrm>
      </p:grpSpPr>
      <p:sp>
        <p:nvSpPr>
          <p:cNvPr id="506" name="Google Shape;506;p91"/>
          <p:cNvSpPr txBox="1"/>
          <p:nvPr/>
        </p:nvSpPr>
        <p:spPr>
          <a:xfrm>
            <a:off x="477375" y="1108088"/>
            <a:ext cx="3330300" cy="1125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3000" b="1">
                <a:solidFill>
                  <a:srgbClr val="1F497E"/>
                </a:solidFill>
                <a:latin typeface="Source Sans Pro"/>
                <a:ea typeface="Source Sans Pro"/>
                <a:cs typeface="Source Sans Pro"/>
                <a:sym typeface="Source Sans Pro"/>
              </a:rPr>
              <a:t>Delight Made Easy</a:t>
            </a:r>
            <a:endParaRPr sz="3000" b="1">
              <a:solidFill>
                <a:srgbClr val="1F497E"/>
              </a:solidFill>
              <a:latin typeface="Source Sans Pro"/>
              <a:ea typeface="Source Sans Pro"/>
              <a:cs typeface="Source Sans Pro"/>
              <a:sym typeface="Source Sans Pro"/>
            </a:endParaRPr>
          </a:p>
        </p:txBody>
      </p:sp>
      <p:pic>
        <p:nvPicPr>
          <p:cNvPr id="507" name="Google Shape;507;p91"/>
          <p:cNvPicPr preferRelativeResize="0"/>
          <p:nvPr/>
        </p:nvPicPr>
        <p:blipFill rotWithShape="1">
          <a:blip r:embed="rId3">
            <a:alphaModFix/>
          </a:blip>
          <a:srcRect/>
          <a:stretch/>
        </p:blipFill>
        <p:spPr>
          <a:xfrm>
            <a:off x="466725" y="381003"/>
            <a:ext cx="1298725" cy="259750"/>
          </a:xfrm>
          <a:prstGeom prst="rect">
            <a:avLst/>
          </a:prstGeom>
          <a:noFill/>
          <a:ln>
            <a:noFill/>
          </a:ln>
        </p:spPr>
      </p:pic>
      <p:sp>
        <p:nvSpPr>
          <p:cNvPr id="508" name="Google Shape;508;p91"/>
          <p:cNvSpPr txBox="1"/>
          <p:nvPr/>
        </p:nvSpPr>
        <p:spPr>
          <a:xfrm>
            <a:off x="390375" y="2294200"/>
            <a:ext cx="3504300" cy="19281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Clr>
                <a:schemeClr val="dk1"/>
              </a:buClr>
              <a:buSzPts val="1100"/>
              <a:buFont typeface="Arial"/>
              <a:buNone/>
            </a:pPr>
            <a:r>
              <a:rPr lang="en">
                <a:solidFill>
                  <a:srgbClr val="073763"/>
                </a:solidFill>
              </a:rPr>
              <a:t>We make it fast and easy for businesses to delight their customers and employees.</a:t>
            </a:r>
            <a:endParaRPr>
              <a:solidFill>
                <a:srgbClr val="073763"/>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800">
              <a:solidFill>
                <a:srgbClr val="3973E6"/>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1800">
              <a:solidFill>
                <a:srgbClr val="434343"/>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1200">
              <a:solidFill>
                <a:srgbClr val="434343"/>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1800">
              <a:solidFill>
                <a:srgbClr val="434343"/>
              </a:solidFill>
              <a:latin typeface="Source Sans Pro"/>
              <a:ea typeface="Source Sans Pro"/>
              <a:cs typeface="Source Sans Pro"/>
              <a:sym typeface="Source Sans Pro"/>
            </a:endParaRPr>
          </a:p>
        </p:txBody>
      </p:sp>
      <p:sp>
        <p:nvSpPr>
          <p:cNvPr id="509" name="Google Shape;509;p91"/>
          <p:cNvSpPr txBox="1"/>
          <p:nvPr/>
        </p:nvSpPr>
        <p:spPr>
          <a:xfrm>
            <a:off x="372400" y="4667250"/>
            <a:ext cx="1298700" cy="25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900">
              <a:solidFill>
                <a:srgbClr val="434343"/>
              </a:solidFill>
              <a:latin typeface="Helvetica Neue"/>
              <a:ea typeface="Helvetica Neue"/>
              <a:cs typeface="Helvetica Neue"/>
              <a:sym typeface="Helvetica Neue"/>
            </a:endParaRPr>
          </a:p>
        </p:txBody>
      </p:sp>
      <p:pic>
        <p:nvPicPr>
          <p:cNvPr id="510" name="Google Shape;510;p91"/>
          <p:cNvPicPr preferRelativeResize="0"/>
          <p:nvPr/>
        </p:nvPicPr>
        <p:blipFill rotWithShape="1">
          <a:blip r:embed="rId4">
            <a:alphaModFix/>
          </a:blip>
          <a:srcRect t="18049" b="18056"/>
          <a:stretch/>
        </p:blipFill>
        <p:spPr>
          <a:xfrm>
            <a:off x="3683629" y="1047825"/>
            <a:ext cx="5373752" cy="343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00"/>
          <p:cNvPicPr preferRelativeResize="0"/>
          <p:nvPr/>
        </p:nvPicPr>
        <p:blipFill>
          <a:blip r:embed="rId3">
            <a:alphaModFix/>
          </a:blip>
          <a:stretch>
            <a:fillRect/>
          </a:stretch>
        </p:blipFill>
        <p:spPr>
          <a:xfrm>
            <a:off x="2466677" y="1149027"/>
            <a:ext cx="3500524" cy="3498799"/>
          </a:xfrm>
          <a:prstGeom prst="rect">
            <a:avLst/>
          </a:prstGeom>
          <a:noFill/>
          <a:ln>
            <a:noFill/>
          </a:ln>
        </p:spPr>
      </p:pic>
      <p:sp>
        <p:nvSpPr>
          <p:cNvPr id="724" name="Google Shape;724;p100"/>
          <p:cNvSpPr txBox="1"/>
          <p:nvPr/>
        </p:nvSpPr>
        <p:spPr>
          <a:xfrm>
            <a:off x="397625" y="3435025"/>
            <a:ext cx="22590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38A5DE"/>
                </a:solidFill>
                <a:latin typeface="Source Sans Pro"/>
                <a:ea typeface="Source Sans Pro"/>
                <a:cs typeface="Source Sans Pro"/>
                <a:sym typeface="Source Sans Pro"/>
              </a:rPr>
              <a:t>Grow relationships with single, built-in 360 view</a:t>
            </a:r>
            <a:endParaRPr b="1">
              <a:solidFill>
                <a:srgbClr val="38A5DE"/>
              </a:solidFill>
              <a:latin typeface="Source Sans Pro"/>
              <a:ea typeface="Source Sans Pro"/>
              <a:cs typeface="Source Sans Pro"/>
              <a:sym typeface="Source Sans Pro"/>
            </a:endParaRPr>
          </a:p>
        </p:txBody>
      </p:sp>
      <p:sp>
        <p:nvSpPr>
          <p:cNvPr id="725" name="Google Shape;725;p100"/>
          <p:cNvSpPr txBox="1"/>
          <p:nvPr/>
        </p:nvSpPr>
        <p:spPr>
          <a:xfrm>
            <a:off x="397625" y="3862700"/>
            <a:ext cx="24429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With ready to use 360° intelligence  that brings sales, marketing &amp; support data into a single view</a:t>
            </a:r>
            <a:endParaRPr sz="1000">
              <a:latin typeface="Source Sans Pro"/>
              <a:ea typeface="Source Sans Pro"/>
              <a:cs typeface="Source Sans Pro"/>
              <a:sym typeface="Source Sans Pro"/>
            </a:endParaRPr>
          </a:p>
        </p:txBody>
      </p:sp>
      <p:sp>
        <p:nvSpPr>
          <p:cNvPr id="726" name="Google Shape;726;p100"/>
          <p:cNvSpPr txBox="1"/>
          <p:nvPr/>
        </p:nvSpPr>
        <p:spPr>
          <a:xfrm>
            <a:off x="397625" y="1576700"/>
            <a:ext cx="22590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WIth powerful automation + AI based scoring to surface top leads and engage them easily</a:t>
            </a:r>
            <a:endParaRPr sz="1000">
              <a:latin typeface="Source Sans Pro"/>
              <a:ea typeface="Source Sans Pro"/>
              <a:cs typeface="Source Sans Pro"/>
              <a:sym typeface="Source Sans Pro"/>
            </a:endParaRPr>
          </a:p>
        </p:txBody>
      </p:sp>
      <p:sp>
        <p:nvSpPr>
          <p:cNvPr id="727" name="Google Shape;727;p100"/>
          <p:cNvSpPr txBox="1"/>
          <p:nvPr/>
        </p:nvSpPr>
        <p:spPr>
          <a:xfrm>
            <a:off x="397625" y="1149025"/>
            <a:ext cx="20118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38A5DE"/>
                </a:solidFill>
                <a:latin typeface="Source Sans Pro"/>
                <a:ea typeface="Source Sans Pro"/>
                <a:cs typeface="Source Sans Pro"/>
                <a:sym typeface="Source Sans Pro"/>
              </a:rPr>
              <a:t>Attract and engage the best leads, faster</a:t>
            </a:r>
            <a:endParaRPr b="1">
              <a:solidFill>
                <a:srgbClr val="38A5DE"/>
              </a:solidFill>
              <a:latin typeface="Source Sans Pro"/>
              <a:ea typeface="Source Sans Pro"/>
              <a:cs typeface="Source Sans Pro"/>
              <a:sym typeface="Source Sans Pro"/>
            </a:endParaRPr>
          </a:p>
        </p:txBody>
      </p:sp>
      <p:sp>
        <p:nvSpPr>
          <p:cNvPr id="728" name="Google Shape;728;p100"/>
          <p:cNvSpPr txBox="1"/>
          <p:nvPr/>
        </p:nvSpPr>
        <p:spPr>
          <a:xfrm>
            <a:off x="6176850" y="1576700"/>
            <a:ext cx="24939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dk1"/>
                </a:solidFill>
                <a:latin typeface="Source Sans Pro"/>
                <a:ea typeface="Source Sans Pro"/>
                <a:cs typeface="Source Sans Pro"/>
                <a:sym typeface="Source Sans Pro"/>
              </a:rPr>
              <a:t>An all-in-one, ready to use sales &amp; marketing suite </a:t>
            </a:r>
            <a:r>
              <a:rPr lang="en" sz="1000">
                <a:latin typeface="Source Sans Pro"/>
                <a:ea typeface="Source Sans Pro"/>
                <a:cs typeface="Source Sans Pro"/>
                <a:sym typeface="Source Sans Pro"/>
              </a:rPr>
              <a:t>avoids costly SIs/onboarding and complex integration</a:t>
            </a:r>
            <a:endParaRPr sz="1000">
              <a:latin typeface="Source Sans Pro"/>
              <a:ea typeface="Source Sans Pro"/>
              <a:cs typeface="Source Sans Pro"/>
              <a:sym typeface="Source Sans Pro"/>
            </a:endParaRPr>
          </a:p>
        </p:txBody>
      </p:sp>
      <p:sp>
        <p:nvSpPr>
          <p:cNvPr id="729" name="Google Shape;729;p100"/>
          <p:cNvSpPr txBox="1"/>
          <p:nvPr/>
        </p:nvSpPr>
        <p:spPr>
          <a:xfrm>
            <a:off x="6176850" y="1149025"/>
            <a:ext cx="25827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38A5DE"/>
                </a:solidFill>
                <a:latin typeface="Source Sans Pro"/>
                <a:ea typeface="Source Sans Pro"/>
                <a:cs typeface="Source Sans Pro"/>
                <a:sym typeface="Source Sans Pro"/>
              </a:rPr>
              <a:t>Adopt a digital-first CRM fast and customize with ease</a:t>
            </a:r>
            <a:endParaRPr b="1">
              <a:solidFill>
                <a:srgbClr val="38A5DE"/>
              </a:solidFill>
              <a:latin typeface="Source Sans Pro"/>
              <a:ea typeface="Source Sans Pro"/>
              <a:cs typeface="Source Sans Pro"/>
              <a:sym typeface="Source Sans Pro"/>
            </a:endParaRPr>
          </a:p>
        </p:txBody>
      </p:sp>
      <p:sp>
        <p:nvSpPr>
          <p:cNvPr id="730" name="Google Shape;730;p100"/>
          <p:cNvSpPr txBox="1"/>
          <p:nvPr/>
        </p:nvSpPr>
        <p:spPr>
          <a:xfrm>
            <a:off x="6176850" y="3862700"/>
            <a:ext cx="2243100" cy="49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Source Sans Pro"/>
                <a:ea typeface="Source Sans Pro"/>
                <a:cs typeface="Source Sans Pro"/>
                <a:sym typeface="Source Sans Pro"/>
              </a:rPr>
              <a:t>With unified pipeline analytics &amp; forecasting for revenue predictability and fast course correction</a:t>
            </a:r>
            <a:endParaRPr sz="1000">
              <a:latin typeface="Source Sans Pro"/>
              <a:ea typeface="Source Sans Pro"/>
              <a:cs typeface="Source Sans Pro"/>
              <a:sym typeface="Source Sans Pro"/>
            </a:endParaRPr>
          </a:p>
        </p:txBody>
      </p:sp>
      <p:sp>
        <p:nvSpPr>
          <p:cNvPr id="731" name="Google Shape;731;p100"/>
          <p:cNvSpPr txBox="1"/>
          <p:nvPr/>
        </p:nvSpPr>
        <p:spPr>
          <a:xfrm>
            <a:off x="6176850" y="3435025"/>
            <a:ext cx="20922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38A5DE"/>
                </a:solidFill>
                <a:latin typeface="Source Sans Pro"/>
                <a:ea typeface="Source Sans Pro"/>
                <a:cs typeface="Source Sans Pro"/>
                <a:sym typeface="Source Sans Pro"/>
              </a:rPr>
              <a:t>Optimize campaigns, pipeline, and forecasts</a:t>
            </a:r>
            <a:endParaRPr b="1">
              <a:solidFill>
                <a:srgbClr val="38A5DE"/>
              </a:solidFill>
              <a:latin typeface="Source Sans Pro"/>
              <a:ea typeface="Source Sans Pro"/>
              <a:cs typeface="Source Sans Pro"/>
              <a:sym typeface="Source Sans Pro"/>
            </a:endParaRPr>
          </a:p>
        </p:txBody>
      </p:sp>
      <p:sp>
        <p:nvSpPr>
          <p:cNvPr id="732" name="Google Shape;732;p100"/>
          <p:cNvSpPr txBox="1"/>
          <p:nvPr/>
        </p:nvSpPr>
        <p:spPr>
          <a:xfrm>
            <a:off x="307800" y="605275"/>
            <a:ext cx="3000000" cy="52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200" b="1">
                <a:solidFill>
                  <a:srgbClr val="FF9900"/>
                </a:solidFill>
                <a:latin typeface="Roboto"/>
                <a:ea typeface="Roboto"/>
                <a:cs typeface="Roboto"/>
                <a:sym typeface="Roboto"/>
              </a:rPr>
              <a:t>Freshsales Suite</a:t>
            </a:r>
            <a:endParaRPr sz="2200" b="1">
              <a:solidFill>
                <a:srgbClr val="FF9900"/>
              </a:solidFill>
              <a:latin typeface="Roboto"/>
              <a:ea typeface="Roboto"/>
              <a:cs typeface="Roboto"/>
              <a:sym typeface="Roboto"/>
            </a:endParaRPr>
          </a:p>
        </p:txBody>
      </p:sp>
      <p:sp>
        <p:nvSpPr>
          <p:cNvPr id="733" name="Google Shape;733;p100"/>
          <p:cNvSpPr txBox="1"/>
          <p:nvPr/>
        </p:nvSpPr>
        <p:spPr>
          <a:xfrm>
            <a:off x="307801" y="177255"/>
            <a:ext cx="8103900" cy="51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25"/>
              <a:buFont typeface="Arial"/>
              <a:buNone/>
            </a:pPr>
            <a:r>
              <a:rPr lang="en" sz="3000" b="1">
                <a:latin typeface="Roboto"/>
                <a:ea typeface="Roboto"/>
                <a:cs typeface="Roboto"/>
                <a:sym typeface="Roboto"/>
              </a:rPr>
              <a:t>Unite sales &amp; marketing around the customer </a:t>
            </a:r>
            <a:r>
              <a:rPr lang="en" sz="2425" b="1" i="0" u="none" strike="noStrike" cap="none">
                <a:solidFill>
                  <a:srgbClr val="000000"/>
                </a:solidFill>
                <a:latin typeface="Roboto"/>
                <a:ea typeface="Roboto"/>
                <a:cs typeface="Roboto"/>
                <a:sym typeface="Roboto"/>
              </a:rPr>
              <a:t> </a:t>
            </a:r>
            <a:endParaRPr sz="2425" b="1" i="0" u="none" strike="noStrike" cap="none">
              <a:solidFill>
                <a:srgbClr val="000000"/>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737"/>
        <p:cNvGrpSpPr/>
        <p:nvPr/>
      </p:nvGrpSpPr>
      <p:grpSpPr>
        <a:xfrm>
          <a:off x="0" y="0"/>
          <a:ext cx="0" cy="0"/>
          <a:chOff x="0" y="0"/>
          <a:chExt cx="0" cy="0"/>
        </a:xfrm>
      </p:grpSpPr>
      <p:sp>
        <p:nvSpPr>
          <p:cNvPr id="738" name="Google Shape;738;p101"/>
          <p:cNvSpPr/>
          <p:nvPr/>
        </p:nvSpPr>
        <p:spPr>
          <a:xfrm>
            <a:off x="8548343" y="208425"/>
            <a:ext cx="330300" cy="330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9" name="Google Shape;739;p101"/>
          <p:cNvSpPr txBox="1"/>
          <p:nvPr/>
        </p:nvSpPr>
        <p:spPr>
          <a:xfrm>
            <a:off x="2477975" y="676400"/>
            <a:ext cx="6268800" cy="72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a:latin typeface="Poppins SemiBold"/>
                <a:ea typeface="Poppins SemiBold"/>
                <a:cs typeface="Poppins SemiBold"/>
                <a:sym typeface="Poppins SemiBold"/>
              </a:rPr>
              <a:t>Clopay empowers customer support and marketing teams to grow customer value with a single  C360 view</a:t>
            </a:r>
            <a:endParaRPr sz="2200" b="0" i="0" u="none" strike="noStrike" cap="none">
              <a:solidFill>
                <a:srgbClr val="000000"/>
              </a:solidFill>
              <a:latin typeface="Poppins SemiBold"/>
              <a:ea typeface="Poppins SemiBold"/>
              <a:cs typeface="Poppins SemiBold"/>
              <a:sym typeface="Poppins SemiBold"/>
            </a:endParaRPr>
          </a:p>
        </p:txBody>
      </p:sp>
      <p:sp>
        <p:nvSpPr>
          <p:cNvPr id="740" name="Google Shape;740;p101"/>
          <p:cNvSpPr txBox="1"/>
          <p:nvPr/>
        </p:nvSpPr>
        <p:spPr>
          <a:xfrm>
            <a:off x="2530128" y="442750"/>
            <a:ext cx="2516400" cy="323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a:solidFill>
                  <a:srgbClr val="999999"/>
                </a:solidFill>
                <a:latin typeface="Poppins Medium"/>
                <a:ea typeface="Poppins Medium"/>
                <a:cs typeface="Poppins Medium"/>
                <a:sym typeface="Poppins Medium"/>
              </a:rPr>
              <a:t>Freshworks CRM </a:t>
            </a:r>
            <a:r>
              <a:rPr lang="en" sz="900" b="0" i="0" u="none" strike="noStrike" cap="none">
                <a:solidFill>
                  <a:srgbClr val="999999"/>
                </a:solidFill>
                <a:latin typeface="Poppins Medium"/>
                <a:ea typeface="Poppins Medium"/>
                <a:cs typeface="Poppins Medium"/>
                <a:sym typeface="Poppins Medium"/>
              </a:rPr>
              <a:t>Case study </a:t>
            </a:r>
            <a:endParaRPr sz="900" b="0" i="0" u="none" strike="noStrike" cap="none">
              <a:solidFill>
                <a:srgbClr val="999999"/>
              </a:solidFill>
              <a:latin typeface="Poppins Medium"/>
              <a:ea typeface="Poppins Medium"/>
              <a:cs typeface="Poppins Medium"/>
              <a:sym typeface="Poppins Medium"/>
            </a:endParaRPr>
          </a:p>
        </p:txBody>
      </p:sp>
      <p:cxnSp>
        <p:nvCxnSpPr>
          <p:cNvPr id="741" name="Google Shape;741;p101"/>
          <p:cNvCxnSpPr/>
          <p:nvPr/>
        </p:nvCxnSpPr>
        <p:spPr>
          <a:xfrm>
            <a:off x="3977935" y="547150"/>
            <a:ext cx="0" cy="114300"/>
          </a:xfrm>
          <a:prstGeom prst="straightConnector1">
            <a:avLst/>
          </a:prstGeom>
          <a:noFill/>
          <a:ln w="9525" cap="flat" cmpd="sng">
            <a:solidFill>
              <a:srgbClr val="B7B7B7"/>
            </a:solidFill>
            <a:prstDash val="solid"/>
            <a:round/>
            <a:headEnd type="none" w="sm" len="sm"/>
            <a:tailEnd type="none" w="sm" len="sm"/>
          </a:ln>
        </p:spPr>
      </p:cxnSp>
      <p:sp>
        <p:nvSpPr>
          <p:cNvPr id="742" name="Google Shape;742;p101"/>
          <p:cNvSpPr/>
          <p:nvPr/>
        </p:nvSpPr>
        <p:spPr>
          <a:xfrm>
            <a:off x="-466725" y="873825"/>
            <a:ext cx="2771700" cy="2771700"/>
          </a:xfrm>
          <a:prstGeom prst="teardrop">
            <a:avLst>
              <a:gd name="adj" fmla="val 100000"/>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101"/>
          <p:cNvSpPr/>
          <p:nvPr/>
        </p:nvSpPr>
        <p:spPr>
          <a:xfrm>
            <a:off x="2876550" y="2295525"/>
            <a:ext cx="2589600" cy="1752600"/>
          </a:xfrm>
          <a:prstGeom prst="roundRect">
            <a:avLst>
              <a:gd name="adj" fmla="val 4891"/>
            </a:avLst>
          </a:prstGeom>
          <a:solidFill>
            <a:srgbClr val="FFFFFF"/>
          </a:solidFill>
          <a:ln w="9525" cap="flat" cmpd="sng">
            <a:solidFill>
              <a:srgbClr val="EE5A2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EE5A24"/>
              </a:solidFill>
              <a:latin typeface="Arial"/>
              <a:ea typeface="Arial"/>
              <a:cs typeface="Arial"/>
              <a:sym typeface="Arial"/>
            </a:endParaRPr>
          </a:p>
        </p:txBody>
      </p:sp>
      <p:sp>
        <p:nvSpPr>
          <p:cNvPr id="744" name="Google Shape;744;p101"/>
          <p:cNvSpPr txBox="1"/>
          <p:nvPr/>
        </p:nvSpPr>
        <p:spPr>
          <a:xfrm>
            <a:off x="3001105" y="2781225"/>
            <a:ext cx="2464800" cy="939000"/>
          </a:xfrm>
          <a:prstGeom prst="rect">
            <a:avLst/>
          </a:prstGeom>
          <a:noFill/>
          <a:ln>
            <a:noFill/>
          </a:ln>
        </p:spPr>
        <p:txBody>
          <a:bodyPr spcFirstLastPara="1" wrap="square" lIns="91425" tIns="91425" rIns="91425" bIns="91425" anchor="ctr" anchorCtr="0">
            <a:spAutoFit/>
          </a:bodyPr>
          <a:lstStyle/>
          <a:p>
            <a:pPr marL="0" marR="0" lvl="0" indent="0" algn="l" rtl="0">
              <a:lnSpc>
                <a:spcPct val="130000"/>
              </a:lnSpc>
              <a:spcBef>
                <a:spcPts val="0"/>
              </a:spcBef>
              <a:spcAft>
                <a:spcPts val="0"/>
              </a:spcAft>
              <a:buClr>
                <a:srgbClr val="000000"/>
              </a:buClr>
              <a:buSzPts val="1000"/>
              <a:buFont typeface="Arial"/>
              <a:buNone/>
            </a:pPr>
            <a:r>
              <a:rPr lang="en" sz="1000" b="0" i="0" u="none" strike="noStrike" cap="none">
                <a:solidFill>
                  <a:srgbClr val="0B1320"/>
                </a:solidFill>
                <a:latin typeface="Poppins"/>
                <a:ea typeface="Poppins"/>
                <a:cs typeface="Poppins"/>
                <a:sym typeface="Poppins"/>
              </a:rPr>
              <a:t>Used &lt;50% of legacy CRM functionality. Needed more integrated, cost effective alternative.</a:t>
            </a:r>
            <a:endParaRPr sz="1000" b="0" i="0" u="none" strike="noStrike" cap="none">
              <a:solidFill>
                <a:srgbClr val="0B1320"/>
              </a:solidFill>
              <a:latin typeface="Poppins"/>
              <a:ea typeface="Poppins"/>
              <a:cs typeface="Poppins"/>
              <a:sym typeface="Poppins"/>
            </a:endParaRPr>
          </a:p>
        </p:txBody>
      </p:sp>
      <p:sp>
        <p:nvSpPr>
          <p:cNvPr id="745" name="Google Shape;745;p101"/>
          <p:cNvSpPr txBox="1"/>
          <p:nvPr/>
        </p:nvSpPr>
        <p:spPr>
          <a:xfrm>
            <a:off x="2960850" y="2404500"/>
            <a:ext cx="2225700" cy="40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EE5A24"/>
                </a:solidFill>
                <a:latin typeface="Poppins SemiBold"/>
                <a:ea typeface="Poppins SemiBold"/>
                <a:cs typeface="Poppins SemiBold"/>
                <a:sym typeface="Poppins SemiBold"/>
              </a:rPr>
              <a:t>Business Challenge</a:t>
            </a:r>
            <a:endParaRPr sz="1600" b="0" i="0" u="none" strike="noStrike" cap="none">
              <a:solidFill>
                <a:srgbClr val="EE5A24"/>
              </a:solidFill>
              <a:latin typeface="Poppins SemiBold"/>
              <a:ea typeface="Poppins SemiBold"/>
              <a:cs typeface="Poppins SemiBold"/>
              <a:sym typeface="Poppins SemiBold"/>
            </a:endParaRPr>
          </a:p>
        </p:txBody>
      </p:sp>
      <p:sp>
        <p:nvSpPr>
          <p:cNvPr id="746" name="Google Shape;746;p101"/>
          <p:cNvSpPr/>
          <p:nvPr/>
        </p:nvSpPr>
        <p:spPr>
          <a:xfrm>
            <a:off x="5554375" y="2295525"/>
            <a:ext cx="2589600" cy="1752600"/>
          </a:xfrm>
          <a:prstGeom prst="roundRect">
            <a:avLst>
              <a:gd name="adj" fmla="val 4891"/>
            </a:avLst>
          </a:prstGeom>
          <a:solidFill>
            <a:srgbClr val="FFFFFF"/>
          </a:solidFill>
          <a:ln w="9525" cap="flat" cmpd="sng">
            <a:solidFill>
              <a:srgbClr val="25C16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101"/>
          <p:cNvSpPr txBox="1"/>
          <p:nvPr/>
        </p:nvSpPr>
        <p:spPr>
          <a:xfrm>
            <a:off x="5678931" y="2809800"/>
            <a:ext cx="2464800" cy="738900"/>
          </a:xfrm>
          <a:prstGeom prst="rect">
            <a:avLst/>
          </a:prstGeom>
          <a:noFill/>
          <a:ln>
            <a:noFill/>
          </a:ln>
        </p:spPr>
        <p:txBody>
          <a:bodyPr spcFirstLastPara="1" wrap="square" lIns="91425" tIns="91425" rIns="91425" bIns="91425" anchor="ctr" anchorCtr="0">
            <a:spAutoFit/>
          </a:bodyPr>
          <a:lstStyle/>
          <a:p>
            <a:pPr marL="0" marR="0" lvl="0" indent="0" algn="l" rtl="0">
              <a:lnSpc>
                <a:spcPct val="130000"/>
              </a:lnSpc>
              <a:spcBef>
                <a:spcPts val="0"/>
              </a:spcBef>
              <a:spcAft>
                <a:spcPts val="0"/>
              </a:spcAft>
              <a:buClr>
                <a:srgbClr val="000000"/>
              </a:buClr>
              <a:buSzPts val="1000"/>
              <a:buFont typeface="Arial"/>
              <a:buNone/>
            </a:pPr>
            <a:r>
              <a:rPr lang="en" sz="1000" b="0" i="0" u="none" strike="noStrike" cap="none">
                <a:solidFill>
                  <a:srgbClr val="0B1320"/>
                </a:solidFill>
                <a:latin typeface="Poppins"/>
                <a:ea typeface="Poppins"/>
                <a:cs typeface="Poppins"/>
                <a:sym typeface="Poppins"/>
              </a:rPr>
              <a:t>Replaced 5 separate systems with a single, simplified customer tech stack with a unified platform.</a:t>
            </a:r>
            <a:endParaRPr sz="1000" b="0" i="0" u="none" strike="noStrike" cap="none">
              <a:solidFill>
                <a:srgbClr val="0B1320"/>
              </a:solidFill>
              <a:latin typeface="Poppins"/>
              <a:ea typeface="Poppins"/>
              <a:cs typeface="Poppins"/>
              <a:sym typeface="Poppins"/>
            </a:endParaRPr>
          </a:p>
        </p:txBody>
      </p:sp>
      <p:sp>
        <p:nvSpPr>
          <p:cNvPr id="748" name="Google Shape;748;p101"/>
          <p:cNvSpPr txBox="1"/>
          <p:nvPr/>
        </p:nvSpPr>
        <p:spPr>
          <a:xfrm>
            <a:off x="5678925" y="2404500"/>
            <a:ext cx="1982100" cy="40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419067"/>
                </a:solidFill>
                <a:latin typeface="Poppins SemiBold"/>
                <a:ea typeface="Poppins SemiBold"/>
                <a:cs typeface="Poppins SemiBold"/>
                <a:sym typeface="Poppins SemiBold"/>
              </a:rPr>
              <a:t>The Solution</a:t>
            </a:r>
            <a:endParaRPr sz="1600" b="0" i="0" u="none" strike="noStrike" cap="none">
              <a:solidFill>
                <a:srgbClr val="419067"/>
              </a:solidFill>
              <a:latin typeface="Poppins SemiBold"/>
              <a:ea typeface="Poppins SemiBold"/>
              <a:cs typeface="Poppins SemiBold"/>
              <a:sym typeface="Poppins SemiBold"/>
            </a:endParaRPr>
          </a:p>
        </p:txBody>
      </p:sp>
      <p:sp>
        <p:nvSpPr>
          <p:cNvPr id="749" name="Google Shape;749;p101"/>
          <p:cNvSpPr txBox="1"/>
          <p:nvPr/>
        </p:nvSpPr>
        <p:spPr>
          <a:xfrm>
            <a:off x="184425" y="2371425"/>
            <a:ext cx="1982100" cy="53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b="0" i="0" u="none" strike="noStrike" cap="none">
                <a:solidFill>
                  <a:srgbClr val="000000"/>
                </a:solidFill>
                <a:latin typeface="Poppins Light"/>
                <a:ea typeface="Poppins Light"/>
                <a:cs typeface="Poppins Light"/>
                <a:sym typeface="Poppins Light"/>
              </a:rPr>
              <a:t>U.S. garage door manufacturer with distribution via dealers and larger commercial accounts.</a:t>
            </a:r>
            <a:endParaRPr sz="800" b="0" i="0" u="none" strike="noStrike" cap="none">
              <a:solidFill>
                <a:srgbClr val="000000"/>
              </a:solidFill>
              <a:latin typeface="Poppins SemiBold"/>
              <a:ea typeface="Poppins SemiBold"/>
              <a:cs typeface="Poppins SemiBold"/>
              <a:sym typeface="Poppins SemiBold"/>
            </a:endParaRPr>
          </a:p>
        </p:txBody>
      </p:sp>
      <p:sp>
        <p:nvSpPr>
          <p:cNvPr id="750" name="Google Shape;750;p101"/>
          <p:cNvSpPr txBox="1"/>
          <p:nvPr/>
        </p:nvSpPr>
        <p:spPr>
          <a:xfrm>
            <a:off x="165377" y="2128275"/>
            <a:ext cx="13683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Poppins SemiBold"/>
                <a:ea typeface="Poppins SemiBold"/>
                <a:cs typeface="Poppins SemiBold"/>
                <a:sym typeface="Poppins SemiBold"/>
              </a:rPr>
              <a:t>About Customer</a:t>
            </a:r>
            <a:endParaRPr sz="1000" b="0" i="0" u="none" strike="noStrike" cap="none">
              <a:solidFill>
                <a:srgbClr val="000000"/>
              </a:solidFill>
              <a:latin typeface="Poppins SemiBold"/>
              <a:ea typeface="Poppins SemiBold"/>
              <a:cs typeface="Poppins SemiBold"/>
              <a:sym typeface="Poppins SemiBold"/>
            </a:endParaRPr>
          </a:p>
        </p:txBody>
      </p:sp>
      <p:pic>
        <p:nvPicPr>
          <p:cNvPr id="751" name="Google Shape;751;p101"/>
          <p:cNvPicPr preferRelativeResize="0"/>
          <p:nvPr/>
        </p:nvPicPr>
        <p:blipFill rotWithShape="1">
          <a:blip r:embed="rId4">
            <a:alphaModFix/>
          </a:blip>
          <a:srcRect/>
          <a:stretch/>
        </p:blipFill>
        <p:spPr>
          <a:xfrm>
            <a:off x="280888" y="1333973"/>
            <a:ext cx="1053275" cy="616550"/>
          </a:xfrm>
          <a:prstGeom prst="rect">
            <a:avLst/>
          </a:prstGeom>
          <a:noFill/>
          <a:ln>
            <a:noFill/>
          </a:ln>
        </p:spPr>
      </p:pic>
      <p:sp>
        <p:nvSpPr>
          <p:cNvPr id="752" name="Google Shape;752;p101"/>
          <p:cNvSpPr txBox="1"/>
          <p:nvPr/>
        </p:nvSpPr>
        <p:spPr>
          <a:xfrm>
            <a:off x="5810400" y="4904700"/>
            <a:ext cx="3333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7B7B7"/>
                </a:solidFill>
                <a:latin typeface="Poppins Light"/>
                <a:ea typeface="Poppins Light"/>
                <a:cs typeface="Poppins Light"/>
                <a:sym typeface="Poppins Light"/>
              </a:rPr>
              <a:t>© 2021 Freshworks Inc. – All Rights reserved. Confidential and Proprietary Information</a:t>
            </a:r>
            <a:endParaRPr sz="600" b="0" i="0" u="none" strike="noStrike" cap="none">
              <a:solidFill>
                <a:srgbClr val="B7B7B7"/>
              </a:solidFill>
              <a:latin typeface="Poppins Light"/>
              <a:ea typeface="Poppins Light"/>
              <a:cs typeface="Poppins Light"/>
              <a:sym typeface="Poppins Light"/>
            </a:endParaRPr>
          </a:p>
        </p:txBody>
      </p:sp>
      <p:pic>
        <p:nvPicPr>
          <p:cNvPr id="753" name="Google Shape;753;p101"/>
          <p:cNvPicPr preferRelativeResize="0"/>
          <p:nvPr/>
        </p:nvPicPr>
        <p:blipFill rotWithShape="1">
          <a:blip r:embed="rId5">
            <a:alphaModFix/>
          </a:blip>
          <a:srcRect r="49122"/>
          <a:stretch/>
        </p:blipFill>
        <p:spPr>
          <a:xfrm>
            <a:off x="6303049" y="3760764"/>
            <a:ext cx="889549" cy="192950"/>
          </a:xfrm>
          <a:prstGeom prst="rect">
            <a:avLst/>
          </a:prstGeom>
          <a:noFill/>
          <a:ln>
            <a:noFill/>
          </a:ln>
        </p:spPr>
      </p:pic>
      <p:pic>
        <p:nvPicPr>
          <p:cNvPr id="754" name="Google Shape;754;p101"/>
          <p:cNvPicPr preferRelativeResize="0"/>
          <p:nvPr/>
        </p:nvPicPr>
        <p:blipFill>
          <a:blip r:embed="rId6">
            <a:alphaModFix/>
          </a:blip>
          <a:stretch>
            <a:fillRect/>
          </a:stretch>
        </p:blipFill>
        <p:spPr>
          <a:xfrm>
            <a:off x="5678925" y="3548675"/>
            <a:ext cx="1129590" cy="192950"/>
          </a:xfrm>
          <a:prstGeom prst="rect">
            <a:avLst/>
          </a:prstGeom>
          <a:noFill/>
          <a:ln>
            <a:noFill/>
          </a:ln>
        </p:spPr>
      </p:pic>
      <p:pic>
        <p:nvPicPr>
          <p:cNvPr id="755" name="Google Shape;755;p101"/>
          <p:cNvPicPr preferRelativeResize="0"/>
          <p:nvPr/>
        </p:nvPicPr>
        <p:blipFill>
          <a:blip r:embed="rId7">
            <a:alphaModFix/>
          </a:blip>
          <a:stretch>
            <a:fillRect/>
          </a:stretch>
        </p:blipFill>
        <p:spPr>
          <a:xfrm>
            <a:off x="6916247" y="3548680"/>
            <a:ext cx="894585" cy="192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2"/>
          <p:cNvSpPr/>
          <p:nvPr/>
        </p:nvSpPr>
        <p:spPr>
          <a:xfrm>
            <a:off x="1169475" y="1325075"/>
            <a:ext cx="4655400" cy="3066300"/>
          </a:xfrm>
          <a:prstGeom prst="roundRect">
            <a:avLst>
              <a:gd name="adj" fmla="val 4097"/>
            </a:avLst>
          </a:prstGeom>
          <a:noFill/>
          <a:ln w="9525" cap="flat" cmpd="sng">
            <a:solidFill>
              <a:srgbClr val="999999"/>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102"/>
          <p:cNvSpPr txBox="1"/>
          <p:nvPr/>
        </p:nvSpPr>
        <p:spPr>
          <a:xfrm>
            <a:off x="402000" y="157150"/>
            <a:ext cx="7578600" cy="7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B1320"/>
                </a:solidFill>
                <a:latin typeface="Roboto"/>
                <a:ea typeface="Roboto"/>
                <a:cs typeface="Roboto"/>
                <a:sym typeface="Roboto"/>
              </a:rPr>
              <a:t>Freshservice - A platform Cross-section</a:t>
            </a:r>
            <a:endParaRPr sz="3000" b="1">
              <a:solidFill>
                <a:srgbClr val="0B1320"/>
              </a:solidFill>
              <a:latin typeface="Roboto"/>
              <a:ea typeface="Roboto"/>
              <a:cs typeface="Roboto"/>
              <a:sym typeface="Roboto"/>
            </a:endParaRPr>
          </a:p>
        </p:txBody>
      </p:sp>
      <p:sp>
        <p:nvSpPr>
          <p:cNvPr id="762" name="Google Shape;762;p102"/>
          <p:cNvSpPr/>
          <p:nvPr/>
        </p:nvSpPr>
        <p:spPr>
          <a:xfrm>
            <a:off x="1468075" y="1111650"/>
            <a:ext cx="4036500" cy="9096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102"/>
          <p:cNvSpPr/>
          <p:nvPr/>
        </p:nvSpPr>
        <p:spPr>
          <a:xfrm>
            <a:off x="2663800" y="989641"/>
            <a:ext cx="15960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200" b="1">
                <a:solidFill>
                  <a:srgbClr val="FFFFFF"/>
                </a:solidFill>
                <a:latin typeface="Roboto"/>
                <a:ea typeface="Roboto"/>
                <a:cs typeface="Roboto"/>
                <a:sym typeface="Roboto"/>
              </a:rPr>
              <a:t>Simplifying ITSM</a:t>
            </a:r>
            <a:endParaRPr sz="1200" b="1">
              <a:solidFill>
                <a:srgbClr val="FFFFFF"/>
              </a:solidFill>
              <a:latin typeface="Roboto"/>
              <a:ea typeface="Roboto"/>
              <a:cs typeface="Roboto"/>
              <a:sym typeface="Roboto"/>
            </a:endParaRPr>
          </a:p>
        </p:txBody>
      </p:sp>
      <p:sp>
        <p:nvSpPr>
          <p:cNvPr id="764" name="Google Shape;764;p102"/>
          <p:cNvSpPr txBox="1"/>
          <p:nvPr/>
        </p:nvSpPr>
        <p:spPr>
          <a:xfrm>
            <a:off x="1542688" y="17410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Employee </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Experience</a:t>
            </a:r>
            <a:endParaRPr sz="700">
              <a:solidFill>
                <a:srgbClr val="434343"/>
              </a:solidFill>
              <a:latin typeface="Roboto"/>
              <a:ea typeface="Roboto"/>
              <a:cs typeface="Roboto"/>
              <a:sym typeface="Roboto"/>
            </a:endParaRPr>
          </a:p>
        </p:txBody>
      </p:sp>
      <p:sp>
        <p:nvSpPr>
          <p:cNvPr id="765" name="Google Shape;765;p102"/>
          <p:cNvSpPr txBox="1"/>
          <p:nvPr/>
        </p:nvSpPr>
        <p:spPr>
          <a:xfrm>
            <a:off x="2382538" y="17410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Agent </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Experience</a:t>
            </a:r>
            <a:endParaRPr sz="700">
              <a:solidFill>
                <a:srgbClr val="434343"/>
              </a:solidFill>
              <a:latin typeface="Roboto"/>
              <a:ea typeface="Roboto"/>
              <a:cs typeface="Roboto"/>
              <a:sym typeface="Roboto"/>
            </a:endParaRPr>
          </a:p>
        </p:txBody>
      </p:sp>
      <p:sp>
        <p:nvSpPr>
          <p:cNvPr id="766" name="Google Shape;766;p102"/>
          <p:cNvSpPr txBox="1"/>
          <p:nvPr/>
        </p:nvSpPr>
        <p:spPr>
          <a:xfrm>
            <a:off x="3146213" y="17410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ITSM </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&amp; ESM</a:t>
            </a:r>
            <a:endParaRPr sz="700">
              <a:solidFill>
                <a:srgbClr val="434343"/>
              </a:solidFill>
              <a:latin typeface="Roboto"/>
              <a:ea typeface="Roboto"/>
              <a:cs typeface="Roboto"/>
              <a:sym typeface="Roboto"/>
            </a:endParaRPr>
          </a:p>
        </p:txBody>
      </p:sp>
      <p:sp>
        <p:nvSpPr>
          <p:cNvPr id="767" name="Google Shape;767;p102"/>
          <p:cNvSpPr txBox="1"/>
          <p:nvPr/>
        </p:nvSpPr>
        <p:spPr>
          <a:xfrm>
            <a:off x="3902650" y="17410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PPM </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&amp; Analytics</a:t>
            </a:r>
            <a:endParaRPr sz="700">
              <a:solidFill>
                <a:srgbClr val="434343"/>
              </a:solidFill>
              <a:latin typeface="Roboto"/>
              <a:ea typeface="Roboto"/>
              <a:cs typeface="Roboto"/>
              <a:sym typeface="Roboto"/>
            </a:endParaRPr>
          </a:p>
        </p:txBody>
      </p:sp>
      <p:sp>
        <p:nvSpPr>
          <p:cNvPr id="768" name="Google Shape;768;p102"/>
          <p:cNvSpPr txBox="1"/>
          <p:nvPr/>
        </p:nvSpPr>
        <p:spPr>
          <a:xfrm>
            <a:off x="4659100" y="17410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ITAM </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&amp; ITOM</a:t>
            </a:r>
            <a:endParaRPr sz="700">
              <a:solidFill>
                <a:srgbClr val="434343"/>
              </a:solidFill>
              <a:latin typeface="Roboto"/>
              <a:ea typeface="Roboto"/>
              <a:cs typeface="Roboto"/>
              <a:sym typeface="Roboto"/>
            </a:endParaRPr>
          </a:p>
        </p:txBody>
      </p:sp>
      <p:sp>
        <p:nvSpPr>
          <p:cNvPr id="769" name="Google Shape;769;p102"/>
          <p:cNvSpPr/>
          <p:nvPr/>
        </p:nvSpPr>
        <p:spPr>
          <a:xfrm>
            <a:off x="1468075" y="2252945"/>
            <a:ext cx="1979400" cy="6597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102"/>
          <p:cNvSpPr/>
          <p:nvPr/>
        </p:nvSpPr>
        <p:spPr>
          <a:xfrm>
            <a:off x="2138875" y="2103188"/>
            <a:ext cx="6378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000" b="1">
                <a:solidFill>
                  <a:srgbClr val="FFFFFF"/>
                </a:solidFill>
                <a:latin typeface="Roboto"/>
                <a:ea typeface="Roboto"/>
                <a:cs typeface="Roboto"/>
                <a:sym typeface="Roboto"/>
              </a:rPr>
              <a:t>ITIL</a:t>
            </a:r>
            <a:endParaRPr sz="1000" b="1">
              <a:solidFill>
                <a:srgbClr val="FFFFFF"/>
              </a:solidFill>
              <a:latin typeface="Roboto"/>
              <a:ea typeface="Roboto"/>
              <a:cs typeface="Roboto"/>
              <a:sym typeface="Roboto"/>
            </a:endParaRPr>
          </a:p>
        </p:txBody>
      </p:sp>
      <p:sp>
        <p:nvSpPr>
          <p:cNvPr id="771" name="Google Shape;771;p102"/>
          <p:cNvSpPr txBox="1"/>
          <p:nvPr/>
        </p:nvSpPr>
        <p:spPr>
          <a:xfrm>
            <a:off x="1390313"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CMDB</a:t>
            </a:r>
            <a:endParaRPr sz="700">
              <a:solidFill>
                <a:srgbClr val="434343"/>
              </a:solidFill>
              <a:latin typeface="Roboto"/>
              <a:ea typeface="Roboto"/>
              <a:cs typeface="Roboto"/>
              <a:sym typeface="Roboto"/>
            </a:endParaRPr>
          </a:p>
        </p:txBody>
      </p:sp>
      <p:sp>
        <p:nvSpPr>
          <p:cNvPr id="772" name="Google Shape;772;p102"/>
          <p:cNvSpPr txBox="1"/>
          <p:nvPr/>
        </p:nvSpPr>
        <p:spPr>
          <a:xfrm>
            <a:off x="2058763"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INC, SR, CR</a:t>
            </a:r>
            <a:endParaRPr sz="700">
              <a:solidFill>
                <a:srgbClr val="434343"/>
              </a:solidFill>
              <a:latin typeface="Roboto"/>
              <a:ea typeface="Roboto"/>
              <a:cs typeface="Roboto"/>
              <a:sym typeface="Roboto"/>
            </a:endParaRPr>
          </a:p>
        </p:txBody>
      </p:sp>
      <p:sp>
        <p:nvSpPr>
          <p:cNvPr id="773" name="Google Shape;773;p102"/>
          <p:cNvSpPr txBox="1"/>
          <p:nvPr/>
        </p:nvSpPr>
        <p:spPr>
          <a:xfrm>
            <a:off x="2678113"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PPM</a:t>
            </a:r>
            <a:endParaRPr sz="700">
              <a:solidFill>
                <a:srgbClr val="434343"/>
              </a:solidFill>
              <a:latin typeface="Roboto"/>
              <a:ea typeface="Roboto"/>
              <a:cs typeface="Roboto"/>
              <a:sym typeface="Roboto"/>
            </a:endParaRPr>
          </a:p>
        </p:txBody>
      </p:sp>
      <p:sp>
        <p:nvSpPr>
          <p:cNvPr id="774" name="Google Shape;774;p102"/>
          <p:cNvSpPr/>
          <p:nvPr/>
        </p:nvSpPr>
        <p:spPr>
          <a:xfrm>
            <a:off x="3525225" y="2250625"/>
            <a:ext cx="1979400" cy="6597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02"/>
          <p:cNvSpPr/>
          <p:nvPr/>
        </p:nvSpPr>
        <p:spPr>
          <a:xfrm>
            <a:off x="4010925" y="2108663"/>
            <a:ext cx="10080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000" b="1">
                <a:solidFill>
                  <a:srgbClr val="FFFFFF"/>
                </a:solidFill>
                <a:latin typeface="Roboto"/>
                <a:ea typeface="Roboto"/>
                <a:cs typeface="Roboto"/>
                <a:sym typeface="Roboto"/>
              </a:rPr>
              <a:t>Automation</a:t>
            </a:r>
            <a:endParaRPr sz="1000" b="1">
              <a:solidFill>
                <a:srgbClr val="FFFFFF"/>
              </a:solidFill>
              <a:latin typeface="Roboto"/>
              <a:ea typeface="Roboto"/>
              <a:cs typeface="Roboto"/>
              <a:sym typeface="Roboto"/>
            </a:endParaRPr>
          </a:p>
        </p:txBody>
      </p:sp>
      <p:sp>
        <p:nvSpPr>
          <p:cNvPr id="776" name="Google Shape;776;p102"/>
          <p:cNvSpPr txBox="1"/>
          <p:nvPr/>
        </p:nvSpPr>
        <p:spPr>
          <a:xfrm>
            <a:off x="3432388"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On call</a:t>
            </a:r>
            <a:endParaRPr sz="700">
              <a:solidFill>
                <a:srgbClr val="434343"/>
              </a:solidFill>
              <a:latin typeface="Roboto"/>
              <a:ea typeface="Roboto"/>
              <a:cs typeface="Roboto"/>
              <a:sym typeface="Roboto"/>
            </a:endParaRPr>
          </a:p>
        </p:txBody>
      </p:sp>
      <p:sp>
        <p:nvSpPr>
          <p:cNvPr id="777" name="Google Shape;777;p102"/>
          <p:cNvSpPr txBox="1"/>
          <p:nvPr/>
        </p:nvSpPr>
        <p:spPr>
          <a:xfrm>
            <a:off x="4115913"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Orchestration</a:t>
            </a:r>
            <a:endParaRPr sz="700">
              <a:solidFill>
                <a:srgbClr val="434343"/>
              </a:solidFill>
              <a:latin typeface="Roboto"/>
              <a:ea typeface="Roboto"/>
              <a:cs typeface="Roboto"/>
              <a:sym typeface="Roboto"/>
            </a:endParaRPr>
          </a:p>
        </p:txBody>
      </p:sp>
      <p:sp>
        <p:nvSpPr>
          <p:cNvPr id="778" name="Google Shape;778;p102"/>
          <p:cNvSpPr txBox="1"/>
          <p:nvPr/>
        </p:nvSpPr>
        <p:spPr>
          <a:xfrm>
            <a:off x="4806013" y="2755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Workflows</a:t>
            </a:r>
            <a:endParaRPr sz="700">
              <a:solidFill>
                <a:srgbClr val="434343"/>
              </a:solidFill>
              <a:latin typeface="Roboto"/>
              <a:ea typeface="Roboto"/>
              <a:cs typeface="Roboto"/>
              <a:sym typeface="Roboto"/>
            </a:endParaRPr>
          </a:p>
        </p:txBody>
      </p:sp>
      <p:pic>
        <p:nvPicPr>
          <p:cNvPr id="779" name="Google Shape;779;p102"/>
          <p:cNvPicPr preferRelativeResize="0"/>
          <p:nvPr/>
        </p:nvPicPr>
        <p:blipFill rotWithShape="1">
          <a:blip r:embed="rId3">
            <a:alphaModFix/>
          </a:blip>
          <a:srcRect l="27478" b="51209"/>
          <a:stretch/>
        </p:blipFill>
        <p:spPr>
          <a:xfrm>
            <a:off x="2580698" y="1376311"/>
            <a:ext cx="401700" cy="263002"/>
          </a:xfrm>
          <a:prstGeom prst="rect">
            <a:avLst/>
          </a:prstGeom>
          <a:noFill/>
          <a:ln>
            <a:noFill/>
          </a:ln>
        </p:spPr>
      </p:pic>
      <p:pic>
        <p:nvPicPr>
          <p:cNvPr id="780" name="Google Shape;780;p102"/>
          <p:cNvPicPr preferRelativeResize="0"/>
          <p:nvPr/>
        </p:nvPicPr>
        <p:blipFill>
          <a:blip r:embed="rId4">
            <a:alphaModFix/>
          </a:blip>
          <a:stretch>
            <a:fillRect/>
          </a:stretch>
        </p:blipFill>
        <p:spPr>
          <a:xfrm>
            <a:off x="1731573" y="1321284"/>
            <a:ext cx="420275" cy="373075"/>
          </a:xfrm>
          <a:prstGeom prst="rect">
            <a:avLst/>
          </a:prstGeom>
          <a:noFill/>
          <a:ln>
            <a:noFill/>
          </a:ln>
        </p:spPr>
      </p:pic>
      <p:pic>
        <p:nvPicPr>
          <p:cNvPr id="781" name="Google Shape;781;p102"/>
          <p:cNvPicPr preferRelativeResize="0"/>
          <p:nvPr/>
        </p:nvPicPr>
        <p:blipFill>
          <a:blip r:embed="rId5">
            <a:alphaModFix/>
          </a:blip>
          <a:stretch>
            <a:fillRect/>
          </a:stretch>
        </p:blipFill>
        <p:spPr>
          <a:xfrm>
            <a:off x="4889913" y="1424734"/>
            <a:ext cx="261500" cy="269615"/>
          </a:xfrm>
          <a:prstGeom prst="rect">
            <a:avLst/>
          </a:prstGeom>
          <a:noFill/>
          <a:ln>
            <a:noFill/>
          </a:ln>
        </p:spPr>
      </p:pic>
      <p:pic>
        <p:nvPicPr>
          <p:cNvPr id="782" name="Google Shape;782;p102"/>
          <p:cNvPicPr preferRelativeResize="0"/>
          <p:nvPr/>
        </p:nvPicPr>
        <p:blipFill>
          <a:blip r:embed="rId6">
            <a:alphaModFix/>
          </a:blip>
          <a:stretch>
            <a:fillRect/>
          </a:stretch>
        </p:blipFill>
        <p:spPr>
          <a:xfrm>
            <a:off x="5077654" y="1290575"/>
            <a:ext cx="148634" cy="153239"/>
          </a:xfrm>
          <a:prstGeom prst="rect">
            <a:avLst/>
          </a:prstGeom>
          <a:noFill/>
          <a:ln>
            <a:noFill/>
          </a:ln>
        </p:spPr>
      </p:pic>
      <p:pic>
        <p:nvPicPr>
          <p:cNvPr id="783" name="Google Shape;783;p102"/>
          <p:cNvPicPr preferRelativeResize="0"/>
          <p:nvPr/>
        </p:nvPicPr>
        <p:blipFill>
          <a:blip r:embed="rId7">
            <a:alphaModFix/>
          </a:blip>
          <a:stretch>
            <a:fillRect/>
          </a:stretch>
        </p:blipFill>
        <p:spPr>
          <a:xfrm>
            <a:off x="4190281" y="1369124"/>
            <a:ext cx="222750" cy="277375"/>
          </a:xfrm>
          <a:prstGeom prst="rect">
            <a:avLst/>
          </a:prstGeom>
          <a:noFill/>
          <a:ln>
            <a:noFill/>
          </a:ln>
        </p:spPr>
      </p:pic>
      <p:pic>
        <p:nvPicPr>
          <p:cNvPr id="784" name="Google Shape;784;p102"/>
          <p:cNvPicPr preferRelativeResize="0"/>
          <p:nvPr/>
        </p:nvPicPr>
        <p:blipFill>
          <a:blip r:embed="rId8">
            <a:alphaModFix/>
          </a:blip>
          <a:stretch>
            <a:fillRect/>
          </a:stretch>
        </p:blipFill>
        <p:spPr>
          <a:xfrm>
            <a:off x="3411250" y="1379825"/>
            <a:ext cx="276775" cy="255975"/>
          </a:xfrm>
          <a:prstGeom prst="rect">
            <a:avLst/>
          </a:prstGeom>
          <a:noFill/>
          <a:ln>
            <a:noFill/>
          </a:ln>
        </p:spPr>
      </p:pic>
      <p:pic>
        <p:nvPicPr>
          <p:cNvPr id="785" name="Google Shape;785;p102"/>
          <p:cNvPicPr preferRelativeResize="0"/>
          <p:nvPr/>
        </p:nvPicPr>
        <p:blipFill>
          <a:blip r:embed="rId9">
            <a:alphaModFix/>
          </a:blip>
          <a:stretch>
            <a:fillRect/>
          </a:stretch>
        </p:blipFill>
        <p:spPr>
          <a:xfrm>
            <a:off x="5060097" y="2369112"/>
            <a:ext cx="289850" cy="271400"/>
          </a:xfrm>
          <a:prstGeom prst="rect">
            <a:avLst/>
          </a:prstGeom>
          <a:noFill/>
          <a:ln>
            <a:noFill/>
          </a:ln>
        </p:spPr>
      </p:pic>
      <p:pic>
        <p:nvPicPr>
          <p:cNvPr id="786" name="Google Shape;786;p102"/>
          <p:cNvPicPr preferRelativeResize="0"/>
          <p:nvPr/>
        </p:nvPicPr>
        <p:blipFill>
          <a:blip r:embed="rId10">
            <a:alphaModFix/>
          </a:blip>
          <a:stretch>
            <a:fillRect/>
          </a:stretch>
        </p:blipFill>
        <p:spPr>
          <a:xfrm>
            <a:off x="2302174" y="2409499"/>
            <a:ext cx="311200" cy="266125"/>
          </a:xfrm>
          <a:prstGeom prst="rect">
            <a:avLst/>
          </a:prstGeom>
          <a:noFill/>
          <a:ln>
            <a:noFill/>
          </a:ln>
        </p:spPr>
      </p:pic>
      <p:grpSp>
        <p:nvGrpSpPr>
          <p:cNvPr id="787" name="Google Shape;787;p102"/>
          <p:cNvGrpSpPr/>
          <p:nvPr/>
        </p:nvGrpSpPr>
        <p:grpSpPr>
          <a:xfrm>
            <a:off x="2938484" y="2407824"/>
            <a:ext cx="254228" cy="280489"/>
            <a:chOff x="7679796" y="4157525"/>
            <a:chExt cx="1517779" cy="1674561"/>
          </a:xfrm>
        </p:grpSpPr>
        <p:pic>
          <p:nvPicPr>
            <p:cNvPr id="788" name="Google Shape;788;p102"/>
            <p:cNvPicPr preferRelativeResize="0"/>
            <p:nvPr/>
          </p:nvPicPr>
          <p:blipFill rotWithShape="1">
            <a:blip r:embed="rId11">
              <a:alphaModFix/>
            </a:blip>
            <a:srcRect l="24744" b="20076"/>
            <a:stretch/>
          </p:blipFill>
          <p:spPr>
            <a:xfrm>
              <a:off x="7743175" y="4157525"/>
              <a:ext cx="1454400" cy="1597200"/>
            </a:xfrm>
            <a:prstGeom prst="snip2DiagRect">
              <a:avLst>
                <a:gd name="adj1" fmla="val 0"/>
                <a:gd name="adj2" fmla="val 29832"/>
              </a:avLst>
            </a:prstGeom>
            <a:noFill/>
            <a:ln>
              <a:noFill/>
            </a:ln>
          </p:spPr>
        </p:pic>
        <p:cxnSp>
          <p:nvCxnSpPr>
            <p:cNvPr id="789" name="Google Shape;789;p102"/>
            <p:cNvCxnSpPr/>
            <p:nvPr/>
          </p:nvCxnSpPr>
          <p:spPr>
            <a:xfrm>
              <a:off x="7679796" y="5514986"/>
              <a:ext cx="478200" cy="317100"/>
            </a:xfrm>
            <a:prstGeom prst="straightConnector1">
              <a:avLst/>
            </a:prstGeom>
            <a:noFill/>
            <a:ln w="76200" cap="flat" cmpd="sng">
              <a:solidFill>
                <a:srgbClr val="FFFFFF"/>
              </a:solidFill>
              <a:prstDash val="solid"/>
              <a:round/>
              <a:headEnd type="none" w="med" len="med"/>
              <a:tailEnd type="none" w="med" len="med"/>
            </a:ln>
          </p:spPr>
        </p:cxnSp>
      </p:grpSp>
      <p:pic>
        <p:nvPicPr>
          <p:cNvPr id="790" name="Google Shape;790;p102"/>
          <p:cNvPicPr preferRelativeResize="0"/>
          <p:nvPr/>
        </p:nvPicPr>
        <p:blipFill>
          <a:blip r:embed="rId12">
            <a:alphaModFix/>
          </a:blip>
          <a:stretch>
            <a:fillRect/>
          </a:stretch>
        </p:blipFill>
        <p:spPr>
          <a:xfrm>
            <a:off x="1671874" y="2399375"/>
            <a:ext cx="234900" cy="286375"/>
          </a:xfrm>
          <a:prstGeom prst="rect">
            <a:avLst/>
          </a:prstGeom>
          <a:noFill/>
          <a:ln>
            <a:noFill/>
          </a:ln>
        </p:spPr>
      </p:pic>
      <p:sp>
        <p:nvSpPr>
          <p:cNvPr id="791" name="Google Shape;791;p102"/>
          <p:cNvSpPr/>
          <p:nvPr/>
        </p:nvSpPr>
        <p:spPr>
          <a:xfrm>
            <a:off x="1468075" y="3160150"/>
            <a:ext cx="2333400" cy="6597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102"/>
          <p:cNvSpPr/>
          <p:nvPr/>
        </p:nvSpPr>
        <p:spPr>
          <a:xfrm>
            <a:off x="2083225" y="3011025"/>
            <a:ext cx="11031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000" b="1">
                <a:solidFill>
                  <a:srgbClr val="FFFFFF"/>
                </a:solidFill>
                <a:latin typeface="Roboto"/>
                <a:ea typeface="Roboto"/>
                <a:cs typeface="Roboto"/>
                <a:sym typeface="Roboto"/>
              </a:rPr>
              <a:t>Omni Channel</a:t>
            </a:r>
            <a:endParaRPr sz="1000" b="1">
              <a:solidFill>
                <a:srgbClr val="FFFFFF"/>
              </a:solidFill>
              <a:latin typeface="Roboto"/>
              <a:ea typeface="Roboto"/>
              <a:cs typeface="Roboto"/>
              <a:sym typeface="Roboto"/>
            </a:endParaRPr>
          </a:p>
        </p:txBody>
      </p:sp>
      <p:pic>
        <p:nvPicPr>
          <p:cNvPr id="793" name="Google Shape;793;p102"/>
          <p:cNvPicPr preferRelativeResize="0"/>
          <p:nvPr/>
        </p:nvPicPr>
        <p:blipFill>
          <a:blip r:embed="rId13">
            <a:alphaModFix/>
          </a:blip>
          <a:stretch>
            <a:fillRect/>
          </a:stretch>
        </p:blipFill>
        <p:spPr>
          <a:xfrm>
            <a:off x="1676125" y="3327275"/>
            <a:ext cx="254701" cy="254701"/>
          </a:xfrm>
          <a:prstGeom prst="rect">
            <a:avLst/>
          </a:prstGeom>
          <a:noFill/>
          <a:ln>
            <a:noFill/>
          </a:ln>
        </p:spPr>
      </p:pic>
      <p:pic>
        <p:nvPicPr>
          <p:cNvPr id="794" name="Google Shape;794;p102"/>
          <p:cNvPicPr preferRelativeResize="0"/>
          <p:nvPr/>
        </p:nvPicPr>
        <p:blipFill>
          <a:blip r:embed="rId14">
            <a:alphaModFix/>
          </a:blip>
          <a:stretch>
            <a:fillRect/>
          </a:stretch>
        </p:blipFill>
        <p:spPr>
          <a:xfrm>
            <a:off x="2799017" y="3326612"/>
            <a:ext cx="256033" cy="256032"/>
          </a:xfrm>
          <a:prstGeom prst="rect">
            <a:avLst/>
          </a:prstGeom>
          <a:noFill/>
          <a:ln>
            <a:noFill/>
          </a:ln>
        </p:spPr>
      </p:pic>
      <p:pic>
        <p:nvPicPr>
          <p:cNvPr id="795" name="Google Shape;795;p102"/>
          <p:cNvPicPr preferRelativeResize="0"/>
          <p:nvPr/>
        </p:nvPicPr>
        <p:blipFill>
          <a:blip r:embed="rId15">
            <a:alphaModFix/>
          </a:blip>
          <a:stretch>
            <a:fillRect/>
          </a:stretch>
        </p:blipFill>
        <p:spPr>
          <a:xfrm>
            <a:off x="2233599" y="3349642"/>
            <a:ext cx="262650" cy="228925"/>
          </a:xfrm>
          <a:prstGeom prst="rect">
            <a:avLst/>
          </a:prstGeom>
          <a:noFill/>
          <a:ln>
            <a:noFill/>
          </a:ln>
        </p:spPr>
      </p:pic>
      <p:pic>
        <p:nvPicPr>
          <p:cNvPr id="796" name="Google Shape;796;p102"/>
          <p:cNvPicPr preferRelativeResize="0"/>
          <p:nvPr/>
        </p:nvPicPr>
        <p:blipFill>
          <a:blip r:embed="rId16">
            <a:alphaModFix/>
          </a:blip>
          <a:stretch>
            <a:fillRect/>
          </a:stretch>
        </p:blipFill>
        <p:spPr>
          <a:xfrm rot="24">
            <a:off x="3299825" y="3313526"/>
            <a:ext cx="282200" cy="282198"/>
          </a:xfrm>
          <a:prstGeom prst="rect">
            <a:avLst/>
          </a:prstGeom>
          <a:noFill/>
          <a:ln>
            <a:noFill/>
          </a:ln>
        </p:spPr>
      </p:pic>
      <p:sp>
        <p:nvSpPr>
          <p:cNvPr id="797" name="Google Shape;797;p102"/>
          <p:cNvSpPr txBox="1"/>
          <p:nvPr/>
        </p:nvSpPr>
        <p:spPr>
          <a:xfrm>
            <a:off x="1404463" y="36433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Phone</a:t>
            </a:r>
            <a:endParaRPr sz="700">
              <a:solidFill>
                <a:srgbClr val="434343"/>
              </a:solidFill>
              <a:latin typeface="Roboto"/>
              <a:ea typeface="Roboto"/>
              <a:cs typeface="Roboto"/>
              <a:sym typeface="Roboto"/>
            </a:endParaRPr>
          </a:p>
        </p:txBody>
      </p:sp>
      <p:sp>
        <p:nvSpPr>
          <p:cNvPr id="798" name="Google Shape;798;p102"/>
          <p:cNvSpPr txBox="1"/>
          <p:nvPr/>
        </p:nvSpPr>
        <p:spPr>
          <a:xfrm>
            <a:off x="1975888" y="36433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Virtual Agent</a:t>
            </a:r>
            <a:endParaRPr sz="700">
              <a:solidFill>
                <a:srgbClr val="434343"/>
              </a:solidFill>
              <a:latin typeface="Roboto"/>
              <a:ea typeface="Roboto"/>
              <a:cs typeface="Roboto"/>
              <a:sym typeface="Roboto"/>
            </a:endParaRPr>
          </a:p>
        </p:txBody>
      </p:sp>
      <p:sp>
        <p:nvSpPr>
          <p:cNvPr id="799" name="Google Shape;799;p102"/>
          <p:cNvSpPr txBox="1"/>
          <p:nvPr/>
        </p:nvSpPr>
        <p:spPr>
          <a:xfrm>
            <a:off x="2528025" y="36433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Chat</a:t>
            </a:r>
            <a:endParaRPr sz="700">
              <a:solidFill>
                <a:srgbClr val="434343"/>
              </a:solidFill>
              <a:latin typeface="Roboto"/>
              <a:ea typeface="Roboto"/>
              <a:cs typeface="Roboto"/>
              <a:sym typeface="Roboto"/>
            </a:endParaRPr>
          </a:p>
        </p:txBody>
      </p:sp>
      <p:sp>
        <p:nvSpPr>
          <p:cNvPr id="800" name="Google Shape;800;p102"/>
          <p:cNvSpPr txBox="1"/>
          <p:nvPr/>
        </p:nvSpPr>
        <p:spPr>
          <a:xfrm>
            <a:off x="3041925" y="36433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Email</a:t>
            </a:r>
            <a:endParaRPr sz="700">
              <a:solidFill>
                <a:srgbClr val="434343"/>
              </a:solidFill>
              <a:latin typeface="Roboto"/>
              <a:ea typeface="Roboto"/>
              <a:cs typeface="Roboto"/>
              <a:sym typeface="Roboto"/>
            </a:endParaRPr>
          </a:p>
        </p:txBody>
      </p:sp>
      <p:sp>
        <p:nvSpPr>
          <p:cNvPr id="801" name="Google Shape;801;p102"/>
          <p:cNvSpPr/>
          <p:nvPr/>
        </p:nvSpPr>
        <p:spPr>
          <a:xfrm>
            <a:off x="3889650" y="3160150"/>
            <a:ext cx="970800" cy="6597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102"/>
          <p:cNvSpPr/>
          <p:nvPr/>
        </p:nvSpPr>
        <p:spPr>
          <a:xfrm>
            <a:off x="3968475" y="3011013"/>
            <a:ext cx="7980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000" b="1">
                <a:solidFill>
                  <a:srgbClr val="FFFFFF"/>
                </a:solidFill>
                <a:latin typeface="Roboto"/>
                <a:ea typeface="Roboto"/>
                <a:cs typeface="Roboto"/>
                <a:sym typeface="Roboto"/>
              </a:rPr>
              <a:t>Platform</a:t>
            </a:r>
            <a:endParaRPr sz="1000" b="1">
              <a:solidFill>
                <a:srgbClr val="FFFFFF"/>
              </a:solidFill>
              <a:latin typeface="Roboto"/>
              <a:ea typeface="Roboto"/>
              <a:cs typeface="Roboto"/>
              <a:sym typeface="Roboto"/>
            </a:endParaRPr>
          </a:p>
        </p:txBody>
      </p:sp>
      <p:sp>
        <p:nvSpPr>
          <p:cNvPr id="803" name="Google Shape;803;p102"/>
          <p:cNvSpPr/>
          <p:nvPr/>
        </p:nvSpPr>
        <p:spPr>
          <a:xfrm>
            <a:off x="4933500" y="3160150"/>
            <a:ext cx="571200" cy="6597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102"/>
          <p:cNvSpPr/>
          <p:nvPr/>
        </p:nvSpPr>
        <p:spPr>
          <a:xfrm>
            <a:off x="5008950" y="3011025"/>
            <a:ext cx="420300" cy="217200"/>
          </a:xfrm>
          <a:prstGeom prst="roundRect">
            <a:avLst>
              <a:gd name="adj" fmla="val 6742"/>
            </a:avLst>
          </a:prstGeom>
          <a:solidFill>
            <a:srgbClr val="0B1320"/>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000" b="1">
                <a:solidFill>
                  <a:srgbClr val="FFFFFF"/>
                </a:solidFill>
                <a:latin typeface="Roboto"/>
                <a:ea typeface="Roboto"/>
                <a:cs typeface="Roboto"/>
                <a:sym typeface="Roboto"/>
              </a:rPr>
              <a:t>AI</a:t>
            </a:r>
            <a:endParaRPr sz="1000" b="1">
              <a:solidFill>
                <a:srgbClr val="FFFFFF"/>
              </a:solidFill>
              <a:latin typeface="Roboto"/>
              <a:ea typeface="Roboto"/>
              <a:cs typeface="Roboto"/>
              <a:sym typeface="Roboto"/>
            </a:endParaRPr>
          </a:p>
        </p:txBody>
      </p:sp>
      <p:sp>
        <p:nvSpPr>
          <p:cNvPr id="805" name="Google Shape;805;p102"/>
          <p:cNvSpPr txBox="1"/>
          <p:nvPr/>
        </p:nvSpPr>
        <p:spPr>
          <a:xfrm>
            <a:off x="4806025" y="35671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ML &amp;</a:t>
            </a:r>
            <a:endParaRPr sz="700">
              <a:solidFill>
                <a:srgbClr val="434343"/>
              </a:solidFill>
              <a:latin typeface="Roboto"/>
              <a:ea typeface="Roboto"/>
              <a:cs typeface="Roboto"/>
              <a:sym typeface="Roboto"/>
            </a:endParaRPr>
          </a:p>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Insights</a:t>
            </a:r>
            <a:endParaRPr sz="700">
              <a:solidFill>
                <a:srgbClr val="434343"/>
              </a:solidFill>
              <a:latin typeface="Roboto"/>
              <a:ea typeface="Roboto"/>
              <a:cs typeface="Roboto"/>
              <a:sym typeface="Roboto"/>
            </a:endParaRPr>
          </a:p>
        </p:txBody>
      </p:sp>
      <p:pic>
        <p:nvPicPr>
          <p:cNvPr id="806" name="Google Shape;806;p102"/>
          <p:cNvPicPr preferRelativeResize="0"/>
          <p:nvPr/>
        </p:nvPicPr>
        <p:blipFill>
          <a:blip r:embed="rId17">
            <a:alphaModFix/>
          </a:blip>
          <a:stretch>
            <a:fillRect/>
          </a:stretch>
        </p:blipFill>
        <p:spPr>
          <a:xfrm>
            <a:off x="5086450" y="3297550"/>
            <a:ext cx="237150" cy="247625"/>
          </a:xfrm>
          <a:prstGeom prst="rect">
            <a:avLst/>
          </a:prstGeom>
          <a:noFill/>
          <a:ln>
            <a:noFill/>
          </a:ln>
        </p:spPr>
      </p:pic>
      <p:pic>
        <p:nvPicPr>
          <p:cNvPr id="807" name="Google Shape;807;p102"/>
          <p:cNvPicPr preferRelativeResize="0"/>
          <p:nvPr/>
        </p:nvPicPr>
        <p:blipFill>
          <a:blip r:embed="rId18">
            <a:alphaModFix/>
          </a:blip>
          <a:stretch>
            <a:fillRect/>
          </a:stretch>
        </p:blipFill>
        <p:spPr>
          <a:xfrm>
            <a:off x="4240138" y="3362651"/>
            <a:ext cx="254700" cy="254700"/>
          </a:xfrm>
          <a:prstGeom prst="rect">
            <a:avLst/>
          </a:prstGeom>
          <a:noFill/>
          <a:ln>
            <a:noFill/>
          </a:ln>
        </p:spPr>
      </p:pic>
      <p:sp>
        <p:nvSpPr>
          <p:cNvPr id="808" name="Google Shape;808;p102"/>
          <p:cNvSpPr/>
          <p:nvPr/>
        </p:nvSpPr>
        <p:spPr>
          <a:xfrm>
            <a:off x="1777825" y="3977775"/>
            <a:ext cx="3417000" cy="625200"/>
          </a:xfrm>
          <a:prstGeom prst="roundRect">
            <a:avLst>
              <a:gd name="adj" fmla="val 1666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102"/>
          <p:cNvSpPr/>
          <p:nvPr/>
        </p:nvSpPr>
        <p:spPr>
          <a:xfrm>
            <a:off x="3208125" y="3881075"/>
            <a:ext cx="905100" cy="183000"/>
          </a:xfrm>
          <a:prstGeom prst="roundRect">
            <a:avLst>
              <a:gd name="adj" fmla="val 6742"/>
            </a:avLst>
          </a:prstGeom>
          <a:solidFill>
            <a:schemeClr val="accent2"/>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900" b="1">
                <a:solidFill>
                  <a:srgbClr val="FFFFFF"/>
                </a:solidFill>
                <a:latin typeface="Roboto"/>
                <a:ea typeface="Roboto"/>
                <a:cs typeface="Roboto"/>
                <a:sym typeface="Roboto"/>
              </a:rPr>
              <a:t>PLATFORM</a:t>
            </a:r>
            <a:endParaRPr sz="900" b="1">
              <a:solidFill>
                <a:srgbClr val="FFFFFF"/>
              </a:solidFill>
              <a:latin typeface="Roboto"/>
              <a:ea typeface="Roboto"/>
              <a:cs typeface="Roboto"/>
              <a:sym typeface="Roboto"/>
            </a:endParaRPr>
          </a:p>
        </p:txBody>
      </p:sp>
      <p:cxnSp>
        <p:nvCxnSpPr>
          <p:cNvPr id="810" name="Google Shape;810;p102"/>
          <p:cNvCxnSpPr/>
          <p:nvPr/>
        </p:nvCxnSpPr>
        <p:spPr>
          <a:xfrm rot="10800000">
            <a:off x="5020660" y="3819847"/>
            <a:ext cx="0" cy="244200"/>
          </a:xfrm>
          <a:prstGeom prst="straightConnector1">
            <a:avLst/>
          </a:prstGeom>
          <a:noFill/>
          <a:ln w="9525" cap="flat" cmpd="sng">
            <a:solidFill>
              <a:schemeClr val="accent2"/>
            </a:solidFill>
            <a:prstDash val="dash"/>
            <a:round/>
            <a:headEnd type="none" w="med" len="med"/>
            <a:tailEnd type="triangle" w="med" len="med"/>
          </a:ln>
        </p:spPr>
      </p:cxnSp>
      <p:cxnSp>
        <p:nvCxnSpPr>
          <p:cNvPr id="811" name="Google Shape;811;p102"/>
          <p:cNvCxnSpPr/>
          <p:nvPr/>
        </p:nvCxnSpPr>
        <p:spPr>
          <a:xfrm rot="10800000">
            <a:off x="2715848" y="3819847"/>
            <a:ext cx="0" cy="244200"/>
          </a:xfrm>
          <a:prstGeom prst="straightConnector1">
            <a:avLst/>
          </a:prstGeom>
          <a:noFill/>
          <a:ln w="9525" cap="flat" cmpd="sng">
            <a:solidFill>
              <a:schemeClr val="accent2"/>
            </a:solidFill>
            <a:prstDash val="dash"/>
            <a:round/>
            <a:headEnd type="none" w="med" len="med"/>
            <a:tailEnd type="triangle" w="med" len="med"/>
          </a:ln>
        </p:spPr>
      </p:cxnSp>
      <p:cxnSp>
        <p:nvCxnSpPr>
          <p:cNvPr id="812" name="Google Shape;812;p102"/>
          <p:cNvCxnSpPr/>
          <p:nvPr/>
        </p:nvCxnSpPr>
        <p:spPr>
          <a:xfrm rot="10800000">
            <a:off x="4547448" y="3819847"/>
            <a:ext cx="0" cy="244200"/>
          </a:xfrm>
          <a:prstGeom prst="straightConnector1">
            <a:avLst/>
          </a:prstGeom>
          <a:noFill/>
          <a:ln w="9525" cap="flat" cmpd="sng">
            <a:solidFill>
              <a:schemeClr val="accent2"/>
            </a:solidFill>
            <a:prstDash val="dash"/>
            <a:round/>
            <a:headEnd type="none" w="med" len="med"/>
            <a:tailEnd type="triangle" w="med" len="med"/>
          </a:ln>
        </p:spPr>
      </p:cxnSp>
      <p:sp>
        <p:nvSpPr>
          <p:cNvPr id="813" name="Google Shape;813;p102"/>
          <p:cNvSpPr txBox="1"/>
          <p:nvPr/>
        </p:nvSpPr>
        <p:spPr>
          <a:xfrm>
            <a:off x="2347277" y="4400400"/>
            <a:ext cx="10908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Customer Records</a:t>
            </a:r>
            <a:endParaRPr sz="700">
              <a:solidFill>
                <a:srgbClr val="434343"/>
              </a:solidFill>
              <a:latin typeface="Roboto"/>
              <a:ea typeface="Roboto"/>
              <a:cs typeface="Roboto"/>
              <a:sym typeface="Roboto"/>
            </a:endParaRPr>
          </a:p>
        </p:txBody>
      </p:sp>
      <p:pic>
        <p:nvPicPr>
          <p:cNvPr id="814" name="Google Shape;814;p102"/>
          <p:cNvPicPr preferRelativeResize="0"/>
          <p:nvPr/>
        </p:nvPicPr>
        <p:blipFill>
          <a:blip r:embed="rId19">
            <a:alphaModFix/>
          </a:blip>
          <a:stretch>
            <a:fillRect/>
          </a:stretch>
        </p:blipFill>
        <p:spPr>
          <a:xfrm>
            <a:off x="2211013" y="4097737"/>
            <a:ext cx="296525" cy="232875"/>
          </a:xfrm>
          <a:prstGeom prst="rect">
            <a:avLst/>
          </a:prstGeom>
          <a:noFill/>
          <a:ln>
            <a:noFill/>
          </a:ln>
        </p:spPr>
      </p:pic>
      <p:pic>
        <p:nvPicPr>
          <p:cNvPr id="815" name="Google Shape;815;p102"/>
          <p:cNvPicPr preferRelativeResize="0"/>
          <p:nvPr/>
        </p:nvPicPr>
        <p:blipFill>
          <a:blip r:embed="rId20">
            <a:alphaModFix/>
          </a:blip>
          <a:stretch>
            <a:fillRect/>
          </a:stretch>
        </p:blipFill>
        <p:spPr>
          <a:xfrm>
            <a:off x="3704025" y="2429499"/>
            <a:ext cx="265425" cy="264225"/>
          </a:xfrm>
          <a:prstGeom prst="rect">
            <a:avLst/>
          </a:prstGeom>
          <a:noFill/>
          <a:ln>
            <a:noFill/>
          </a:ln>
        </p:spPr>
      </p:pic>
      <p:pic>
        <p:nvPicPr>
          <p:cNvPr id="816" name="Google Shape;816;p102"/>
          <p:cNvPicPr preferRelativeResize="0"/>
          <p:nvPr/>
        </p:nvPicPr>
        <p:blipFill>
          <a:blip r:embed="rId21">
            <a:alphaModFix/>
          </a:blip>
          <a:stretch>
            <a:fillRect/>
          </a:stretch>
        </p:blipFill>
        <p:spPr>
          <a:xfrm>
            <a:off x="4393900" y="2416988"/>
            <a:ext cx="242050" cy="297800"/>
          </a:xfrm>
          <a:prstGeom prst="rect">
            <a:avLst/>
          </a:prstGeom>
          <a:noFill/>
          <a:ln>
            <a:noFill/>
          </a:ln>
        </p:spPr>
      </p:pic>
      <p:pic>
        <p:nvPicPr>
          <p:cNvPr id="817" name="Google Shape;817;p102"/>
          <p:cNvPicPr preferRelativeResize="0"/>
          <p:nvPr/>
        </p:nvPicPr>
        <p:blipFill>
          <a:blip r:embed="rId22">
            <a:alphaModFix/>
          </a:blip>
          <a:stretch>
            <a:fillRect/>
          </a:stretch>
        </p:blipFill>
        <p:spPr>
          <a:xfrm>
            <a:off x="3128849" y="4105299"/>
            <a:ext cx="251550" cy="245600"/>
          </a:xfrm>
          <a:prstGeom prst="rect">
            <a:avLst/>
          </a:prstGeom>
          <a:noFill/>
          <a:ln>
            <a:noFill/>
          </a:ln>
        </p:spPr>
      </p:pic>
      <p:sp>
        <p:nvSpPr>
          <p:cNvPr id="818" name="Google Shape;818;p102"/>
          <p:cNvSpPr txBox="1"/>
          <p:nvPr/>
        </p:nvSpPr>
        <p:spPr>
          <a:xfrm>
            <a:off x="3389025" y="4405900"/>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Analytics</a:t>
            </a:r>
            <a:endParaRPr sz="700">
              <a:solidFill>
                <a:srgbClr val="434343"/>
              </a:solidFill>
              <a:latin typeface="Roboto"/>
              <a:ea typeface="Roboto"/>
              <a:cs typeface="Roboto"/>
              <a:sym typeface="Roboto"/>
            </a:endParaRPr>
          </a:p>
        </p:txBody>
      </p:sp>
      <p:sp>
        <p:nvSpPr>
          <p:cNvPr id="819" name="Google Shape;819;p102"/>
          <p:cNvSpPr txBox="1"/>
          <p:nvPr/>
        </p:nvSpPr>
        <p:spPr>
          <a:xfrm>
            <a:off x="4187025" y="4405900"/>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Security</a:t>
            </a:r>
            <a:endParaRPr sz="700">
              <a:solidFill>
                <a:srgbClr val="434343"/>
              </a:solidFill>
              <a:latin typeface="Roboto"/>
              <a:ea typeface="Roboto"/>
              <a:cs typeface="Roboto"/>
              <a:sym typeface="Roboto"/>
            </a:endParaRPr>
          </a:p>
        </p:txBody>
      </p:sp>
      <p:pic>
        <p:nvPicPr>
          <p:cNvPr id="820" name="Google Shape;820;p102"/>
          <p:cNvPicPr preferRelativeResize="0"/>
          <p:nvPr/>
        </p:nvPicPr>
        <p:blipFill>
          <a:blip r:embed="rId23">
            <a:alphaModFix/>
          </a:blip>
          <a:stretch>
            <a:fillRect/>
          </a:stretch>
        </p:blipFill>
        <p:spPr>
          <a:xfrm>
            <a:off x="3933151" y="4111446"/>
            <a:ext cx="238950" cy="267975"/>
          </a:xfrm>
          <a:prstGeom prst="rect">
            <a:avLst/>
          </a:prstGeom>
          <a:noFill/>
          <a:ln>
            <a:noFill/>
          </a:ln>
        </p:spPr>
      </p:pic>
      <p:pic>
        <p:nvPicPr>
          <p:cNvPr id="821" name="Google Shape;821;p102"/>
          <p:cNvPicPr preferRelativeResize="0"/>
          <p:nvPr/>
        </p:nvPicPr>
        <p:blipFill>
          <a:blip r:embed="rId24">
            <a:alphaModFix/>
          </a:blip>
          <a:stretch>
            <a:fillRect/>
          </a:stretch>
        </p:blipFill>
        <p:spPr>
          <a:xfrm>
            <a:off x="4586599" y="4098200"/>
            <a:ext cx="376225" cy="253325"/>
          </a:xfrm>
          <a:prstGeom prst="rect">
            <a:avLst/>
          </a:prstGeom>
          <a:noFill/>
          <a:ln>
            <a:noFill/>
          </a:ln>
        </p:spPr>
      </p:pic>
      <p:sp>
        <p:nvSpPr>
          <p:cNvPr id="822" name="Google Shape;822;p102"/>
          <p:cNvSpPr txBox="1"/>
          <p:nvPr/>
        </p:nvSpPr>
        <p:spPr>
          <a:xfrm>
            <a:off x="4909112" y="4405875"/>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Collaboration</a:t>
            </a:r>
            <a:endParaRPr sz="700">
              <a:solidFill>
                <a:srgbClr val="434343"/>
              </a:solidFill>
              <a:latin typeface="Roboto"/>
              <a:ea typeface="Roboto"/>
              <a:cs typeface="Roboto"/>
              <a:sym typeface="Roboto"/>
            </a:endParaRPr>
          </a:p>
        </p:txBody>
      </p:sp>
      <p:sp>
        <p:nvSpPr>
          <p:cNvPr id="823" name="Google Shape;823;p102"/>
          <p:cNvSpPr/>
          <p:nvPr/>
        </p:nvSpPr>
        <p:spPr>
          <a:xfrm>
            <a:off x="5943350" y="1111650"/>
            <a:ext cx="1656300" cy="3279600"/>
          </a:xfrm>
          <a:prstGeom prst="roundRect">
            <a:avLst>
              <a:gd name="adj" fmla="val 4097"/>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824" name="Google Shape;824;p102"/>
          <p:cNvSpPr/>
          <p:nvPr/>
        </p:nvSpPr>
        <p:spPr>
          <a:xfrm>
            <a:off x="6354825" y="949975"/>
            <a:ext cx="833400" cy="228900"/>
          </a:xfrm>
          <a:prstGeom prst="roundRect">
            <a:avLst>
              <a:gd name="adj" fmla="val 6742"/>
            </a:avLst>
          </a:prstGeom>
          <a:solidFill>
            <a:schemeClr val="accent4"/>
          </a:solidFill>
          <a:ln>
            <a:noFill/>
          </a:ln>
        </p:spPr>
        <p:txBody>
          <a:bodyPr spcFirstLastPara="1" wrap="square" lIns="144000" tIns="91425" rIns="144000" bIns="108000" anchor="ctr" anchorCtr="0">
            <a:noAutofit/>
          </a:bodyPr>
          <a:lstStyle/>
          <a:p>
            <a:pPr marL="0" marR="0" lvl="0" indent="0" algn="ctr" rtl="0">
              <a:lnSpc>
                <a:spcPct val="100000"/>
              </a:lnSpc>
              <a:spcBef>
                <a:spcPts val="0"/>
              </a:spcBef>
              <a:spcAft>
                <a:spcPts val="0"/>
              </a:spcAft>
              <a:buNone/>
            </a:pPr>
            <a:r>
              <a:rPr lang="en" sz="1200" b="1">
                <a:solidFill>
                  <a:srgbClr val="FFFFFF"/>
                </a:solidFill>
                <a:latin typeface="Roboto"/>
                <a:ea typeface="Roboto"/>
                <a:cs typeface="Roboto"/>
                <a:sym typeface="Roboto"/>
              </a:rPr>
              <a:t>APPS</a:t>
            </a:r>
            <a:endParaRPr sz="1200" b="1">
              <a:solidFill>
                <a:srgbClr val="FFFFFF"/>
              </a:solidFill>
              <a:latin typeface="Roboto"/>
              <a:ea typeface="Roboto"/>
              <a:cs typeface="Roboto"/>
              <a:sym typeface="Roboto"/>
            </a:endParaRPr>
          </a:p>
        </p:txBody>
      </p:sp>
      <p:pic>
        <p:nvPicPr>
          <p:cNvPr id="825" name="Google Shape;825;p102"/>
          <p:cNvPicPr preferRelativeResize="0"/>
          <p:nvPr/>
        </p:nvPicPr>
        <p:blipFill>
          <a:blip r:embed="rId25">
            <a:alphaModFix/>
          </a:blip>
          <a:stretch>
            <a:fillRect/>
          </a:stretch>
        </p:blipFill>
        <p:spPr>
          <a:xfrm>
            <a:off x="6164578" y="3323027"/>
            <a:ext cx="771549" cy="68714"/>
          </a:xfrm>
          <a:prstGeom prst="rect">
            <a:avLst/>
          </a:prstGeom>
          <a:noFill/>
          <a:ln>
            <a:noFill/>
          </a:ln>
        </p:spPr>
      </p:pic>
      <p:pic>
        <p:nvPicPr>
          <p:cNvPr id="826" name="Google Shape;826;p102"/>
          <p:cNvPicPr preferRelativeResize="0"/>
          <p:nvPr/>
        </p:nvPicPr>
        <p:blipFill>
          <a:blip r:embed="rId26">
            <a:alphaModFix/>
          </a:blip>
          <a:stretch>
            <a:fillRect/>
          </a:stretch>
        </p:blipFill>
        <p:spPr>
          <a:xfrm>
            <a:off x="6239685" y="1352372"/>
            <a:ext cx="771549" cy="468616"/>
          </a:xfrm>
          <a:prstGeom prst="rect">
            <a:avLst/>
          </a:prstGeom>
          <a:noFill/>
          <a:ln>
            <a:noFill/>
          </a:ln>
        </p:spPr>
      </p:pic>
      <p:pic>
        <p:nvPicPr>
          <p:cNvPr id="827" name="Google Shape;827;p102"/>
          <p:cNvPicPr preferRelativeResize="0"/>
          <p:nvPr/>
        </p:nvPicPr>
        <p:blipFill>
          <a:blip r:embed="rId27">
            <a:alphaModFix/>
          </a:blip>
          <a:stretch>
            <a:fillRect/>
          </a:stretch>
        </p:blipFill>
        <p:spPr>
          <a:xfrm>
            <a:off x="6926119" y="1603985"/>
            <a:ext cx="488402" cy="488408"/>
          </a:xfrm>
          <a:prstGeom prst="rect">
            <a:avLst/>
          </a:prstGeom>
          <a:noFill/>
          <a:ln>
            <a:noFill/>
          </a:ln>
        </p:spPr>
      </p:pic>
      <p:pic>
        <p:nvPicPr>
          <p:cNvPr id="828" name="Google Shape;828;p102"/>
          <p:cNvPicPr preferRelativeResize="0"/>
          <p:nvPr/>
        </p:nvPicPr>
        <p:blipFill>
          <a:blip r:embed="rId28">
            <a:alphaModFix/>
          </a:blip>
          <a:stretch>
            <a:fillRect/>
          </a:stretch>
        </p:blipFill>
        <p:spPr>
          <a:xfrm>
            <a:off x="6413757" y="2025295"/>
            <a:ext cx="450275" cy="450280"/>
          </a:xfrm>
          <a:prstGeom prst="rect">
            <a:avLst/>
          </a:prstGeom>
          <a:noFill/>
          <a:ln>
            <a:noFill/>
          </a:ln>
        </p:spPr>
      </p:pic>
      <p:pic>
        <p:nvPicPr>
          <p:cNvPr id="829" name="Google Shape;829;p102"/>
          <p:cNvPicPr preferRelativeResize="0"/>
          <p:nvPr/>
        </p:nvPicPr>
        <p:blipFill>
          <a:blip r:embed="rId29">
            <a:alphaModFix/>
          </a:blip>
          <a:stretch>
            <a:fillRect/>
          </a:stretch>
        </p:blipFill>
        <p:spPr>
          <a:xfrm>
            <a:off x="6774068" y="2012723"/>
            <a:ext cx="613737" cy="613745"/>
          </a:xfrm>
          <a:prstGeom prst="rect">
            <a:avLst/>
          </a:prstGeom>
          <a:noFill/>
          <a:ln>
            <a:noFill/>
          </a:ln>
        </p:spPr>
      </p:pic>
      <p:pic>
        <p:nvPicPr>
          <p:cNvPr id="830" name="Google Shape;830;p102"/>
          <p:cNvPicPr preferRelativeResize="0"/>
          <p:nvPr/>
        </p:nvPicPr>
        <p:blipFill>
          <a:blip r:embed="rId30">
            <a:alphaModFix/>
          </a:blip>
          <a:stretch>
            <a:fillRect/>
          </a:stretch>
        </p:blipFill>
        <p:spPr>
          <a:xfrm>
            <a:off x="6080400" y="1334476"/>
            <a:ext cx="365960" cy="365965"/>
          </a:xfrm>
          <a:prstGeom prst="rect">
            <a:avLst/>
          </a:prstGeom>
          <a:noFill/>
          <a:ln>
            <a:noFill/>
          </a:ln>
        </p:spPr>
      </p:pic>
      <p:pic>
        <p:nvPicPr>
          <p:cNvPr id="831" name="Google Shape;831;p102"/>
          <p:cNvPicPr preferRelativeResize="0"/>
          <p:nvPr/>
        </p:nvPicPr>
        <p:blipFill rotWithShape="1">
          <a:blip r:embed="rId31">
            <a:alphaModFix/>
          </a:blip>
          <a:srcRect l="16062" r="15439" b="9016"/>
          <a:stretch/>
        </p:blipFill>
        <p:spPr>
          <a:xfrm>
            <a:off x="6140038" y="2413709"/>
            <a:ext cx="833317" cy="654033"/>
          </a:xfrm>
          <a:prstGeom prst="rect">
            <a:avLst/>
          </a:prstGeom>
          <a:noFill/>
          <a:ln>
            <a:noFill/>
          </a:ln>
        </p:spPr>
      </p:pic>
      <p:pic>
        <p:nvPicPr>
          <p:cNvPr id="832" name="Google Shape;832;p102"/>
          <p:cNvPicPr preferRelativeResize="0"/>
          <p:nvPr/>
        </p:nvPicPr>
        <p:blipFill>
          <a:blip r:embed="rId32">
            <a:alphaModFix/>
          </a:blip>
          <a:stretch>
            <a:fillRect/>
          </a:stretch>
        </p:blipFill>
        <p:spPr>
          <a:xfrm>
            <a:off x="7035419" y="2799622"/>
            <a:ext cx="365960" cy="365965"/>
          </a:xfrm>
          <a:prstGeom prst="rect">
            <a:avLst/>
          </a:prstGeom>
          <a:noFill/>
          <a:ln>
            <a:noFill/>
          </a:ln>
        </p:spPr>
      </p:pic>
      <p:pic>
        <p:nvPicPr>
          <p:cNvPr id="833" name="Google Shape;833;p102"/>
          <p:cNvPicPr preferRelativeResize="0"/>
          <p:nvPr/>
        </p:nvPicPr>
        <p:blipFill>
          <a:blip r:embed="rId33">
            <a:alphaModFix/>
          </a:blip>
          <a:stretch>
            <a:fillRect/>
          </a:stretch>
        </p:blipFill>
        <p:spPr>
          <a:xfrm>
            <a:off x="6187025" y="3456793"/>
            <a:ext cx="689556" cy="239057"/>
          </a:xfrm>
          <a:prstGeom prst="rect">
            <a:avLst/>
          </a:prstGeom>
          <a:noFill/>
          <a:ln>
            <a:noFill/>
          </a:ln>
        </p:spPr>
      </p:pic>
      <p:pic>
        <p:nvPicPr>
          <p:cNvPr id="834" name="Google Shape;834;p102"/>
          <p:cNvPicPr preferRelativeResize="0"/>
          <p:nvPr/>
        </p:nvPicPr>
        <p:blipFill>
          <a:blip r:embed="rId34">
            <a:alphaModFix/>
          </a:blip>
          <a:stretch>
            <a:fillRect/>
          </a:stretch>
        </p:blipFill>
        <p:spPr>
          <a:xfrm>
            <a:off x="6156186" y="1856038"/>
            <a:ext cx="365961" cy="365984"/>
          </a:xfrm>
          <a:prstGeom prst="rect">
            <a:avLst/>
          </a:prstGeom>
          <a:noFill/>
          <a:ln>
            <a:noFill/>
          </a:ln>
        </p:spPr>
      </p:pic>
      <p:pic>
        <p:nvPicPr>
          <p:cNvPr id="835" name="Google Shape;835;p102"/>
          <p:cNvPicPr preferRelativeResize="0"/>
          <p:nvPr/>
        </p:nvPicPr>
        <p:blipFill rotWithShape="1">
          <a:blip r:embed="rId35">
            <a:alphaModFix/>
          </a:blip>
          <a:srcRect l="4737" r="6876"/>
          <a:stretch/>
        </p:blipFill>
        <p:spPr>
          <a:xfrm>
            <a:off x="6999730" y="2451354"/>
            <a:ext cx="437339" cy="310027"/>
          </a:xfrm>
          <a:prstGeom prst="rect">
            <a:avLst/>
          </a:prstGeom>
          <a:noFill/>
          <a:ln>
            <a:noFill/>
          </a:ln>
        </p:spPr>
      </p:pic>
      <p:pic>
        <p:nvPicPr>
          <p:cNvPr id="836" name="Google Shape;836;p102"/>
          <p:cNvPicPr preferRelativeResize="0"/>
          <p:nvPr/>
        </p:nvPicPr>
        <p:blipFill rotWithShape="1">
          <a:blip r:embed="rId36">
            <a:alphaModFix/>
          </a:blip>
          <a:srcRect t="19963" b="22834"/>
          <a:stretch/>
        </p:blipFill>
        <p:spPr>
          <a:xfrm>
            <a:off x="6801980" y="1313750"/>
            <a:ext cx="602849" cy="344854"/>
          </a:xfrm>
          <a:prstGeom prst="rect">
            <a:avLst/>
          </a:prstGeom>
          <a:noFill/>
          <a:ln>
            <a:noFill/>
          </a:ln>
        </p:spPr>
      </p:pic>
      <p:pic>
        <p:nvPicPr>
          <p:cNvPr id="837" name="Google Shape;837;p102"/>
          <p:cNvPicPr preferRelativeResize="0"/>
          <p:nvPr/>
        </p:nvPicPr>
        <p:blipFill>
          <a:blip r:embed="rId37">
            <a:alphaModFix/>
          </a:blip>
          <a:stretch>
            <a:fillRect/>
          </a:stretch>
        </p:blipFill>
        <p:spPr>
          <a:xfrm>
            <a:off x="6564300" y="1856046"/>
            <a:ext cx="550762" cy="216008"/>
          </a:xfrm>
          <a:prstGeom prst="rect">
            <a:avLst/>
          </a:prstGeom>
          <a:noFill/>
          <a:ln>
            <a:noFill/>
          </a:ln>
        </p:spPr>
      </p:pic>
      <p:pic>
        <p:nvPicPr>
          <p:cNvPr id="838" name="Google Shape;838;p102"/>
          <p:cNvPicPr preferRelativeResize="0"/>
          <p:nvPr/>
        </p:nvPicPr>
        <p:blipFill rotWithShape="1">
          <a:blip r:embed="rId38">
            <a:alphaModFix/>
          </a:blip>
          <a:srcRect t="24936" b="25071"/>
          <a:stretch/>
        </p:blipFill>
        <p:spPr>
          <a:xfrm>
            <a:off x="6200986" y="3104126"/>
            <a:ext cx="698715" cy="182526"/>
          </a:xfrm>
          <a:prstGeom prst="rect">
            <a:avLst/>
          </a:prstGeom>
          <a:noFill/>
          <a:ln>
            <a:noFill/>
          </a:ln>
        </p:spPr>
      </p:pic>
      <p:pic>
        <p:nvPicPr>
          <p:cNvPr id="839" name="Google Shape;839;p102"/>
          <p:cNvPicPr preferRelativeResize="0"/>
          <p:nvPr/>
        </p:nvPicPr>
        <p:blipFill rotWithShape="1">
          <a:blip r:embed="rId39">
            <a:alphaModFix/>
          </a:blip>
          <a:srcRect l="25165" r="21831"/>
          <a:stretch/>
        </p:blipFill>
        <p:spPr>
          <a:xfrm>
            <a:off x="6974198" y="3165598"/>
            <a:ext cx="488402" cy="525990"/>
          </a:xfrm>
          <a:prstGeom prst="rect">
            <a:avLst/>
          </a:prstGeom>
          <a:noFill/>
          <a:ln>
            <a:noFill/>
          </a:ln>
        </p:spPr>
      </p:pic>
      <p:cxnSp>
        <p:nvCxnSpPr>
          <p:cNvPr id="840" name="Google Shape;840;p102"/>
          <p:cNvCxnSpPr/>
          <p:nvPr/>
        </p:nvCxnSpPr>
        <p:spPr>
          <a:xfrm>
            <a:off x="6021500" y="3779875"/>
            <a:ext cx="1500000" cy="0"/>
          </a:xfrm>
          <a:prstGeom prst="straightConnector1">
            <a:avLst/>
          </a:prstGeom>
          <a:noFill/>
          <a:ln w="9525" cap="flat" cmpd="sng">
            <a:solidFill>
              <a:srgbClr val="CCCCCC"/>
            </a:solidFill>
            <a:prstDash val="solid"/>
            <a:round/>
            <a:headEnd type="none" w="sm" len="sm"/>
            <a:tailEnd type="none" w="sm" len="sm"/>
          </a:ln>
        </p:spPr>
      </p:cxnSp>
      <p:pic>
        <p:nvPicPr>
          <p:cNvPr id="841" name="Google Shape;841;p102"/>
          <p:cNvPicPr preferRelativeResize="0"/>
          <p:nvPr/>
        </p:nvPicPr>
        <p:blipFill>
          <a:blip r:embed="rId40">
            <a:alphaModFix/>
          </a:blip>
          <a:stretch>
            <a:fillRect/>
          </a:stretch>
        </p:blipFill>
        <p:spPr>
          <a:xfrm>
            <a:off x="6585591" y="3822847"/>
            <a:ext cx="371825" cy="362675"/>
          </a:xfrm>
          <a:prstGeom prst="rect">
            <a:avLst/>
          </a:prstGeom>
          <a:noFill/>
          <a:ln>
            <a:noFill/>
          </a:ln>
        </p:spPr>
      </p:pic>
      <p:sp>
        <p:nvSpPr>
          <p:cNvPr id="842" name="Google Shape;842;p102"/>
          <p:cNvSpPr txBox="1"/>
          <p:nvPr/>
        </p:nvSpPr>
        <p:spPr>
          <a:xfrm>
            <a:off x="6372525" y="4228500"/>
            <a:ext cx="798000" cy="27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700">
                <a:solidFill>
                  <a:srgbClr val="434343"/>
                </a:solidFill>
                <a:latin typeface="Roboto"/>
                <a:ea typeface="Roboto"/>
                <a:cs typeface="Roboto"/>
                <a:sym typeface="Roboto"/>
              </a:rPr>
              <a:t>Custom Apps</a:t>
            </a:r>
            <a:endParaRPr sz="700">
              <a:solidFill>
                <a:srgbClr val="434343"/>
              </a:solidFill>
              <a:latin typeface="Roboto"/>
              <a:ea typeface="Roboto"/>
              <a:cs typeface="Roboto"/>
              <a:sym typeface="Roboto"/>
            </a:endParaRPr>
          </a:p>
        </p:txBody>
      </p:sp>
      <p:sp>
        <p:nvSpPr>
          <p:cNvPr id="843" name="Google Shape;843;p102"/>
          <p:cNvSpPr/>
          <p:nvPr/>
        </p:nvSpPr>
        <p:spPr>
          <a:xfrm>
            <a:off x="8548343" y="208425"/>
            <a:ext cx="330300" cy="330300"/>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4" name="Google Shape;844;p102"/>
          <p:cNvSpPr txBox="1"/>
          <p:nvPr/>
        </p:nvSpPr>
        <p:spPr>
          <a:xfrm>
            <a:off x="5810400" y="4904700"/>
            <a:ext cx="3333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B7B7B7"/>
                </a:solidFill>
                <a:latin typeface="Poppins Light"/>
                <a:ea typeface="Poppins Light"/>
                <a:cs typeface="Poppins Light"/>
                <a:sym typeface="Poppins Light"/>
              </a:rPr>
              <a:t>© 2021 Freshworks Inc. – All Rights reserved. Confidential and Proprietary Information</a:t>
            </a:r>
            <a:endParaRPr sz="600" b="0" i="0" u="none" strike="noStrike" cap="none">
              <a:solidFill>
                <a:srgbClr val="B7B7B7"/>
              </a:solidFill>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03"/>
          <p:cNvSpPr txBox="1">
            <a:spLocks noGrp="1"/>
          </p:cNvSpPr>
          <p:nvPr>
            <p:ph type="body" idx="1"/>
          </p:nvPr>
        </p:nvSpPr>
        <p:spPr>
          <a:xfrm>
            <a:off x="376947" y="634235"/>
            <a:ext cx="688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What you see is what you get</a:t>
            </a:r>
            <a:endParaRPr/>
          </a:p>
        </p:txBody>
      </p:sp>
      <p:grpSp>
        <p:nvGrpSpPr>
          <p:cNvPr id="850" name="Google Shape;850;p103"/>
          <p:cNvGrpSpPr/>
          <p:nvPr/>
        </p:nvGrpSpPr>
        <p:grpSpPr>
          <a:xfrm>
            <a:off x="774500" y="1490875"/>
            <a:ext cx="1471625" cy="2715300"/>
            <a:chOff x="545900" y="1490875"/>
            <a:chExt cx="1471625" cy="2715300"/>
          </a:xfrm>
        </p:grpSpPr>
        <p:sp>
          <p:nvSpPr>
            <p:cNvPr id="851" name="Google Shape;851;p103"/>
            <p:cNvSpPr/>
            <p:nvPr/>
          </p:nvSpPr>
          <p:spPr>
            <a:xfrm>
              <a:off x="545900" y="1490875"/>
              <a:ext cx="1471500" cy="2715300"/>
            </a:xfrm>
            <a:prstGeom prst="roundRect">
              <a:avLst>
                <a:gd name="adj" fmla="val 5417"/>
              </a:avLst>
            </a:prstGeom>
            <a:solidFill>
              <a:schemeClr val="lt1"/>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03"/>
            <p:cNvSpPr txBox="1"/>
            <p:nvPr/>
          </p:nvSpPr>
          <p:spPr>
            <a:xfrm>
              <a:off x="656126" y="2422614"/>
              <a:ext cx="9939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B1320"/>
                  </a:solidFill>
                  <a:latin typeface="Roboto"/>
                  <a:ea typeface="Roboto"/>
                  <a:cs typeface="Roboto"/>
                  <a:sym typeface="Roboto"/>
                </a:rPr>
                <a:t>ITSM</a:t>
              </a:r>
              <a:endParaRPr sz="2000" b="1">
                <a:solidFill>
                  <a:srgbClr val="0B1320"/>
                </a:solidFill>
                <a:latin typeface="Roboto"/>
                <a:ea typeface="Roboto"/>
                <a:cs typeface="Roboto"/>
                <a:sym typeface="Roboto"/>
              </a:endParaRPr>
            </a:p>
          </p:txBody>
        </p:sp>
        <p:sp>
          <p:nvSpPr>
            <p:cNvPr id="853" name="Google Shape;853;p103"/>
            <p:cNvSpPr txBox="1"/>
            <p:nvPr/>
          </p:nvSpPr>
          <p:spPr>
            <a:xfrm>
              <a:off x="579925" y="3133000"/>
              <a:ext cx="14376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000">
                  <a:solidFill>
                    <a:srgbClr val="0B1320"/>
                  </a:solidFill>
                  <a:latin typeface="Roboto Light"/>
                  <a:ea typeface="Roboto Light"/>
                  <a:cs typeface="Roboto Light"/>
                  <a:sym typeface="Roboto Light"/>
                </a:rPr>
                <a:t>Employee focused, modern service management</a:t>
              </a:r>
              <a:endParaRPr sz="1000">
                <a:solidFill>
                  <a:srgbClr val="0B1320"/>
                </a:solidFill>
                <a:latin typeface="Roboto Light"/>
                <a:ea typeface="Roboto Light"/>
                <a:cs typeface="Roboto Light"/>
                <a:sym typeface="Roboto Light"/>
              </a:endParaRPr>
            </a:p>
          </p:txBody>
        </p:sp>
        <p:pic>
          <p:nvPicPr>
            <p:cNvPr id="854" name="Google Shape;854;p103"/>
            <p:cNvPicPr preferRelativeResize="0"/>
            <p:nvPr/>
          </p:nvPicPr>
          <p:blipFill>
            <a:blip r:embed="rId3">
              <a:alphaModFix/>
            </a:blip>
            <a:stretch>
              <a:fillRect/>
            </a:stretch>
          </p:blipFill>
          <p:spPr>
            <a:xfrm>
              <a:off x="820513" y="1756197"/>
              <a:ext cx="665125" cy="665125"/>
            </a:xfrm>
            <a:prstGeom prst="rect">
              <a:avLst/>
            </a:prstGeom>
            <a:noFill/>
            <a:ln>
              <a:noFill/>
            </a:ln>
          </p:spPr>
        </p:pic>
      </p:grpSp>
      <p:grpSp>
        <p:nvGrpSpPr>
          <p:cNvPr id="855" name="Google Shape;855;p103"/>
          <p:cNvGrpSpPr/>
          <p:nvPr/>
        </p:nvGrpSpPr>
        <p:grpSpPr>
          <a:xfrm>
            <a:off x="3750563" y="1490875"/>
            <a:ext cx="1472100" cy="2715300"/>
            <a:chOff x="3501422" y="1490875"/>
            <a:chExt cx="1472100" cy="2715300"/>
          </a:xfrm>
        </p:grpSpPr>
        <p:sp>
          <p:nvSpPr>
            <p:cNvPr id="856" name="Google Shape;856;p103"/>
            <p:cNvSpPr/>
            <p:nvPr/>
          </p:nvSpPr>
          <p:spPr>
            <a:xfrm>
              <a:off x="3501422" y="1490875"/>
              <a:ext cx="1472100" cy="2715300"/>
            </a:xfrm>
            <a:prstGeom prst="roundRect">
              <a:avLst>
                <a:gd name="adj" fmla="val 5417"/>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03"/>
            <p:cNvSpPr txBox="1"/>
            <p:nvPr/>
          </p:nvSpPr>
          <p:spPr>
            <a:xfrm>
              <a:off x="3581357" y="2422614"/>
              <a:ext cx="9147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B1320"/>
                  </a:solidFill>
                  <a:latin typeface="Roboto"/>
                  <a:ea typeface="Roboto"/>
                  <a:cs typeface="Roboto"/>
                  <a:sym typeface="Roboto"/>
                </a:rPr>
                <a:t>ITAM</a:t>
              </a:r>
              <a:endParaRPr sz="2000" b="1">
                <a:solidFill>
                  <a:srgbClr val="0B1320"/>
                </a:solidFill>
                <a:latin typeface="Roboto"/>
                <a:ea typeface="Roboto"/>
                <a:cs typeface="Roboto"/>
                <a:sym typeface="Roboto"/>
              </a:endParaRPr>
            </a:p>
          </p:txBody>
        </p:sp>
        <p:sp>
          <p:nvSpPr>
            <p:cNvPr id="858" name="Google Shape;858;p103"/>
            <p:cNvSpPr txBox="1"/>
            <p:nvPr/>
          </p:nvSpPr>
          <p:spPr>
            <a:xfrm>
              <a:off x="3581375" y="3133000"/>
              <a:ext cx="13548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000">
                  <a:solidFill>
                    <a:srgbClr val="0B1320"/>
                  </a:solidFill>
                  <a:latin typeface="Roboto Light"/>
                  <a:ea typeface="Roboto Light"/>
                  <a:cs typeface="Roboto Light"/>
                  <a:sym typeface="Roboto Light"/>
                </a:rPr>
                <a:t>Future proof your CMDB and optimize process and spending</a:t>
              </a:r>
              <a:endParaRPr sz="1000">
                <a:solidFill>
                  <a:srgbClr val="0B1320"/>
                </a:solidFill>
                <a:latin typeface="Roboto Light"/>
                <a:ea typeface="Roboto Light"/>
                <a:cs typeface="Roboto Light"/>
                <a:sym typeface="Roboto Light"/>
              </a:endParaRPr>
            </a:p>
          </p:txBody>
        </p:sp>
        <p:pic>
          <p:nvPicPr>
            <p:cNvPr id="859" name="Google Shape;859;p103"/>
            <p:cNvPicPr preferRelativeResize="0"/>
            <p:nvPr/>
          </p:nvPicPr>
          <p:blipFill>
            <a:blip r:embed="rId4">
              <a:alphaModFix/>
            </a:blip>
            <a:stretch>
              <a:fillRect/>
            </a:stretch>
          </p:blipFill>
          <p:spPr>
            <a:xfrm>
              <a:off x="3720919" y="1756197"/>
              <a:ext cx="635575" cy="635575"/>
            </a:xfrm>
            <a:prstGeom prst="rect">
              <a:avLst/>
            </a:prstGeom>
            <a:noFill/>
            <a:ln>
              <a:noFill/>
            </a:ln>
          </p:spPr>
        </p:pic>
      </p:grpSp>
      <p:grpSp>
        <p:nvGrpSpPr>
          <p:cNvPr id="860" name="Google Shape;860;p103"/>
          <p:cNvGrpSpPr/>
          <p:nvPr/>
        </p:nvGrpSpPr>
        <p:grpSpPr>
          <a:xfrm>
            <a:off x="2262294" y="1490875"/>
            <a:ext cx="1472100" cy="2715300"/>
            <a:chOff x="2038143" y="1490875"/>
            <a:chExt cx="1472100" cy="2715300"/>
          </a:xfrm>
        </p:grpSpPr>
        <p:sp>
          <p:nvSpPr>
            <p:cNvPr id="861" name="Google Shape;861;p103"/>
            <p:cNvSpPr/>
            <p:nvPr/>
          </p:nvSpPr>
          <p:spPr>
            <a:xfrm>
              <a:off x="2038143" y="1490875"/>
              <a:ext cx="1472100" cy="2715300"/>
            </a:xfrm>
            <a:prstGeom prst="roundRect">
              <a:avLst>
                <a:gd name="adj" fmla="val 5417"/>
              </a:avLst>
            </a:prstGeom>
            <a:solidFill>
              <a:schemeClr val="lt1"/>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2" name="Google Shape;862;p103"/>
            <p:cNvPicPr preferRelativeResize="0"/>
            <p:nvPr/>
          </p:nvPicPr>
          <p:blipFill>
            <a:blip r:embed="rId5">
              <a:alphaModFix/>
            </a:blip>
            <a:stretch>
              <a:fillRect/>
            </a:stretch>
          </p:blipFill>
          <p:spPr>
            <a:xfrm>
              <a:off x="2393925" y="1756197"/>
              <a:ext cx="665125" cy="665125"/>
            </a:xfrm>
            <a:prstGeom prst="rect">
              <a:avLst/>
            </a:prstGeom>
            <a:noFill/>
            <a:ln>
              <a:noFill/>
            </a:ln>
          </p:spPr>
        </p:pic>
        <p:sp>
          <p:nvSpPr>
            <p:cNvPr id="863" name="Google Shape;863;p103"/>
            <p:cNvSpPr txBox="1"/>
            <p:nvPr/>
          </p:nvSpPr>
          <p:spPr>
            <a:xfrm>
              <a:off x="2141038" y="2422614"/>
              <a:ext cx="11709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B1320"/>
                  </a:solidFill>
                  <a:latin typeface="Roboto"/>
                  <a:ea typeface="Roboto"/>
                  <a:cs typeface="Roboto"/>
                  <a:sym typeface="Roboto"/>
                </a:rPr>
                <a:t>ITOM</a:t>
              </a:r>
              <a:endParaRPr sz="2000" b="1">
                <a:solidFill>
                  <a:srgbClr val="0B1320"/>
                </a:solidFill>
                <a:latin typeface="Roboto"/>
                <a:ea typeface="Roboto"/>
                <a:cs typeface="Roboto"/>
                <a:sym typeface="Roboto"/>
              </a:endParaRPr>
            </a:p>
          </p:txBody>
        </p:sp>
        <p:sp>
          <p:nvSpPr>
            <p:cNvPr id="864" name="Google Shape;864;p103"/>
            <p:cNvSpPr txBox="1"/>
            <p:nvPr/>
          </p:nvSpPr>
          <p:spPr>
            <a:xfrm>
              <a:off x="2064849" y="3133000"/>
              <a:ext cx="14376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000">
                  <a:solidFill>
                    <a:srgbClr val="0B1320"/>
                  </a:solidFill>
                  <a:latin typeface="Roboto Light"/>
                  <a:ea typeface="Roboto Light"/>
                  <a:cs typeface="Roboto Light"/>
                  <a:sym typeface="Roboto Light"/>
                </a:rPr>
                <a:t>Cut through alert noise, manage critical incidents and minimize downtime </a:t>
              </a:r>
              <a:endParaRPr sz="1000">
                <a:solidFill>
                  <a:srgbClr val="0B1320"/>
                </a:solidFill>
                <a:latin typeface="Roboto Light"/>
                <a:ea typeface="Roboto Light"/>
                <a:cs typeface="Roboto Light"/>
                <a:sym typeface="Roboto Light"/>
              </a:endParaRPr>
            </a:p>
          </p:txBody>
        </p:sp>
      </p:grpSp>
      <p:grpSp>
        <p:nvGrpSpPr>
          <p:cNvPr id="865" name="Google Shape;865;p103"/>
          <p:cNvGrpSpPr/>
          <p:nvPr/>
        </p:nvGrpSpPr>
        <p:grpSpPr>
          <a:xfrm>
            <a:off x="5238832" y="1490875"/>
            <a:ext cx="1472100" cy="2715300"/>
            <a:chOff x="4974717" y="1490875"/>
            <a:chExt cx="1472100" cy="2715300"/>
          </a:xfrm>
        </p:grpSpPr>
        <p:sp>
          <p:nvSpPr>
            <p:cNvPr id="866" name="Google Shape;866;p103"/>
            <p:cNvSpPr/>
            <p:nvPr/>
          </p:nvSpPr>
          <p:spPr>
            <a:xfrm>
              <a:off x="4974717" y="1490875"/>
              <a:ext cx="1472100" cy="2715300"/>
            </a:xfrm>
            <a:prstGeom prst="roundRect">
              <a:avLst>
                <a:gd name="adj" fmla="val 5417"/>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03"/>
            <p:cNvSpPr txBox="1"/>
            <p:nvPr/>
          </p:nvSpPr>
          <p:spPr>
            <a:xfrm>
              <a:off x="5042000" y="2422614"/>
              <a:ext cx="12222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B1320"/>
                  </a:solidFill>
                  <a:latin typeface="Roboto"/>
                  <a:ea typeface="Roboto"/>
                  <a:cs typeface="Roboto"/>
                  <a:sym typeface="Roboto"/>
                </a:rPr>
                <a:t>PPM</a:t>
              </a:r>
              <a:endParaRPr sz="2000" b="1">
                <a:solidFill>
                  <a:srgbClr val="0B1320"/>
                </a:solidFill>
                <a:latin typeface="Roboto"/>
                <a:ea typeface="Roboto"/>
                <a:cs typeface="Roboto"/>
                <a:sym typeface="Roboto"/>
              </a:endParaRPr>
            </a:p>
          </p:txBody>
        </p:sp>
        <p:sp>
          <p:nvSpPr>
            <p:cNvPr id="868" name="Google Shape;868;p103"/>
            <p:cNvSpPr txBox="1"/>
            <p:nvPr/>
          </p:nvSpPr>
          <p:spPr>
            <a:xfrm>
              <a:off x="5041997" y="3133000"/>
              <a:ext cx="1354800" cy="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000">
                  <a:solidFill>
                    <a:schemeClr val="dk1"/>
                  </a:solidFill>
                  <a:latin typeface="Roboto Light"/>
                  <a:ea typeface="Roboto Light"/>
                  <a:cs typeface="Roboto Light"/>
                  <a:sym typeface="Roboto Light"/>
                </a:rPr>
                <a:t>Plan, execute, and deliver projects on time with enhanced PPM </a:t>
              </a:r>
              <a:endParaRPr sz="1000">
                <a:solidFill>
                  <a:srgbClr val="0B1320"/>
                </a:solidFill>
                <a:latin typeface="Roboto Light"/>
                <a:ea typeface="Roboto Light"/>
                <a:cs typeface="Roboto Light"/>
                <a:sym typeface="Roboto Light"/>
              </a:endParaRPr>
            </a:p>
          </p:txBody>
        </p:sp>
        <p:pic>
          <p:nvPicPr>
            <p:cNvPr id="869" name="Google Shape;869;p103"/>
            <p:cNvPicPr preferRelativeResize="0"/>
            <p:nvPr/>
          </p:nvPicPr>
          <p:blipFill>
            <a:blip r:embed="rId6">
              <a:alphaModFix/>
            </a:blip>
            <a:stretch>
              <a:fillRect/>
            </a:stretch>
          </p:blipFill>
          <p:spPr>
            <a:xfrm>
              <a:off x="5335312" y="1756197"/>
              <a:ext cx="635575" cy="635575"/>
            </a:xfrm>
            <a:prstGeom prst="rect">
              <a:avLst/>
            </a:prstGeom>
            <a:noFill/>
            <a:ln>
              <a:noFill/>
            </a:ln>
          </p:spPr>
        </p:pic>
      </p:grpSp>
      <p:grpSp>
        <p:nvGrpSpPr>
          <p:cNvPr id="870" name="Google Shape;870;p103"/>
          <p:cNvGrpSpPr/>
          <p:nvPr/>
        </p:nvGrpSpPr>
        <p:grpSpPr>
          <a:xfrm>
            <a:off x="378400" y="364400"/>
            <a:ext cx="1354686" cy="315300"/>
            <a:chOff x="378400" y="364400"/>
            <a:chExt cx="1354686" cy="315300"/>
          </a:xfrm>
        </p:grpSpPr>
        <p:sp>
          <p:nvSpPr>
            <p:cNvPr id="871" name="Google Shape;871;p103"/>
            <p:cNvSpPr/>
            <p:nvPr/>
          </p:nvSpPr>
          <p:spPr>
            <a:xfrm>
              <a:off x="378400" y="364400"/>
              <a:ext cx="1282500" cy="315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2" name="Google Shape;872;p103"/>
            <p:cNvPicPr preferRelativeResize="0"/>
            <p:nvPr/>
          </p:nvPicPr>
          <p:blipFill rotWithShape="1">
            <a:blip r:embed="rId7">
              <a:alphaModFix/>
            </a:blip>
            <a:srcRect/>
            <a:stretch/>
          </p:blipFill>
          <p:spPr>
            <a:xfrm>
              <a:off x="471510" y="386918"/>
              <a:ext cx="1261576" cy="240300"/>
            </a:xfrm>
            <a:prstGeom prst="rect">
              <a:avLst/>
            </a:prstGeom>
            <a:noFill/>
            <a:ln>
              <a:noFill/>
            </a:ln>
          </p:spPr>
        </p:pic>
      </p:grpSp>
      <p:sp>
        <p:nvSpPr>
          <p:cNvPr id="873" name="Google Shape;873;p103"/>
          <p:cNvSpPr/>
          <p:nvPr/>
        </p:nvSpPr>
        <p:spPr>
          <a:xfrm>
            <a:off x="6727101" y="1490875"/>
            <a:ext cx="1472100" cy="2715300"/>
          </a:xfrm>
          <a:prstGeom prst="roundRect">
            <a:avLst>
              <a:gd name="adj" fmla="val 5417"/>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3"/>
          <p:cNvSpPr txBox="1"/>
          <p:nvPr/>
        </p:nvSpPr>
        <p:spPr>
          <a:xfrm>
            <a:off x="6794383" y="2422614"/>
            <a:ext cx="12222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0B1320"/>
                </a:solidFill>
                <a:latin typeface="Roboto"/>
                <a:ea typeface="Roboto"/>
                <a:cs typeface="Roboto"/>
                <a:sym typeface="Roboto"/>
              </a:rPr>
              <a:t>ESM</a:t>
            </a:r>
            <a:endParaRPr sz="2000" b="1">
              <a:solidFill>
                <a:srgbClr val="0B1320"/>
              </a:solidFill>
              <a:latin typeface="Roboto"/>
              <a:ea typeface="Roboto"/>
              <a:cs typeface="Roboto"/>
              <a:sym typeface="Roboto"/>
            </a:endParaRPr>
          </a:p>
        </p:txBody>
      </p:sp>
      <p:sp>
        <p:nvSpPr>
          <p:cNvPr id="875" name="Google Shape;875;p103"/>
          <p:cNvSpPr txBox="1"/>
          <p:nvPr/>
        </p:nvSpPr>
        <p:spPr>
          <a:xfrm>
            <a:off x="6794374" y="3133000"/>
            <a:ext cx="14049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000">
                <a:solidFill>
                  <a:schemeClr val="dk1"/>
                </a:solidFill>
                <a:latin typeface="Roboto Light"/>
                <a:ea typeface="Roboto Light"/>
                <a:cs typeface="Roboto Light"/>
                <a:sym typeface="Roboto Light"/>
              </a:rPr>
              <a:t>Unified service management across all business functions</a:t>
            </a:r>
            <a:endParaRPr sz="1000">
              <a:solidFill>
                <a:srgbClr val="0B1320"/>
              </a:solidFill>
              <a:latin typeface="Roboto"/>
              <a:ea typeface="Roboto"/>
              <a:cs typeface="Roboto"/>
              <a:sym typeface="Roboto"/>
            </a:endParaRPr>
          </a:p>
        </p:txBody>
      </p:sp>
      <p:pic>
        <p:nvPicPr>
          <p:cNvPr id="876" name="Google Shape;876;p103"/>
          <p:cNvPicPr preferRelativeResize="0"/>
          <p:nvPr/>
        </p:nvPicPr>
        <p:blipFill>
          <a:blip r:embed="rId8">
            <a:alphaModFix/>
          </a:blip>
          <a:stretch>
            <a:fillRect/>
          </a:stretch>
        </p:blipFill>
        <p:spPr>
          <a:xfrm>
            <a:off x="7044150" y="1748379"/>
            <a:ext cx="724400" cy="7336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880"/>
        <p:cNvGrpSpPr/>
        <p:nvPr/>
      </p:nvGrpSpPr>
      <p:grpSpPr>
        <a:xfrm>
          <a:off x="0" y="0"/>
          <a:ext cx="0" cy="0"/>
          <a:chOff x="0" y="0"/>
          <a:chExt cx="0" cy="0"/>
        </a:xfrm>
      </p:grpSpPr>
      <p:sp>
        <p:nvSpPr>
          <p:cNvPr id="881" name="Google Shape;881;p104"/>
          <p:cNvSpPr/>
          <p:nvPr/>
        </p:nvSpPr>
        <p:spPr>
          <a:xfrm>
            <a:off x="-619375" y="208425"/>
            <a:ext cx="3045600" cy="2868600"/>
          </a:xfrm>
          <a:prstGeom prst="teardrop">
            <a:avLst>
              <a:gd name="adj" fmla="val 100000"/>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sp>
        <p:nvSpPr>
          <p:cNvPr id="882" name="Google Shape;882;p104"/>
          <p:cNvSpPr/>
          <p:nvPr/>
        </p:nvSpPr>
        <p:spPr>
          <a:xfrm>
            <a:off x="95250" y="3499775"/>
            <a:ext cx="2191200" cy="973800"/>
          </a:xfrm>
          <a:prstGeom prst="roundRect">
            <a:avLst>
              <a:gd name="adj" fmla="val 8385"/>
            </a:avLst>
          </a:prstGeom>
          <a:solidFill>
            <a:srgbClr val="FB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04"/>
          <p:cNvSpPr txBox="1"/>
          <p:nvPr/>
        </p:nvSpPr>
        <p:spPr>
          <a:xfrm>
            <a:off x="2546075" y="1492738"/>
            <a:ext cx="2771700" cy="1894500"/>
          </a:xfrm>
          <a:prstGeom prst="rect">
            <a:avLst/>
          </a:prstGeom>
          <a:noFill/>
          <a:ln>
            <a:noFill/>
          </a:ln>
        </p:spPr>
        <p:txBody>
          <a:bodyPr spcFirstLastPara="1" wrap="square" lIns="91425" tIns="91425" rIns="91425" bIns="91425" anchor="t" anchorCtr="0">
            <a:noAutofit/>
          </a:bodyPr>
          <a:lstStyle/>
          <a:p>
            <a:pPr marL="457200" lvl="0" indent="-285750" algn="l" rtl="0">
              <a:lnSpc>
                <a:spcPct val="115000"/>
              </a:lnSpc>
              <a:spcBef>
                <a:spcPts val="0"/>
              </a:spcBef>
              <a:spcAft>
                <a:spcPts val="0"/>
              </a:spcAft>
              <a:buSzPts val="900"/>
              <a:buFont typeface="Roboto Light"/>
              <a:buAutoNum type="arabicPeriod"/>
            </a:pPr>
            <a:r>
              <a:rPr lang="en" sz="900">
                <a:latin typeface="Roboto Light"/>
                <a:ea typeface="Roboto Light"/>
                <a:cs typeface="Roboto Light"/>
                <a:sym typeface="Roboto Light"/>
              </a:rPr>
              <a:t>Overcome outdated and often unnecessary service management tools and methodologies</a:t>
            </a:r>
            <a:endParaRPr sz="900">
              <a:latin typeface="Roboto Light"/>
              <a:ea typeface="Roboto Light"/>
              <a:cs typeface="Roboto Light"/>
              <a:sym typeface="Roboto Light"/>
            </a:endParaRPr>
          </a:p>
          <a:p>
            <a:pPr marL="457200" lvl="0" indent="0" algn="l" rtl="0">
              <a:lnSpc>
                <a:spcPct val="115000"/>
              </a:lnSpc>
              <a:spcBef>
                <a:spcPts val="0"/>
              </a:spcBef>
              <a:spcAft>
                <a:spcPts val="0"/>
              </a:spcAft>
              <a:buNone/>
            </a:pPr>
            <a:endParaRPr sz="900">
              <a:latin typeface="Roboto Light"/>
              <a:ea typeface="Roboto Light"/>
              <a:cs typeface="Roboto Light"/>
              <a:sym typeface="Roboto Light"/>
            </a:endParaRPr>
          </a:p>
          <a:p>
            <a:pPr marL="457200" lvl="0" indent="-285750" algn="l" rtl="0">
              <a:lnSpc>
                <a:spcPct val="115000"/>
              </a:lnSpc>
              <a:spcBef>
                <a:spcPts val="0"/>
              </a:spcBef>
              <a:spcAft>
                <a:spcPts val="0"/>
              </a:spcAft>
              <a:buSzPts val="900"/>
              <a:buFont typeface="Roboto Light"/>
              <a:buAutoNum type="arabicPeriod"/>
            </a:pPr>
            <a:r>
              <a:rPr lang="en" sz="900">
                <a:latin typeface="Roboto Light"/>
                <a:ea typeface="Roboto Light"/>
                <a:cs typeface="Roboto Light"/>
                <a:sym typeface="Roboto Light"/>
              </a:rPr>
              <a:t>Eliminate staff to manage minor upgrades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457200" lvl="0" indent="-285750" algn="l" rtl="0">
              <a:lnSpc>
                <a:spcPct val="115000"/>
              </a:lnSpc>
              <a:spcBef>
                <a:spcPts val="0"/>
              </a:spcBef>
              <a:spcAft>
                <a:spcPts val="0"/>
              </a:spcAft>
              <a:buSzPts val="900"/>
              <a:buFont typeface="Roboto Light"/>
              <a:buAutoNum type="arabicPeriod"/>
            </a:pPr>
            <a:r>
              <a:rPr lang="en" sz="900">
                <a:latin typeface="Roboto Light"/>
                <a:ea typeface="Roboto Light"/>
                <a:cs typeface="Roboto Light"/>
                <a:sym typeface="Roboto Light"/>
              </a:rPr>
              <a:t>Reduce budget and maintain current core capabilities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457200" lvl="0" indent="-285750" algn="l" rtl="0">
              <a:lnSpc>
                <a:spcPct val="115000"/>
              </a:lnSpc>
              <a:spcBef>
                <a:spcPts val="0"/>
              </a:spcBef>
              <a:spcAft>
                <a:spcPts val="0"/>
              </a:spcAft>
              <a:buSzPts val="900"/>
              <a:buFont typeface="Roboto Light"/>
              <a:buAutoNum type="arabicPeriod"/>
            </a:pPr>
            <a:r>
              <a:rPr lang="en" sz="900">
                <a:latin typeface="Roboto Light"/>
                <a:ea typeface="Roboto Light"/>
                <a:cs typeface="Roboto Light"/>
                <a:sym typeface="Roboto Light"/>
              </a:rPr>
              <a:t>Provide consistent experience </a:t>
            </a:r>
            <a:endParaRPr sz="900">
              <a:latin typeface="Roboto Light"/>
              <a:ea typeface="Roboto Light"/>
              <a:cs typeface="Roboto Light"/>
              <a:sym typeface="Roboto Light"/>
            </a:endParaRPr>
          </a:p>
        </p:txBody>
      </p:sp>
      <p:sp>
        <p:nvSpPr>
          <p:cNvPr id="884" name="Google Shape;884;p104"/>
          <p:cNvSpPr txBox="1"/>
          <p:nvPr/>
        </p:nvSpPr>
        <p:spPr>
          <a:xfrm>
            <a:off x="5701250" y="1471875"/>
            <a:ext cx="2699700" cy="14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a:latin typeface="Roboto Light"/>
                <a:ea typeface="Roboto Light"/>
                <a:cs typeface="Roboto Light"/>
                <a:sym typeface="Roboto Light"/>
              </a:rPr>
              <a:t>Modern no-code/ low-code platform simplified service management processes</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In house, fully accountable onboarding and success team</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Flexible long-term view of the partnership</a:t>
            </a: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endParaRPr sz="9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900">
                <a:latin typeface="Roboto Light"/>
                <a:ea typeface="Roboto Light"/>
                <a:cs typeface="Roboto Light"/>
                <a:sym typeface="Roboto Light"/>
              </a:rPr>
              <a:t>Single digital entry point for all requests providing a consumer-like user and agent experience</a:t>
            </a:r>
            <a:endParaRPr sz="1000">
              <a:latin typeface="Roboto Light"/>
              <a:ea typeface="Roboto Light"/>
              <a:cs typeface="Roboto Light"/>
              <a:sym typeface="Roboto Light"/>
            </a:endParaRPr>
          </a:p>
        </p:txBody>
      </p:sp>
      <p:sp>
        <p:nvSpPr>
          <p:cNvPr id="885" name="Google Shape;885;p104"/>
          <p:cNvSpPr txBox="1"/>
          <p:nvPr/>
        </p:nvSpPr>
        <p:spPr>
          <a:xfrm>
            <a:off x="2993749" y="1162444"/>
            <a:ext cx="9921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FF0000"/>
                </a:solidFill>
                <a:latin typeface="Roboto Medium"/>
                <a:ea typeface="Roboto Medium"/>
                <a:cs typeface="Roboto Medium"/>
                <a:sym typeface="Roboto Medium"/>
              </a:rPr>
              <a:t>Challenges</a:t>
            </a:r>
            <a:endParaRPr sz="1100">
              <a:solidFill>
                <a:srgbClr val="FF0000"/>
              </a:solidFill>
              <a:latin typeface="Roboto Medium"/>
              <a:ea typeface="Roboto Medium"/>
              <a:cs typeface="Roboto Medium"/>
              <a:sym typeface="Roboto Medium"/>
            </a:endParaRPr>
          </a:p>
        </p:txBody>
      </p:sp>
      <p:sp>
        <p:nvSpPr>
          <p:cNvPr id="886" name="Google Shape;886;p104"/>
          <p:cNvSpPr txBox="1"/>
          <p:nvPr/>
        </p:nvSpPr>
        <p:spPr>
          <a:xfrm>
            <a:off x="5421285" y="1162433"/>
            <a:ext cx="11619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accent2"/>
                </a:solidFill>
                <a:latin typeface="Roboto Medium"/>
                <a:ea typeface="Roboto Medium"/>
                <a:cs typeface="Roboto Medium"/>
                <a:sym typeface="Roboto Medium"/>
              </a:rPr>
              <a:t>Solutions</a:t>
            </a:r>
            <a:endParaRPr sz="1100">
              <a:solidFill>
                <a:schemeClr val="accent2"/>
              </a:solidFill>
              <a:latin typeface="Roboto Medium"/>
              <a:ea typeface="Roboto Medium"/>
              <a:cs typeface="Roboto Medium"/>
              <a:sym typeface="Roboto Medium"/>
            </a:endParaRPr>
          </a:p>
        </p:txBody>
      </p:sp>
      <p:pic>
        <p:nvPicPr>
          <p:cNvPr id="887" name="Google Shape;887;p104"/>
          <p:cNvPicPr preferRelativeResize="0"/>
          <p:nvPr/>
        </p:nvPicPr>
        <p:blipFill>
          <a:blip r:embed="rId3">
            <a:alphaModFix/>
          </a:blip>
          <a:stretch>
            <a:fillRect/>
          </a:stretch>
        </p:blipFill>
        <p:spPr>
          <a:xfrm>
            <a:off x="5567937" y="1538008"/>
            <a:ext cx="133300" cy="172800"/>
          </a:xfrm>
          <a:prstGeom prst="rect">
            <a:avLst/>
          </a:prstGeom>
          <a:noFill/>
          <a:ln>
            <a:noFill/>
          </a:ln>
        </p:spPr>
      </p:pic>
      <p:pic>
        <p:nvPicPr>
          <p:cNvPr id="888" name="Google Shape;888;p104"/>
          <p:cNvPicPr preferRelativeResize="0"/>
          <p:nvPr/>
        </p:nvPicPr>
        <p:blipFill>
          <a:blip r:embed="rId3">
            <a:alphaModFix/>
          </a:blip>
          <a:stretch>
            <a:fillRect/>
          </a:stretch>
        </p:blipFill>
        <p:spPr>
          <a:xfrm>
            <a:off x="5567950" y="2028920"/>
            <a:ext cx="133300" cy="172800"/>
          </a:xfrm>
          <a:prstGeom prst="rect">
            <a:avLst/>
          </a:prstGeom>
          <a:noFill/>
          <a:ln>
            <a:noFill/>
          </a:ln>
        </p:spPr>
      </p:pic>
      <p:sp>
        <p:nvSpPr>
          <p:cNvPr id="889" name="Google Shape;889;p104"/>
          <p:cNvSpPr txBox="1"/>
          <p:nvPr/>
        </p:nvSpPr>
        <p:spPr>
          <a:xfrm>
            <a:off x="7907024" y="4659000"/>
            <a:ext cx="11619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999999"/>
                </a:solidFill>
                <a:latin typeface="Poppins Medium"/>
                <a:ea typeface="Poppins Medium"/>
                <a:cs typeface="Poppins Medium"/>
                <a:sym typeface="Poppins Medium"/>
              </a:rPr>
              <a:t>Case study</a:t>
            </a:r>
            <a:endParaRPr sz="900">
              <a:solidFill>
                <a:srgbClr val="999999"/>
              </a:solidFill>
              <a:latin typeface="Poppins Medium"/>
              <a:ea typeface="Poppins Medium"/>
              <a:cs typeface="Poppins Medium"/>
              <a:sym typeface="Poppins Medium"/>
            </a:endParaRPr>
          </a:p>
        </p:txBody>
      </p:sp>
      <p:pic>
        <p:nvPicPr>
          <p:cNvPr id="890" name="Google Shape;890;p104"/>
          <p:cNvPicPr preferRelativeResize="0"/>
          <p:nvPr/>
        </p:nvPicPr>
        <p:blipFill>
          <a:blip r:embed="rId3">
            <a:alphaModFix/>
          </a:blip>
          <a:stretch>
            <a:fillRect/>
          </a:stretch>
        </p:blipFill>
        <p:spPr>
          <a:xfrm>
            <a:off x="5570018" y="2818736"/>
            <a:ext cx="133313" cy="172800"/>
          </a:xfrm>
          <a:prstGeom prst="rect">
            <a:avLst/>
          </a:prstGeom>
          <a:noFill/>
          <a:ln>
            <a:noFill/>
          </a:ln>
        </p:spPr>
      </p:pic>
      <p:sp>
        <p:nvSpPr>
          <p:cNvPr id="891" name="Google Shape;891;p104"/>
          <p:cNvSpPr txBox="1"/>
          <p:nvPr/>
        </p:nvSpPr>
        <p:spPr>
          <a:xfrm>
            <a:off x="199275" y="935600"/>
            <a:ext cx="1982100" cy="97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900" i="1">
                <a:latin typeface="Roboto"/>
                <a:ea typeface="Roboto"/>
                <a:cs typeface="Roboto"/>
                <a:sym typeface="Roboto"/>
              </a:rPr>
              <a:t>Due to constraints produced by the pandemic, reducing costs by any means necessary became our #1 mandate. We needed a solution that we could operate with a reduced staff and a company willing to work within our price range.  Freshworks came to the rescue!</a:t>
            </a:r>
            <a:endParaRPr sz="900" i="1">
              <a:latin typeface="Roboto"/>
              <a:ea typeface="Roboto"/>
              <a:cs typeface="Roboto"/>
              <a:sym typeface="Roboto"/>
            </a:endParaRPr>
          </a:p>
          <a:p>
            <a:pPr marL="0" lvl="0" indent="0" algn="l" rtl="0">
              <a:lnSpc>
                <a:spcPct val="115000"/>
              </a:lnSpc>
              <a:spcBef>
                <a:spcPts val="0"/>
              </a:spcBef>
              <a:spcAft>
                <a:spcPts val="0"/>
              </a:spcAft>
              <a:buNone/>
            </a:pPr>
            <a:endParaRPr sz="900" i="1">
              <a:latin typeface="Roboto"/>
              <a:ea typeface="Roboto"/>
              <a:cs typeface="Roboto"/>
              <a:sym typeface="Roboto"/>
            </a:endParaRPr>
          </a:p>
        </p:txBody>
      </p:sp>
      <p:sp>
        <p:nvSpPr>
          <p:cNvPr id="892" name="Google Shape;892;p104"/>
          <p:cNvSpPr txBox="1"/>
          <p:nvPr/>
        </p:nvSpPr>
        <p:spPr>
          <a:xfrm>
            <a:off x="-218924" y="702250"/>
            <a:ext cx="4182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i="1">
                <a:solidFill>
                  <a:srgbClr val="F0F1FF"/>
                </a:solidFill>
                <a:latin typeface="Noto Sans Symbols"/>
                <a:ea typeface="Noto Sans Symbols"/>
                <a:cs typeface="Noto Sans Symbols"/>
                <a:sym typeface="Noto Sans Symbols"/>
              </a:rPr>
              <a:t>“</a:t>
            </a:r>
            <a:endParaRPr sz="6000" i="1">
              <a:solidFill>
                <a:srgbClr val="F0F1FF"/>
              </a:solidFill>
              <a:latin typeface="Noto Sans Symbols"/>
              <a:ea typeface="Noto Sans Symbols"/>
              <a:cs typeface="Noto Sans Symbols"/>
              <a:sym typeface="Noto Sans Symbols"/>
            </a:endParaRPr>
          </a:p>
        </p:txBody>
      </p:sp>
      <p:sp>
        <p:nvSpPr>
          <p:cNvPr id="893" name="Google Shape;893;p104"/>
          <p:cNvSpPr txBox="1"/>
          <p:nvPr/>
        </p:nvSpPr>
        <p:spPr>
          <a:xfrm>
            <a:off x="199275" y="2531250"/>
            <a:ext cx="1209300" cy="2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Roboto Medium"/>
                <a:ea typeface="Roboto Medium"/>
                <a:cs typeface="Roboto Medium"/>
                <a:sym typeface="Roboto Medium"/>
              </a:rPr>
              <a:t>David Levin</a:t>
            </a:r>
            <a:endParaRPr sz="800">
              <a:latin typeface="Roboto Medium"/>
              <a:ea typeface="Roboto Medium"/>
              <a:cs typeface="Roboto Medium"/>
              <a:sym typeface="Roboto Medium"/>
            </a:endParaRPr>
          </a:p>
        </p:txBody>
      </p:sp>
      <p:sp>
        <p:nvSpPr>
          <p:cNvPr id="894" name="Google Shape;894;p104"/>
          <p:cNvSpPr txBox="1"/>
          <p:nvPr/>
        </p:nvSpPr>
        <p:spPr>
          <a:xfrm>
            <a:off x="199275" y="2688325"/>
            <a:ext cx="18102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Roboto Light"/>
                <a:ea typeface="Roboto Light"/>
                <a:cs typeface="Roboto Light"/>
                <a:sym typeface="Roboto Light"/>
              </a:rPr>
              <a:t>CISO at Amex GBT</a:t>
            </a:r>
            <a:endParaRPr sz="700">
              <a:latin typeface="Roboto Light"/>
              <a:ea typeface="Roboto Light"/>
              <a:cs typeface="Roboto Light"/>
              <a:sym typeface="Roboto Light"/>
            </a:endParaRPr>
          </a:p>
        </p:txBody>
      </p:sp>
      <p:sp>
        <p:nvSpPr>
          <p:cNvPr id="895" name="Google Shape;895;p104"/>
          <p:cNvSpPr/>
          <p:nvPr/>
        </p:nvSpPr>
        <p:spPr>
          <a:xfrm>
            <a:off x="8548343" y="208425"/>
            <a:ext cx="330300" cy="3303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pic>
        <p:nvPicPr>
          <p:cNvPr id="896" name="Google Shape;896;p104" descr="freshservice-light-bg.png"/>
          <p:cNvPicPr preferRelativeResize="0"/>
          <p:nvPr/>
        </p:nvPicPr>
        <p:blipFill>
          <a:blip r:embed="rId5">
            <a:alphaModFix/>
          </a:blip>
          <a:stretch>
            <a:fillRect/>
          </a:stretch>
        </p:blipFill>
        <p:spPr>
          <a:xfrm>
            <a:off x="7642875" y="4542004"/>
            <a:ext cx="1209298" cy="221994"/>
          </a:xfrm>
          <a:prstGeom prst="rect">
            <a:avLst/>
          </a:prstGeom>
          <a:noFill/>
          <a:ln>
            <a:noFill/>
          </a:ln>
        </p:spPr>
      </p:pic>
      <p:sp>
        <p:nvSpPr>
          <p:cNvPr id="897" name="Google Shape;897;p104"/>
          <p:cNvSpPr/>
          <p:nvPr/>
        </p:nvSpPr>
        <p:spPr>
          <a:xfrm>
            <a:off x="2762250" y="3499775"/>
            <a:ext cx="5696400" cy="973800"/>
          </a:xfrm>
          <a:prstGeom prst="rect">
            <a:avLst/>
          </a:prstGeom>
          <a:solidFill>
            <a:srgbClr val="1317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898" name="Google Shape;898;p104"/>
          <p:cNvSpPr txBox="1"/>
          <p:nvPr/>
        </p:nvSpPr>
        <p:spPr>
          <a:xfrm>
            <a:off x="3070545" y="3707048"/>
            <a:ext cx="9678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Roboto Medium"/>
                <a:ea typeface="Roboto Medium"/>
                <a:cs typeface="Roboto Medium"/>
                <a:sym typeface="Roboto Medium"/>
              </a:rPr>
              <a:t>-</a:t>
            </a:r>
            <a:endParaRPr sz="1800">
              <a:solidFill>
                <a:srgbClr val="FFFFFF"/>
              </a:solidFill>
              <a:latin typeface="Roboto Medium"/>
              <a:ea typeface="Roboto Medium"/>
              <a:cs typeface="Roboto Medium"/>
              <a:sym typeface="Roboto Medium"/>
            </a:endParaRPr>
          </a:p>
        </p:txBody>
      </p:sp>
      <p:sp>
        <p:nvSpPr>
          <p:cNvPr id="899" name="Google Shape;899;p104"/>
          <p:cNvSpPr txBox="1"/>
          <p:nvPr/>
        </p:nvSpPr>
        <p:spPr>
          <a:xfrm>
            <a:off x="3070550" y="4012750"/>
            <a:ext cx="1501500" cy="44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D9D9D9"/>
                </a:solidFill>
                <a:latin typeface="Roboto"/>
                <a:ea typeface="Roboto"/>
                <a:cs typeface="Roboto"/>
                <a:sym typeface="Roboto"/>
              </a:rPr>
              <a:t>SLA change despite staff reduction</a:t>
            </a:r>
            <a:endParaRPr sz="800">
              <a:solidFill>
                <a:srgbClr val="D9D9D9"/>
              </a:solidFill>
              <a:latin typeface="Roboto"/>
              <a:ea typeface="Roboto"/>
              <a:cs typeface="Roboto"/>
              <a:sym typeface="Roboto"/>
            </a:endParaRPr>
          </a:p>
          <a:p>
            <a:pPr marL="0" lvl="0" indent="0" algn="l" rtl="0">
              <a:spcBef>
                <a:spcPts val="0"/>
              </a:spcBef>
              <a:spcAft>
                <a:spcPts val="0"/>
              </a:spcAft>
              <a:buNone/>
            </a:pPr>
            <a:endParaRPr sz="800">
              <a:solidFill>
                <a:srgbClr val="D9D9D9"/>
              </a:solidFill>
              <a:latin typeface="Roboto"/>
              <a:ea typeface="Roboto"/>
              <a:cs typeface="Roboto"/>
              <a:sym typeface="Roboto"/>
            </a:endParaRPr>
          </a:p>
        </p:txBody>
      </p:sp>
      <p:sp>
        <p:nvSpPr>
          <p:cNvPr id="900" name="Google Shape;900;p104"/>
          <p:cNvSpPr txBox="1"/>
          <p:nvPr/>
        </p:nvSpPr>
        <p:spPr>
          <a:xfrm>
            <a:off x="4844075" y="3707050"/>
            <a:ext cx="14151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Roboto Medium"/>
                <a:ea typeface="Roboto Medium"/>
                <a:cs typeface="Roboto Medium"/>
                <a:sym typeface="Roboto Medium"/>
              </a:rPr>
              <a:t>&lt; 3 months</a:t>
            </a:r>
            <a:endParaRPr sz="1800">
              <a:solidFill>
                <a:srgbClr val="FFFFFF"/>
              </a:solidFill>
              <a:latin typeface="Roboto Medium"/>
              <a:ea typeface="Roboto Medium"/>
              <a:cs typeface="Roboto Medium"/>
              <a:sym typeface="Roboto Medium"/>
            </a:endParaRPr>
          </a:p>
        </p:txBody>
      </p:sp>
      <p:sp>
        <p:nvSpPr>
          <p:cNvPr id="901" name="Google Shape;901;p104"/>
          <p:cNvSpPr txBox="1"/>
          <p:nvPr/>
        </p:nvSpPr>
        <p:spPr>
          <a:xfrm>
            <a:off x="4844075" y="4012750"/>
            <a:ext cx="1585200" cy="4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D9D9D9"/>
                </a:solidFill>
                <a:latin typeface="Roboto"/>
                <a:ea typeface="Roboto"/>
                <a:cs typeface="Roboto"/>
                <a:sym typeface="Roboto"/>
              </a:rPr>
              <a:t>Go-live, and to rip-and-replace ServiceNow with Freshservice instance</a:t>
            </a:r>
            <a:endParaRPr sz="800">
              <a:solidFill>
                <a:srgbClr val="D9D9D9"/>
              </a:solidFill>
              <a:latin typeface="Roboto"/>
              <a:ea typeface="Roboto"/>
              <a:cs typeface="Roboto"/>
              <a:sym typeface="Roboto"/>
            </a:endParaRPr>
          </a:p>
        </p:txBody>
      </p:sp>
      <p:sp>
        <p:nvSpPr>
          <p:cNvPr id="902" name="Google Shape;902;p104"/>
          <p:cNvSpPr txBox="1"/>
          <p:nvPr/>
        </p:nvSpPr>
        <p:spPr>
          <a:xfrm>
            <a:off x="6856745" y="3707048"/>
            <a:ext cx="9678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Roboto Medium"/>
                <a:ea typeface="Roboto Medium"/>
                <a:cs typeface="Roboto Medium"/>
                <a:sym typeface="Roboto Medium"/>
              </a:rPr>
              <a:t>70%</a:t>
            </a:r>
            <a:endParaRPr sz="1800">
              <a:solidFill>
                <a:srgbClr val="FFFFFF"/>
              </a:solidFill>
              <a:latin typeface="Roboto Medium"/>
              <a:ea typeface="Roboto Medium"/>
              <a:cs typeface="Roboto Medium"/>
              <a:sym typeface="Roboto Medium"/>
            </a:endParaRPr>
          </a:p>
        </p:txBody>
      </p:sp>
      <p:sp>
        <p:nvSpPr>
          <p:cNvPr id="903" name="Google Shape;903;p104"/>
          <p:cNvSpPr txBox="1"/>
          <p:nvPr/>
        </p:nvSpPr>
        <p:spPr>
          <a:xfrm>
            <a:off x="6856750" y="4012738"/>
            <a:ext cx="1293600" cy="4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D9D9D9"/>
                </a:solidFill>
                <a:latin typeface="Roboto"/>
                <a:ea typeface="Roboto"/>
                <a:cs typeface="Roboto"/>
                <a:sym typeface="Roboto"/>
              </a:rPr>
              <a:t>Reduction in cost/agent</a:t>
            </a:r>
            <a:endParaRPr sz="800">
              <a:solidFill>
                <a:srgbClr val="D9D9D9"/>
              </a:solidFill>
              <a:latin typeface="Roboto"/>
              <a:ea typeface="Roboto"/>
              <a:cs typeface="Roboto"/>
              <a:sym typeface="Roboto"/>
            </a:endParaRPr>
          </a:p>
        </p:txBody>
      </p:sp>
      <p:sp>
        <p:nvSpPr>
          <p:cNvPr id="904" name="Google Shape;904;p104"/>
          <p:cNvSpPr txBox="1"/>
          <p:nvPr/>
        </p:nvSpPr>
        <p:spPr>
          <a:xfrm>
            <a:off x="3070550" y="3558338"/>
            <a:ext cx="747000" cy="2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1C232"/>
                </a:solidFill>
                <a:latin typeface="Roboto Medium"/>
                <a:ea typeface="Roboto Medium"/>
                <a:cs typeface="Roboto Medium"/>
                <a:sym typeface="Roboto Medium"/>
              </a:rPr>
              <a:t>EFFICIENCY</a:t>
            </a:r>
            <a:endParaRPr sz="800">
              <a:solidFill>
                <a:srgbClr val="F1C232"/>
              </a:solidFill>
              <a:latin typeface="Roboto Medium"/>
              <a:ea typeface="Roboto Medium"/>
              <a:cs typeface="Roboto Medium"/>
              <a:sym typeface="Roboto Medium"/>
            </a:endParaRPr>
          </a:p>
        </p:txBody>
      </p:sp>
      <p:sp>
        <p:nvSpPr>
          <p:cNvPr id="905" name="Google Shape;905;p104"/>
          <p:cNvSpPr txBox="1"/>
          <p:nvPr/>
        </p:nvSpPr>
        <p:spPr>
          <a:xfrm>
            <a:off x="4853575" y="3558338"/>
            <a:ext cx="958200" cy="2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1C232"/>
                </a:solidFill>
                <a:latin typeface="Roboto Medium"/>
                <a:ea typeface="Roboto Medium"/>
                <a:cs typeface="Roboto Medium"/>
                <a:sym typeface="Roboto Medium"/>
              </a:rPr>
              <a:t>PRODUCTIVITY</a:t>
            </a:r>
            <a:endParaRPr sz="800">
              <a:solidFill>
                <a:srgbClr val="F1C232"/>
              </a:solidFill>
              <a:latin typeface="Roboto Medium"/>
              <a:ea typeface="Roboto Medium"/>
              <a:cs typeface="Roboto Medium"/>
              <a:sym typeface="Roboto Medium"/>
            </a:endParaRPr>
          </a:p>
        </p:txBody>
      </p:sp>
      <p:sp>
        <p:nvSpPr>
          <p:cNvPr id="906" name="Google Shape;906;p104"/>
          <p:cNvSpPr txBox="1"/>
          <p:nvPr/>
        </p:nvSpPr>
        <p:spPr>
          <a:xfrm>
            <a:off x="6838400" y="3558338"/>
            <a:ext cx="883500" cy="27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F1C232"/>
                </a:solidFill>
                <a:latin typeface="Roboto Medium"/>
                <a:ea typeface="Roboto Medium"/>
                <a:cs typeface="Roboto Medium"/>
                <a:sym typeface="Roboto Medium"/>
              </a:rPr>
              <a:t>SATISFACTION</a:t>
            </a:r>
            <a:endParaRPr sz="800">
              <a:solidFill>
                <a:srgbClr val="F1C232"/>
              </a:solidFill>
              <a:latin typeface="Roboto Medium"/>
              <a:ea typeface="Roboto Medium"/>
              <a:cs typeface="Roboto Medium"/>
              <a:sym typeface="Roboto Medium"/>
            </a:endParaRPr>
          </a:p>
        </p:txBody>
      </p:sp>
      <p:sp>
        <p:nvSpPr>
          <p:cNvPr id="907" name="Google Shape;907;p104"/>
          <p:cNvSpPr txBox="1"/>
          <p:nvPr/>
        </p:nvSpPr>
        <p:spPr>
          <a:xfrm>
            <a:off x="201300" y="3792250"/>
            <a:ext cx="2101500" cy="59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Roboto Light"/>
                <a:ea typeface="Roboto Light"/>
                <a:cs typeface="Roboto Light"/>
                <a:sym typeface="Roboto Light"/>
              </a:rPr>
              <a:t>The world’s leading business partner for managed travel.</a:t>
            </a:r>
            <a:endParaRPr sz="800">
              <a:latin typeface="Roboto Light"/>
              <a:ea typeface="Roboto Light"/>
              <a:cs typeface="Roboto Light"/>
              <a:sym typeface="Roboto Light"/>
            </a:endParaRPr>
          </a:p>
          <a:p>
            <a:pPr marL="0" lvl="0" indent="0" algn="l" rtl="0">
              <a:lnSpc>
                <a:spcPct val="115000"/>
              </a:lnSpc>
              <a:spcBef>
                <a:spcPts val="0"/>
              </a:spcBef>
              <a:spcAft>
                <a:spcPts val="0"/>
              </a:spcAft>
              <a:buNone/>
            </a:pPr>
            <a:endParaRPr sz="800">
              <a:latin typeface="Roboto Light"/>
              <a:ea typeface="Roboto Light"/>
              <a:cs typeface="Roboto Light"/>
              <a:sym typeface="Roboto Light"/>
            </a:endParaRPr>
          </a:p>
        </p:txBody>
      </p:sp>
      <p:sp>
        <p:nvSpPr>
          <p:cNvPr id="908" name="Google Shape;908;p104"/>
          <p:cNvSpPr txBox="1"/>
          <p:nvPr/>
        </p:nvSpPr>
        <p:spPr>
          <a:xfrm>
            <a:off x="201300" y="3591475"/>
            <a:ext cx="12936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17274E"/>
                </a:solidFill>
                <a:latin typeface="Roboto Medium"/>
                <a:ea typeface="Roboto Medium"/>
                <a:cs typeface="Roboto Medium"/>
                <a:sym typeface="Roboto Medium"/>
              </a:rPr>
              <a:t>About Customer</a:t>
            </a:r>
            <a:endParaRPr sz="1000">
              <a:solidFill>
                <a:srgbClr val="17274E"/>
              </a:solidFill>
              <a:latin typeface="Roboto Medium"/>
              <a:ea typeface="Roboto Medium"/>
              <a:cs typeface="Roboto Medium"/>
              <a:sym typeface="Roboto Medium"/>
            </a:endParaRPr>
          </a:p>
        </p:txBody>
      </p:sp>
      <p:sp>
        <p:nvSpPr>
          <p:cNvPr id="909" name="Google Shape;909;p104"/>
          <p:cNvSpPr txBox="1"/>
          <p:nvPr/>
        </p:nvSpPr>
        <p:spPr>
          <a:xfrm>
            <a:off x="2775050" y="295400"/>
            <a:ext cx="56259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latin typeface="Roboto"/>
                <a:ea typeface="Roboto"/>
                <a:cs typeface="Roboto"/>
                <a:sym typeface="Roboto"/>
              </a:rPr>
              <a:t>AmexGBT implements Freshservice in 3 months and sees 70% ROI</a:t>
            </a:r>
            <a:endParaRPr sz="2300" b="1">
              <a:latin typeface="Roboto"/>
              <a:ea typeface="Roboto"/>
              <a:cs typeface="Roboto"/>
              <a:sym typeface="Roboto"/>
            </a:endParaRPr>
          </a:p>
        </p:txBody>
      </p:sp>
      <p:pic>
        <p:nvPicPr>
          <p:cNvPr id="910" name="Google Shape;910;p104"/>
          <p:cNvPicPr preferRelativeResize="0"/>
          <p:nvPr/>
        </p:nvPicPr>
        <p:blipFill>
          <a:blip r:embed="rId6">
            <a:alphaModFix/>
          </a:blip>
          <a:stretch>
            <a:fillRect/>
          </a:stretch>
        </p:blipFill>
        <p:spPr>
          <a:xfrm>
            <a:off x="195875" y="338700"/>
            <a:ext cx="1319584" cy="598200"/>
          </a:xfrm>
          <a:prstGeom prst="rect">
            <a:avLst/>
          </a:prstGeom>
          <a:noFill/>
          <a:ln>
            <a:noFill/>
          </a:ln>
        </p:spPr>
      </p:pic>
      <p:pic>
        <p:nvPicPr>
          <p:cNvPr id="911" name="Google Shape;911;p104"/>
          <p:cNvPicPr preferRelativeResize="0"/>
          <p:nvPr/>
        </p:nvPicPr>
        <p:blipFill>
          <a:blip r:embed="rId3">
            <a:alphaModFix/>
          </a:blip>
          <a:stretch>
            <a:fillRect/>
          </a:stretch>
        </p:blipFill>
        <p:spPr>
          <a:xfrm>
            <a:off x="5567950" y="2486120"/>
            <a:ext cx="133300" cy="172800"/>
          </a:xfrm>
          <a:prstGeom prst="rect">
            <a:avLst/>
          </a:prstGeom>
          <a:noFill/>
          <a:ln>
            <a:noFill/>
          </a:ln>
        </p:spPr>
      </p:pic>
      <p:sp>
        <p:nvSpPr>
          <p:cNvPr id="912" name="Google Shape;912;p104"/>
          <p:cNvSpPr txBox="1"/>
          <p:nvPr/>
        </p:nvSpPr>
        <p:spPr>
          <a:xfrm>
            <a:off x="5250450" y="4928128"/>
            <a:ext cx="3628200" cy="113400"/>
          </a:xfrm>
          <a:prstGeom prst="rect">
            <a:avLst/>
          </a:prstGeom>
          <a:noFill/>
          <a:ln>
            <a:noFill/>
          </a:ln>
        </p:spPr>
        <p:txBody>
          <a:bodyPr spcFirstLastPara="1" wrap="square" lIns="0" tIns="0" rIns="0" bIns="0" anchor="t" anchorCtr="0">
            <a:noAutofit/>
          </a:bodyPr>
          <a:lstStyle/>
          <a:p>
            <a:pPr marL="0" marR="13446" lvl="0" indent="0" algn="r" rtl="0">
              <a:lnSpc>
                <a:spcPct val="115000"/>
              </a:lnSpc>
              <a:spcBef>
                <a:spcPts val="0"/>
              </a:spcBef>
              <a:spcAft>
                <a:spcPts val="0"/>
              </a:spcAft>
              <a:buNone/>
            </a:pPr>
            <a:r>
              <a:rPr lang="en" sz="600">
                <a:solidFill>
                  <a:srgbClr val="666666"/>
                </a:solidFill>
                <a:latin typeface="Roboto"/>
                <a:ea typeface="Roboto"/>
                <a:cs typeface="Roboto"/>
                <a:sym typeface="Roboto"/>
              </a:rPr>
              <a:t>Copyright Freshworks Inc. 2021 Freshworks Inc. Confidential and Proprietary Information</a:t>
            </a:r>
            <a:endParaRPr sz="600">
              <a:solidFill>
                <a:srgbClr val="666666"/>
              </a:solidFill>
              <a:latin typeface="Roboto"/>
              <a:ea typeface="Roboto"/>
              <a:cs typeface="Roboto"/>
              <a:sym typeface="Roboto"/>
            </a:endParaRPr>
          </a:p>
          <a:p>
            <a:pPr marL="0" lvl="0" indent="0" algn="l" rtl="0">
              <a:lnSpc>
                <a:spcPct val="90000"/>
              </a:lnSpc>
              <a:spcBef>
                <a:spcPts val="0"/>
              </a:spcBef>
              <a:spcAft>
                <a:spcPts val="0"/>
              </a:spcAft>
              <a:buNone/>
            </a:pPr>
            <a:endParaRPr sz="600">
              <a:solidFill>
                <a:srgbClr val="666666"/>
              </a:solidFill>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05"/>
          <p:cNvSpPr txBox="1"/>
          <p:nvPr/>
        </p:nvSpPr>
        <p:spPr>
          <a:xfrm>
            <a:off x="783000" y="309550"/>
            <a:ext cx="7578600" cy="7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dirty="0">
                <a:latin typeface="Roboto"/>
                <a:ea typeface="Roboto"/>
                <a:cs typeface="Roboto"/>
                <a:sym typeface="Roboto"/>
              </a:rPr>
              <a:t>Trusted By Over 50K Growing Customers Across 120+ Countries</a:t>
            </a:r>
            <a:endParaRPr sz="3000" b="1" dirty="0">
              <a:latin typeface="Roboto"/>
              <a:ea typeface="Roboto"/>
              <a:cs typeface="Roboto"/>
              <a:sym typeface="Roboto"/>
            </a:endParaRPr>
          </a:p>
        </p:txBody>
      </p:sp>
      <p:cxnSp>
        <p:nvCxnSpPr>
          <p:cNvPr id="918" name="Google Shape;918;p105"/>
          <p:cNvCxnSpPr/>
          <p:nvPr/>
        </p:nvCxnSpPr>
        <p:spPr>
          <a:xfrm>
            <a:off x="1219290" y="2058277"/>
            <a:ext cx="6751200" cy="0"/>
          </a:xfrm>
          <a:prstGeom prst="straightConnector1">
            <a:avLst/>
          </a:prstGeom>
          <a:noFill/>
          <a:ln w="9525" cap="flat" cmpd="sng">
            <a:solidFill>
              <a:srgbClr val="D9D9D9"/>
            </a:solidFill>
            <a:prstDash val="solid"/>
            <a:round/>
            <a:headEnd type="none" w="sm" len="sm"/>
            <a:tailEnd type="none" w="sm" len="sm"/>
          </a:ln>
        </p:spPr>
      </p:cxnSp>
      <p:cxnSp>
        <p:nvCxnSpPr>
          <p:cNvPr id="919" name="Google Shape;919;p105"/>
          <p:cNvCxnSpPr/>
          <p:nvPr/>
        </p:nvCxnSpPr>
        <p:spPr>
          <a:xfrm>
            <a:off x="1242550" y="3106343"/>
            <a:ext cx="6751200" cy="0"/>
          </a:xfrm>
          <a:prstGeom prst="straightConnector1">
            <a:avLst/>
          </a:prstGeom>
          <a:noFill/>
          <a:ln w="9525" cap="flat" cmpd="sng">
            <a:solidFill>
              <a:srgbClr val="D9D9D9"/>
            </a:solidFill>
            <a:prstDash val="solid"/>
            <a:round/>
            <a:headEnd type="none" w="sm" len="sm"/>
            <a:tailEnd type="none" w="sm" len="sm"/>
          </a:ln>
        </p:spPr>
      </p:cxnSp>
      <p:cxnSp>
        <p:nvCxnSpPr>
          <p:cNvPr id="920" name="Google Shape;920;p105"/>
          <p:cNvCxnSpPr/>
          <p:nvPr/>
        </p:nvCxnSpPr>
        <p:spPr>
          <a:xfrm>
            <a:off x="1219290" y="3664163"/>
            <a:ext cx="6751200" cy="0"/>
          </a:xfrm>
          <a:prstGeom prst="straightConnector1">
            <a:avLst/>
          </a:prstGeom>
          <a:noFill/>
          <a:ln w="9525" cap="flat" cmpd="sng">
            <a:solidFill>
              <a:srgbClr val="D9D9D9"/>
            </a:solidFill>
            <a:prstDash val="solid"/>
            <a:round/>
            <a:headEnd type="none" w="sm" len="sm"/>
            <a:tailEnd type="none" w="sm" len="sm"/>
          </a:ln>
        </p:spPr>
      </p:cxnSp>
      <p:cxnSp>
        <p:nvCxnSpPr>
          <p:cNvPr id="921" name="Google Shape;921;p105"/>
          <p:cNvCxnSpPr/>
          <p:nvPr/>
        </p:nvCxnSpPr>
        <p:spPr>
          <a:xfrm>
            <a:off x="1219290" y="4223431"/>
            <a:ext cx="6751200" cy="0"/>
          </a:xfrm>
          <a:prstGeom prst="straightConnector1">
            <a:avLst/>
          </a:prstGeom>
          <a:noFill/>
          <a:ln w="9525" cap="flat" cmpd="sng">
            <a:solidFill>
              <a:srgbClr val="D9D9D9"/>
            </a:solidFill>
            <a:prstDash val="solid"/>
            <a:round/>
            <a:headEnd type="none" w="sm" len="sm"/>
            <a:tailEnd type="none" w="sm" len="sm"/>
          </a:ln>
        </p:spPr>
      </p:cxnSp>
      <p:cxnSp>
        <p:nvCxnSpPr>
          <p:cNvPr id="922" name="Google Shape;922;p105"/>
          <p:cNvCxnSpPr/>
          <p:nvPr/>
        </p:nvCxnSpPr>
        <p:spPr>
          <a:xfrm>
            <a:off x="2295142" y="1490175"/>
            <a:ext cx="0" cy="3279000"/>
          </a:xfrm>
          <a:prstGeom prst="straightConnector1">
            <a:avLst/>
          </a:prstGeom>
          <a:noFill/>
          <a:ln w="9525" cap="flat" cmpd="sng">
            <a:solidFill>
              <a:srgbClr val="D9D9D9"/>
            </a:solidFill>
            <a:prstDash val="solid"/>
            <a:round/>
            <a:headEnd type="none" w="sm" len="sm"/>
            <a:tailEnd type="none" w="sm" len="sm"/>
          </a:ln>
        </p:spPr>
      </p:cxnSp>
      <p:cxnSp>
        <p:nvCxnSpPr>
          <p:cNvPr id="923" name="Google Shape;923;p105"/>
          <p:cNvCxnSpPr/>
          <p:nvPr/>
        </p:nvCxnSpPr>
        <p:spPr>
          <a:xfrm>
            <a:off x="1209016" y="2547604"/>
            <a:ext cx="6751200" cy="0"/>
          </a:xfrm>
          <a:prstGeom prst="straightConnector1">
            <a:avLst/>
          </a:prstGeom>
          <a:noFill/>
          <a:ln w="9525" cap="flat" cmpd="sng">
            <a:solidFill>
              <a:srgbClr val="D9D9D9"/>
            </a:solidFill>
            <a:prstDash val="solid"/>
            <a:round/>
            <a:headEnd type="none" w="sm" len="sm"/>
            <a:tailEnd type="none" w="sm" len="sm"/>
          </a:ln>
        </p:spPr>
      </p:cxnSp>
      <p:grpSp>
        <p:nvGrpSpPr>
          <p:cNvPr id="924" name="Google Shape;924;p105"/>
          <p:cNvGrpSpPr/>
          <p:nvPr/>
        </p:nvGrpSpPr>
        <p:grpSpPr>
          <a:xfrm>
            <a:off x="1150848" y="1625609"/>
            <a:ext cx="6504337" cy="414572"/>
            <a:chOff x="829647" y="1562596"/>
            <a:chExt cx="7251212" cy="462176"/>
          </a:xfrm>
        </p:grpSpPr>
        <p:pic>
          <p:nvPicPr>
            <p:cNvPr id="925" name="Google Shape;925;p105"/>
            <p:cNvPicPr preferRelativeResize="0"/>
            <p:nvPr/>
          </p:nvPicPr>
          <p:blipFill rotWithShape="1">
            <a:blip r:embed="rId3">
              <a:alphaModFix/>
            </a:blip>
            <a:srcRect/>
            <a:stretch/>
          </p:blipFill>
          <p:spPr>
            <a:xfrm>
              <a:off x="2161897" y="1623075"/>
              <a:ext cx="899203" cy="325084"/>
            </a:xfrm>
            <a:prstGeom prst="rect">
              <a:avLst/>
            </a:prstGeom>
            <a:noFill/>
            <a:ln>
              <a:noFill/>
            </a:ln>
          </p:spPr>
        </p:pic>
        <p:sp>
          <p:nvSpPr>
            <p:cNvPr id="926" name="Google Shape;926;p105"/>
            <p:cNvSpPr txBox="1"/>
            <p:nvPr/>
          </p:nvSpPr>
          <p:spPr>
            <a:xfrm>
              <a:off x="829647" y="1609441"/>
              <a:ext cx="1194900" cy="365400"/>
            </a:xfrm>
            <a:prstGeom prst="rect">
              <a:avLst/>
            </a:prstGeom>
            <a:noFill/>
            <a:ln>
              <a:noFill/>
            </a:ln>
          </p:spPr>
          <p:txBody>
            <a:bodyPr spcFirstLastPara="1" wrap="square" lIns="91650" tIns="91650" rIns="91650" bIns="91650" anchor="ctr" anchorCtr="0">
              <a:noAutofit/>
            </a:bodyPr>
            <a:lstStyle/>
            <a:p>
              <a:pPr marL="0" marR="0" lvl="0" indent="0" algn="l" rtl="0">
                <a:spcBef>
                  <a:spcPts val="0"/>
                </a:spcBef>
                <a:spcAft>
                  <a:spcPts val="0"/>
                </a:spcAft>
                <a:buNone/>
              </a:pPr>
              <a:r>
                <a:rPr lang="en" sz="900" b="1" i="0" u="none" strike="noStrike" cap="none">
                  <a:solidFill>
                    <a:srgbClr val="0B1320"/>
                  </a:solidFill>
                  <a:latin typeface="Roboto"/>
                  <a:ea typeface="Roboto"/>
                  <a:cs typeface="Roboto"/>
                  <a:sym typeface="Roboto"/>
                </a:rPr>
                <a:t>Technology, </a:t>
              </a:r>
              <a:br>
                <a:rPr lang="en" sz="900" b="1" i="0" u="none" strike="noStrike" cap="none">
                  <a:solidFill>
                    <a:srgbClr val="0B1320"/>
                  </a:solidFill>
                  <a:latin typeface="Roboto"/>
                  <a:ea typeface="Roboto"/>
                  <a:cs typeface="Roboto"/>
                  <a:sym typeface="Roboto"/>
                </a:rPr>
              </a:br>
              <a:r>
                <a:rPr lang="en" sz="900" b="1" i="0" u="none" strike="noStrike" cap="none">
                  <a:solidFill>
                    <a:srgbClr val="0B1320"/>
                  </a:solidFill>
                  <a:latin typeface="Roboto"/>
                  <a:ea typeface="Roboto"/>
                  <a:cs typeface="Roboto"/>
                  <a:sym typeface="Roboto"/>
                </a:rPr>
                <a:t>Media, Telecom</a:t>
              </a:r>
              <a:endParaRPr sz="900" b="1" i="0" u="none" strike="noStrike" cap="none">
                <a:solidFill>
                  <a:srgbClr val="0B1320"/>
                </a:solidFill>
                <a:latin typeface="Roboto"/>
                <a:ea typeface="Roboto"/>
                <a:cs typeface="Roboto"/>
                <a:sym typeface="Roboto"/>
              </a:endParaRPr>
            </a:p>
          </p:txBody>
        </p:sp>
        <p:pic>
          <p:nvPicPr>
            <p:cNvPr id="927" name="Google Shape;927;p105"/>
            <p:cNvPicPr preferRelativeResize="0"/>
            <p:nvPr/>
          </p:nvPicPr>
          <p:blipFill rotWithShape="1">
            <a:blip r:embed="rId4">
              <a:alphaModFix/>
            </a:blip>
            <a:srcRect/>
            <a:stretch/>
          </p:blipFill>
          <p:spPr>
            <a:xfrm>
              <a:off x="3355037" y="1562596"/>
              <a:ext cx="654191" cy="462176"/>
            </a:xfrm>
            <a:prstGeom prst="rect">
              <a:avLst/>
            </a:prstGeom>
            <a:noFill/>
            <a:ln>
              <a:noFill/>
            </a:ln>
          </p:spPr>
        </p:pic>
        <p:pic>
          <p:nvPicPr>
            <p:cNvPr id="928" name="Google Shape;928;p105"/>
            <p:cNvPicPr preferRelativeResize="0"/>
            <p:nvPr/>
          </p:nvPicPr>
          <p:blipFill rotWithShape="1">
            <a:blip r:embed="rId5">
              <a:alphaModFix/>
            </a:blip>
            <a:srcRect/>
            <a:stretch/>
          </p:blipFill>
          <p:spPr>
            <a:xfrm>
              <a:off x="4303165" y="1713422"/>
              <a:ext cx="960048" cy="146834"/>
            </a:xfrm>
            <a:prstGeom prst="rect">
              <a:avLst/>
            </a:prstGeom>
            <a:noFill/>
            <a:ln>
              <a:noFill/>
            </a:ln>
          </p:spPr>
        </p:pic>
        <p:pic>
          <p:nvPicPr>
            <p:cNvPr id="929" name="Google Shape;929;p105"/>
            <p:cNvPicPr preferRelativeResize="0"/>
            <p:nvPr/>
          </p:nvPicPr>
          <p:blipFill rotWithShape="1">
            <a:blip r:embed="rId6">
              <a:alphaModFix/>
            </a:blip>
            <a:srcRect t="14866" b="16906"/>
            <a:stretch/>
          </p:blipFill>
          <p:spPr>
            <a:xfrm>
              <a:off x="6602771" y="1661868"/>
              <a:ext cx="751683" cy="277930"/>
            </a:xfrm>
            <a:prstGeom prst="rect">
              <a:avLst/>
            </a:prstGeom>
            <a:noFill/>
            <a:ln>
              <a:noFill/>
            </a:ln>
          </p:spPr>
        </p:pic>
        <p:pic>
          <p:nvPicPr>
            <p:cNvPr id="930" name="Google Shape;930;p105"/>
            <p:cNvPicPr preferRelativeResize="0"/>
            <p:nvPr/>
          </p:nvPicPr>
          <p:blipFill rotWithShape="1">
            <a:blip r:embed="rId7">
              <a:alphaModFix/>
            </a:blip>
            <a:srcRect l="18061" t="29384" r="17246" b="30062"/>
            <a:stretch/>
          </p:blipFill>
          <p:spPr>
            <a:xfrm>
              <a:off x="5557150" y="1673150"/>
              <a:ext cx="751683" cy="255368"/>
            </a:xfrm>
            <a:prstGeom prst="rect">
              <a:avLst/>
            </a:prstGeom>
            <a:noFill/>
            <a:ln>
              <a:noFill/>
            </a:ln>
          </p:spPr>
        </p:pic>
        <p:pic>
          <p:nvPicPr>
            <p:cNvPr id="931" name="Google Shape;931;p105"/>
            <p:cNvPicPr preferRelativeResize="0"/>
            <p:nvPr/>
          </p:nvPicPr>
          <p:blipFill>
            <a:blip r:embed="rId8">
              <a:alphaModFix/>
            </a:blip>
            <a:stretch>
              <a:fillRect/>
            </a:stretch>
          </p:blipFill>
          <p:spPr>
            <a:xfrm>
              <a:off x="7648391" y="1568214"/>
              <a:ext cx="432468" cy="432467"/>
            </a:xfrm>
            <a:prstGeom prst="rect">
              <a:avLst/>
            </a:prstGeom>
            <a:noFill/>
            <a:ln>
              <a:noFill/>
            </a:ln>
          </p:spPr>
        </p:pic>
      </p:grpSp>
      <p:grpSp>
        <p:nvGrpSpPr>
          <p:cNvPr id="932" name="Google Shape;932;p105"/>
          <p:cNvGrpSpPr/>
          <p:nvPr/>
        </p:nvGrpSpPr>
        <p:grpSpPr>
          <a:xfrm>
            <a:off x="1150848" y="2096478"/>
            <a:ext cx="6528490" cy="397365"/>
            <a:chOff x="829647" y="2087533"/>
            <a:chExt cx="7278138" cy="442993"/>
          </a:xfrm>
        </p:grpSpPr>
        <p:pic>
          <p:nvPicPr>
            <p:cNvPr id="933" name="Google Shape;933;p105"/>
            <p:cNvPicPr preferRelativeResize="0"/>
            <p:nvPr/>
          </p:nvPicPr>
          <p:blipFill rotWithShape="1">
            <a:blip r:embed="rId9">
              <a:alphaModFix/>
            </a:blip>
            <a:srcRect/>
            <a:stretch/>
          </p:blipFill>
          <p:spPr>
            <a:xfrm>
              <a:off x="4303526" y="2175363"/>
              <a:ext cx="788032" cy="284910"/>
            </a:xfrm>
            <a:prstGeom prst="rect">
              <a:avLst/>
            </a:prstGeom>
            <a:noFill/>
            <a:ln>
              <a:noFill/>
            </a:ln>
          </p:spPr>
        </p:pic>
        <p:sp>
          <p:nvSpPr>
            <p:cNvPr id="934" name="Google Shape;934;p105"/>
            <p:cNvSpPr txBox="1"/>
            <p:nvPr/>
          </p:nvSpPr>
          <p:spPr>
            <a:xfrm>
              <a:off x="829647" y="2140087"/>
              <a:ext cx="1194900" cy="299100"/>
            </a:xfrm>
            <a:prstGeom prst="rect">
              <a:avLst/>
            </a:prstGeom>
            <a:noFill/>
            <a:ln>
              <a:noFill/>
            </a:ln>
          </p:spPr>
          <p:txBody>
            <a:bodyPr spcFirstLastPara="1" wrap="square" lIns="91650" tIns="91650" rIns="91650" bIns="91650" anchor="ctr" anchorCtr="0">
              <a:noAutofit/>
            </a:bodyPr>
            <a:lstStyle/>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Automotive &amp; Manufacturing</a:t>
              </a:r>
              <a:endParaRPr sz="900" b="1" i="0" u="none" strike="noStrike" cap="none">
                <a:solidFill>
                  <a:srgbClr val="0B1320"/>
                </a:solidFill>
                <a:latin typeface="Roboto"/>
                <a:ea typeface="Roboto"/>
                <a:cs typeface="Roboto"/>
                <a:sym typeface="Roboto"/>
              </a:endParaRPr>
            </a:p>
          </p:txBody>
        </p:sp>
        <p:pic>
          <p:nvPicPr>
            <p:cNvPr id="935" name="Google Shape;935;p105"/>
            <p:cNvPicPr preferRelativeResize="0"/>
            <p:nvPr/>
          </p:nvPicPr>
          <p:blipFill>
            <a:blip r:embed="rId10">
              <a:alphaModFix/>
            </a:blip>
            <a:stretch>
              <a:fillRect/>
            </a:stretch>
          </p:blipFill>
          <p:spPr>
            <a:xfrm>
              <a:off x="5387051" y="2203260"/>
              <a:ext cx="910069" cy="211535"/>
            </a:xfrm>
            <a:prstGeom prst="rect">
              <a:avLst/>
            </a:prstGeom>
            <a:noFill/>
            <a:ln>
              <a:noFill/>
            </a:ln>
          </p:spPr>
        </p:pic>
        <p:pic>
          <p:nvPicPr>
            <p:cNvPr id="936" name="Google Shape;936;p105"/>
            <p:cNvPicPr preferRelativeResize="0"/>
            <p:nvPr/>
          </p:nvPicPr>
          <p:blipFill>
            <a:blip r:embed="rId11">
              <a:alphaModFix/>
            </a:blip>
            <a:stretch>
              <a:fillRect/>
            </a:stretch>
          </p:blipFill>
          <p:spPr>
            <a:xfrm>
              <a:off x="2346764" y="2133832"/>
              <a:ext cx="455709" cy="365726"/>
            </a:xfrm>
            <a:prstGeom prst="rect">
              <a:avLst/>
            </a:prstGeom>
            <a:noFill/>
            <a:ln>
              <a:noFill/>
            </a:ln>
          </p:spPr>
        </p:pic>
        <p:pic>
          <p:nvPicPr>
            <p:cNvPr id="937" name="Google Shape;937;p105"/>
            <p:cNvPicPr preferRelativeResize="0"/>
            <p:nvPr/>
          </p:nvPicPr>
          <p:blipFill>
            <a:blip r:embed="rId12">
              <a:alphaModFix/>
            </a:blip>
            <a:stretch>
              <a:fillRect/>
            </a:stretch>
          </p:blipFill>
          <p:spPr>
            <a:xfrm>
              <a:off x="3097966" y="2188986"/>
              <a:ext cx="910067" cy="255413"/>
            </a:xfrm>
            <a:prstGeom prst="rect">
              <a:avLst/>
            </a:prstGeom>
            <a:noFill/>
            <a:ln>
              <a:noFill/>
            </a:ln>
          </p:spPr>
        </p:pic>
        <p:pic>
          <p:nvPicPr>
            <p:cNvPr id="938" name="Google Shape;938;p105"/>
            <p:cNvPicPr preferRelativeResize="0"/>
            <p:nvPr/>
          </p:nvPicPr>
          <p:blipFill>
            <a:blip r:embed="rId13">
              <a:alphaModFix/>
            </a:blip>
            <a:stretch>
              <a:fillRect/>
            </a:stretch>
          </p:blipFill>
          <p:spPr>
            <a:xfrm>
              <a:off x="6592612" y="2087533"/>
              <a:ext cx="581955" cy="442993"/>
            </a:xfrm>
            <a:prstGeom prst="rect">
              <a:avLst/>
            </a:prstGeom>
            <a:noFill/>
            <a:ln>
              <a:noFill/>
            </a:ln>
          </p:spPr>
        </p:pic>
        <p:pic>
          <p:nvPicPr>
            <p:cNvPr id="939" name="Google Shape;939;p105"/>
            <p:cNvPicPr preferRelativeResize="0"/>
            <p:nvPr/>
          </p:nvPicPr>
          <p:blipFill>
            <a:blip r:embed="rId14">
              <a:alphaModFix/>
            </a:blip>
            <a:stretch>
              <a:fillRect/>
            </a:stretch>
          </p:blipFill>
          <p:spPr>
            <a:xfrm>
              <a:off x="7470060" y="2142344"/>
              <a:ext cx="637725" cy="350749"/>
            </a:xfrm>
            <a:prstGeom prst="rect">
              <a:avLst/>
            </a:prstGeom>
            <a:noFill/>
            <a:ln>
              <a:noFill/>
            </a:ln>
          </p:spPr>
        </p:pic>
      </p:grpSp>
      <p:grpSp>
        <p:nvGrpSpPr>
          <p:cNvPr id="940" name="Google Shape;940;p105"/>
          <p:cNvGrpSpPr/>
          <p:nvPr/>
        </p:nvGrpSpPr>
        <p:grpSpPr>
          <a:xfrm>
            <a:off x="1164490" y="3175659"/>
            <a:ext cx="6670098" cy="458892"/>
            <a:chOff x="844855" y="3290634"/>
            <a:chExt cx="7436006" cy="511585"/>
          </a:xfrm>
        </p:grpSpPr>
        <p:pic>
          <p:nvPicPr>
            <p:cNvPr id="941" name="Google Shape;941;p105"/>
            <p:cNvPicPr preferRelativeResize="0"/>
            <p:nvPr/>
          </p:nvPicPr>
          <p:blipFill rotWithShape="1">
            <a:blip r:embed="rId15">
              <a:alphaModFix/>
            </a:blip>
            <a:srcRect l="23350" t="6769" r="23350" b="6777"/>
            <a:stretch/>
          </p:blipFill>
          <p:spPr>
            <a:xfrm>
              <a:off x="4179100" y="3290634"/>
              <a:ext cx="581939" cy="511585"/>
            </a:xfrm>
            <a:prstGeom prst="rect">
              <a:avLst/>
            </a:prstGeom>
            <a:noFill/>
            <a:ln>
              <a:noFill/>
            </a:ln>
          </p:spPr>
        </p:pic>
        <p:sp>
          <p:nvSpPr>
            <p:cNvPr id="942" name="Google Shape;942;p105"/>
            <p:cNvSpPr txBox="1"/>
            <p:nvPr/>
          </p:nvSpPr>
          <p:spPr>
            <a:xfrm>
              <a:off x="844855" y="3338047"/>
              <a:ext cx="1194900" cy="318000"/>
            </a:xfrm>
            <a:prstGeom prst="rect">
              <a:avLst/>
            </a:prstGeom>
            <a:noFill/>
            <a:ln>
              <a:noFill/>
            </a:ln>
          </p:spPr>
          <p:txBody>
            <a:bodyPr spcFirstLastPara="1" wrap="square" lIns="91650" tIns="91650" rIns="91650" bIns="91650" anchor="ctr" anchorCtr="0">
              <a:noAutofit/>
            </a:bodyPr>
            <a:lstStyle/>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Retail &amp;</a:t>
              </a:r>
              <a:endParaRPr sz="900" b="1">
                <a:solidFill>
                  <a:srgbClr val="0B1320"/>
                </a:solidFill>
                <a:latin typeface="Roboto"/>
                <a:ea typeface="Roboto"/>
                <a:cs typeface="Roboto"/>
                <a:sym typeface="Roboto"/>
              </a:endParaRPr>
            </a:p>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E-Commerce</a:t>
              </a:r>
              <a:endParaRPr sz="900" b="1" i="0" u="none" strike="noStrike" cap="none">
                <a:solidFill>
                  <a:srgbClr val="0B1320"/>
                </a:solidFill>
                <a:latin typeface="Roboto"/>
                <a:ea typeface="Roboto"/>
                <a:cs typeface="Roboto"/>
                <a:sym typeface="Roboto"/>
              </a:endParaRPr>
            </a:p>
          </p:txBody>
        </p:sp>
        <p:pic>
          <p:nvPicPr>
            <p:cNvPr id="943" name="Google Shape;943;p105"/>
            <p:cNvPicPr preferRelativeResize="0"/>
            <p:nvPr/>
          </p:nvPicPr>
          <p:blipFill rotWithShape="1">
            <a:blip r:embed="rId16">
              <a:alphaModFix/>
            </a:blip>
            <a:srcRect/>
            <a:stretch/>
          </p:blipFill>
          <p:spPr>
            <a:xfrm>
              <a:off x="2279938" y="3395123"/>
              <a:ext cx="659476" cy="317889"/>
            </a:xfrm>
            <a:prstGeom prst="rect">
              <a:avLst/>
            </a:prstGeom>
            <a:noFill/>
            <a:ln>
              <a:noFill/>
            </a:ln>
          </p:spPr>
        </p:pic>
        <p:pic>
          <p:nvPicPr>
            <p:cNvPr id="944" name="Google Shape;944;p105" descr="mage result for blue nile"/>
            <p:cNvPicPr preferRelativeResize="0"/>
            <p:nvPr/>
          </p:nvPicPr>
          <p:blipFill rotWithShape="1">
            <a:blip r:embed="rId17">
              <a:alphaModFix/>
            </a:blip>
            <a:srcRect/>
            <a:stretch/>
          </p:blipFill>
          <p:spPr>
            <a:xfrm>
              <a:off x="3250435" y="3350731"/>
              <a:ext cx="835304" cy="406672"/>
            </a:xfrm>
            <a:prstGeom prst="rect">
              <a:avLst/>
            </a:prstGeom>
            <a:noFill/>
            <a:ln>
              <a:noFill/>
            </a:ln>
          </p:spPr>
        </p:pic>
        <p:pic>
          <p:nvPicPr>
            <p:cNvPr id="945" name="Google Shape;945;p105"/>
            <p:cNvPicPr preferRelativeResize="0"/>
            <p:nvPr/>
          </p:nvPicPr>
          <p:blipFill>
            <a:blip r:embed="rId18">
              <a:alphaModFix/>
            </a:blip>
            <a:stretch>
              <a:fillRect/>
            </a:stretch>
          </p:blipFill>
          <p:spPr>
            <a:xfrm>
              <a:off x="7480299" y="3336405"/>
              <a:ext cx="800563" cy="435324"/>
            </a:xfrm>
            <a:prstGeom prst="rect">
              <a:avLst/>
            </a:prstGeom>
            <a:noFill/>
            <a:ln>
              <a:noFill/>
            </a:ln>
          </p:spPr>
        </p:pic>
        <p:pic>
          <p:nvPicPr>
            <p:cNvPr id="946" name="Google Shape;946;p105"/>
            <p:cNvPicPr preferRelativeResize="0"/>
            <p:nvPr/>
          </p:nvPicPr>
          <p:blipFill>
            <a:blip r:embed="rId19">
              <a:alphaModFix/>
            </a:blip>
            <a:stretch>
              <a:fillRect/>
            </a:stretch>
          </p:blipFill>
          <p:spPr>
            <a:xfrm>
              <a:off x="4946487" y="3350254"/>
              <a:ext cx="800564" cy="348115"/>
            </a:xfrm>
            <a:prstGeom prst="rect">
              <a:avLst/>
            </a:prstGeom>
            <a:noFill/>
            <a:ln>
              <a:noFill/>
            </a:ln>
          </p:spPr>
        </p:pic>
        <p:pic>
          <p:nvPicPr>
            <p:cNvPr id="947" name="Google Shape;947;p105"/>
            <p:cNvPicPr preferRelativeResize="0"/>
            <p:nvPr/>
          </p:nvPicPr>
          <p:blipFill>
            <a:blip r:embed="rId20">
              <a:alphaModFix/>
            </a:blip>
            <a:stretch>
              <a:fillRect/>
            </a:stretch>
          </p:blipFill>
          <p:spPr>
            <a:xfrm>
              <a:off x="6834673" y="3425447"/>
              <a:ext cx="455731" cy="257240"/>
            </a:xfrm>
            <a:prstGeom prst="rect">
              <a:avLst/>
            </a:prstGeom>
            <a:noFill/>
            <a:ln>
              <a:noFill/>
            </a:ln>
          </p:spPr>
        </p:pic>
        <p:pic>
          <p:nvPicPr>
            <p:cNvPr id="948" name="Google Shape;948;p105"/>
            <p:cNvPicPr preferRelativeResize="0"/>
            <p:nvPr/>
          </p:nvPicPr>
          <p:blipFill rotWithShape="1">
            <a:blip r:embed="rId21">
              <a:alphaModFix/>
            </a:blip>
            <a:srcRect l="14407" t="21976" r="16755" b="22160"/>
            <a:stretch/>
          </p:blipFill>
          <p:spPr>
            <a:xfrm>
              <a:off x="5976722" y="3395612"/>
              <a:ext cx="581936" cy="316910"/>
            </a:xfrm>
            <a:prstGeom prst="rect">
              <a:avLst/>
            </a:prstGeom>
            <a:noFill/>
            <a:ln>
              <a:noFill/>
            </a:ln>
          </p:spPr>
        </p:pic>
      </p:grpSp>
      <p:grpSp>
        <p:nvGrpSpPr>
          <p:cNvPr id="949" name="Google Shape;949;p105"/>
          <p:cNvGrpSpPr/>
          <p:nvPr/>
        </p:nvGrpSpPr>
        <p:grpSpPr>
          <a:xfrm>
            <a:off x="1171863" y="3747289"/>
            <a:ext cx="6575382" cy="414006"/>
            <a:chOff x="853075" y="3927902"/>
            <a:chExt cx="7330415" cy="461546"/>
          </a:xfrm>
        </p:grpSpPr>
        <p:pic>
          <p:nvPicPr>
            <p:cNvPr id="950" name="Google Shape;950;p105"/>
            <p:cNvPicPr preferRelativeResize="0"/>
            <p:nvPr/>
          </p:nvPicPr>
          <p:blipFill rotWithShape="1">
            <a:blip r:embed="rId22">
              <a:alphaModFix/>
            </a:blip>
            <a:srcRect/>
            <a:stretch/>
          </p:blipFill>
          <p:spPr>
            <a:xfrm>
              <a:off x="2280203" y="4016520"/>
              <a:ext cx="700737" cy="253334"/>
            </a:xfrm>
            <a:prstGeom prst="rect">
              <a:avLst/>
            </a:prstGeom>
            <a:noFill/>
            <a:ln>
              <a:noFill/>
            </a:ln>
          </p:spPr>
        </p:pic>
        <p:sp>
          <p:nvSpPr>
            <p:cNvPr id="951" name="Google Shape;951;p105"/>
            <p:cNvSpPr txBox="1"/>
            <p:nvPr/>
          </p:nvSpPr>
          <p:spPr>
            <a:xfrm>
              <a:off x="853075" y="3998581"/>
              <a:ext cx="1172100" cy="325200"/>
            </a:xfrm>
            <a:prstGeom prst="rect">
              <a:avLst/>
            </a:prstGeom>
            <a:noFill/>
            <a:ln>
              <a:noFill/>
            </a:ln>
          </p:spPr>
          <p:txBody>
            <a:bodyPr spcFirstLastPara="1" wrap="square" lIns="91650" tIns="91650" rIns="91650" bIns="91650" anchor="ctr" anchorCtr="0">
              <a:noAutofit/>
            </a:bodyPr>
            <a:lstStyle/>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Education</a:t>
              </a:r>
              <a:endParaRPr sz="900" b="1" i="0" u="none" strike="noStrike" cap="none">
                <a:solidFill>
                  <a:srgbClr val="0B1320"/>
                </a:solidFill>
                <a:latin typeface="Roboto"/>
                <a:ea typeface="Roboto"/>
                <a:cs typeface="Roboto"/>
                <a:sym typeface="Roboto"/>
              </a:endParaRPr>
            </a:p>
          </p:txBody>
        </p:sp>
        <p:pic>
          <p:nvPicPr>
            <p:cNvPr id="952" name="Google Shape;952;p105"/>
            <p:cNvPicPr preferRelativeResize="0"/>
            <p:nvPr/>
          </p:nvPicPr>
          <p:blipFill rotWithShape="1">
            <a:blip r:embed="rId23">
              <a:alphaModFix/>
            </a:blip>
            <a:srcRect/>
            <a:stretch/>
          </p:blipFill>
          <p:spPr>
            <a:xfrm>
              <a:off x="4472505" y="3958441"/>
              <a:ext cx="637726" cy="369491"/>
            </a:xfrm>
            <a:prstGeom prst="rect">
              <a:avLst/>
            </a:prstGeom>
            <a:noFill/>
            <a:ln>
              <a:noFill/>
            </a:ln>
          </p:spPr>
        </p:pic>
        <p:pic>
          <p:nvPicPr>
            <p:cNvPr id="953" name="Google Shape;953;p105"/>
            <p:cNvPicPr preferRelativeResize="0"/>
            <p:nvPr/>
          </p:nvPicPr>
          <p:blipFill>
            <a:blip r:embed="rId24">
              <a:alphaModFix/>
            </a:blip>
            <a:stretch>
              <a:fillRect/>
            </a:stretch>
          </p:blipFill>
          <p:spPr>
            <a:xfrm>
              <a:off x="6446348" y="3927902"/>
              <a:ext cx="750228" cy="461546"/>
            </a:xfrm>
            <a:prstGeom prst="rect">
              <a:avLst/>
            </a:prstGeom>
            <a:noFill/>
            <a:ln>
              <a:noFill/>
            </a:ln>
          </p:spPr>
        </p:pic>
        <p:pic>
          <p:nvPicPr>
            <p:cNvPr id="954" name="Google Shape;954;p105"/>
            <p:cNvPicPr preferRelativeResize="0"/>
            <p:nvPr/>
          </p:nvPicPr>
          <p:blipFill>
            <a:blip r:embed="rId25">
              <a:alphaModFix/>
            </a:blip>
            <a:stretch>
              <a:fillRect/>
            </a:stretch>
          </p:blipFill>
          <p:spPr>
            <a:xfrm>
              <a:off x="5459420" y="3969772"/>
              <a:ext cx="637738" cy="346830"/>
            </a:xfrm>
            <a:prstGeom prst="rect">
              <a:avLst/>
            </a:prstGeom>
            <a:noFill/>
            <a:ln>
              <a:noFill/>
            </a:ln>
          </p:spPr>
        </p:pic>
        <p:pic>
          <p:nvPicPr>
            <p:cNvPr id="955" name="Google Shape;955;p105"/>
            <p:cNvPicPr preferRelativeResize="0"/>
            <p:nvPr/>
          </p:nvPicPr>
          <p:blipFill>
            <a:blip r:embed="rId26">
              <a:alphaModFix/>
            </a:blip>
            <a:stretch>
              <a:fillRect/>
            </a:stretch>
          </p:blipFill>
          <p:spPr>
            <a:xfrm>
              <a:off x="7545764" y="4031186"/>
              <a:ext cx="637725" cy="236018"/>
            </a:xfrm>
            <a:prstGeom prst="rect">
              <a:avLst/>
            </a:prstGeom>
            <a:noFill/>
            <a:ln>
              <a:noFill/>
            </a:ln>
          </p:spPr>
        </p:pic>
        <p:pic>
          <p:nvPicPr>
            <p:cNvPr id="956" name="Google Shape;956;p105"/>
            <p:cNvPicPr preferRelativeResize="0"/>
            <p:nvPr/>
          </p:nvPicPr>
          <p:blipFill>
            <a:blip r:embed="rId27">
              <a:alphaModFix/>
            </a:blip>
            <a:stretch>
              <a:fillRect/>
            </a:stretch>
          </p:blipFill>
          <p:spPr>
            <a:xfrm>
              <a:off x="3322756" y="4003951"/>
              <a:ext cx="800560" cy="278471"/>
            </a:xfrm>
            <a:prstGeom prst="rect">
              <a:avLst/>
            </a:prstGeom>
            <a:noFill/>
            <a:ln>
              <a:noFill/>
            </a:ln>
          </p:spPr>
        </p:pic>
      </p:grpSp>
      <p:grpSp>
        <p:nvGrpSpPr>
          <p:cNvPr id="957" name="Google Shape;957;p105"/>
          <p:cNvGrpSpPr/>
          <p:nvPr/>
        </p:nvGrpSpPr>
        <p:grpSpPr>
          <a:xfrm>
            <a:off x="1150848" y="2575758"/>
            <a:ext cx="6616720" cy="473019"/>
            <a:chOff x="829647" y="2621848"/>
            <a:chExt cx="7376500" cy="527335"/>
          </a:xfrm>
        </p:grpSpPr>
        <p:sp>
          <p:nvSpPr>
            <p:cNvPr id="958" name="Google Shape;958;p105"/>
            <p:cNvSpPr txBox="1"/>
            <p:nvPr/>
          </p:nvSpPr>
          <p:spPr>
            <a:xfrm>
              <a:off x="829647" y="2731985"/>
              <a:ext cx="1194900" cy="325200"/>
            </a:xfrm>
            <a:prstGeom prst="rect">
              <a:avLst/>
            </a:prstGeom>
            <a:noFill/>
            <a:ln>
              <a:noFill/>
            </a:ln>
          </p:spPr>
          <p:txBody>
            <a:bodyPr spcFirstLastPara="1" wrap="square" lIns="91650" tIns="91650" rIns="91650" bIns="91650" anchor="ctr" anchorCtr="0">
              <a:noAutofit/>
            </a:bodyPr>
            <a:lstStyle/>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Financial</a:t>
              </a:r>
              <a:r>
                <a:rPr lang="en" sz="900" b="1" i="0" u="none" strike="noStrike" cap="none">
                  <a:solidFill>
                    <a:srgbClr val="0B1320"/>
                  </a:solidFill>
                  <a:latin typeface="Roboto"/>
                  <a:ea typeface="Roboto"/>
                  <a:cs typeface="Roboto"/>
                  <a:sym typeface="Roboto"/>
                </a:rPr>
                <a:t> </a:t>
              </a:r>
              <a:r>
                <a:rPr lang="en" sz="900" b="1">
                  <a:solidFill>
                    <a:srgbClr val="0B1320"/>
                  </a:solidFill>
                  <a:latin typeface="Roboto"/>
                  <a:ea typeface="Roboto"/>
                  <a:cs typeface="Roboto"/>
                  <a:sym typeface="Roboto"/>
                </a:rPr>
                <a:t>services</a:t>
              </a:r>
              <a:endParaRPr sz="900" b="1" i="0" u="none" strike="noStrike" cap="none">
                <a:solidFill>
                  <a:srgbClr val="0B1320"/>
                </a:solidFill>
                <a:latin typeface="Roboto"/>
                <a:ea typeface="Roboto"/>
                <a:cs typeface="Roboto"/>
                <a:sym typeface="Roboto"/>
              </a:endParaRPr>
            </a:p>
          </p:txBody>
        </p:sp>
        <p:pic>
          <p:nvPicPr>
            <p:cNvPr id="959" name="Google Shape;959;p105" descr="A picture containing object&#10;&#10;Description automatically generated"/>
            <p:cNvPicPr preferRelativeResize="0"/>
            <p:nvPr/>
          </p:nvPicPr>
          <p:blipFill rotWithShape="1">
            <a:blip r:embed="rId28">
              <a:alphaModFix/>
            </a:blip>
            <a:srcRect/>
            <a:stretch/>
          </p:blipFill>
          <p:spPr>
            <a:xfrm>
              <a:off x="2261149" y="2833661"/>
              <a:ext cx="750246" cy="119794"/>
            </a:xfrm>
            <a:prstGeom prst="rect">
              <a:avLst/>
            </a:prstGeom>
            <a:noFill/>
            <a:ln>
              <a:noFill/>
            </a:ln>
          </p:spPr>
        </p:pic>
        <p:pic>
          <p:nvPicPr>
            <p:cNvPr id="960" name="Google Shape;960;p105" descr="A close up of a logo&#10;&#10;Description automatically generated"/>
            <p:cNvPicPr preferRelativeResize="0"/>
            <p:nvPr/>
          </p:nvPicPr>
          <p:blipFill rotWithShape="1">
            <a:blip r:embed="rId29">
              <a:alphaModFix/>
            </a:blip>
            <a:srcRect/>
            <a:stretch/>
          </p:blipFill>
          <p:spPr>
            <a:xfrm>
              <a:off x="4244530" y="2677585"/>
              <a:ext cx="684703" cy="415861"/>
            </a:xfrm>
            <a:prstGeom prst="rect">
              <a:avLst/>
            </a:prstGeom>
            <a:noFill/>
            <a:ln>
              <a:noFill/>
            </a:ln>
          </p:spPr>
        </p:pic>
        <p:pic>
          <p:nvPicPr>
            <p:cNvPr id="961" name="Google Shape;961;p105"/>
            <p:cNvPicPr preferRelativeResize="0"/>
            <p:nvPr/>
          </p:nvPicPr>
          <p:blipFill>
            <a:blip r:embed="rId30">
              <a:alphaModFix/>
            </a:blip>
            <a:stretch>
              <a:fillRect/>
            </a:stretch>
          </p:blipFill>
          <p:spPr>
            <a:xfrm>
              <a:off x="5243183" y="2621848"/>
              <a:ext cx="432450" cy="527335"/>
            </a:xfrm>
            <a:prstGeom prst="rect">
              <a:avLst/>
            </a:prstGeom>
            <a:noFill/>
            <a:ln>
              <a:noFill/>
            </a:ln>
          </p:spPr>
        </p:pic>
        <p:pic>
          <p:nvPicPr>
            <p:cNvPr id="962" name="Google Shape;962;p105"/>
            <p:cNvPicPr preferRelativeResize="0"/>
            <p:nvPr/>
          </p:nvPicPr>
          <p:blipFill>
            <a:blip r:embed="rId31">
              <a:alphaModFix/>
            </a:blip>
            <a:stretch>
              <a:fillRect/>
            </a:stretch>
          </p:blipFill>
          <p:spPr>
            <a:xfrm>
              <a:off x="6129153" y="2744367"/>
              <a:ext cx="883408" cy="298997"/>
            </a:xfrm>
            <a:prstGeom prst="rect">
              <a:avLst/>
            </a:prstGeom>
            <a:noFill/>
            <a:ln>
              <a:noFill/>
            </a:ln>
          </p:spPr>
        </p:pic>
        <p:pic>
          <p:nvPicPr>
            <p:cNvPr id="963" name="Google Shape;963;p105"/>
            <p:cNvPicPr preferRelativeResize="0"/>
            <p:nvPr/>
          </p:nvPicPr>
          <p:blipFill rotWithShape="1">
            <a:blip r:embed="rId32">
              <a:alphaModFix/>
            </a:blip>
            <a:srcRect l="11436" t="12427" r="10767" b="12480"/>
            <a:stretch/>
          </p:blipFill>
          <p:spPr>
            <a:xfrm>
              <a:off x="3418093" y="2681669"/>
              <a:ext cx="455704" cy="439864"/>
            </a:xfrm>
            <a:prstGeom prst="rect">
              <a:avLst/>
            </a:prstGeom>
            <a:noFill/>
            <a:ln>
              <a:noFill/>
            </a:ln>
          </p:spPr>
        </p:pic>
        <p:pic>
          <p:nvPicPr>
            <p:cNvPr id="964" name="Google Shape;964;p105"/>
            <p:cNvPicPr preferRelativeResize="0"/>
            <p:nvPr/>
          </p:nvPicPr>
          <p:blipFill rotWithShape="1">
            <a:blip r:embed="rId33">
              <a:alphaModFix/>
            </a:blip>
            <a:srcRect l="9599" t="36979" r="8774" b="42179"/>
            <a:stretch/>
          </p:blipFill>
          <p:spPr>
            <a:xfrm>
              <a:off x="7246100" y="2762961"/>
              <a:ext cx="960046" cy="245109"/>
            </a:xfrm>
            <a:prstGeom prst="rect">
              <a:avLst/>
            </a:prstGeom>
            <a:noFill/>
            <a:ln>
              <a:noFill/>
            </a:ln>
          </p:spPr>
        </p:pic>
      </p:grpSp>
      <p:grpSp>
        <p:nvGrpSpPr>
          <p:cNvPr id="965" name="Google Shape;965;p105"/>
          <p:cNvGrpSpPr/>
          <p:nvPr/>
        </p:nvGrpSpPr>
        <p:grpSpPr>
          <a:xfrm>
            <a:off x="1174747" y="4223446"/>
            <a:ext cx="6661198" cy="571942"/>
            <a:chOff x="856290" y="4458735"/>
            <a:chExt cx="7426084" cy="637616"/>
          </a:xfrm>
        </p:grpSpPr>
        <p:pic>
          <p:nvPicPr>
            <p:cNvPr id="966" name="Google Shape;966;p105"/>
            <p:cNvPicPr preferRelativeResize="0"/>
            <p:nvPr/>
          </p:nvPicPr>
          <p:blipFill rotWithShape="1">
            <a:blip r:embed="rId34">
              <a:alphaModFix/>
            </a:blip>
            <a:srcRect/>
            <a:stretch/>
          </p:blipFill>
          <p:spPr>
            <a:xfrm>
              <a:off x="2374637" y="4639479"/>
              <a:ext cx="710689" cy="256929"/>
            </a:xfrm>
            <a:prstGeom prst="rect">
              <a:avLst/>
            </a:prstGeom>
            <a:noFill/>
            <a:ln>
              <a:noFill/>
            </a:ln>
          </p:spPr>
        </p:pic>
        <p:pic>
          <p:nvPicPr>
            <p:cNvPr id="967" name="Google Shape;967;p105" descr="A screen shot of a computer&#10;&#10;Description automatically generated"/>
            <p:cNvPicPr preferRelativeResize="0"/>
            <p:nvPr/>
          </p:nvPicPr>
          <p:blipFill rotWithShape="1">
            <a:blip r:embed="rId35">
              <a:alphaModFix/>
            </a:blip>
            <a:srcRect l="5115" t="20422" r="4989" b="21803"/>
            <a:stretch/>
          </p:blipFill>
          <p:spPr>
            <a:xfrm>
              <a:off x="3440628" y="4535199"/>
              <a:ext cx="1171876" cy="458543"/>
            </a:xfrm>
            <a:prstGeom prst="rect">
              <a:avLst/>
            </a:prstGeom>
            <a:noFill/>
            <a:ln>
              <a:noFill/>
            </a:ln>
          </p:spPr>
        </p:pic>
        <p:sp>
          <p:nvSpPr>
            <p:cNvPr id="968" name="Google Shape;968;p105"/>
            <p:cNvSpPr/>
            <p:nvPr/>
          </p:nvSpPr>
          <p:spPr>
            <a:xfrm>
              <a:off x="856290" y="4458735"/>
              <a:ext cx="1172100" cy="585000"/>
            </a:xfrm>
            <a:prstGeom prst="rect">
              <a:avLst/>
            </a:prstGeom>
            <a:noFill/>
            <a:ln>
              <a:noFill/>
            </a:ln>
          </p:spPr>
          <p:txBody>
            <a:bodyPr spcFirstLastPara="1" wrap="square" lIns="68750" tIns="34350" rIns="68750" bIns="34350" anchor="ctr" anchorCtr="0">
              <a:noAutofit/>
            </a:bodyPr>
            <a:lstStyle/>
            <a:p>
              <a:pPr marL="0" marR="0" lvl="0" indent="0" algn="l" rtl="0">
                <a:lnSpc>
                  <a:spcPct val="100000"/>
                </a:lnSpc>
                <a:spcBef>
                  <a:spcPts val="0"/>
                </a:spcBef>
                <a:spcAft>
                  <a:spcPts val="0"/>
                </a:spcAft>
                <a:buNone/>
              </a:pPr>
              <a:r>
                <a:rPr lang="en" sz="900" b="1">
                  <a:solidFill>
                    <a:srgbClr val="0B1320"/>
                  </a:solidFill>
                  <a:latin typeface="Roboto"/>
                  <a:ea typeface="Roboto"/>
                  <a:cs typeface="Roboto"/>
                  <a:sym typeface="Roboto"/>
                </a:rPr>
                <a:t>Government &amp; </a:t>
              </a:r>
              <a:br>
                <a:rPr lang="en" sz="900" b="1">
                  <a:solidFill>
                    <a:srgbClr val="0B1320"/>
                  </a:solidFill>
                  <a:latin typeface="Roboto"/>
                  <a:ea typeface="Roboto"/>
                  <a:cs typeface="Roboto"/>
                  <a:sym typeface="Roboto"/>
                </a:rPr>
              </a:br>
              <a:r>
                <a:rPr lang="en" sz="900" b="1">
                  <a:solidFill>
                    <a:srgbClr val="0B1320"/>
                  </a:solidFill>
                  <a:latin typeface="Roboto"/>
                  <a:ea typeface="Roboto"/>
                  <a:cs typeface="Roboto"/>
                  <a:sym typeface="Roboto"/>
                </a:rPr>
                <a:t>Public sector</a:t>
              </a:r>
              <a:endParaRPr sz="900" b="1">
                <a:solidFill>
                  <a:srgbClr val="0B1320"/>
                </a:solidFill>
                <a:latin typeface="Roboto"/>
                <a:ea typeface="Roboto"/>
                <a:cs typeface="Roboto"/>
                <a:sym typeface="Roboto"/>
              </a:endParaRPr>
            </a:p>
          </p:txBody>
        </p:sp>
        <p:pic>
          <p:nvPicPr>
            <p:cNvPr id="969" name="Google Shape;969;p105"/>
            <p:cNvPicPr preferRelativeResize="0"/>
            <p:nvPr/>
          </p:nvPicPr>
          <p:blipFill>
            <a:blip r:embed="rId36">
              <a:alphaModFix/>
            </a:blip>
            <a:stretch>
              <a:fillRect/>
            </a:stretch>
          </p:blipFill>
          <p:spPr>
            <a:xfrm>
              <a:off x="4929234" y="4541457"/>
              <a:ext cx="544889" cy="527335"/>
            </a:xfrm>
            <a:prstGeom prst="rect">
              <a:avLst/>
            </a:prstGeom>
            <a:noFill/>
            <a:ln>
              <a:noFill/>
            </a:ln>
          </p:spPr>
        </p:pic>
        <p:pic>
          <p:nvPicPr>
            <p:cNvPr id="970" name="Google Shape;970;p105"/>
            <p:cNvPicPr preferRelativeResize="0"/>
            <p:nvPr/>
          </p:nvPicPr>
          <p:blipFill>
            <a:blip r:embed="rId37">
              <a:alphaModFix/>
            </a:blip>
            <a:stretch>
              <a:fillRect/>
            </a:stretch>
          </p:blipFill>
          <p:spPr>
            <a:xfrm>
              <a:off x="5885747" y="4511231"/>
              <a:ext cx="455730" cy="585119"/>
            </a:xfrm>
            <a:prstGeom prst="rect">
              <a:avLst/>
            </a:prstGeom>
            <a:noFill/>
            <a:ln>
              <a:noFill/>
            </a:ln>
          </p:spPr>
        </p:pic>
        <p:pic>
          <p:nvPicPr>
            <p:cNvPr id="971" name="Google Shape;971;p105"/>
            <p:cNvPicPr preferRelativeResize="0"/>
            <p:nvPr/>
          </p:nvPicPr>
          <p:blipFill rotWithShape="1">
            <a:blip r:embed="rId38">
              <a:alphaModFix/>
            </a:blip>
            <a:srcRect l="14661" r="17274"/>
            <a:stretch/>
          </p:blipFill>
          <p:spPr>
            <a:xfrm>
              <a:off x="6621783" y="4601433"/>
              <a:ext cx="544896" cy="407385"/>
            </a:xfrm>
            <a:prstGeom prst="rect">
              <a:avLst/>
            </a:prstGeom>
            <a:noFill/>
            <a:ln>
              <a:noFill/>
            </a:ln>
          </p:spPr>
        </p:pic>
        <p:grpSp>
          <p:nvGrpSpPr>
            <p:cNvPr id="972" name="Google Shape;972;p105"/>
            <p:cNvGrpSpPr/>
            <p:nvPr/>
          </p:nvGrpSpPr>
          <p:grpSpPr>
            <a:xfrm>
              <a:off x="7447112" y="4565255"/>
              <a:ext cx="835263" cy="527303"/>
              <a:chOff x="6713873" y="4160025"/>
              <a:chExt cx="1008650" cy="640475"/>
            </a:xfrm>
          </p:grpSpPr>
          <p:pic>
            <p:nvPicPr>
              <p:cNvPr id="973" name="Google Shape;973;p105"/>
              <p:cNvPicPr preferRelativeResize="0"/>
              <p:nvPr/>
            </p:nvPicPr>
            <p:blipFill rotWithShape="1">
              <a:blip r:embed="rId39">
                <a:alphaModFix/>
              </a:blip>
              <a:srcRect t="36171" r="84768" b="14318"/>
              <a:stretch/>
            </p:blipFill>
            <p:spPr>
              <a:xfrm>
                <a:off x="6983348" y="4160025"/>
                <a:ext cx="469699" cy="361500"/>
              </a:xfrm>
              <a:prstGeom prst="rect">
                <a:avLst/>
              </a:prstGeom>
              <a:noFill/>
              <a:ln>
                <a:noFill/>
              </a:ln>
            </p:spPr>
          </p:pic>
          <p:pic>
            <p:nvPicPr>
              <p:cNvPr id="974" name="Google Shape;974;p105"/>
              <p:cNvPicPr preferRelativeResize="0"/>
              <p:nvPr/>
            </p:nvPicPr>
            <p:blipFill rotWithShape="1">
              <a:blip r:embed="rId39">
                <a:alphaModFix/>
              </a:blip>
              <a:srcRect l="17853" t="36171" r="40752" b="14318"/>
              <a:stretch/>
            </p:blipFill>
            <p:spPr>
              <a:xfrm>
                <a:off x="6713873" y="4514854"/>
                <a:ext cx="1008650" cy="285646"/>
              </a:xfrm>
              <a:prstGeom prst="rect">
                <a:avLst/>
              </a:prstGeom>
              <a:noFill/>
              <a:ln>
                <a:noFill/>
              </a:ln>
            </p:spPr>
          </p:pic>
        </p:grpSp>
      </p:grpSp>
      <p:cxnSp>
        <p:nvCxnSpPr>
          <p:cNvPr id="975" name="Google Shape;975;p105"/>
          <p:cNvCxnSpPr/>
          <p:nvPr/>
        </p:nvCxnSpPr>
        <p:spPr>
          <a:xfrm>
            <a:off x="1209019" y="1612594"/>
            <a:ext cx="6751200" cy="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cxnSp>
        <p:nvCxnSpPr>
          <p:cNvPr id="515" name="Google Shape;515;p92"/>
          <p:cNvCxnSpPr/>
          <p:nvPr/>
        </p:nvCxnSpPr>
        <p:spPr>
          <a:xfrm>
            <a:off x="1318450" y="-4775"/>
            <a:ext cx="0" cy="5172000"/>
          </a:xfrm>
          <a:prstGeom prst="straightConnector1">
            <a:avLst/>
          </a:prstGeom>
          <a:noFill/>
          <a:ln w="19050" cap="flat" cmpd="sng">
            <a:solidFill>
              <a:srgbClr val="B7B7B7"/>
            </a:solidFill>
            <a:prstDash val="solid"/>
            <a:round/>
            <a:headEnd type="none" w="med" len="med"/>
            <a:tailEnd type="none" w="med" len="med"/>
          </a:ln>
        </p:spPr>
      </p:cxnSp>
      <p:pic>
        <p:nvPicPr>
          <p:cNvPr id="516" name="Google Shape;516;p92"/>
          <p:cNvPicPr preferRelativeResize="0"/>
          <p:nvPr/>
        </p:nvPicPr>
        <p:blipFill>
          <a:blip r:embed="rId3">
            <a:alphaModFix/>
          </a:blip>
          <a:stretch>
            <a:fillRect/>
          </a:stretch>
        </p:blipFill>
        <p:spPr>
          <a:xfrm>
            <a:off x="29255" y="1281100"/>
            <a:ext cx="2571750" cy="2571750"/>
          </a:xfrm>
          <a:prstGeom prst="rect">
            <a:avLst/>
          </a:prstGeom>
          <a:noFill/>
          <a:ln>
            <a:noFill/>
          </a:ln>
        </p:spPr>
      </p:pic>
      <p:sp>
        <p:nvSpPr>
          <p:cNvPr id="517" name="Google Shape;517;p92"/>
          <p:cNvSpPr/>
          <p:nvPr/>
        </p:nvSpPr>
        <p:spPr>
          <a:xfrm>
            <a:off x="146105" y="1393325"/>
            <a:ext cx="2347200" cy="2347200"/>
          </a:xfrm>
          <a:prstGeom prst="ellipse">
            <a:avLst/>
          </a:prstGeom>
          <a:noFill/>
          <a:ln w="19050"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2"/>
          <p:cNvSpPr txBox="1"/>
          <p:nvPr/>
        </p:nvSpPr>
        <p:spPr>
          <a:xfrm>
            <a:off x="1415750" y="464549"/>
            <a:ext cx="4277700" cy="452100"/>
          </a:xfrm>
          <a:prstGeom prst="rect">
            <a:avLst/>
          </a:prstGeom>
          <a:noFill/>
          <a:ln>
            <a:noFill/>
          </a:ln>
        </p:spPr>
        <p:txBody>
          <a:bodyPr spcFirstLastPara="1" wrap="square" lIns="0" tIns="12700" rIns="0" bIns="0" anchor="t" anchorCtr="0">
            <a:noAutofit/>
          </a:bodyPr>
          <a:lstStyle/>
          <a:p>
            <a:pPr marL="12700" lvl="0" indent="0" algn="l" rtl="0">
              <a:spcBef>
                <a:spcPts val="0"/>
              </a:spcBef>
              <a:spcAft>
                <a:spcPts val="0"/>
              </a:spcAft>
              <a:buNone/>
            </a:pPr>
            <a:r>
              <a:rPr lang="en" sz="3000" b="1">
                <a:solidFill>
                  <a:schemeClr val="dk1"/>
                </a:solidFill>
                <a:latin typeface="Roboto"/>
                <a:ea typeface="Roboto"/>
                <a:cs typeface="Roboto"/>
                <a:sym typeface="Roboto"/>
              </a:rPr>
              <a:t>Freshworks at a Glance</a:t>
            </a:r>
            <a:endParaRPr sz="2400" b="1">
              <a:solidFill>
                <a:srgbClr val="0B1320"/>
              </a:solidFill>
              <a:latin typeface="Roboto"/>
              <a:ea typeface="Roboto"/>
              <a:cs typeface="Roboto"/>
              <a:sym typeface="Roboto"/>
            </a:endParaRPr>
          </a:p>
        </p:txBody>
      </p:sp>
      <p:cxnSp>
        <p:nvCxnSpPr>
          <p:cNvPr id="519" name="Google Shape;519;p92"/>
          <p:cNvCxnSpPr/>
          <p:nvPr/>
        </p:nvCxnSpPr>
        <p:spPr>
          <a:xfrm rot="10800000">
            <a:off x="4106698" y="1111241"/>
            <a:ext cx="0" cy="1093500"/>
          </a:xfrm>
          <a:prstGeom prst="straightConnector1">
            <a:avLst/>
          </a:prstGeom>
          <a:noFill/>
          <a:ln w="9525" cap="flat" cmpd="sng">
            <a:solidFill>
              <a:srgbClr val="4D4D4D"/>
            </a:solidFill>
            <a:prstDash val="dash"/>
            <a:round/>
            <a:headEnd type="none" w="med" len="med"/>
            <a:tailEnd type="none" w="med" len="med"/>
          </a:ln>
        </p:spPr>
      </p:cxnSp>
      <p:cxnSp>
        <p:nvCxnSpPr>
          <p:cNvPr id="520" name="Google Shape;520;p92"/>
          <p:cNvCxnSpPr/>
          <p:nvPr/>
        </p:nvCxnSpPr>
        <p:spPr>
          <a:xfrm rot="10800000">
            <a:off x="5486830" y="1111241"/>
            <a:ext cx="0" cy="1093500"/>
          </a:xfrm>
          <a:prstGeom prst="straightConnector1">
            <a:avLst/>
          </a:prstGeom>
          <a:noFill/>
          <a:ln w="9525" cap="flat" cmpd="sng">
            <a:solidFill>
              <a:srgbClr val="4D4D4D"/>
            </a:solidFill>
            <a:prstDash val="dash"/>
            <a:round/>
            <a:headEnd type="none" w="med" len="med"/>
            <a:tailEnd type="none" w="med" len="med"/>
          </a:ln>
        </p:spPr>
      </p:cxnSp>
      <p:cxnSp>
        <p:nvCxnSpPr>
          <p:cNvPr id="521" name="Google Shape;521;p92"/>
          <p:cNvCxnSpPr/>
          <p:nvPr/>
        </p:nvCxnSpPr>
        <p:spPr>
          <a:xfrm rot="10800000">
            <a:off x="4106705" y="2313047"/>
            <a:ext cx="0" cy="1093500"/>
          </a:xfrm>
          <a:prstGeom prst="straightConnector1">
            <a:avLst/>
          </a:prstGeom>
          <a:noFill/>
          <a:ln w="9525" cap="flat" cmpd="sng">
            <a:solidFill>
              <a:srgbClr val="4D4D4D"/>
            </a:solidFill>
            <a:prstDash val="dash"/>
            <a:round/>
            <a:headEnd type="none" w="med" len="med"/>
            <a:tailEnd type="none" w="med" len="med"/>
          </a:ln>
        </p:spPr>
      </p:cxnSp>
      <p:cxnSp>
        <p:nvCxnSpPr>
          <p:cNvPr id="522" name="Google Shape;522;p92"/>
          <p:cNvCxnSpPr/>
          <p:nvPr/>
        </p:nvCxnSpPr>
        <p:spPr>
          <a:xfrm rot="10800000">
            <a:off x="6887973" y="1111247"/>
            <a:ext cx="0" cy="1093500"/>
          </a:xfrm>
          <a:prstGeom prst="straightConnector1">
            <a:avLst/>
          </a:prstGeom>
          <a:noFill/>
          <a:ln w="9525" cap="flat" cmpd="sng">
            <a:solidFill>
              <a:srgbClr val="4D4D4D"/>
            </a:solidFill>
            <a:prstDash val="dash"/>
            <a:round/>
            <a:headEnd type="none" w="med" len="med"/>
            <a:tailEnd type="none" w="med" len="med"/>
          </a:ln>
        </p:spPr>
      </p:cxnSp>
      <p:sp>
        <p:nvSpPr>
          <p:cNvPr id="523" name="Google Shape;523;p92"/>
          <p:cNvSpPr txBox="1"/>
          <p:nvPr/>
        </p:nvSpPr>
        <p:spPr>
          <a:xfrm>
            <a:off x="2850019" y="1780066"/>
            <a:ext cx="996900" cy="34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a:solidFill>
                  <a:srgbClr val="101624"/>
                </a:solidFill>
                <a:latin typeface="Roboto Medium"/>
                <a:ea typeface="Roboto Medium"/>
                <a:cs typeface="Roboto Medium"/>
                <a:sym typeface="Roboto Medium"/>
              </a:rPr>
              <a:t>NASDAQ </a:t>
            </a:r>
            <a:endParaRPr sz="900">
              <a:solidFill>
                <a:srgbClr val="101624"/>
              </a:solidFill>
              <a:latin typeface="Roboto Medium"/>
              <a:ea typeface="Roboto Medium"/>
              <a:cs typeface="Roboto Medium"/>
              <a:sym typeface="Roboto Medium"/>
            </a:endParaRPr>
          </a:p>
          <a:p>
            <a:pPr marL="0" lvl="0" indent="0" algn="ctr" rtl="0">
              <a:lnSpc>
                <a:spcPct val="115000"/>
              </a:lnSpc>
              <a:spcBef>
                <a:spcPts val="0"/>
              </a:spcBef>
              <a:spcAft>
                <a:spcPts val="0"/>
              </a:spcAft>
              <a:buNone/>
            </a:pPr>
            <a:r>
              <a:rPr lang="en" sz="900">
                <a:solidFill>
                  <a:srgbClr val="101624"/>
                </a:solidFill>
                <a:latin typeface="Roboto Medium"/>
                <a:ea typeface="Roboto Medium"/>
                <a:cs typeface="Roboto Medium"/>
                <a:sym typeface="Roboto Medium"/>
              </a:rPr>
              <a:t>Listed</a:t>
            </a:r>
            <a:endParaRPr sz="900">
              <a:solidFill>
                <a:srgbClr val="101624"/>
              </a:solidFill>
              <a:latin typeface="Roboto Medium"/>
              <a:ea typeface="Roboto Medium"/>
              <a:cs typeface="Roboto Medium"/>
              <a:sym typeface="Roboto Medium"/>
            </a:endParaRPr>
          </a:p>
        </p:txBody>
      </p:sp>
      <p:sp>
        <p:nvSpPr>
          <p:cNvPr id="524" name="Google Shape;524;p92"/>
          <p:cNvSpPr txBox="1"/>
          <p:nvPr/>
        </p:nvSpPr>
        <p:spPr>
          <a:xfrm>
            <a:off x="5622952" y="1787264"/>
            <a:ext cx="1128900" cy="32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Medium"/>
                <a:ea typeface="Roboto Medium"/>
                <a:cs typeface="Roboto Medium"/>
                <a:sym typeface="Roboto Medium"/>
              </a:rPr>
              <a:t>49% LTM Revenue Growth</a:t>
            </a:r>
            <a:endParaRPr sz="900">
              <a:latin typeface="Roboto Medium"/>
              <a:ea typeface="Roboto Medium"/>
              <a:cs typeface="Roboto Medium"/>
              <a:sym typeface="Roboto Medium"/>
            </a:endParaRPr>
          </a:p>
        </p:txBody>
      </p:sp>
      <p:sp>
        <p:nvSpPr>
          <p:cNvPr id="525" name="Google Shape;525;p92"/>
          <p:cNvSpPr txBox="1"/>
          <p:nvPr/>
        </p:nvSpPr>
        <p:spPr>
          <a:xfrm>
            <a:off x="7059506" y="1780081"/>
            <a:ext cx="996900" cy="34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a:solidFill>
                  <a:srgbClr val="101624"/>
                </a:solidFill>
                <a:latin typeface="Roboto Medium"/>
                <a:ea typeface="Roboto Medium"/>
                <a:cs typeface="Roboto Medium"/>
                <a:sym typeface="Roboto Medium"/>
              </a:rPr>
              <a:t>Visionary in Gartner</a:t>
            </a:r>
            <a:endParaRPr sz="900">
              <a:solidFill>
                <a:srgbClr val="101624"/>
              </a:solidFill>
              <a:latin typeface="Roboto Medium"/>
              <a:ea typeface="Roboto Medium"/>
              <a:cs typeface="Roboto Medium"/>
              <a:sym typeface="Roboto Medium"/>
            </a:endParaRPr>
          </a:p>
        </p:txBody>
      </p:sp>
      <p:sp>
        <p:nvSpPr>
          <p:cNvPr id="526" name="Google Shape;526;p92"/>
          <p:cNvSpPr txBox="1"/>
          <p:nvPr/>
        </p:nvSpPr>
        <p:spPr>
          <a:xfrm>
            <a:off x="2878174" y="2960164"/>
            <a:ext cx="996900" cy="34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a:solidFill>
                  <a:srgbClr val="101624"/>
                </a:solidFill>
                <a:latin typeface="Roboto Medium"/>
                <a:ea typeface="Roboto Medium"/>
                <a:cs typeface="Roboto Medium"/>
                <a:sym typeface="Roboto Medium"/>
              </a:rPr>
              <a:t>52,500+ Paying Customers</a:t>
            </a:r>
            <a:endParaRPr sz="900">
              <a:solidFill>
                <a:srgbClr val="101624"/>
              </a:solidFill>
              <a:latin typeface="Roboto Medium"/>
              <a:ea typeface="Roboto Medium"/>
              <a:cs typeface="Roboto Medium"/>
              <a:sym typeface="Roboto Medium"/>
            </a:endParaRPr>
          </a:p>
        </p:txBody>
      </p:sp>
      <p:sp>
        <p:nvSpPr>
          <p:cNvPr id="527" name="Google Shape;527;p92"/>
          <p:cNvSpPr txBox="1"/>
          <p:nvPr/>
        </p:nvSpPr>
        <p:spPr>
          <a:xfrm>
            <a:off x="4245963" y="2967391"/>
            <a:ext cx="1128900" cy="34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900">
                <a:solidFill>
                  <a:srgbClr val="101624"/>
                </a:solidFill>
                <a:latin typeface="Roboto Medium"/>
                <a:ea typeface="Roboto Medium"/>
                <a:cs typeface="Roboto Medium"/>
                <a:sym typeface="Roboto Medium"/>
              </a:rPr>
              <a:t>4700+ Employees, 13 offices</a:t>
            </a:r>
            <a:endParaRPr sz="900">
              <a:solidFill>
                <a:srgbClr val="101624"/>
              </a:solidFill>
              <a:latin typeface="Roboto Medium"/>
              <a:ea typeface="Roboto Medium"/>
              <a:cs typeface="Roboto Medium"/>
              <a:sym typeface="Roboto Medium"/>
            </a:endParaRPr>
          </a:p>
        </p:txBody>
      </p:sp>
      <p:sp>
        <p:nvSpPr>
          <p:cNvPr id="528" name="Google Shape;528;p92"/>
          <p:cNvSpPr txBox="1"/>
          <p:nvPr/>
        </p:nvSpPr>
        <p:spPr>
          <a:xfrm>
            <a:off x="4414563" y="1775390"/>
            <a:ext cx="764400" cy="3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Medium"/>
                <a:ea typeface="Roboto Medium"/>
                <a:cs typeface="Roboto Medium"/>
                <a:sym typeface="Roboto Medium"/>
              </a:rPr>
              <a:t>Founded in 2010</a:t>
            </a:r>
            <a:endParaRPr sz="900">
              <a:latin typeface="Roboto Medium"/>
              <a:ea typeface="Roboto Medium"/>
              <a:cs typeface="Roboto Medium"/>
              <a:sym typeface="Roboto Medium"/>
            </a:endParaRPr>
          </a:p>
        </p:txBody>
      </p:sp>
      <p:pic>
        <p:nvPicPr>
          <p:cNvPr id="529" name="Google Shape;529;p92"/>
          <p:cNvPicPr preferRelativeResize="0"/>
          <p:nvPr/>
        </p:nvPicPr>
        <p:blipFill>
          <a:blip r:embed="rId4">
            <a:alphaModFix/>
          </a:blip>
          <a:stretch>
            <a:fillRect/>
          </a:stretch>
        </p:blipFill>
        <p:spPr>
          <a:xfrm>
            <a:off x="4556661" y="1249414"/>
            <a:ext cx="480200" cy="480175"/>
          </a:xfrm>
          <a:prstGeom prst="rect">
            <a:avLst/>
          </a:prstGeom>
          <a:noFill/>
          <a:ln>
            <a:noFill/>
          </a:ln>
        </p:spPr>
      </p:pic>
      <p:sp>
        <p:nvSpPr>
          <p:cNvPr id="530" name="Google Shape;530;p92"/>
          <p:cNvSpPr txBox="1"/>
          <p:nvPr/>
        </p:nvSpPr>
        <p:spPr>
          <a:xfrm>
            <a:off x="5698276" y="2981602"/>
            <a:ext cx="978300" cy="3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latin typeface="Roboto Medium"/>
                <a:ea typeface="Roboto Medium"/>
                <a:cs typeface="Roboto Medium"/>
                <a:sym typeface="Roboto Medium"/>
              </a:rPr>
              <a:t>350 Partners</a:t>
            </a:r>
            <a:endParaRPr sz="900">
              <a:latin typeface="Roboto Medium"/>
              <a:ea typeface="Roboto Medium"/>
              <a:cs typeface="Roboto Medium"/>
              <a:sym typeface="Roboto Medium"/>
            </a:endParaRPr>
          </a:p>
        </p:txBody>
      </p:sp>
      <p:sp>
        <p:nvSpPr>
          <p:cNvPr id="531" name="Google Shape;531;p92"/>
          <p:cNvSpPr txBox="1"/>
          <p:nvPr/>
        </p:nvSpPr>
        <p:spPr>
          <a:xfrm>
            <a:off x="7019842" y="2981594"/>
            <a:ext cx="1128900" cy="32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Medium"/>
                <a:ea typeface="Roboto Medium"/>
                <a:cs typeface="Roboto Medium"/>
                <a:sym typeface="Roboto Medium"/>
              </a:rPr>
              <a:t>Data Centres on 4 Continents</a:t>
            </a:r>
            <a:endParaRPr sz="900">
              <a:latin typeface="Roboto Medium"/>
              <a:ea typeface="Roboto Medium"/>
              <a:cs typeface="Roboto Medium"/>
              <a:sym typeface="Roboto Medium"/>
            </a:endParaRPr>
          </a:p>
        </p:txBody>
      </p:sp>
      <p:cxnSp>
        <p:nvCxnSpPr>
          <p:cNvPr id="532" name="Google Shape;532;p92"/>
          <p:cNvCxnSpPr/>
          <p:nvPr/>
        </p:nvCxnSpPr>
        <p:spPr>
          <a:xfrm rot="10800000">
            <a:off x="6887964" y="2288166"/>
            <a:ext cx="0" cy="1093500"/>
          </a:xfrm>
          <a:prstGeom prst="straightConnector1">
            <a:avLst/>
          </a:prstGeom>
          <a:noFill/>
          <a:ln w="9525" cap="flat" cmpd="sng">
            <a:solidFill>
              <a:srgbClr val="4D4D4D"/>
            </a:solidFill>
            <a:prstDash val="dash"/>
            <a:round/>
            <a:headEnd type="none" w="med" len="med"/>
            <a:tailEnd type="none" w="med" len="med"/>
          </a:ln>
        </p:spPr>
      </p:cxnSp>
      <p:cxnSp>
        <p:nvCxnSpPr>
          <p:cNvPr id="533" name="Google Shape;533;p92"/>
          <p:cNvCxnSpPr/>
          <p:nvPr/>
        </p:nvCxnSpPr>
        <p:spPr>
          <a:xfrm rot="10800000">
            <a:off x="5486883" y="2288166"/>
            <a:ext cx="0" cy="1093500"/>
          </a:xfrm>
          <a:prstGeom prst="straightConnector1">
            <a:avLst/>
          </a:prstGeom>
          <a:noFill/>
          <a:ln w="9525" cap="flat" cmpd="sng">
            <a:solidFill>
              <a:srgbClr val="4D4D4D"/>
            </a:solidFill>
            <a:prstDash val="dash"/>
            <a:round/>
            <a:headEnd type="none" w="med" len="med"/>
            <a:tailEnd type="none" w="med" len="med"/>
          </a:ln>
        </p:spPr>
      </p:cxnSp>
      <p:pic>
        <p:nvPicPr>
          <p:cNvPr id="534" name="Google Shape;534;p92"/>
          <p:cNvPicPr preferRelativeResize="0"/>
          <p:nvPr/>
        </p:nvPicPr>
        <p:blipFill>
          <a:blip r:embed="rId5">
            <a:alphaModFix/>
          </a:blip>
          <a:stretch>
            <a:fillRect/>
          </a:stretch>
        </p:blipFill>
        <p:spPr>
          <a:xfrm>
            <a:off x="3643939" y="3819326"/>
            <a:ext cx="870906" cy="159214"/>
          </a:xfrm>
          <a:prstGeom prst="rect">
            <a:avLst/>
          </a:prstGeom>
          <a:noFill/>
          <a:ln>
            <a:noFill/>
          </a:ln>
        </p:spPr>
      </p:pic>
      <p:pic>
        <p:nvPicPr>
          <p:cNvPr id="535" name="Google Shape;535;p92"/>
          <p:cNvPicPr preferRelativeResize="0"/>
          <p:nvPr/>
        </p:nvPicPr>
        <p:blipFill>
          <a:blip r:embed="rId6">
            <a:alphaModFix/>
          </a:blip>
          <a:stretch>
            <a:fillRect/>
          </a:stretch>
        </p:blipFill>
        <p:spPr>
          <a:xfrm>
            <a:off x="3259326" y="3686245"/>
            <a:ext cx="330299" cy="338456"/>
          </a:xfrm>
          <a:prstGeom prst="rect">
            <a:avLst/>
          </a:prstGeom>
          <a:noFill/>
          <a:ln>
            <a:noFill/>
          </a:ln>
        </p:spPr>
      </p:pic>
      <p:sp>
        <p:nvSpPr>
          <p:cNvPr id="536" name="Google Shape;536;p92"/>
          <p:cNvSpPr txBox="1"/>
          <p:nvPr/>
        </p:nvSpPr>
        <p:spPr>
          <a:xfrm>
            <a:off x="3571080" y="3603833"/>
            <a:ext cx="12693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434343"/>
                </a:solidFill>
                <a:latin typeface="Roboto"/>
                <a:ea typeface="Roboto"/>
                <a:cs typeface="Roboto"/>
                <a:sym typeface="Roboto"/>
              </a:rPr>
              <a:t>4.5</a:t>
            </a:r>
            <a:r>
              <a:rPr lang="en" sz="800">
                <a:solidFill>
                  <a:srgbClr val="434343"/>
                </a:solidFill>
                <a:latin typeface="Roboto Medium"/>
                <a:ea typeface="Roboto Medium"/>
                <a:cs typeface="Roboto Medium"/>
                <a:sym typeface="Roboto Medium"/>
              </a:rPr>
              <a:t> / 5 </a:t>
            </a:r>
            <a:r>
              <a:rPr lang="en" sz="500">
                <a:solidFill>
                  <a:srgbClr val="434343"/>
                </a:solidFill>
                <a:latin typeface="Roboto Medium"/>
                <a:ea typeface="Roboto Medium"/>
                <a:cs typeface="Roboto Medium"/>
                <a:sym typeface="Roboto Medium"/>
              </a:rPr>
              <a:t>(5.5K+ ratings)</a:t>
            </a:r>
            <a:r>
              <a:rPr lang="en" sz="800">
                <a:solidFill>
                  <a:srgbClr val="434343"/>
                </a:solidFill>
                <a:latin typeface="Roboto Medium"/>
                <a:ea typeface="Roboto Medium"/>
                <a:cs typeface="Roboto Medium"/>
                <a:sym typeface="Roboto Medium"/>
              </a:rPr>
              <a:t> </a:t>
            </a:r>
            <a:endParaRPr sz="800">
              <a:solidFill>
                <a:srgbClr val="434343"/>
              </a:solidFill>
              <a:latin typeface="Roboto Medium"/>
              <a:ea typeface="Roboto Medium"/>
              <a:cs typeface="Roboto Medium"/>
              <a:sym typeface="Roboto Medium"/>
            </a:endParaRPr>
          </a:p>
        </p:txBody>
      </p:sp>
      <p:pic>
        <p:nvPicPr>
          <p:cNvPr id="537" name="Google Shape;537;p92"/>
          <p:cNvPicPr preferRelativeResize="0"/>
          <p:nvPr/>
        </p:nvPicPr>
        <p:blipFill>
          <a:blip r:embed="rId7">
            <a:alphaModFix/>
          </a:blip>
          <a:stretch>
            <a:fillRect/>
          </a:stretch>
        </p:blipFill>
        <p:spPr>
          <a:xfrm>
            <a:off x="4781426" y="3619050"/>
            <a:ext cx="604972" cy="484488"/>
          </a:xfrm>
          <a:prstGeom prst="rect">
            <a:avLst/>
          </a:prstGeom>
          <a:noFill/>
          <a:ln>
            <a:noFill/>
          </a:ln>
        </p:spPr>
      </p:pic>
      <p:pic>
        <p:nvPicPr>
          <p:cNvPr id="538" name="Google Shape;538;p92"/>
          <p:cNvPicPr preferRelativeResize="0"/>
          <p:nvPr/>
        </p:nvPicPr>
        <p:blipFill>
          <a:blip r:embed="rId8">
            <a:alphaModFix/>
          </a:blip>
          <a:stretch>
            <a:fillRect/>
          </a:stretch>
        </p:blipFill>
        <p:spPr>
          <a:xfrm>
            <a:off x="6597275" y="3620144"/>
            <a:ext cx="1117047" cy="362691"/>
          </a:xfrm>
          <a:prstGeom prst="rect">
            <a:avLst/>
          </a:prstGeom>
          <a:noFill/>
          <a:ln>
            <a:noFill/>
          </a:ln>
        </p:spPr>
      </p:pic>
      <p:pic>
        <p:nvPicPr>
          <p:cNvPr id="539" name="Google Shape;539;p92"/>
          <p:cNvPicPr preferRelativeResize="0"/>
          <p:nvPr/>
        </p:nvPicPr>
        <p:blipFill rotWithShape="1">
          <a:blip r:embed="rId9">
            <a:alphaModFix/>
          </a:blip>
          <a:srcRect l="5923" t="8678" r="5923" b="14386"/>
          <a:stretch/>
        </p:blipFill>
        <p:spPr>
          <a:xfrm>
            <a:off x="5819247" y="3677385"/>
            <a:ext cx="537852" cy="421516"/>
          </a:xfrm>
          <a:prstGeom prst="rect">
            <a:avLst/>
          </a:prstGeom>
          <a:noFill/>
          <a:ln>
            <a:noFill/>
          </a:ln>
        </p:spPr>
      </p:pic>
      <p:pic>
        <p:nvPicPr>
          <p:cNvPr id="540" name="Google Shape;540;p92"/>
          <p:cNvPicPr preferRelativeResize="0"/>
          <p:nvPr/>
        </p:nvPicPr>
        <p:blipFill rotWithShape="1">
          <a:blip r:embed="rId10">
            <a:alphaModFix/>
          </a:blip>
          <a:srcRect/>
          <a:stretch/>
        </p:blipFill>
        <p:spPr>
          <a:xfrm>
            <a:off x="5978897" y="4351204"/>
            <a:ext cx="767315" cy="285365"/>
          </a:xfrm>
          <a:prstGeom prst="rect">
            <a:avLst/>
          </a:prstGeom>
          <a:noFill/>
          <a:ln>
            <a:noFill/>
          </a:ln>
        </p:spPr>
      </p:pic>
      <p:pic>
        <p:nvPicPr>
          <p:cNvPr id="541" name="Google Shape;541;p92"/>
          <p:cNvPicPr preferRelativeResize="0"/>
          <p:nvPr/>
        </p:nvPicPr>
        <p:blipFill rotWithShape="1">
          <a:blip r:embed="rId11">
            <a:alphaModFix/>
          </a:blip>
          <a:srcRect/>
          <a:stretch/>
        </p:blipFill>
        <p:spPr>
          <a:xfrm>
            <a:off x="4514843" y="4253746"/>
            <a:ext cx="480014" cy="480298"/>
          </a:xfrm>
          <a:prstGeom prst="rect">
            <a:avLst/>
          </a:prstGeom>
          <a:noFill/>
          <a:ln>
            <a:noFill/>
          </a:ln>
        </p:spPr>
      </p:pic>
      <p:pic>
        <p:nvPicPr>
          <p:cNvPr id="542" name="Google Shape;542;p92"/>
          <p:cNvPicPr preferRelativeResize="0"/>
          <p:nvPr/>
        </p:nvPicPr>
        <p:blipFill rotWithShape="1">
          <a:blip r:embed="rId12">
            <a:alphaModFix/>
          </a:blip>
          <a:srcRect/>
          <a:stretch/>
        </p:blipFill>
        <p:spPr>
          <a:xfrm>
            <a:off x="5246880" y="4253884"/>
            <a:ext cx="480005" cy="480013"/>
          </a:xfrm>
          <a:prstGeom prst="rect">
            <a:avLst/>
          </a:prstGeom>
          <a:noFill/>
          <a:ln>
            <a:noFill/>
          </a:ln>
        </p:spPr>
      </p:pic>
      <p:pic>
        <p:nvPicPr>
          <p:cNvPr id="543" name="Google Shape;543;p92"/>
          <p:cNvPicPr preferRelativeResize="0"/>
          <p:nvPr/>
        </p:nvPicPr>
        <p:blipFill>
          <a:blip r:embed="rId13">
            <a:alphaModFix/>
          </a:blip>
          <a:stretch>
            <a:fillRect/>
          </a:stretch>
        </p:blipFill>
        <p:spPr>
          <a:xfrm>
            <a:off x="3195102" y="1281100"/>
            <a:ext cx="317500" cy="416800"/>
          </a:xfrm>
          <a:prstGeom prst="rect">
            <a:avLst/>
          </a:prstGeom>
          <a:noFill/>
          <a:ln>
            <a:noFill/>
          </a:ln>
        </p:spPr>
      </p:pic>
      <p:sp>
        <p:nvSpPr>
          <p:cNvPr id="544" name="Google Shape;544;p92"/>
          <p:cNvSpPr/>
          <p:nvPr/>
        </p:nvSpPr>
        <p:spPr>
          <a:xfrm>
            <a:off x="3397650" y="1111250"/>
            <a:ext cx="223200" cy="212100"/>
          </a:xfrm>
          <a:prstGeom prst="star5">
            <a:avLst>
              <a:gd name="adj" fmla="val 19098"/>
              <a:gd name="hf" fmla="val 105146"/>
              <a:gd name="vf" fmla="val 11055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2"/>
          <p:cNvSpPr/>
          <p:nvPr/>
        </p:nvSpPr>
        <p:spPr>
          <a:xfrm>
            <a:off x="4644155" y="1260809"/>
            <a:ext cx="294300" cy="29430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pic>
        <p:nvPicPr>
          <p:cNvPr id="546" name="Google Shape;546;p92"/>
          <p:cNvPicPr preferRelativeResize="0"/>
          <p:nvPr/>
        </p:nvPicPr>
        <p:blipFill>
          <a:blip r:embed="rId15">
            <a:alphaModFix/>
          </a:blip>
          <a:stretch>
            <a:fillRect/>
          </a:stretch>
        </p:blipFill>
        <p:spPr>
          <a:xfrm>
            <a:off x="5928573" y="1288226"/>
            <a:ext cx="531800" cy="402550"/>
          </a:xfrm>
          <a:prstGeom prst="rect">
            <a:avLst/>
          </a:prstGeom>
          <a:noFill/>
          <a:ln>
            <a:noFill/>
          </a:ln>
        </p:spPr>
      </p:pic>
      <p:pic>
        <p:nvPicPr>
          <p:cNvPr id="547" name="Google Shape;547;p92"/>
          <p:cNvPicPr preferRelativeResize="0"/>
          <p:nvPr/>
        </p:nvPicPr>
        <p:blipFill>
          <a:blip r:embed="rId16">
            <a:alphaModFix/>
          </a:blip>
          <a:stretch>
            <a:fillRect/>
          </a:stretch>
        </p:blipFill>
        <p:spPr>
          <a:xfrm>
            <a:off x="4521996" y="2412351"/>
            <a:ext cx="549573" cy="430544"/>
          </a:xfrm>
          <a:prstGeom prst="rect">
            <a:avLst/>
          </a:prstGeom>
          <a:noFill/>
          <a:ln>
            <a:noFill/>
          </a:ln>
        </p:spPr>
      </p:pic>
      <p:pic>
        <p:nvPicPr>
          <p:cNvPr id="548" name="Google Shape;548;p92"/>
          <p:cNvPicPr preferRelativeResize="0"/>
          <p:nvPr/>
        </p:nvPicPr>
        <p:blipFill>
          <a:blip r:embed="rId17">
            <a:alphaModFix/>
          </a:blip>
          <a:stretch>
            <a:fillRect/>
          </a:stretch>
        </p:blipFill>
        <p:spPr>
          <a:xfrm>
            <a:off x="7350725" y="2422150"/>
            <a:ext cx="510900" cy="410950"/>
          </a:xfrm>
          <a:prstGeom prst="rect">
            <a:avLst/>
          </a:prstGeom>
          <a:noFill/>
          <a:ln>
            <a:noFill/>
          </a:ln>
        </p:spPr>
      </p:pic>
      <p:pic>
        <p:nvPicPr>
          <p:cNvPr id="549" name="Google Shape;549;p92"/>
          <p:cNvPicPr preferRelativeResize="0"/>
          <p:nvPr/>
        </p:nvPicPr>
        <p:blipFill rotWithShape="1">
          <a:blip r:embed="rId18">
            <a:alphaModFix/>
          </a:blip>
          <a:srcRect t="24196"/>
          <a:stretch/>
        </p:blipFill>
        <p:spPr>
          <a:xfrm>
            <a:off x="3041750" y="2389500"/>
            <a:ext cx="638350" cy="476225"/>
          </a:xfrm>
          <a:prstGeom prst="rect">
            <a:avLst/>
          </a:prstGeom>
          <a:noFill/>
          <a:ln>
            <a:noFill/>
          </a:ln>
        </p:spPr>
      </p:pic>
      <p:pic>
        <p:nvPicPr>
          <p:cNvPr id="550" name="Google Shape;550;p92"/>
          <p:cNvPicPr preferRelativeResize="0"/>
          <p:nvPr/>
        </p:nvPicPr>
        <p:blipFill>
          <a:blip r:embed="rId19">
            <a:alphaModFix/>
          </a:blip>
          <a:stretch>
            <a:fillRect/>
          </a:stretch>
        </p:blipFill>
        <p:spPr>
          <a:xfrm>
            <a:off x="7255720" y="1286027"/>
            <a:ext cx="604450" cy="406975"/>
          </a:xfrm>
          <a:prstGeom prst="rect">
            <a:avLst/>
          </a:prstGeom>
          <a:noFill/>
          <a:ln>
            <a:noFill/>
          </a:ln>
        </p:spPr>
      </p:pic>
      <p:pic>
        <p:nvPicPr>
          <p:cNvPr id="551" name="Google Shape;551;p92"/>
          <p:cNvPicPr preferRelativeResize="0"/>
          <p:nvPr/>
        </p:nvPicPr>
        <p:blipFill rotWithShape="1">
          <a:blip r:embed="rId20">
            <a:alphaModFix/>
          </a:blip>
          <a:srcRect/>
          <a:stretch/>
        </p:blipFill>
        <p:spPr>
          <a:xfrm>
            <a:off x="5957099" y="2368376"/>
            <a:ext cx="460650" cy="518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93"/>
          <p:cNvSpPr txBox="1"/>
          <p:nvPr/>
        </p:nvSpPr>
        <p:spPr>
          <a:xfrm>
            <a:off x="783000" y="461950"/>
            <a:ext cx="7578600" cy="7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latin typeface="Roboto"/>
                <a:ea typeface="Roboto"/>
                <a:cs typeface="Roboto"/>
                <a:sym typeface="Roboto"/>
              </a:rPr>
              <a:t>9 Segments where Freshworks is the</a:t>
            </a:r>
            <a:endParaRPr sz="3000" b="1">
              <a:latin typeface="Roboto"/>
              <a:ea typeface="Roboto"/>
              <a:cs typeface="Roboto"/>
              <a:sym typeface="Roboto"/>
            </a:endParaRPr>
          </a:p>
          <a:p>
            <a:pPr marL="0" lvl="0" indent="0" algn="l" rtl="0">
              <a:lnSpc>
                <a:spcPct val="115000"/>
              </a:lnSpc>
              <a:spcBef>
                <a:spcPts val="0"/>
              </a:spcBef>
              <a:spcAft>
                <a:spcPts val="0"/>
              </a:spcAft>
              <a:buNone/>
            </a:pPr>
            <a:r>
              <a:rPr lang="en" sz="3000" b="1">
                <a:latin typeface="Roboto"/>
                <a:ea typeface="Roboto"/>
                <a:cs typeface="Roboto"/>
                <a:sym typeface="Roboto"/>
              </a:rPr>
              <a:t>best!</a:t>
            </a:r>
            <a:endParaRPr sz="3000" b="1">
              <a:latin typeface="Roboto"/>
              <a:ea typeface="Roboto"/>
              <a:cs typeface="Roboto"/>
              <a:sym typeface="Roboto"/>
            </a:endParaRPr>
          </a:p>
        </p:txBody>
      </p:sp>
      <p:sp>
        <p:nvSpPr>
          <p:cNvPr id="557" name="Google Shape;557;p93"/>
          <p:cNvSpPr/>
          <p:nvPr/>
        </p:nvSpPr>
        <p:spPr>
          <a:xfrm>
            <a:off x="2279500" y="1371125"/>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8" name="Google Shape;558;p93"/>
          <p:cNvSpPr txBox="1"/>
          <p:nvPr/>
        </p:nvSpPr>
        <p:spPr>
          <a:xfrm>
            <a:off x="2374325" y="2249298"/>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Advanced Bots and AI</a:t>
            </a:r>
            <a:endParaRPr sz="1000">
              <a:latin typeface="Roboto Light"/>
              <a:ea typeface="Roboto Light"/>
              <a:cs typeface="Roboto Light"/>
              <a:sym typeface="Roboto Light"/>
            </a:endParaRPr>
          </a:p>
        </p:txBody>
      </p:sp>
      <p:sp>
        <p:nvSpPr>
          <p:cNvPr id="559" name="Google Shape;559;p93"/>
          <p:cNvSpPr/>
          <p:nvPr/>
        </p:nvSpPr>
        <p:spPr>
          <a:xfrm>
            <a:off x="839425" y="2116625"/>
            <a:ext cx="1249200" cy="16557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0" name="Google Shape;560;p93"/>
          <p:cNvSpPr txBox="1"/>
          <p:nvPr/>
        </p:nvSpPr>
        <p:spPr>
          <a:xfrm>
            <a:off x="934241" y="2896218"/>
            <a:ext cx="1154400" cy="7755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Truly</a:t>
            </a:r>
            <a:endParaRPr sz="10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1000">
                <a:latin typeface="Roboto Light"/>
                <a:ea typeface="Roboto Light"/>
                <a:cs typeface="Roboto Light"/>
                <a:sym typeface="Roboto Light"/>
              </a:rPr>
              <a:t>Omnichannel &amp; Comprehensive</a:t>
            </a:r>
            <a:endParaRPr sz="1000">
              <a:latin typeface="Roboto Light"/>
              <a:ea typeface="Roboto Light"/>
              <a:cs typeface="Roboto Light"/>
              <a:sym typeface="Roboto Light"/>
            </a:endParaRPr>
          </a:p>
          <a:p>
            <a:pPr marL="0" lvl="0" indent="0" algn="l" rtl="0">
              <a:lnSpc>
                <a:spcPct val="115000"/>
              </a:lnSpc>
              <a:spcBef>
                <a:spcPts val="0"/>
              </a:spcBef>
              <a:spcAft>
                <a:spcPts val="0"/>
              </a:spcAft>
              <a:buNone/>
            </a:pPr>
            <a:r>
              <a:rPr lang="en" sz="1000">
                <a:latin typeface="Roboto Light"/>
                <a:ea typeface="Roboto Light"/>
                <a:cs typeface="Roboto Light"/>
                <a:sym typeface="Roboto Light"/>
              </a:rPr>
              <a:t>Self service</a:t>
            </a:r>
            <a:endParaRPr sz="1000">
              <a:latin typeface="Roboto Light"/>
              <a:ea typeface="Roboto Light"/>
              <a:cs typeface="Roboto Light"/>
              <a:sym typeface="Roboto Light"/>
            </a:endParaRPr>
          </a:p>
        </p:txBody>
      </p:sp>
      <p:sp>
        <p:nvSpPr>
          <p:cNvPr id="561" name="Google Shape;561;p93"/>
          <p:cNvSpPr/>
          <p:nvPr/>
        </p:nvSpPr>
        <p:spPr>
          <a:xfrm>
            <a:off x="3719550" y="1371125"/>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2" name="Google Shape;562;p93"/>
          <p:cNvSpPr txBox="1"/>
          <p:nvPr/>
        </p:nvSpPr>
        <p:spPr>
          <a:xfrm>
            <a:off x="3814375" y="2249298"/>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Better Agent Productivity</a:t>
            </a:r>
            <a:endParaRPr sz="1000">
              <a:latin typeface="Roboto Light"/>
              <a:ea typeface="Roboto Light"/>
              <a:cs typeface="Roboto Light"/>
              <a:sym typeface="Roboto Light"/>
            </a:endParaRPr>
          </a:p>
        </p:txBody>
      </p:sp>
      <p:sp>
        <p:nvSpPr>
          <p:cNvPr id="563" name="Google Shape;563;p93"/>
          <p:cNvSpPr/>
          <p:nvPr/>
        </p:nvSpPr>
        <p:spPr>
          <a:xfrm>
            <a:off x="5159575" y="1371125"/>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93"/>
          <p:cNvSpPr txBox="1"/>
          <p:nvPr/>
        </p:nvSpPr>
        <p:spPr>
          <a:xfrm>
            <a:off x="5254400" y="2249298"/>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Advanced Automations</a:t>
            </a:r>
            <a:endParaRPr sz="1000">
              <a:latin typeface="Roboto Light"/>
              <a:ea typeface="Roboto Light"/>
              <a:cs typeface="Roboto Light"/>
              <a:sym typeface="Roboto Light"/>
            </a:endParaRPr>
          </a:p>
        </p:txBody>
      </p:sp>
      <p:sp>
        <p:nvSpPr>
          <p:cNvPr id="565" name="Google Shape;565;p93"/>
          <p:cNvSpPr/>
          <p:nvPr/>
        </p:nvSpPr>
        <p:spPr>
          <a:xfrm>
            <a:off x="6599575" y="1371125"/>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93"/>
          <p:cNvSpPr txBox="1"/>
          <p:nvPr/>
        </p:nvSpPr>
        <p:spPr>
          <a:xfrm>
            <a:off x="6694400" y="2249300"/>
            <a:ext cx="10809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Easy Configurations </a:t>
            </a:r>
            <a:endParaRPr sz="1000">
              <a:latin typeface="Roboto Light"/>
              <a:ea typeface="Roboto Light"/>
              <a:cs typeface="Roboto Light"/>
              <a:sym typeface="Roboto Light"/>
            </a:endParaRPr>
          </a:p>
        </p:txBody>
      </p:sp>
      <p:sp>
        <p:nvSpPr>
          <p:cNvPr id="567" name="Google Shape;567;p93"/>
          <p:cNvSpPr/>
          <p:nvPr/>
        </p:nvSpPr>
        <p:spPr>
          <a:xfrm>
            <a:off x="2279500" y="2958900"/>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8" name="Google Shape;568;p93"/>
          <p:cNvSpPr txBox="1"/>
          <p:nvPr/>
        </p:nvSpPr>
        <p:spPr>
          <a:xfrm>
            <a:off x="2374325" y="3837073"/>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Wide Marketplace Integration Options</a:t>
            </a:r>
            <a:endParaRPr sz="1000">
              <a:latin typeface="Roboto Light"/>
              <a:ea typeface="Roboto Light"/>
              <a:cs typeface="Roboto Light"/>
              <a:sym typeface="Roboto Light"/>
            </a:endParaRPr>
          </a:p>
        </p:txBody>
      </p:sp>
      <p:sp>
        <p:nvSpPr>
          <p:cNvPr id="569" name="Google Shape;569;p93"/>
          <p:cNvSpPr/>
          <p:nvPr/>
        </p:nvSpPr>
        <p:spPr>
          <a:xfrm>
            <a:off x="3719550" y="2958900"/>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0" name="Google Shape;570;p93"/>
          <p:cNvSpPr txBox="1"/>
          <p:nvPr/>
        </p:nvSpPr>
        <p:spPr>
          <a:xfrm>
            <a:off x="3814375" y="3837073"/>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Secure Access to Sensitive data across teams</a:t>
            </a:r>
            <a:endParaRPr sz="1000">
              <a:latin typeface="Roboto Light"/>
              <a:ea typeface="Roboto Light"/>
              <a:cs typeface="Roboto Light"/>
              <a:sym typeface="Roboto Light"/>
            </a:endParaRPr>
          </a:p>
        </p:txBody>
      </p:sp>
      <p:sp>
        <p:nvSpPr>
          <p:cNvPr id="571" name="Google Shape;571;p93"/>
          <p:cNvSpPr/>
          <p:nvPr/>
        </p:nvSpPr>
        <p:spPr>
          <a:xfrm>
            <a:off x="5159575" y="2958900"/>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2" name="Google Shape;572;p93"/>
          <p:cNvSpPr txBox="1"/>
          <p:nvPr/>
        </p:nvSpPr>
        <p:spPr>
          <a:xfrm>
            <a:off x="5254400" y="3767947"/>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Effective Collaboration</a:t>
            </a:r>
            <a:endParaRPr sz="1000">
              <a:latin typeface="Roboto Light"/>
              <a:ea typeface="Roboto Light"/>
              <a:cs typeface="Roboto Light"/>
              <a:sym typeface="Roboto Light"/>
            </a:endParaRPr>
          </a:p>
        </p:txBody>
      </p:sp>
      <p:sp>
        <p:nvSpPr>
          <p:cNvPr id="573" name="Google Shape;573;p93"/>
          <p:cNvSpPr/>
          <p:nvPr/>
        </p:nvSpPr>
        <p:spPr>
          <a:xfrm>
            <a:off x="6599575" y="2958900"/>
            <a:ext cx="1249200" cy="13995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4" name="Google Shape;574;p93"/>
          <p:cNvSpPr txBox="1"/>
          <p:nvPr/>
        </p:nvSpPr>
        <p:spPr>
          <a:xfrm>
            <a:off x="6694400" y="3837073"/>
            <a:ext cx="1154400" cy="413100"/>
          </a:xfrm>
          <a:prstGeom prst="rect">
            <a:avLst/>
          </a:prstGeom>
          <a:noFill/>
          <a:ln>
            <a:noFill/>
          </a:ln>
        </p:spPr>
        <p:txBody>
          <a:bodyPr spcFirstLastPara="1" wrap="square" lIns="0" tIns="0" rIns="0" bIns="0" anchor="ctr" anchorCtr="0">
            <a:noAutofit/>
          </a:bodyPr>
          <a:lstStyle/>
          <a:p>
            <a:pPr marL="0" lvl="0" indent="0" algn="l" rtl="0">
              <a:lnSpc>
                <a:spcPct val="115000"/>
              </a:lnSpc>
              <a:spcBef>
                <a:spcPts val="0"/>
              </a:spcBef>
              <a:spcAft>
                <a:spcPts val="0"/>
              </a:spcAft>
              <a:buNone/>
            </a:pPr>
            <a:r>
              <a:rPr lang="en" sz="1000">
                <a:latin typeface="Roboto Light"/>
                <a:ea typeface="Roboto Light"/>
                <a:cs typeface="Roboto Light"/>
                <a:sym typeface="Roboto Light"/>
              </a:rPr>
              <a:t>Detailed Analysis</a:t>
            </a:r>
            <a:endParaRPr sz="1000">
              <a:latin typeface="Roboto Light"/>
              <a:ea typeface="Roboto Light"/>
              <a:cs typeface="Roboto Light"/>
              <a:sym typeface="Roboto Light"/>
            </a:endParaRPr>
          </a:p>
        </p:txBody>
      </p:sp>
      <p:pic>
        <p:nvPicPr>
          <p:cNvPr id="575" name="Google Shape;575;p93"/>
          <p:cNvPicPr preferRelativeResize="0"/>
          <p:nvPr/>
        </p:nvPicPr>
        <p:blipFill>
          <a:blip r:embed="rId3">
            <a:alphaModFix/>
          </a:blip>
          <a:stretch>
            <a:fillRect/>
          </a:stretch>
        </p:blipFill>
        <p:spPr>
          <a:xfrm>
            <a:off x="934250" y="2316863"/>
            <a:ext cx="446400" cy="417125"/>
          </a:xfrm>
          <a:prstGeom prst="rect">
            <a:avLst/>
          </a:prstGeom>
          <a:noFill/>
          <a:ln>
            <a:noFill/>
          </a:ln>
        </p:spPr>
      </p:pic>
      <p:pic>
        <p:nvPicPr>
          <p:cNvPr id="576" name="Google Shape;576;p93"/>
          <p:cNvPicPr preferRelativeResize="0"/>
          <p:nvPr/>
        </p:nvPicPr>
        <p:blipFill>
          <a:blip r:embed="rId4">
            <a:alphaModFix/>
          </a:blip>
          <a:stretch>
            <a:fillRect/>
          </a:stretch>
        </p:blipFill>
        <p:spPr>
          <a:xfrm>
            <a:off x="2374324" y="3253262"/>
            <a:ext cx="399175" cy="407175"/>
          </a:xfrm>
          <a:prstGeom prst="rect">
            <a:avLst/>
          </a:prstGeom>
          <a:noFill/>
          <a:ln>
            <a:noFill/>
          </a:ln>
        </p:spPr>
      </p:pic>
      <p:grpSp>
        <p:nvGrpSpPr>
          <p:cNvPr id="577" name="Google Shape;577;p93"/>
          <p:cNvGrpSpPr/>
          <p:nvPr/>
        </p:nvGrpSpPr>
        <p:grpSpPr>
          <a:xfrm>
            <a:off x="5263881" y="3187765"/>
            <a:ext cx="451786" cy="538165"/>
            <a:chOff x="2040752" y="4815403"/>
            <a:chExt cx="1164697" cy="1387024"/>
          </a:xfrm>
        </p:grpSpPr>
        <p:pic>
          <p:nvPicPr>
            <p:cNvPr id="578" name="Google Shape;578;p93"/>
            <p:cNvPicPr preferRelativeResize="0"/>
            <p:nvPr/>
          </p:nvPicPr>
          <p:blipFill>
            <a:blip r:embed="rId5">
              <a:alphaModFix/>
            </a:blip>
            <a:stretch>
              <a:fillRect/>
            </a:stretch>
          </p:blipFill>
          <p:spPr>
            <a:xfrm>
              <a:off x="2040752" y="4815403"/>
              <a:ext cx="1123925" cy="1031000"/>
            </a:xfrm>
            <a:prstGeom prst="rect">
              <a:avLst/>
            </a:prstGeom>
            <a:noFill/>
            <a:ln>
              <a:noFill/>
            </a:ln>
          </p:spPr>
        </p:pic>
        <p:pic>
          <p:nvPicPr>
            <p:cNvPr id="579" name="Google Shape;579;p93"/>
            <p:cNvPicPr preferRelativeResize="0"/>
            <p:nvPr/>
          </p:nvPicPr>
          <p:blipFill>
            <a:blip r:embed="rId6">
              <a:alphaModFix/>
            </a:blip>
            <a:stretch>
              <a:fillRect/>
            </a:stretch>
          </p:blipFill>
          <p:spPr>
            <a:xfrm rot="1131889">
              <a:off x="2676395" y="5673377"/>
              <a:ext cx="466207" cy="466200"/>
            </a:xfrm>
            <a:prstGeom prst="rect">
              <a:avLst/>
            </a:prstGeom>
            <a:noFill/>
            <a:ln>
              <a:noFill/>
            </a:ln>
          </p:spPr>
        </p:pic>
      </p:grpSp>
      <p:pic>
        <p:nvPicPr>
          <p:cNvPr id="580" name="Google Shape;580;p93"/>
          <p:cNvPicPr preferRelativeResize="0"/>
          <p:nvPr/>
        </p:nvPicPr>
        <p:blipFill>
          <a:blip r:embed="rId7">
            <a:alphaModFix/>
          </a:blip>
          <a:stretch>
            <a:fillRect/>
          </a:stretch>
        </p:blipFill>
        <p:spPr>
          <a:xfrm>
            <a:off x="3803925" y="3253263"/>
            <a:ext cx="325225" cy="364725"/>
          </a:xfrm>
          <a:prstGeom prst="rect">
            <a:avLst/>
          </a:prstGeom>
          <a:noFill/>
          <a:ln>
            <a:noFill/>
          </a:ln>
        </p:spPr>
      </p:pic>
      <p:pic>
        <p:nvPicPr>
          <p:cNvPr id="581" name="Google Shape;581;p93"/>
          <p:cNvPicPr preferRelativeResize="0"/>
          <p:nvPr/>
        </p:nvPicPr>
        <p:blipFill>
          <a:blip r:embed="rId8">
            <a:alphaModFix/>
          </a:blip>
          <a:stretch>
            <a:fillRect/>
          </a:stretch>
        </p:blipFill>
        <p:spPr>
          <a:xfrm>
            <a:off x="3814375" y="1695650"/>
            <a:ext cx="366925" cy="370325"/>
          </a:xfrm>
          <a:prstGeom prst="rect">
            <a:avLst/>
          </a:prstGeom>
          <a:noFill/>
          <a:ln>
            <a:noFill/>
          </a:ln>
        </p:spPr>
      </p:pic>
      <p:pic>
        <p:nvPicPr>
          <p:cNvPr id="582" name="Google Shape;582;p93"/>
          <p:cNvPicPr preferRelativeResize="0"/>
          <p:nvPr/>
        </p:nvPicPr>
        <p:blipFill>
          <a:blip r:embed="rId9">
            <a:alphaModFix/>
          </a:blip>
          <a:stretch>
            <a:fillRect/>
          </a:stretch>
        </p:blipFill>
        <p:spPr>
          <a:xfrm>
            <a:off x="2356897" y="1680426"/>
            <a:ext cx="434025" cy="400775"/>
          </a:xfrm>
          <a:prstGeom prst="rect">
            <a:avLst/>
          </a:prstGeom>
          <a:noFill/>
          <a:ln>
            <a:noFill/>
          </a:ln>
        </p:spPr>
      </p:pic>
      <p:pic>
        <p:nvPicPr>
          <p:cNvPr id="583" name="Google Shape;583;p93"/>
          <p:cNvPicPr preferRelativeResize="0"/>
          <p:nvPr/>
        </p:nvPicPr>
        <p:blipFill>
          <a:blip r:embed="rId10">
            <a:alphaModFix/>
          </a:blip>
          <a:stretch>
            <a:fillRect/>
          </a:stretch>
        </p:blipFill>
        <p:spPr>
          <a:xfrm>
            <a:off x="5270278" y="1665926"/>
            <a:ext cx="439000" cy="429775"/>
          </a:xfrm>
          <a:prstGeom prst="rect">
            <a:avLst/>
          </a:prstGeom>
          <a:noFill/>
          <a:ln>
            <a:noFill/>
          </a:ln>
        </p:spPr>
      </p:pic>
      <p:pic>
        <p:nvPicPr>
          <p:cNvPr id="584" name="Google Shape;584;p93"/>
          <p:cNvPicPr preferRelativeResize="0"/>
          <p:nvPr/>
        </p:nvPicPr>
        <p:blipFill>
          <a:blip r:embed="rId11">
            <a:alphaModFix/>
          </a:blip>
          <a:stretch>
            <a:fillRect/>
          </a:stretch>
        </p:blipFill>
        <p:spPr>
          <a:xfrm>
            <a:off x="6694400" y="1686962"/>
            <a:ext cx="387650" cy="387700"/>
          </a:xfrm>
          <a:prstGeom prst="rect">
            <a:avLst/>
          </a:prstGeom>
          <a:noFill/>
          <a:ln>
            <a:noFill/>
          </a:ln>
        </p:spPr>
      </p:pic>
      <p:pic>
        <p:nvPicPr>
          <p:cNvPr id="585" name="Google Shape;585;p93"/>
          <p:cNvPicPr preferRelativeResize="0"/>
          <p:nvPr/>
        </p:nvPicPr>
        <p:blipFill>
          <a:blip r:embed="rId12">
            <a:alphaModFix/>
          </a:blip>
          <a:stretch>
            <a:fillRect/>
          </a:stretch>
        </p:blipFill>
        <p:spPr>
          <a:xfrm>
            <a:off x="6694402" y="3260011"/>
            <a:ext cx="403250" cy="393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4"/>
          <p:cNvSpPr txBox="1"/>
          <p:nvPr/>
        </p:nvSpPr>
        <p:spPr>
          <a:xfrm>
            <a:off x="783000" y="461950"/>
            <a:ext cx="7578600" cy="7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B1320"/>
                </a:solidFill>
                <a:latin typeface="Roboto"/>
                <a:ea typeface="Roboto"/>
                <a:cs typeface="Roboto"/>
                <a:sym typeface="Roboto"/>
              </a:rPr>
              <a:t>Industry Recognitions and Accolades</a:t>
            </a:r>
            <a:endParaRPr sz="3000" b="1">
              <a:latin typeface="Roboto"/>
              <a:ea typeface="Roboto"/>
              <a:cs typeface="Roboto"/>
              <a:sym typeface="Roboto"/>
            </a:endParaRPr>
          </a:p>
        </p:txBody>
      </p:sp>
      <p:sp>
        <p:nvSpPr>
          <p:cNvPr id="591" name="Google Shape;591;p94"/>
          <p:cNvSpPr/>
          <p:nvPr/>
        </p:nvSpPr>
        <p:spPr>
          <a:xfrm>
            <a:off x="5914200" y="1885230"/>
            <a:ext cx="2292900" cy="26778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2" name="Google Shape;592;p94"/>
          <p:cNvSpPr/>
          <p:nvPr/>
        </p:nvSpPr>
        <p:spPr>
          <a:xfrm>
            <a:off x="3425538" y="1885230"/>
            <a:ext cx="2292900" cy="26778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3" name="Google Shape;593;p94"/>
          <p:cNvSpPr/>
          <p:nvPr/>
        </p:nvSpPr>
        <p:spPr>
          <a:xfrm>
            <a:off x="936875" y="1885230"/>
            <a:ext cx="2292900" cy="26778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4" name="Google Shape;594;p94"/>
          <p:cNvSpPr txBox="1"/>
          <p:nvPr/>
        </p:nvSpPr>
        <p:spPr>
          <a:xfrm>
            <a:off x="1163425" y="3661825"/>
            <a:ext cx="1840500" cy="5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G2 </a:t>
            </a:r>
            <a:r>
              <a:rPr lang="en" sz="1300" b="1">
                <a:solidFill>
                  <a:srgbClr val="FF6D00"/>
                </a:solidFill>
                <a:latin typeface="Roboto"/>
                <a:ea typeface="Roboto"/>
                <a:cs typeface="Roboto"/>
                <a:sym typeface="Roboto"/>
              </a:rPr>
              <a:t>Enterprise Leader</a:t>
            </a:r>
            <a:r>
              <a:rPr lang="en" sz="1200">
                <a:latin typeface="Roboto"/>
                <a:ea typeface="Roboto"/>
                <a:cs typeface="Roboto"/>
                <a:sym typeface="Roboto"/>
              </a:rPr>
              <a:t> Summer &amp; TrustRadius Top Rated ITSM Tool</a:t>
            </a:r>
            <a:endParaRPr sz="1200">
              <a:solidFill>
                <a:srgbClr val="0B1320"/>
              </a:solidFill>
              <a:latin typeface="Roboto"/>
              <a:ea typeface="Roboto"/>
              <a:cs typeface="Roboto"/>
              <a:sym typeface="Roboto"/>
            </a:endParaRPr>
          </a:p>
        </p:txBody>
      </p:sp>
      <p:cxnSp>
        <p:nvCxnSpPr>
          <p:cNvPr id="595" name="Google Shape;595;p94"/>
          <p:cNvCxnSpPr/>
          <p:nvPr/>
        </p:nvCxnSpPr>
        <p:spPr>
          <a:xfrm>
            <a:off x="1219699" y="3600416"/>
            <a:ext cx="1146600" cy="0"/>
          </a:xfrm>
          <a:prstGeom prst="straightConnector1">
            <a:avLst/>
          </a:prstGeom>
          <a:noFill/>
          <a:ln w="9525" cap="flat" cmpd="sng">
            <a:solidFill>
              <a:srgbClr val="FF6D00"/>
            </a:solidFill>
            <a:prstDash val="solid"/>
            <a:round/>
            <a:headEnd type="none" w="med" len="med"/>
            <a:tailEnd type="none" w="med" len="med"/>
          </a:ln>
        </p:spPr>
      </p:cxnSp>
      <p:sp>
        <p:nvSpPr>
          <p:cNvPr id="596" name="Google Shape;596;p94"/>
          <p:cNvSpPr txBox="1"/>
          <p:nvPr/>
        </p:nvSpPr>
        <p:spPr>
          <a:xfrm>
            <a:off x="3596525" y="3661825"/>
            <a:ext cx="2035500" cy="5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Only </a:t>
            </a:r>
            <a:r>
              <a:rPr lang="en" sz="1300" b="1">
                <a:solidFill>
                  <a:srgbClr val="FF6D00"/>
                </a:solidFill>
                <a:latin typeface="Roboto"/>
                <a:ea typeface="Roboto"/>
                <a:cs typeface="Roboto"/>
                <a:sym typeface="Roboto"/>
              </a:rPr>
              <a:t>Challenger</a:t>
            </a:r>
            <a:r>
              <a:rPr lang="en" sz="1200" b="1">
                <a:solidFill>
                  <a:srgbClr val="FF6D00"/>
                </a:solidFill>
                <a:latin typeface="Roboto"/>
                <a:ea typeface="Roboto"/>
                <a:cs typeface="Roboto"/>
                <a:sym typeface="Roboto"/>
              </a:rPr>
              <a:t> </a:t>
            </a:r>
            <a:r>
              <a:rPr lang="en" sz="1200">
                <a:latin typeface="Roboto"/>
                <a:ea typeface="Roboto"/>
                <a:cs typeface="Roboto"/>
                <a:sym typeface="Roboto"/>
              </a:rPr>
              <a:t>in 2021 Gartner MQ for ITSM Tools</a:t>
            </a:r>
            <a:endParaRPr sz="1200">
              <a:latin typeface="Roboto"/>
              <a:ea typeface="Roboto"/>
              <a:cs typeface="Roboto"/>
              <a:sym typeface="Roboto"/>
            </a:endParaRPr>
          </a:p>
        </p:txBody>
      </p:sp>
      <p:cxnSp>
        <p:nvCxnSpPr>
          <p:cNvPr id="597" name="Google Shape;597;p94"/>
          <p:cNvCxnSpPr/>
          <p:nvPr/>
        </p:nvCxnSpPr>
        <p:spPr>
          <a:xfrm>
            <a:off x="3638649" y="3600416"/>
            <a:ext cx="1146600" cy="0"/>
          </a:xfrm>
          <a:prstGeom prst="straightConnector1">
            <a:avLst/>
          </a:prstGeom>
          <a:noFill/>
          <a:ln w="9525" cap="flat" cmpd="sng">
            <a:solidFill>
              <a:srgbClr val="FF6D00"/>
            </a:solidFill>
            <a:prstDash val="solid"/>
            <a:round/>
            <a:headEnd type="none" w="med" len="med"/>
            <a:tailEnd type="none" w="med" len="med"/>
          </a:ln>
        </p:spPr>
      </p:cxnSp>
      <p:sp>
        <p:nvSpPr>
          <p:cNvPr id="598" name="Google Shape;598;p94"/>
          <p:cNvSpPr txBox="1"/>
          <p:nvPr/>
        </p:nvSpPr>
        <p:spPr>
          <a:xfrm>
            <a:off x="6140075" y="3661825"/>
            <a:ext cx="1840500" cy="5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Roboto"/>
                <a:ea typeface="Roboto"/>
                <a:cs typeface="Roboto"/>
                <a:sym typeface="Roboto"/>
              </a:rPr>
              <a:t>Gartner Peer Insights </a:t>
            </a:r>
            <a:r>
              <a:rPr lang="en" sz="1300" b="1">
                <a:solidFill>
                  <a:srgbClr val="FF6D00"/>
                </a:solidFill>
                <a:latin typeface="Roboto"/>
                <a:ea typeface="Roboto"/>
                <a:cs typeface="Roboto"/>
                <a:sym typeface="Roboto"/>
              </a:rPr>
              <a:t>Customers' Choice</a:t>
            </a:r>
            <a:r>
              <a:rPr lang="en" sz="1200">
                <a:latin typeface="Roboto"/>
                <a:ea typeface="Roboto"/>
                <a:cs typeface="Roboto"/>
                <a:sym typeface="Roboto"/>
              </a:rPr>
              <a:t> for ITSM Tools</a:t>
            </a:r>
            <a:endParaRPr sz="1200">
              <a:solidFill>
                <a:srgbClr val="0B1320"/>
              </a:solidFill>
              <a:latin typeface="Roboto"/>
              <a:ea typeface="Roboto"/>
              <a:cs typeface="Roboto"/>
              <a:sym typeface="Roboto"/>
            </a:endParaRPr>
          </a:p>
        </p:txBody>
      </p:sp>
      <p:cxnSp>
        <p:nvCxnSpPr>
          <p:cNvPr id="599" name="Google Shape;599;p94"/>
          <p:cNvCxnSpPr/>
          <p:nvPr/>
        </p:nvCxnSpPr>
        <p:spPr>
          <a:xfrm>
            <a:off x="6196349" y="3600416"/>
            <a:ext cx="1146600" cy="0"/>
          </a:xfrm>
          <a:prstGeom prst="straightConnector1">
            <a:avLst/>
          </a:prstGeom>
          <a:noFill/>
          <a:ln w="9525" cap="flat" cmpd="sng">
            <a:solidFill>
              <a:srgbClr val="FF6D00"/>
            </a:solidFill>
            <a:prstDash val="solid"/>
            <a:round/>
            <a:headEnd type="none" w="med" len="med"/>
            <a:tailEnd type="none" w="med" len="med"/>
          </a:ln>
        </p:spPr>
      </p:cxnSp>
      <p:pic>
        <p:nvPicPr>
          <p:cNvPr id="600" name="Google Shape;600;p94"/>
          <p:cNvPicPr preferRelativeResize="0"/>
          <p:nvPr/>
        </p:nvPicPr>
        <p:blipFill>
          <a:blip r:embed="rId3">
            <a:alphaModFix/>
          </a:blip>
          <a:stretch>
            <a:fillRect/>
          </a:stretch>
        </p:blipFill>
        <p:spPr>
          <a:xfrm>
            <a:off x="3638648" y="2427275"/>
            <a:ext cx="1355187" cy="311669"/>
          </a:xfrm>
          <a:prstGeom prst="rect">
            <a:avLst/>
          </a:prstGeom>
          <a:noFill/>
          <a:ln>
            <a:noFill/>
          </a:ln>
        </p:spPr>
      </p:pic>
      <p:pic>
        <p:nvPicPr>
          <p:cNvPr id="601" name="Google Shape;601;p94"/>
          <p:cNvPicPr preferRelativeResize="0"/>
          <p:nvPr/>
        </p:nvPicPr>
        <p:blipFill rotWithShape="1">
          <a:blip r:embed="rId4">
            <a:alphaModFix/>
          </a:blip>
          <a:srcRect t="66395" b="-1403"/>
          <a:stretch/>
        </p:blipFill>
        <p:spPr>
          <a:xfrm>
            <a:off x="3638638" y="2924294"/>
            <a:ext cx="1413175" cy="248081"/>
          </a:xfrm>
          <a:prstGeom prst="rect">
            <a:avLst/>
          </a:prstGeom>
          <a:noFill/>
          <a:ln>
            <a:noFill/>
          </a:ln>
        </p:spPr>
      </p:pic>
      <p:sp>
        <p:nvSpPr>
          <p:cNvPr id="602" name="Google Shape;602;p94"/>
          <p:cNvSpPr/>
          <p:nvPr/>
        </p:nvSpPr>
        <p:spPr>
          <a:xfrm>
            <a:off x="1669875" y="1322150"/>
            <a:ext cx="806700" cy="806700"/>
          </a:xfrm>
          <a:prstGeom prst="ellipse">
            <a:avLst/>
          </a:prstGeom>
          <a:solidFill>
            <a:srgbClr val="EFEFE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603" name="Google Shape;603;p94"/>
          <p:cNvPicPr preferRelativeResize="0"/>
          <p:nvPr/>
        </p:nvPicPr>
        <p:blipFill>
          <a:blip r:embed="rId5">
            <a:alphaModFix/>
          </a:blip>
          <a:stretch>
            <a:fillRect/>
          </a:stretch>
        </p:blipFill>
        <p:spPr>
          <a:xfrm>
            <a:off x="1786050" y="1490237"/>
            <a:ext cx="574350" cy="470525"/>
          </a:xfrm>
          <a:prstGeom prst="rect">
            <a:avLst/>
          </a:prstGeom>
          <a:noFill/>
          <a:ln>
            <a:noFill/>
          </a:ln>
        </p:spPr>
      </p:pic>
      <p:sp>
        <p:nvSpPr>
          <p:cNvPr id="604" name="Google Shape;604;p94"/>
          <p:cNvSpPr/>
          <p:nvPr/>
        </p:nvSpPr>
        <p:spPr>
          <a:xfrm>
            <a:off x="4168625" y="1309696"/>
            <a:ext cx="806700" cy="806700"/>
          </a:xfrm>
          <a:prstGeom prst="ellipse">
            <a:avLst/>
          </a:prstGeom>
          <a:solidFill>
            <a:srgbClr val="EFEFE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5" name="Google Shape;605;p94"/>
          <p:cNvSpPr/>
          <p:nvPr/>
        </p:nvSpPr>
        <p:spPr>
          <a:xfrm>
            <a:off x="6667425" y="1322146"/>
            <a:ext cx="806700" cy="806700"/>
          </a:xfrm>
          <a:prstGeom prst="ellipse">
            <a:avLst/>
          </a:prstGeom>
          <a:solidFill>
            <a:srgbClr val="EFEFEF"/>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606" name="Google Shape;606;p94"/>
          <p:cNvPicPr preferRelativeResize="0"/>
          <p:nvPr/>
        </p:nvPicPr>
        <p:blipFill>
          <a:blip r:embed="rId6">
            <a:alphaModFix/>
          </a:blip>
          <a:stretch>
            <a:fillRect/>
          </a:stretch>
        </p:blipFill>
        <p:spPr>
          <a:xfrm>
            <a:off x="4284812" y="1488270"/>
            <a:ext cx="574350" cy="449558"/>
          </a:xfrm>
          <a:prstGeom prst="rect">
            <a:avLst/>
          </a:prstGeom>
          <a:noFill/>
          <a:ln>
            <a:noFill/>
          </a:ln>
        </p:spPr>
      </p:pic>
      <p:pic>
        <p:nvPicPr>
          <p:cNvPr id="607" name="Google Shape;607;p94"/>
          <p:cNvPicPr preferRelativeResize="0"/>
          <p:nvPr/>
        </p:nvPicPr>
        <p:blipFill>
          <a:blip r:embed="rId7">
            <a:alphaModFix/>
          </a:blip>
          <a:stretch>
            <a:fillRect/>
          </a:stretch>
        </p:blipFill>
        <p:spPr>
          <a:xfrm>
            <a:off x="6835500" y="1490225"/>
            <a:ext cx="470550" cy="470550"/>
          </a:xfrm>
          <a:prstGeom prst="rect">
            <a:avLst/>
          </a:prstGeom>
          <a:noFill/>
          <a:ln>
            <a:noFill/>
          </a:ln>
        </p:spPr>
      </p:pic>
      <p:pic>
        <p:nvPicPr>
          <p:cNvPr id="608" name="Google Shape;608;p94"/>
          <p:cNvPicPr preferRelativeResize="0"/>
          <p:nvPr/>
        </p:nvPicPr>
        <p:blipFill rotWithShape="1">
          <a:blip r:embed="rId8">
            <a:alphaModFix/>
          </a:blip>
          <a:srcRect l="14522"/>
          <a:stretch/>
        </p:blipFill>
        <p:spPr>
          <a:xfrm>
            <a:off x="1163425" y="2372288"/>
            <a:ext cx="1082175" cy="984675"/>
          </a:xfrm>
          <a:prstGeom prst="rect">
            <a:avLst/>
          </a:prstGeom>
          <a:noFill/>
          <a:ln>
            <a:noFill/>
          </a:ln>
        </p:spPr>
      </p:pic>
      <p:pic>
        <p:nvPicPr>
          <p:cNvPr id="609" name="Google Shape;609;p94"/>
          <p:cNvPicPr preferRelativeResize="0"/>
          <p:nvPr/>
        </p:nvPicPr>
        <p:blipFill>
          <a:blip r:embed="rId9">
            <a:alphaModFix/>
          </a:blip>
          <a:stretch>
            <a:fillRect/>
          </a:stretch>
        </p:blipFill>
        <p:spPr>
          <a:xfrm>
            <a:off x="2086100" y="2383675"/>
            <a:ext cx="735525" cy="855250"/>
          </a:xfrm>
          <a:prstGeom prst="rect">
            <a:avLst/>
          </a:prstGeom>
          <a:noFill/>
          <a:ln>
            <a:noFill/>
          </a:ln>
        </p:spPr>
      </p:pic>
      <p:pic>
        <p:nvPicPr>
          <p:cNvPr id="610" name="Google Shape;610;p94"/>
          <p:cNvPicPr preferRelativeResize="0"/>
          <p:nvPr/>
        </p:nvPicPr>
        <p:blipFill>
          <a:blip r:embed="rId10">
            <a:alphaModFix/>
          </a:blip>
          <a:stretch>
            <a:fillRect/>
          </a:stretch>
        </p:blipFill>
        <p:spPr>
          <a:xfrm>
            <a:off x="6182899" y="2340701"/>
            <a:ext cx="1173525" cy="94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95"/>
          <p:cNvSpPr txBox="1"/>
          <p:nvPr/>
        </p:nvSpPr>
        <p:spPr>
          <a:xfrm>
            <a:off x="783000" y="461950"/>
            <a:ext cx="7578600" cy="72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rgbClr val="0B1320"/>
                </a:solidFill>
                <a:latin typeface="Roboto"/>
                <a:ea typeface="Roboto"/>
                <a:cs typeface="Roboto"/>
                <a:sym typeface="Roboto"/>
              </a:rPr>
              <a:t>Top Security and Privacy Standards</a:t>
            </a:r>
            <a:endParaRPr sz="3000" b="1">
              <a:solidFill>
                <a:srgbClr val="0B1320"/>
              </a:solidFill>
              <a:latin typeface="Roboto"/>
              <a:ea typeface="Roboto"/>
              <a:cs typeface="Roboto"/>
              <a:sym typeface="Roboto"/>
            </a:endParaRPr>
          </a:p>
        </p:txBody>
      </p:sp>
      <p:cxnSp>
        <p:nvCxnSpPr>
          <p:cNvPr id="616" name="Google Shape;616;p95"/>
          <p:cNvCxnSpPr/>
          <p:nvPr/>
        </p:nvCxnSpPr>
        <p:spPr>
          <a:xfrm>
            <a:off x="3023700" y="1438913"/>
            <a:ext cx="0" cy="3022200"/>
          </a:xfrm>
          <a:prstGeom prst="straightConnector1">
            <a:avLst/>
          </a:prstGeom>
          <a:noFill/>
          <a:ln w="9525" cap="flat" cmpd="sng">
            <a:solidFill>
              <a:srgbClr val="D9D9D9"/>
            </a:solidFill>
            <a:prstDash val="solid"/>
            <a:round/>
            <a:headEnd type="none" w="med" len="med"/>
            <a:tailEnd type="none" w="med" len="med"/>
          </a:ln>
        </p:spPr>
      </p:cxnSp>
      <p:pic>
        <p:nvPicPr>
          <p:cNvPr id="617" name="Google Shape;617;p95"/>
          <p:cNvPicPr preferRelativeResize="0"/>
          <p:nvPr/>
        </p:nvPicPr>
        <p:blipFill rotWithShape="1">
          <a:blip r:embed="rId3">
            <a:alphaModFix/>
          </a:blip>
          <a:srcRect/>
          <a:stretch/>
        </p:blipFill>
        <p:spPr>
          <a:xfrm>
            <a:off x="1629600" y="1597371"/>
            <a:ext cx="960170" cy="987505"/>
          </a:xfrm>
          <a:prstGeom prst="rect">
            <a:avLst/>
          </a:prstGeom>
          <a:noFill/>
          <a:ln>
            <a:noFill/>
          </a:ln>
        </p:spPr>
      </p:pic>
      <p:pic>
        <p:nvPicPr>
          <p:cNvPr id="618" name="Google Shape;618;p95"/>
          <p:cNvPicPr preferRelativeResize="0"/>
          <p:nvPr/>
        </p:nvPicPr>
        <p:blipFill rotWithShape="1">
          <a:blip r:embed="rId4">
            <a:alphaModFix/>
          </a:blip>
          <a:srcRect/>
          <a:stretch/>
        </p:blipFill>
        <p:spPr>
          <a:xfrm>
            <a:off x="1629602" y="2707286"/>
            <a:ext cx="960174" cy="986925"/>
          </a:xfrm>
          <a:prstGeom prst="rect">
            <a:avLst/>
          </a:prstGeom>
          <a:noFill/>
          <a:ln>
            <a:noFill/>
          </a:ln>
        </p:spPr>
      </p:pic>
      <p:pic>
        <p:nvPicPr>
          <p:cNvPr id="619" name="Google Shape;619;p95"/>
          <p:cNvPicPr preferRelativeResize="0"/>
          <p:nvPr/>
        </p:nvPicPr>
        <p:blipFill rotWithShape="1">
          <a:blip r:embed="rId5">
            <a:alphaModFix/>
          </a:blip>
          <a:srcRect/>
          <a:stretch/>
        </p:blipFill>
        <p:spPr>
          <a:xfrm>
            <a:off x="1473866" y="3816603"/>
            <a:ext cx="1271646" cy="486091"/>
          </a:xfrm>
          <a:prstGeom prst="rect">
            <a:avLst/>
          </a:prstGeom>
          <a:noFill/>
          <a:ln>
            <a:noFill/>
          </a:ln>
        </p:spPr>
      </p:pic>
      <p:pic>
        <p:nvPicPr>
          <p:cNvPr id="620" name="Google Shape;620;p95"/>
          <p:cNvPicPr preferRelativeResize="0"/>
          <p:nvPr/>
        </p:nvPicPr>
        <p:blipFill rotWithShape="1">
          <a:blip r:embed="rId6">
            <a:alphaModFix/>
          </a:blip>
          <a:srcRect l="5857" t="35807" r="4983" b="15561"/>
          <a:stretch/>
        </p:blipFill>
        <p:spPr>
          <a:xfrm>
            <a:off x="3228725" y="1239053"/>
            <a:ext cx="4441425" cy="3421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6"/>
          <p:cNvSpPr/>
          <p:nvPr/>
        </p:nvSpPr>
        <p:spPr>
          <a:xfrm>
            <a:off x="463859" y="1219207"/>
            <a:ext cx="4887300" cy="385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26" name="Google Shape;626;p96"/>
          <p:cNvSpPr/>
          <p:nvPr/>
        </p:nvSpPr>
        <p:spPr>
          <a:xfrm>
            <a:off x="5490127" y="1219207"/>
            <a:ext cx="3211800" cy="3858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27" name="Google Shape;627;p96"/>
          <p:cNvSpPr txBox="1"/>
          <p:nvPr/>
        </p:nvSpPr>
        <p:spPr>
          <a:xfrm>
            <a:off x="1585957" y="1319661"/>
            <a:ext cx="2681700" cy="184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B1320"/>
              </a:buClr>
              <a:buSzPts val="1200"/>
              <a:buFont typeface="Roboto"/>
              <a:buNone/>
            </a:pPr>
            <a:r>
              <a:rPr lang="en" sz="1200" b="1" i="0" u="none" strike="noStrike" cap="none" dirty="0">
                <a:solidFill>
                  <a:srgbClr val="0B1320"/>
                </a:solidFill>
                <a:latin typeface="Roboto"/>
                <a:ea typeface="Roboto"/>
                <a:cs typeface="Roboto"/>
                <a:sym typeface="Roboto"/>
              </a:rPr>
              <a:t>Customer Solutions (CRM)</a:t>
            </a:r>
            <a:endParaRPr sz="900" b="0" i="0" u="none" strike="noStrike" cap="none" dirty="0">
              <a:solidFill>
                <a:srgbClr val="0B1320"/>
              </a:solidFill>
              <a:latin typeface="Roboto"/>
              <a:ea typeface="Roboto"/>
              <a:cs typeface="Roboto"/>
              <a:sym typeface="Roboto"/>
            </a:endParaRPr>
          </a:p>
        </p:txBody>
      </p:sp>
      <p:sp>
        <p:nvSpPr>
          <p:cNvPr id="628" name="Google Shape;628;p96"/>
          <p:cNvSpPr txBox="1"/>
          <p:nvPr/>
        </p:nvSpPr>
        <p:spPr>
          <a:xfrm>
            <a:off x="6021873" y="1319661"/>
            <a:ext cx="2148300" cy="212366"/>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B1320"/>
              </a:buClr>
              <a:buSzPts val="1200"/>
              <a:buFont typeface="Roboto"/>
              <a:buNone/>
            </a:pPr>
            <a:r>
              <a:rPr lang="en-US" sz="1200" b="1" i="0" u="none" strike="noStrike" cap="none">
                <a:solidFill>
                  <a:srgbClr val="0B1320"/>
                </a:solidFill>
                <a:latin typeface="Roboto"/>
                <a:ea typeface="Roboto"/>
                <a:cs typeface="Roboto"/>
                <a:sym typeface="Roboto"/>
              </a:rPr>
              <a:t>Employee Solutions</a:t>
            </a:r>
            <a:endParaRPr lang="en-US" sz="900" b="0" i="0" u="none" strike="noStrike" cap="none" dirty="0">
              <a:solidFill>
                <a:srgbClr val="0B1320"/>
              </a:solidFill>
              <a:latin typeface="Roboto"/>
              <a:ea typeface="Roboto"/>
              <a:cs typeface="Roboto"/>
              <a:sym typeface="Roboto"/>
            </a:endParaRPr>
          </a:p>
        </p:txBody>
      </p:sp>
      <p:sp>
        <p:nvSpPr>
          <p:cNvPr id="629" name="Google Shape;629;p96"/>
          <p:cNvSpPr/>
          <p:nvPr/>
        </p:nvSpPr>
        <p:spPr>
          <a:xfrm>
            <a:off x="7152094" y="1750535"/>
            <a:ext cx="1533000" cy="1267800"/>
          </a:xfrm>
          <a:prstGeom prst="roundRect">
            <a:avLst>
              <a:gd name="adj" fmla="val 8428"/>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30" name="Google Shape;630;p96"/>
          <p:cNvSpPr/>
          <p:nvPr/>
        </p:nvSpPr>
        <p:spPr>
          <a:xfrm>
            <a:off x="5480035" y="1750535"/>
            <a:ext cx="1533000" cy="1267800"/>
          </a:xfrm>
          <a:prstGeom prst="roundRect">
            <a:avLst>
              <a:gd name="adj" fmla="val 8428"/>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31" name="Google Shape;631;p96"/>
          <p:cNvSpPr/>
          <p:nvPr/>
        </p:nvSpPr>
        <p:spPr>
          <a:xfrm>
            <a:off x="3807977" y="1750535"/>
            <a:ext cx="1533000" cy="1267800"/>
          </a:xfrm>
          <a:prstGeom prst="roundRect">
            <a:avLst>
              <a:gd name="adj" fmla="val 8428"/>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32" name="Google Shape;632;p96"/>
          <p:cNvSpPr/>
          <p:nvPr/>
        </p:nvSpPr>
        <p:spPr>
          <a:xfrm>
            <a:off x="2135918" y="1750535"/>
            <a:ext cx="1533000" cy="1267800"/>
          </a:xfrm>
          <a:prstGeom prst="roundRect">
            <a:avLst>
              <a:gd name="adj" fmla="val 8428"/>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33" name="Google Shape;633;p96"/>
          <p:cNvSpPr/>
          <p:nvPr/>
        </p:nvSpPr>
        <p:spPr>
          <a:xfrm>
            <a:off x="463888" y="1750535"/>
            <a:ext cx="1533000" cy="1267800"/>
          </a:xfrm>
          <a:prstGeom prst="roundRect">
            <a:avLst>
              <a:gd name="adj" fmla="val 8428"/>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34" name="Google Shape;634;p96"/>
          <p:cNvSpPr txBox="1"/>
          <p:nvPr/>
        </p:nvSpPr>
        <p:spPr>
          <a:xfrm>
            <a:off x="553237" y="1882721"/>
            <a:ext cx="13602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F2145"/>
              </a:buClr>
              <a:buSzPts val="800"/>
              <a:buFont typeface="Roboto"/>
              <a:buNone/>
            </a:pPr>
            <a:r>
              <a:rPr lang="en" sz="800" b="0" i="0" u="none" strike="noStrike" cap="none" dirty="0">
                <a:solidFill>
                  <a:srgbClr val="0F2145"/>
                </a:solidFill>
                <a:latin typeface="Roboto"/>
                <a:ea typeface="Roboto"/>
                <a:cs typeface="Roboto"/>
                <a:sym typeface="Roboto"/>
              </a:rPr>
              <a:t>Customer Experience</a:t>
            </a:r>
            <a:endParaRPr sz="800" b="0" i="0" u="none" strike="noStrike" cap="none" dirty="0">
              <a:solidFill>
                <a:srgbClr val="0F2145"/>
              </a:solidFill>
              <a:latin typeface="Roboto"/>
              <a:ea typeface="Roboto"/>
              <a:cs typeface="Roboto"/>
              <a:sym typeface="Roboto"/>
            </a:endParaRPr>
          </a:p>
        </p:txBody>
      </p:sp>
      <p:sp>
        <p:nvSpPr>
          <p:cNvPr id="635" name="Google Shape;635;p96"/>
          <p:cNvSpPr txBox="1"/>
          <p:nvPr/>
        </p:nvSpPr>
        <p:spPr>
          <a:xfrm>
            <a:off x="2246707" y="1882721"/>
            <a:ext cx="13602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800" b="0" i="0" u="none" strike="noStrike" cap="none" dirty="0">
                <a:solidFill>
                  <a:srgbClr val="0F2145"/>
                </a:solidFill>
                <a:latin typeface="Roboto"/>
                <a:ea typeface="Roboto"/>
                <a:cs typeface="Roboto"/>
                <a:sym typeface="Roboto"/>
              </a:rPr>
              <a:t>Sales</a:t>
            </a:r>
            <a:endParaRPr sz="800" b="0" i="0" u="none" strike="noStrike" cap="none" dirty="0">
              <a:solidFill>
                <a:srgbClr val="0F2145"/>
              </a:solidFill>
              <a:latin typeface="Roboto"/>
              <a:ea typeface="Roboto"/>
              <a:cs typeface="Roboto"/>
              <a:sym typeface="Roboto"/>
            </a:endParaRPr>
          </a:p>
        </p:txBody>
      </p:sp>
      <p:sp>
        <p:nvSpPr>
          <p:cNvPr id="636" name="Google Shape;636;p96"/>
          <p:cNvSpPr txBox="1"/>
          <p:nvPr/>
        </p:nvSpPr>
        <p:spPr>
          <a:xfrm>
            <a:off x="3940203" y="1882721"/>
            <a:ext cx="13047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800" b="0" i="0" u="none" strike="noStrike" cap="none" dirty="0">
                <a:solidFill>
                  <a:srgbClr val="0F2145"/>
                </a:solidFill>
                <a:latin typeface="Roboto"/>
                <a:ea typeface="Roboto"/>
                <a:cs typeface="Roboto"/>
                <a:sym typeface="Roboto"/>
              </a:rPr>
              <a:t>Marketing</a:t>
            </a:r>
            <a:endParaRPr sz="800" b="0" i="0" u="none" strike="noStrike" cap="none" dirty="0">
              <a:solidFill>
                <a:srgbClr val="0F2145"/>
              </a:solidFill>
              <a:latin typeface="Roboto"/>
              <a:ea typeface="Roboto"/>
              <a:cs typeface="Roboto"/>
              <a:sym typeface="Roboto"/>
            </a:endParaRPr>
          </a:p>
        </p:txBody>
      </p:sp>
      <p:sp>
        <p:nvSpPr>
          <p:cNvPr id="637" name="Google Shape;637;p96"/>
          <p:cNvSpPr txBox="1"/>
          <p:nvPr/>
        </p:nvSpPr>
        <p:spPr>
          <a:xfrm>
            <a:off x="5508687" y="1882721"/>
            <a:ext cx="14760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800" b="0" i="0" u="none" strike="noStrike" cap="none">
                <a:solidFill>
                  <a:srgbClr val="0F2145"/>
                </a:solidFill>
                <a:latin typeface="Roboto"/>
                <a:ea typeface="Roboto"/>
                <a:cs typeface="Roboto"/>
                <a:sym typeface="Roboto"/>
              </a:rPr>
              <a:t>IT Service Management</a:t>
            </a:r>
            <a:endParaRPr sz="800" b="0" i="0" u="none" strike="noStrike" cap="none">
              <a:solidFill>
                <a:srgbClr val="0F2145"/>
              </a:solidFill>
              <a:latin typeface="Roboto"/>
              <a:ea typeface="Roboto"/>
              <a:cs typeface="Roboto"/>
              <a:sym typeface="Roboto"/>
            </a:endParaRPr>
          </a:p>
        </p:txBody>
      </p:sp>
      <p:sp>
        <p:nvSpPr>
          <p:cNvPr id="638" name="Google Shape;638;p96"/>
          <p:cNvSpPr txBox="1"/>
          <p:nvPr/>
        </p:nvSpPr>
        <p:spPr>
          <a:xfrm>
            <a:off x="7248277" y="1882721"/>
            <a:ext cx="13602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800" b="0" i="0" u="none" strike="noStrike" cap="none">
                <a:solidFill>
                  <a:srgbClr val="0F2145"/>
                </a:solidFill>
                <a:latin typeface="Roboto"/>
                <a:ea typeface="Roboto"/>
                <a:cs typeface="Roboto"/>
                <a:sym typeface="Roboto"/>
              </a:rPr>
              <a:t>HR Management</a:t>
            </a:r>
            <a:endParaRPr sz="800" b="0" i="0" u="none" strike="noStrike" cap="none">
              <a:solidFill>
                <a:srgbClr val="0F2145"/>
              </a:solidFill>
              <a:latin typeface="Roboto"/>
              <a:ea typeface="Roboto"/>
              <a:cs typeface="Roboto"/>
              <a:sym typeface="Roboto"/>
            </a:endParaRPr>
          </a:p>
        </p:txBody>
      </p:sp>
      <p:sp>
        <p:nvSpPr>
          <p:cNvPr id="639" name="Google Shape;639;p96"/>
          <p:cNvSpPr/>
          <p:nvPr/>
        </p:nvSpPr>
        <p:spPr>
          <a:xfrm>
            <a:off x="466300" y="3195626"/>
            <a:ext cx="8221500" cy="8490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pic>
        <p:nvPicPr>
          <p:cNvPr id="640" name="Google Shape;640;p96"/>
          <p:cNvPicPr preferRelativeResize="0"/>
          <p:nvPr/>
        </p:nvPicPr>
        <p:blipFill rotWithShape="1">
          <a:blip r:embed="rId3">
            <a:alphaModFix/>
          </a:blip>
          <a:srcRect r="28850"/>
          <a:stretch/>
        </p:blipFill>
        <p:spPr>
          <a:xfrm>
            <a:off x="688950" y="2256525"/>
            <a:ext cx="966026" cy="306075"/>
          </a:xfrm>
          <a:prstGeom prst="rect">
            <a:avLst/>
          </a:prstGeom>
          <a:noFill/>
          <a:ln>
            <a:noFill/>
          </a:ln>
        </p:spPr>
      </p:pic>
      <p:pic>
        <p:nvPicPr>
          <p:cNvPr id="641" name="Google Shape;641;p96"/>
          <p:cNvPicPr preferRelativeResize="0"/>
          <p:nvPr/>
        </p:nvPicPr>
        <p:blipFill rotWithShape="1">
          <a:blip r:embed="rId4">
            <a:alphaModFix/>
          </a:blip>
          <a:srcRect r="25534"/>
          <a:stretch/>
        </p:blipFill>
        <p:spPr>
          <a:xfrm>
            <a:off x="2370427" y="2256525"/>
            <a:ext cx="1011050" cy="306075"/>
          </a:xfrm>
          <a:prstGeom prst="rect">
            <a:avLst/>
          </a:prstGeom>
          <a:noFill/>
          <a:ln>
            <a:noFill/>
          </a:ln>
        </p:spPr>
      </p:pic>
      <p:pic>
        <p:nvPicPr>
          <p:cNvPr id="642" name="Google Shape;642;p96"/>
          <p:cNvPicPr preferRelativeResize="0"/>
          <p:nvPr/>
        </p:nvPicPr>
        <p:blipFill rotWithShape="1">
          <a:blip r:embed="rId5">
            <a:alphaModFix/>
          </a:blip>
          <a:srcRect r="8483"/>
          <a:stretch/>
        </p:blipFill>
        <p:spPr>
          <a:xfrm>
            <a:off x="3923313" y="2256525"/>
            <a:ext cx="1242527" cy="306075"/>
          </a:xfrm>
          <a:prstGeom prst="rect">
            <a:avLst/>
          </a:prstGeom>
          <a:noFill/>
          <a:ln>
            <a:noFill/>
          </a:ln>
        </p:spPr>
      </p:pic>
      <p:pic>
        <p:nvPicPr>
          <p:cNvPr id="643" name="Google Shape;643;p96"/>
          <p:cNvPicPr preferRelativeResize="0"/>
          <p:nvPr/>
        </p:nvPicPr>
        <p:blipFill rotWithShape="1">
          <a:blip r:embed="rId6">
            <a:alphaModFix/>
          </a:blip>
          <a:srcRect r="16701"/>
          <a:stretch/>
        </p:blipFill>
        <p:spPr>
          <a:xfrm>
            <a:off x="5654539" y="2256525"/>
            <a:ext cx="1131000" cy="306075"/>
          </a:xfrm>
          <a:prstGeom prst="rect">
            <a:avLst/>
          </a:prstGeom>
          <a:noFill/>
          <a:ln>
            <a:noFill/>
          </a:ln>
        </p:spPr>
      </p:pic>
      <p:pic>
        <p:nvPicPr>
          <p:cNvPr id="644" name="Google Shape;644;p96"/>
          <p:cNvPicPr preferRelativeResize="0"/>
          <p:nvPr/>
        </p:nvPicPr>
        <p:blipFill rotWithShape="1">
          <a:blip r:embed="rId7">
            <a:alphaModFix/>
          </a:blip>
          <a:srcRect r="27203"/>
          <a:stretch/>
        </p:blipFill>
        <p:spPr>
          <a:xfrm>
            <a:off x="7397060" y="2256525"/>
            <a:ext cx="988323" cy="306075"/>
          </a:xfrm>
          <a:prstGeom prst="rect">
            <a:avLst/>
          </a:prstGeom>
          <a:noFill/>
          <a:ln>
            <a:noFill/>
          </a:ln>
        </p:spPr>
      </p:pic>
      <p:pic>
        <p:nvPicPr>
          <p:cNvPr id="645" name="Google Shape;645;p96"/>
          <p:cNvPicPr preferRelativeResize="0"/>
          <p:nvPr/>
        </p:nvPicPr>
        <p:blipFill rotWithShape="1">
          <a:blip r:embed="rId8">
            <a:alphaModFix/>
          </a:blip>
          <a:srcRect/>
          <a:stretch/>
        </p:blipFill>
        <p:spPr>
          <a:xfrm>
            <a:off x="3108900" y="3377225"/>
            <a:ext cx="2508001" cy="565350"/>
          </a:xfrm>
          <a:prstGeom prst="rect">
            <a:avLst/>
          </a:prstGeom>
          <a:noFill/>
          <a:ln>
            <a:noFill/>
          </a:ln>
        </p:spPr>
      </p:pic>
      <p:sp>
        <p:nvSpPr>
          <p:cNvPr id="646" name="Google Shape;646;p96"/>
          <p:cNvSpPr txBox="1"/>
          <p:nvPr/>
        </p:nvSpPr>
        <p:spPr>
          <a:xfrm>
            <a:off x="3710550" y="3335846"/>
            <a:ext cx="1304700" cy="1230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 sz="800" b="0" i="0" u="none" strike="noStrike" cap="none">
                <a:solidFill>
                  <a:srgbClr val="0F2145"/>
                </a:solidFill>
                <a:latin typeface="Roboto"/>
                <a:ea typeface="Roboto"/>
                <a:cs typeface="Roboto"/>
                <a:sym typeface="Roboto"/>
              </a:rPr>
              <a:t>Platform</a:t>
            </a:r>
            <a:endParaRPr sz="800" b="0" i="0" u="none" strike="noStrike" cap="none">
              <a:solidFill>
                <a:srgbClr val="0F2145"/>
              </a:solidFill>
              <a:latin typeface="Roboto"/>
              <a:ea typeface="Roboto"/>
              <a:cs typeface="Roboto"/>
              <a:sym typeface="Roboto"/>
            </a:endParaRPr>
          </a:p>
        </p:txBody>
      </p:sp>
      <p:sp>
        <p:nvSpPr>
          <p:cNvPr id="647" name="Google Shape;647;p96"/>
          <p:cNvSpPr txBox="1">
            <a:spLocks noGrp="1"/>
          </p:cNvSpPr>
          <p:nvPr>
            <p:ph type="body" idx="1"/>
          </p:nvPr>
        </p:nvSpPr>
        <p:spPr>
          <a:xfrm>
            <a:off x="376947" y="343778"/>
            <a:ext cx="68850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dirty="0"/>
              <a:t>Freshworks’ Next-Gen SaaS Portfolio</a:t>
            </a:r>
            <a:endParaRPr dirty="0"/>
          </a:p>
        </p:txBody>
      </p:sp>
      <p:sp>
        <p:nvSpPr>
          <p:cNvPr id="648" name="Google Shape;648;p96"/>
          <p:cNvSpPr txBox="1"/>
          <p:nvPr/>
        </p:nvSpPr>
        <p:spPr>
          <a:xfrm>
            <a:off x="5067600" y="4875600"/>
            <a:ext cx="4076400" cy="267900"/>
          </a:xfrm>
          <a:prstGeom prst="rect">
            <a:avLst/>
          </a:prstGeom>
          <a:noFill/>
          <a:ln>
            <a:noFill/>
          </a:ln>
        </p:spPr>
        <p:txBody>
          <a:bodyPr spcFirstLastPara="1" wrap="square" lIns="91425" tIns="91425" rIns="91425" bIns="91425" anchor="t" anchorCtr="0">
            <a:noAutofit/>
          </a:bodyPr>
          <a:lstStyle/>
          <a:p>
            <a:pPr marL="0" marR="13445" lvl="0" indent="0" algn="r" rtl="0">
              <a:lnSpc>
                <a:spcPct val="115000"/>
              </a:lnSpc>
              <a:spcBef>
                <a:spcPts val="0"/>
              </a:spcBef>
              <a:spcAft>
                <a:spcPts val="0"/>
              </a:spcAft>
              <a:buClr>
                <a:srgbClr val="000000"/>
              </a:buClr>
              <a:buSzPts val="1100"/>
              <a:buFont typeface="Arial"/>
              <a:buNone/>
            </a:pPr>
            <a:r>
              <a:rPr lang="en" sz="600" b="0" i="0" u="none" strike="noStrike" cap="none">
                <a:solidFill>
                  <a:schemeClr val="lt1"/>
                </a:solidFill>
                <a:latin typeface="Poppins"/>
                <a:ea typeface="Poppins"/>
                <a:cs typeface="Poppins"/>
                <a:sym typeface="Poppins"/>
              </a:rPr>
              <a:t>© 202</a:t>
            </a:r>
            <a:r>
              <a:rPr lang="en" sz="600">
                <a:solidFill>
                  <a:schemeClr val="lt1"/>
                </a:solidFill>
                <a:latin typeface="Poppins"/>
                <a:ea typeface="Poppins"/>
                <a:cs typeface="Poppins"/>
                <a:sym typeface="Poppins"/>
              </a:rPr>
              <a:t>1</a:t>
            </a:r>
            <a:r>
              <a:rPr lang="en" sz="600" b="0" i="0" u="none" strike="noStrike" cap="none">
                <a:solidFill>
                  <a:schemeClr val="lt1"/>
                </a:solidFill>
                <a:latin typeface="Poppins"/>
                <a:ea typeface="Poppins"/>
                <a:cs typeface="Poppins"/>
                <a:sym typeface="Poppins"/>
              </a:rPr>
              <a:t> Freshworks Inc. – All Rights reserved. Confidential and Proprietary Information</a:t>
            </a:r>
            <a:endParaRPr sz="600" b="0" i="0" u="none" strike="noStrike" cap="none">
              <a:solidFill>
                <a:schemeClr val="lt1"/>
              </a:solidFill>
              <a:latin typeface="Poppins"/>
              <a:ea typeface="Poppins"/>
              <a:cs typeface="Poppins"/>
              <a:sym typeface="Poppins"/>
            </a:endParaRPr>
          </a:p>
          <a:p>
            <a:pPr marL="0" marR="13445" lvl="0" indent="0" algn="r" rtl="0">
              <a:lnSpc>
                <a:spcPct val="115000"/>
              </a:lnSpc>
              <a:spcBef>
                <a:spcPts val="0"/>
              </a:spcBef>
              <a:spcAft>
                <a:spcPts val="0"/>
              </a:spcAft>
              <a:buClr>
                <a:srgbClr val="000000"/>
              </a:buClr>
              <a:buSzPts val="600"/>
              <a:buFont typeface="Arial"/>
              <a:buNone/>
            </a:pPr>
            <a:endParaRPr sz="600" b="0" i="0" u="none" strike="noStrike" cap="none">
              <a:solidFill>
                <a:schemeClr val="lt1"/>
              </a:solidFill>
              <a:latin typeface="Poppins"/>
              <a:ea typeface="Poppins"/>
              <a:cs typeface="Poppins"/>
              <a:sym typeface="Poppins"/>
            </a:endParaRPr>
          </a:p>
        </p:txBody>
      </p:sp>
      <p:sp>
        <p:nvSpPr>
          <p:cNvPr id="649" name="Google Shape;649;p96"/>
          <p:cNvSpPr/>
          <p:nvPr/>
        </p:nvSpPr>
        <p:spPr>
          <a:xfrm>
            <a:off x="483144" y="4267225"/>
            <a:ext cx="8221500" cy="385800"/>
          </a:xfrm>
          <a:prstGeom prst="roundRect">
            <a:avLst>
              <a:gd name="adj" fmla="val 50000"/>
            </a:avLst>
          </a:prstGeom>
          <a:solidFill>
            <a:srgbClr val="FEC83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350"/>
              <a:buFont typeface="Arial"/>
              <a:buNone/>
            </a:pPr>
            <a:endParaRPr sz="1350" b="0" i="0" u="none" strike="noStrike" cap="none">
              <a:solidFill>
                <a:srgbClr val="0F2145"/>
              </a:solidFill>
              <a:latin typeface="Roboto"/>
              <a:ea typeface="Roboto"/>
              <a:cs typeface="Roboto"/>
              <a:sym typeface="Roboto"/>
            </a:endParaRPr>
          </a:p>
        </p:txBody>
      </p:sp>
      <p:sp>
        <p:nvSpPr>
          <p:cNvPr id="650" name="Google Shape;650;p96"/>
          <p:cNvSpPr txBox="1"/>
          <p:nvPr/>
        </p:nvSpPr>
        <p:spPr>
          <a:xfrm>
            <a:off x="1913425" y="4367725"/>
            <a:ext cx="5099700" cy="1848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B1320"/>
              </a:buClr>
              <a:buSzPts val="1200"/>
              <a:buFont typeface="Roboto"/>
              <a:buNone/>
            </a:pPr>
            <a:r>
              <a:rPr lang="en" sz="1200" b="1">
                <a:solidFill>
                  <a:srgbClr val="0B1320"/>
                </a:solidFill>
                <a:latin typeface="Roboto"/>
                <a:ea typeface="Roboto"/>
                <a:cs typeface="Roboto"/>
                <a:sym typeface="Roboto"/>
              </a:rPr>
              <a:t>Customer’s Digital Workflows &amp; Third-party SaaS Apps</a:t>
            </a:r>
            <a:endParaRPr sz="900" b="0" i="0" u="none" strike="noStrike" cap="none">
              <a:solidFill>
                <a:srgbClr val="0B1320"/>
              </a:solidFill>
              <a:latin typeface="Roboto"/>
              <a:ea typeface="Roboto"/>
              <a:cs typeface="Roboto"/>
              <a:sym typeface="Roboto"/>
            </a:endParaRPr>
          </a:p>
        </p:txBody>
      </p:sp>
      <p:sp>
        <p:nvSpPr>
          <p:cNvPr id="651" name="Google Shape;651;p96"/>
          <p:cNvSpPr/>
          <p:nvPr/>
        </p:nvSpPr>
        <p:spPr>
          <a:xfrm>
            <a:off x="8548343" y="208425"/>
            <a:ext cx="330300" cy="3303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655"/>
        <p:cNvGrpSpPr/>
        <p:nvPr/>
      </p:nvGrpSpPr>
      <p:grpSpPr>
        <a:xfrm>
          <a:off x="0" y="0"/>
          <a:ext cx="0" cy="0"/>
          <a:chOff x="0" y="0"/>
          <a:chExt cx="0" cy="0"/>
        </a:xfrm>
      </p:grpSpPr>
      <p:sp>
        <p:nvSpPr>
          <p:cNvPr id="656" name="Google Shape;656;p97"/>
          <p:cNvSpPr/>
          <p:nvPr/>
        </p:nvSpPr>
        <p:spPr>
          <a:xfrm>
            <a:off x="0" y="300"/>
            <a:ext cx="3187800" cy="5143500"/>
          </a:xfrm>
          <a:custGeom>
            <a:avLst/>
            <a:gdLst/>
            <a:ahLst/>
            <a:cxnLst/>
            <a:rect l="l" t="t" r="r" b="b"/>
            <a:pathLst>
              <a:path w="120000" h="120000" extrusionOk="0">
                <a:moveTo>
                  <a:pt x="0" y="119991"/>
                </a:moveTo>
                <a:lnTo>
                  <a:pt x="119988" y="119991"/>
                </a:lnTo>
                <a:lnTo>
                  <a:pt x="119988" y="0"/>
                </a:lnTo>
                <a:lnTo>
                  <a:pt x="0" y="0"/>
                </a:lnTo>
                <a:lnTo>
                  <a:pt x="0" y="119991"/>
                </a:lnTo>
                <a:close/>
              </a:path>
            </a:pathLst>
          </a:custGeom>
          <a:solidFill>
            <a:srgbClr val="0A183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657" name="Google Shape;657;p97"/>
          <p:cNvSpPr/>
          <p:nvPr/>
        </p:nvSpPr>
        <p:spPr>
          <a:xfrm>
            <a:off x="8556718" y="251713"/>
            <a:ext cx="330300" cy="330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658" name="Google Shape;658;p97"/>
          <p:cNvSpPr/>
          <p:nvPr/>
        </p:nvSpPr>
        <p:spPr>
          <a:xfrm>
            <a:off x="2991275" y="2459401"/>
            <a:ext cx="204600" cy="225300"/>
          </a:xfrm>
          <a:custGeom>
            <a:avLst/>
            <a:gdLst/>
            <a:ahLst/>
            <a:cxnLst/>
            <a:rect l="l" t="t" r="r" b="b"/>
            <a:pathLst>
              <a:path w="120000" h="120000" extrusionOk="0">
                <a:moveTo>
                  <a:pt x="119733" y="0"/>
                </a:moveTo>
                <a:lnTo>
                  <a:pt x="0" y="59937"/>
                </a:lnTo>
                <a:lnTo>
                  <a:pt x="119733" y="119872"/>
                </a:lnTo>
                <a:lnTo>
                  <a:pt x="119733"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cxnSp>
        <p:nvCxnSpPr>
          <p:cNvPr id="659" name="Google Shape;659;p97"/>
          <p:cNvCxnSpPr/>
          <p:nvPr/>
        </p:nvCxnSpPr>
        <p:spPr>
          <a:xfrm rot="10800000">
            <a:off x="5139592" y="1114028"/>
            <a:ext cx="0" cy="1284000"/>
          </a:xfrm>
          <a:prstGeom prst="straightConnector1">
            <a:avLst/>
          </a:prstGeom>
          <a:noFill/>
          <a:ln w="9525" cap="flat" cmpd="sng">
            <a:solidFill>
              <a:srgbClr val="0D5DDF"/>
            </a:solidFill>
            <a:prstDash val="dot"/>
            <a:round/>
            <a:headEnd type="none" w="med" len="med"/>
            <a:tailEnd type="none" w="med" len="med"/>
          </a:ln>
        </p:spPr>
      </p:cxnSp>
      <p:cxnSp>
        <p:nvCxnSpPr>
          <p:cNvPr id="660" name="Google Shape;660;p97"/>
          <p:cNvCxnSpPr/>
          <p:nvPr/>
        </p:nvCxnSpPr>
        <p:spPr>
          <a:xfrm rot="10800000">
            <a:off x="6912448" y="1114028"/>
            <a:ext cx="0" cy="1284000"/>
          </a:xfrm>
          <a:prstGeom prst="straightConnector1">
            <a:avLst/>
          </a:prstGeom>
          <a:noFill/>
          <a:ln w="9525" cap="flat" cmpd="sng">
            <a:solidFill>
              <a:srgbClr val="0D5DDF"/>
            </a:solidFill>
            <a:prstDash val="dot"/>
            <a:round/>
            <a:headEnd type="none" w="med" len="med"/>
            <a:tailEnd type="none" w="med" len="med"/>
          </a:ln>
        </p:spPr>
      </p:cxnSp>
      <p:sp>
        <p:nvSpPr>
          <p:cNvPr id="661" name="Google Shape;661;p97"/>
          <p:cNvSpPr txBox="1"/>
          <p:nvPr/>
        </p:nvSpPr>
        <p:spPr>
          <a:xfrm>
            <a:off x="5389425" y="1857450"/>
            <a:ext cx="1273200" cy="48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1 Billion</a:t>
            </a:r>
            <a:br>
              <a:rPr lang="en" sz="1300">
                <a:latin typeface="Source Sans Pro SemiBold"/>
                <a:ea typeface="Source Sans Pro SemiBold"/>
                <a:cs typeface="Source Sans Pro SemiBold"/>
                <a:sym typeface="Source Sans Pro SemiBold"/>
              </a:rPr>
            </a:br>
            <a:r>
              <a:rPr lang="en" sz="1300">
                <a:latin typeface="Source Sans Pro"/>
                <a:ea typeface="Source Sans Pro"/>
                <a:cs typeface="Source Sans Pro"/>
                <a:sym typeface="Source Sans Pro"/>
              </a:rPr>
              <a:t>API calls everyday</a:t>
            </a:r>
            <a:endParaRPr sz="1300">
              <a:latin typeface="Source Sans Pro"/>
              <a:ea typeface="Source Sans Pro"/>
              <a:cs typeface="Source Sans Pro"/>
              <a:sym typeface="Source Sans Pro"/>
            </a:endParaRPr>
          </a:p>
        </p:txBody>
      </p:sp>
      <p:sp>
        <p:nvSpPr>
          <p:cNvPr id="662" name="Google Shape;662;p97"/>
          <p:cNvSpPr txBox="1"/>
          <p:nvPr/>
        </p:nvSpPr>
        <p:spPr>
          <a:xfrm>
            <a:off x="7013825" y="1857450"/>
            <a:ext cx="1632000" cy="48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200 Million</a:t>
            </a:r>
            <a:r>
              <a:rPr lang="en" sz="1300">
                <a:latin typeface="Source Sans Pro SemiBold"/>
                <a:ea typeface="Source Sans Pro SemiBold"/>
                <a:cs typeface="Source Sans Pro SemiBold"/>
                <a:sym typeface="Source Sans Pro SemiBold"/>
              </a:rPr>
              <a:t> </a:t>
            </a:r>
            <a:br>
              <a:rPr lang="en" sz="1300">
                <a:latin typeface="Source Sans Pro"/>
                <a:ea typeface="Source Sans Pro"/>
                <a:cs typeface="Source Sans Pro"/>
                <a:sym typeface="Source Sans Pro"/>
              </a:rPr>
            </a:br>
            <a:r>
              <a:rPr lang="en" sz="1300">
                <a:latin typeface="Source Sans Pro"/>
                <a:ea typeface="Source Sans Pro"/>
                <a:cs typeface="Source Sans Pro"/>
                <a:sym typeface="Source Sans Pro"/>
              </a:rPr>
              <a:t>Serverless app executions per day</a:t>
            </a:r>
            <a:endParaRPr sz="1300">
              <a:latin typeface="Source Sans Pro"/>
              <a:ea typeface="Source Sans Pro"/>
              <a:cs typeface="Source Sans Pro"/>
              <a:sym typeface="Source Sans Pro"/>
            </a:endParaRPr>
          </a:p>
        </p:txBody>
      </p:sp>
      <p:sp>
        <p:nvSpPr>
          <p:cNvPr id="663" name="Google Shape;663;p97"/>
          <p:cNvSpPr txBox="1"/>
          <p:nvPr/>
        </p:nvSpPr>
        <p:spPr>
          <a:xfrm>
            <a:off x="3796650" y="1857450"/>
            <a:ext cx="1093200" cy="48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3.4 Billion</a:t>
            </a:r>
            <a:br>
              <a:rPr lang="en" sz="1300" b="1">
                <a:latin typeface="Source Sans Pro"/>
                <a:ea typeface="Source Sans Pro"/>
                <a:cs typeface="Source Sans Pro"/>
                <a:sym typeface="Source Sans Pro"/>
              </a:rPr>
            </a:br>
            <a:r>
              <a:rPr lang="en" sz="1300">
                <a:latin typeface="Source Sans Pro"/>
                <a:ea typeface="Source Sans Pro"/>
                <a:cs typeface="Source Sans Pro"/>
                <a:sym typeface="Source Sans Pro"/>
              </a:rPr>
              <a:t>Daily ticket interactions</a:t>
            </a:r>
            <a:endParaRPr sz="1300">
              <a:latin typeface="Source Sans Pro"/>
              <a:ea typeface="Source Sans Pro"/>
              <a:cs typeface="Source Sans Pro"/>
              <a:sym typeface="Source Sans Pro"/>
            </a:endParaRPr>
          </a:p>
        </p:txBody>
      </p:sp>
      <p:sp>
        <p:nvSpPr>
          <p:cNvPr id="664" name="Google Shape;664;p97"/>
          <p:cNvSpPr txBox="1"/>
          <p:nvPr/>
        </p:nvSpPr>
        <p:spPr>
          <a:xfrm>
            <a:off x="4503000" y="3936175"/>
            <a:ext cx="1273200" cy="48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600 Million</a:t>
            </a:r>
            <a:r>
              <a:rPr lang="en" sz="1300">
                <a:latin typeface="Source Sans Pro SemiBold"/>
                <a:ea typeface="Source Sans Pro SemiBold"/>
                <a:cs typeface="Source Sans Pro SemiBold"/>
                <a:sym typeface="Source Sans Pro SemiBold"/>
              </a:rPr>
              <a:t> </a:t>
            </a:r>
            <a:endParaRPr sz="1300">
              <a:latin typeface="Source Sans Pro SemiBold"/>
              <a:ea typeface="Source Sans Pro SemiBold"/>
              <a:cs typeface="Source Sans Pro SemiBold"/>
              <a:sym typeface="Source Sans Pro SemiBold"/>
            </a:endParaRPr>
          </a:p>
          <a:p>
            <a:pPr marL="0" lvl="0" indent="0" algn="ctr" rtl="0">
              <a:spcBef>
                <a:spcPts val="0"/>
              </a:spcBef>
              <a:spcAft>
                <a:spcPts val="0"/>
              </a:spcAft>
              <a:buNone/>
            </a:pPr>
            <a:r>
              <a:rPr lang="en" sz="1300">
                <a:latin typeface="Source Sans Pro"/>
                <a:ea typeface="Source Sans Pro"/>
                <a:cs typeface="Source Sans Pro"/>
                <a:sym typeface="Source Sans Pro"/>
              </a:rPr>
              <a:t>contacts across all customers</a:t>
            </a:r>
            <a:endParaRPr sz="1300">
              <a:latin typeface="Source Sans Pro"/>
              <a:ea typeface="Source Sans Pro"/>
              <a:cs typeface="Source Sans Pro"/>
              <a:sym typeface="Source Sans Pro"/>
            </a:endParaRPr>
          </a:p>
        </p:txBody>
      </p:sp>
      <p:sp>
        <p:nvSpPr>
          <p:cNvPr id="665" name="Google Shape;665;p97"/>
          <p:cNvSpPr txBox="1"/>
          <p:nvPr/>
        </p:nvSpPr>
        <p:spPr>
          <a:xfrm>
            <a:off x="6428250" y="3936175"/>
            <a:ext cx="1273200" cy="48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latin typeface="Source Sans Pro"/>
                <a:ea typeface="Source Sans Pro"/>
                <a:cs typeface="Source Sans Pro"/>
                <a:sym typeface="Source Sans Pro"/>
              </a:rPr>
              <a:t>150</a:t>
            </a:r>
            <a:r>
              <a:rPr lang="en" sz="1300">
                <a:latin typeface="Source Sans Pro SemiBold"/>
                <a:ea typeface="Source Sans Pro SemiBold"/>
                <a:cs typeface="Source Sans Pro SemiBold"/>
                <a:sym typeface="Source Sans Pro SemiBold"/>
              </a:rPr>
              <a:t> </a:t>
            </a:r>
            <a:br>
              <a:rPr lang="en" sz="1300">
                <a:latin typeface="Source Sans Pro"/>
                <a:ea typeface="Source Sans Pro"/>
                <a:cs typeface="Source Sans Pro"/>
                <a:sym typeface="Source Sans Pro"/>
              </a:rPr>
            </a:br>
            <a:r>
              <a:rPr lang="en" sz="1300">
                <a:latin typeface="Source Sans Pro"/>
                <a:ea typeface="Source Sans Pro"/>
                <a:cs typeface="Source Sans Pro"/>
                <a:sym typeface="Source Sans Pro"/>
              </a:rPr>
              <a:t>Countries</a:t>
            </a:r>
            <a:endParaRPr sz="1300">
              <a:latin typeface="Source Sans Pro"/>
              <a:ea typeface="Source Sans Pro"/>
              <a:cs typeface="Source Sans Pro"/>
              <a:sym typeface="Source Sans Pro"/>
            </a:endParaRPr>
          </a:p>
        </p:txBody>
      </p:sp>
      <p:sp>
        <p:nvSpPr>
          <p:cNvPr id="666" name="Google Shape;666;p97"/>
          <p:cNvSpPr txBox="1"/>
          <p:nvPr/>
        </p:nvSpPr>
        <p:spPr>
          <a:xfrm>
            <a:off x="5212075" y="2602300"/>
            <a:ext cx="1632000" cy="31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Serving</a:t>
            </a:r>
            <a:endParaRPr/>
          </a:p>
        </p:txBody>
      </p:sp>
      <p:pic>
        <p:nvPicPr>
          <p:cNvPr id="667" name="Google Shape;667;p97"/>
          <p:cNvPicPr preferRelativeResize="0"/>
          <p:nvPr/>
        </p:nvPicPr>
        <p:blipFill>
          <a:blip r:embed="rId4">
            <a:alphaModFix/>
          </a:blip>
          <a:stretch>
            <a:fillRect/>
          </a:stretch>
        </p:blipFill>
        <p:spPr>
          <a:xfrm>
            <a:off x="4682400" y="2967738"/>
            <a:ext cx="914400" cy="914400"/>
          </a:xfrm>
          <a:prstGeom prst="rect">
            <a:avLst/>
          </a:prstGeom>
          <a:noFill/>
          <a:ln>
            <a:noFill/>
          </a:ln>
        </p:spPr>
      </p:pic>
      <p:pic>
        <p:nvPicPr>
          <p:cNvPr id="668" name="Google Shape;668;p97"/>
          <p:cNvPicPr preferRelativeResize="0"/>
          <p:nvPr/>
        </p:nvPicPr>
        <p:blipFill>
          <a:blip r:embed="rId5">
            <a:alphaModFix/>
          </a:blip>
          <a:stretch>
            <a:fillRect/>
          </a:stretch>
        </p:blipFill>
        <p:spPr>
          <a:xfrm>
            <a:off x="5568813" y="767125"/>
            <a:ext cx="914400" cy="914400"/>
          </a:xfrm>
          <a:prstGeom prst="rect">
            <a:avLst/>
          </a:prstGeom>
          <a:noFill/>
          <a:ln>
            <a:noFill/>
          </a:ln>
        </p:spPr>
      </p:pic>
      <p:pic>
        <p:nvPicPr>
          <p:cNvPr id="669" name="Google Shape;669;p97"/>
          <p:cNvPicPr preferRelativeResize="0"/>
          <p:nvPr/>
        </p:nvPicPr>
        <p:blipFill>
          <a:blip r:embed="rId6">
            <a:alphaModFix/>
          </a:blip>
          <a:stretch>
            <a:fillRect/>
          </a:stretch>
        </p:blipFill>
        <p:spPr>
          <a:xfrm>
            <a:off x="7277713" y="767113"/>
            <a:ext cx="914400" cy="914400"/>
          </a:xfrm>
          <a:prstGeom prst="rect">
            <a:avLst/>
          </a:prstGeom>
          <a:noFill/>
          <a:ln>
            <a:noFill/>
          </a:ln>
        </p:spPr>
      </p:pic>
      <p:pic>
        <p:nvPicPr>
          <p:cNvPr id="670" name="Google Shape;670;p97"/>
          <p:cNvPicPr preferRelativeResize="0"/>
          <p:nvPr/>
        </p:nvPicPr>
        <p:blipFill>
          <a:blip r:embed="rId7">
            <a:alphaModFix/>
          </a:blip>
          <a:stretch>
            <a:fillRect/>
          </a:stretch>
        </p:blipFill>
        <p:spPr>
          <a:xfrm>
            <a:off x="3931650" y="767125"/>
            <a:ext cx="914400" cy="914400"/>
          </a:xfrm>
          <a:prstGeom prst="rect">
            <a:avLst/>
          </a:prstGeom>
          <a:noFill/>
          <a:ln>
            <a:noFill/>
          </a:ln>
        </p:spPr>
      </p:pic>
      <p:pic>
        <p:nvPicPr>
          <p:cNvPr id="671" name="Google Shape;671;p97"/>
          <p:cNvPicPr preferRelativeResize="0"/>
          <p:nvPr/>
        </p:nvPicPr>
        <p:blipFill>
          <a:blip r:embed="rId8">
            <a:alphaModFix/>
          </a:blip>
          <a:stretch>
            <a:fillRect/>
          </a:stretch>
        </p:blipFill>
        <p:spPr>
          <a:xfrm>
            <a:off x="6634638" y="3021762"/>
            <a:ext cx="914400" cy="914400"/>
          </a:xfrm>
          <a:prstGeom prst="rect">
            <a:avLst/>
          </a:prstGeom>
          <a:noFill/>
          <a:ln>
            <a:noFill/>
          </a:ln>
        </p:spPr>
      </p:pic>
      <p:sp>
        <p:nvSpPr>
          <p:cNvPr id="672" name="Google Shape;672;p97"/>
          <p:cNvSpPr txBox="1"/>
          <p:nvPr/>
        </p:nvSpPr>
        <p:spPr>
          <a:xfrm>
            <a:off x="533400" y="1600200"/>
            <a:ext cx="2218500" cy="17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F3F3F3"/>
                </a:solidFill>
                <a:latin typeface="Source Sans Pro"/>
                <a:ea typeface="Source Sans Pro"/>
                <a:cs typeface="Source Sans Pro"/>
                <a:sym typeface="Source Sans Pro"/>
              </a:rPr>
              <a:t>Scalability</a:t>
            </a:r>
            <a:br>
              <a:rPr lang="en" sz="2200" b="1">
                <a:solidFill>
                  <a:srgbClr val="F3F3F3"/>
                </a:solidFill>
                <a:latin typeface="Source Sans Pro"/>
                <a:ea typeface="Source Sans Pro"/>
                <a:cs typeface="Source Sans Pro"/>
                <a:sym typeface="Source Sans Pro"/>
              </a:rPr>
            </a:br>
            <a:br>
              <a:rPr lang="en" sz="2200" b="1">
                <a:solidFill>
                  <a:srgbClr val="F3F3F3"/>
                </a:solidFill>
                <a:latin typeface="Source Sans Pro"/>
                <a:ea typeface="Source Sans Pro"/>
                <a:cs typeface="Source Sans Pro"/>
                <a:sym typeface="Source Sans Pro"/>
              </a:rPr>
            </a:br>
            <a:r>
              <a:rPr lang="en" sz="2200" b="1">
                <a:solidFill>
                  <a:srgbClr val="F3F3F3"/>
                </a:solidFill>
                <a:latin typeface="Source Sans Pro"/>
                <a:ea typeface="Source Sans Pro"/>
                <a:cs typeface="Source Sans Pro"/>
                <a:sym typeface="Source Sans Pro"/>
              </a:rPr>
              <a:t>Today Freshworks has..</a:t>
            </a:r>
            <a:endParaRPr sz="2200" b="1">
              <a:solidFill>
                <a:srgbClr val="F3F3F3"/>
              </a:solidFill>
              <a:latin typeface="Source Sans Pro"/>
              <a:ea typeface="Source Sans Pro"/>
              <a:cs typeface="Source Sans Pro"/>
              <a:sym typeface="Source Sans Pro"/>
            </a:endParaRPr>
          </a:p>
        </p:txBody>
      </p:sp>
      <p:sp>
        <p:nvSpPr>
          <p:cNvPr id="673" name="Google Shape;673;p97"/>
          <p:cNvSpPr txBox="1"/>
          <p:nvPr/>
        </p:nvSpPr>
        <p:spPr>
          <a:xfrm>
            <a:off x="5212075" y="3364300"/>
            <a:ext cx="1632000" cy="31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in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5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500"/>
                                        <p:tgtEl>
                                          <p:spTgt spid="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98"/>
          <p:cNvPicPr preferRelativeResize="0"/>
          <p:nvPr/>
        </p:nvPicPr>
        <p:blipFill>
          <a:blip r:embed="rId3">
            <a:alphaModFix/>
          </a:blip>
          <a:stretch>
            <a:fillRect/>
          </a:stretch>
        </p:blipFill>
        <p:spPr>
          <a:xfrm>
            <a:off x="0" y="18168"/>
            <a:ext cx="9144003" cy="5143501"/>
          </a:xfrm>
          <a:prstGeom prst="rect">
            <a:avLst/>
          </a:prstGeom>
          <a:noFill/>
          <a:ln>
            <a:noFill/>
          </a:ln>
        </p:spPr>
      </p:pic>
      <p:sp>
        <p:nvSpPr>
          <p:cNvPr id="680" name="Google Shape;680;p98"/>
          <p:cNvSpPr/>
          <p:nvPr/>
        </p:nvSpPr>
        <p:spPr>
          <a:xfrm>
            <a:off x="5070914" y="1931641"/>
            <a:ext cx="3530100" cy="9504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8"/>
          <p:cNvSpPr txBox="1"/>
          <p:nvPr/>
        </p:nvSpPr>
        <p:spPr>
          <a:xfrm>
            <a:off x="5819589" y="2016844"/>
            <a:ext cx="2781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Roboto"/>
                <a:ea typeface="Roboto"/>
                <a:cs typeface="Roboto"/>
                <a:sym typeface="Roboto"/>
              </a:rPr>
              <a:t>Delight Customers Anywhere</a:t>
            </a:r>
            <a:endParaRPr sz="1200" b="1">
              <a:latin typeface="Roboto"/>
              <a:ea typeface="Roboto"/>
              <a:cs typeface="Roboto"/>
              <a:sym typeface="Roboto"/>
            </a:endParaRPr>
          </a:p>
        </p:txBody>
      </p:sp>
      <p:sp>
        <p:nvSpPr>
          <p:cNvPr id="682" name="Google Shape;682;p98"/>
          <p:cNvSpPr txBox="1"/>
          <p:nvPr/>
        </p:nvSpPr>
        <p:spPr>
          <a:xfrm>
            <a:off x="5819589" y="2233594"/>
            <a:ext cx="2625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000000"/>
                </a:solidFill>
                <a:latin typeface="Roboto Light"/>
                <a:ea typeface="Roboto Light"/>
                <a:cs typeface="Roboto Light"/>
                <a:sym typeface="Roboto Light"/>
              </a:rPr>
              <a:t>Have more meaningful conversations across the entire customer journey.</a:t>
            </a:r>
            <a:endParaRPr sz="1200"/>
          </a:p>
        </p:txBody>
      </p:sp>
      <p:pic>
        <p:nvPicPr>
          <p:cNvPr id="683" name="Google Shape;683;p98"/>
          <p:cNvPicPr preferRelativeResize="0"/>
          <p:nvPr/>
        </p:nvPicPr>
        <p:blipFill>
          <a:blip r:embed="rId4">
            <a:alphaModFix/>
          </a:blip>
          <a:stretch>
            <a:fillRect/>
          </a:stretch>
        </p:blipFill>
        <p:spPr>
          <a:xfrm>
            <a:off x="5245526" y="2186447"/>
            <a:ext cx="440776" cy="440774"/>
          </a:xfrm>
          <a:prstGeom prst="rect">
            <a:avLst/>
          </a:prstGeom>
          <a:noFill/>
          <a:ln>
            <a:noFill/>
          </a:ln>
        </p:spPr>
      </p:pic>
      <p:sp>
        <p:nvSpPr>
          <p:cNvPr id="684" name="Google Shape;684;p98"/>
          <p:cNvSpPr/>
          <p:nvPr/>
        </p:nvSpPr>
        <p:spPr>
          <a:xfrm>
            <a:off x="5070914" y="2965453"/>
            <a:ext cx="3530100" cy="9504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8"/>
          <p:cNvSpPr txBox="1"/>
          <p:nvPr/>
        </p:nvSpPr>
        <p:spPr>
          <a:xfrm>
            <a:off x="5819589" y="3062244"/>
            <a:ext cx="220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Roboto"/>
                <a:ea typeface="Roboto"/>
                <a:cs typeface="Roboto"/>
                <a:sym typeface="Roboto"/>
              </a:rPr>
              <a:t>Master Service Excellence</a:t>
            </a:r>
            <a:endParaRPr sz="1200" b="1">
              <a:latin typeface="Roboto"/>
              <a:ea typeface="Roboto"/>
              <a:cs typeface="Roboto"/>
              <a:sym typeface="Roboto"/>
            </a:endParaRPr>
          </a:p>
        </p:txBody>
      </p:sp>
      <p:sp>
        <p:nvSpPr>
          <p:cNvPr id="686" name="Google Shape;686;p98"/>
          <p:cNvSpPr txBox="1"/>
          <p:nvPr/>
        </p:nvSpPr>
        <p:spPr>
          <a:xfrm>
            <a:off x="5819589" y="3269627"/>
            <a:ext cx="2625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000000"/>
                </a:solidFill>
                <a:latin typeface="Roboto Light"/>
                <a:ea typeface="Roboto Light"/>
                <a:cs typeface="Roboto Light"/>
                <a:sym typeface="Roboto Light"/>
              </a:rPr>
              <a:t>Solve inquiries faster and provide highly personalized service.  </a:t>
            </a:r>
            <a:endParaRPr sz="1200"/>
          </a:p>
        </p:txBody>
      </p:sp>
      <p:pic>
        <p:nvPicPr>
          <p:cNvPr id="687" name="Google Shape;687;p98"/>
          <p:cNvPicPr preferRelativeResize="0"/>
          <p:nvPr/>
        </p:nvPicPr>
        <p:blipFill>
          <a:blip r:embed="rId5">
            <a:alphaModFix/>
          </a:blip>
          <a:stretch>
            <a:fillRect/>
          </a:stretch>
        </p:blipFill>
        <p:spPr>
          <a:xfrm>
            <a:off x="5262964" y="3158457"/>
            <a:ext cx="405900" cy="553118"/>
          </a:xfrm>
          <a:prstGeom prst="rect">
            <a:avLst/>
          </a:prstGeom>
          <a:noFill/>
          <a:ln>
            <a:noFill/>
          </a:ln>
        </p:spPr>
      </p:pic>
      <p:sp>
        <p:nvSpPr>
          <p:cNvPr id="688" name="Google Shape;688;p98"/>
          <p:cNvSpPr/>
          <p:nvPr/>
        </p:nvSpPr>
        <p:spPr>
          <a:xfrm>
            <a:off x="5070914" y="3987991"/>
            <a:ext cx="3530100" cy="950400"/>
          </a:xfrm>
          <a:prstGeom prst="roundRect">
            <a:avLst>
              <a:gd name="adj" fmla="val 5129"/>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8"/>
          <p:cNvSpPr txBox="1"/>
          <p:nvPr/>
        </p:nvSpPr>
        <p:spPr>
          <a:xfrm>
            <a:off x="5819589" y="4133524"/>
            <a:ext cx="253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Roboto"/>
                <a:ea typeface="Roboto"/>
                <a:cs typeface="Roboto"/>
                <a:sym typeface="Roboto"/>
              </a:rPr>
              <a:t>Effortlessly Grow Customer Value</a:t>
            </a:r>
            <a:endParaRPr sz="1200" b="1">
              <a:latin typeface="Roboto"/>
              <a:ea typeface="Roboto"/>
              <a:cs typeface="Roboto"/>
              <a:sym typeface="Roboto"/>
            </a:endParaRPr>
          </a:p>
        </p:txBody>
      </p:sp>
      <p:sp>
        <p:nvSpPr>
          <p:cNvPr id="690" name="Google Shape;690;p98"/>
          <p:cNvSpPr txBox="1"/>
          <p:nvPr/>
        </p:nvSpPr>
        <p:spPr>
          <a:xfrm>
            <a:off x="5819589" y="4338900"/>
            <a:ext cx="2625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rgbClr val="000000"/>
                </a:solidFill>
                <a:latin typeface="Roboto Light"/>
                <a:ea typeface="Roboto Light"/>
                <a:cs typeface="Roboto Light"/>
                <a:sym typeface="Roboto Light"/>
              </a:rPr>
              <a:t>Proactively anticipate customer needs and convert more business.  </a:t>
            </a:r>
            <a:endParaRPr sz="1200"/>
          </a:p>
        </p:txBody>
      </p:sp>
      <p:pic>
        <p:nvPicPr>
          <p:cNvPr id="691" name="Google Shape;691;p98"/>
          <p:cNvPicPr preferRelativeResize="0"/>
          <p:nvPr/>
        </p:nvPicPr>
        <p:blipFill>
          <a:blip r:embed="rId6">
            <a:alphaModFix/>
          </a:blip>
          <a:stretch>
            <a:fillRect/>
          </a:stretch>
        </p:blipFill>
        <p:spPr>
          <a:xfrm>
            <a:off x="5228464" y="4241383"/>
            <a:ext cx="474900" cy="443618"/>
          </a:xfrm>
          <a:prstGeom prst="rect">
            <a:avLst/>
          </a:prstGeom>
          <a:noFill/>
          <a:ln>
            <a:noFill/>
          </a:ln>
        </p:spPr>
      </p:pic>
      <p:sp>
        <p:nvSpPr>
          <p:cNvPr id="692" name="Google Shape;692;p98"/>
          <p:cNvSpPr txBox="1">
            <a:spLocks noGrp="1"/>
          </p:cNvSpPr>
          <p:nvPr>
            <p:ph type="body" idx="1"/>
          </p:nvPr>
        </p:nvSpPr>
        <p:spPr>
          <a:xfrm>
            <a:off x="321050" y="155450"/>
            <a:ext cx="6322200" cy="13392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Delight Customers Effortlessly</a:t>
            </a:r>
            <a:endParaRPr sz="2000">
              <a:solidFill>
                <a:schemeClr val="lt1"/>
              </a:solidFill>
            </a:endParaRPr>
          </a:p>
          <a:p>
            <a:pPr marL="0" lvl="0" indent="0" algn="l" rtl="0">
              <a:spcBef>
                <a:spcPts val="0"/>
              </a:spcBef>
              <a:spcAft>
                <a:spcPts val="0"/>
              </a:spcAft>
              <a:buNone/>
            </a:pPr>
            <a:r>
              <a:rPr lang="en" sz="1700">
                <a:solidFill>
                  <a:schemeClr val="lt1"/>
                </a:solidFill>
              </a:rPr>
              <a:t>with </a:t>
            </a:r>
            <a:r>
              <a:rPr lang="en" sz="2700">
                <a:solidFill>
                  <a:schemeClr val="lt1"/>
                </a:solidFill>
              </a:rPr>
              <a:t>Freshdesk Omnichannel </a:t>
            </a:r>
            <a:r>
              <a:rPr lang="en" sz="1700">
                <a:solidFill>
                  <a:schemeClr val="lt1"/>
                </a:solidFill>
              </a:rPr>
              <a:t>Experiences</a:t>
            </a:r>
            <a:endParaRPr sz="1700">
              <a:solidFill>
                <a:schemeClr val="lt1"/>
              </a:solidFill>
            </a:endParaRPr>
          </a:p>
          <a:p>
            <a:pPr marL="0" lvl="0" indent="0" algn="l" rtl="0">
              <a:spcBef>
                <a:spcPts val="0"/>
              </a:spcBef>
              <a:spcAft>
                <a:spcPts val="0"/>
              </a:spcAft>
              <a:buNone/>
            </a:pPr>
            <a:endParaRPr sz="2000">
              <a:solidFill>
                <a:schemeClr val="lt1"/>
              </a:solidFill>
            </a:endParaRPr>
          </a:p>
        </p:txBody>
      </p:sp>
      <p:pic>
        <p:nvPicPr>
          <p:cNvPr id="693" name="Google Shape;693;p98"/>
          <p:cNvPicPr preferRelativeResize="0"/>
          <p:nvPr/>
        </p:nvPicPr>
        <p:blipFill rotWithShape="1">
          <a:blip r:embed="rId7">
            <a:alphaModFix/>
          </a:blip>
          <a:srcRect l="11148" t="2697" r="10173" b="4270"/>
          <a:stretch/>
        </p:blipFill>
        <p:spPr>
          <a:xfrm>
            <a:off x="369875" y="1225275"/>
            <a:ext cx="3481200" cy="3532200"/>
          </a:xfrm>
          <a:prstGeom prst="ellipse">
            <a:avLst/>
          </a:prstGeom>
          <a:noFill/>
          <a:ln w="28575" cap="flat" cmpd="sng">
            <a:solidFill>
              <a:schemeClr val="accent6"/>
            </a:solidFill>
            <a:prstDash val="solid"/>
            <a:round/>
            <a:headEnd type="none" w="sm" len="sm"/>
            <a:tailEnd type="none" w="sm" len="sm"/>
          </a:ln>
        </p:spPr>
      </p:pic>
      <p:sp>
        <p:nvSpPr>
          <p:cNvPr id="694" name="Google Shape;694;p98"/>
          <p:cNvSpPr/>
          <p:nvPr/>
        </p:nvSpPr>
        <p:spPr>
          <a:xfrm>
            <a:off x="8548343" y="208425"/>
            <a:ext cx="330300" cy="3303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698"/>
        <p:cNvGrpSpPr/>
        <p:nvPr/>
      </p:nvGrpSpPr>
      <p:grpSpPr>
        <a:xfrm>
          <a:off x="0" y="0"/>
          <a:ext cx="0" cy="0"/>
          <a:chOff x="0" y="0"/>
          <a:chExt cx="0" cy="0"/>
        </a:xfrm>
      </p:grpSpPr>
      <p:sp>
        <p:nvSpPr>
          <p:cNvPr id="699" name="Google Shape;699;p99"/>
          <p:cNvSpPr/>
          <p:nvPr/>
        </p:nvSpPr>
        <p:spPr>
          <a:xfrm>
            <a:off x="8548343" y="208425"/>
            <a:ext cx="330300" cy="3303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700" name="Google Shape;700;p99"/>
          <p:cNvSpPr txBox="1"/>
          <p:nvPr/>
        </p:nvSpPr>
        <p:spPr>
          <a:xfrm>
            <a:off x="2775050" y="676400"/>
            <a:ext cx="56517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Poppins SemiBold"/>
                <a:ea typeface="Poppins SemiBold"/>
                <a:cs typeface="Poppins SemiBold"/>
                <a:sym typeface="Poppins SemiBold"/>
              </a:rPr>
              <a:t>Breaking silos: resolving 94% of 4 million queries in the first interaction </a:t>
            </a:r>
            <a:endParaRPr sz="2200">
              <a:latin typeface="Poppins SemiBold"/>
              <a:ea typeface="Poppins SemiBold"/>
              <a:cs typeface="Poppins SemiBold"/>
              <a:sym typeface="Poppins SemiBold"/>
            </a:endParaRPr>
          </a:p>
        </p:txBody>
      </p:sp>
      <p:pic>
        <p:nvPicPr>
          <p:cNvPr id="701" name="Google Shape;701;p99" descr="freshdesk-light-bg.png"/>
          <p:cNvPicPr preferRelativeResize="0"/>
          <p:nvPr/>
        </p:nvPicPr>
        <p:blipFill>
          <a:blip r:embed="rId4">
            <a:alphaModFix/>
          </a:blip>
          <a:stretch>
            <a:fillRect/>
          </a:stretch>
        </p:blipFill>
        <p:spPr>
          <a:xfrm>
            <a:off x="2845088" y="538350"/>
            <a:ext cx="747001" cy="163291"/>
          </a:xfrm>
          <a:prstGeom prst="rect">
            <a:avLst/>
          </a:prstGeom>
          <a:noFill/>
          <a:ln>
            <a:noFill/>
          </a:ln>
        </p:spPr>
      </p:pic>
      <p:sp>
        <p:nvSpPr>
          <p:cNvPr id="702" name="Google Shape;702;p99"/>
          <p:cNvSpPr/>
          <p:nvPr/>
        </p:nvSpPr>
        <p:spPr>
          <a:xfrm>
            <a:off x="-466725" y="873825"/>
            <a:ext cx="2771700" cy="2771700"/>
          </a:xfrm>
          <a:prstGeom prst="teardrop">
            <a:avLst>
              <a:gd name="adj" fmla="val 100000"/>
            </a:avLst>
          </a:pr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3" name="Google Shape;703;p99"/>
          <p:cNvPicPr preferRelativeResize="0"/>
          <p:nvPr/>
        </p:nvPicPr>
        <p:blipFill>
          <a:blip r:embed="rId5">
            <a:alphaModFix/>
          </a:blip>
          <a:stretch>
            <a:fillRect/>
          </a:stretch>
        </p:blipFill>
        <p:spPr>
          <a:xfrm>
            <a:off x="315150" y="1389826"/>
            <a:ext cx="1067400" cy="645755"/>
          </a:xfrm>
          <a:prstGeom prst="rect">
            <a:avLst/>
          </a:prstGeom>
          <a:noFill/>
          <a:ln>
            <a:noFill/>
          </a:ln>
        </p:spPr>
      </p:pic>
      <p:sp>
        <p:nvSpPr>
          <p:cNvPr id="704" name="Google Shape;704;p99"/>
          <p:cNvSpPr/>
          <p:nvPr/>
        </p:nvSpPr>
        <p:spPr>
          <a:xfrm>
            <a:off x="2876550" y="3676650"/>
            <a:ext cx="5267100" cy="771600"/>
          </a:xfrm>
          <a:prstGeom prst="roundRect">
            <a:avLst>
              <a:gd name="adj" fmla="val 4891"/>
            </a:avLst>
          </a:prstGeom>
          <a:solidFill>
            <a:srgbClr val="FFFFFF"/>
          </a:solidFill>
          <a:ln w="9525" cap="flat" cmpd="sng">
            <a:solidFill>
              <a:srgbClr val="B7B7B7"/>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9"/>
          <p:cNvSpPr/>
          <p:nvPr/>
        </p:nvSpPr>
        <p:spPr>
          <a:xfrm>
            <a:off x="2876550" y="1838325"/>
            <a:ext cx="2589600" cy="1752600"/>
          </a:xfrm>
          <a:prstGeom prst="roundRect">
            <a:avLst>
              <a:gd name="adj" fmla="val 4891"/>
            </a:avLst>
          </a:prstGeom>
          <a:solidFill>
            <a:srgbClr val="FFFFFF"/>
          </a:solidFill>
          <a:ln w="9525" cap="flat" cmpd="sng">
            <a:solidFill>
              <a:srgbClr val="FF6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D00"/>
              </a:solidFill>
            </a:endParaRPr>
          </a:p>
        </p:txBody>
      </p:sp>
      <p:sp>
        <p:nvSpPr>
          <p:cNvPr id="706" name="Google Shape;706;p99"/>
          <p:cNvSpPr txBox="1"/>
          <p:nvPr/>
        </p:nvSpPr>
        <p:spPr>
          <a:xfrm>
            <a:off x="3001100" y="2324025"/>
            <a:ext cx="2390100" cy="738900"/>
          </a:xfrm>
          <a:prstGeom prst="rect">
            <a:avLst/>
          </a:prstGeom>
          <a:noFill/>
          <a:ln>
            <a:noFill/>
          </a:ln>
        </p:spPr>
        <p:txBody>
          <a:bodyPr spcFirstLastPara="1" wrap="square" lIns="91425" tIns="91425" rIns="91425" bIns="91425" anchor="ctr" anchorCtr="0">
            <a:spAutoFit/>
          </a:bodyPr>
          <a:lstStyle/>
          <a:p>
            <a:pPr marL="0" lvl="0" indent="0" algn="l" rtl="0">
              <a:lnSpc>
                <a:spcPct val="130000"/>
              </a:lnSpc>
              <a:spcBef>
                <a:spcPts val="0"/>
              </a:spcBef>
              <a:spcAft>
                <a:spcPts val="0"/>
              </a:spcAft>
              <a:buNone/>
            </a:pPr>
            <a:r>
              <a:rPr lang="en" sz="1000">
                <a:solidFill>
                  <a:srgbClr val="0B1320"/>
                </a:solidFill>
                <a:latin typeface="Poppins"/>
                <a:ea typeface="Poppins"/>
                <a:cs typeface="Poppins"/>
                <a:sym typeface="Poppins"/>
              </a:rPr>
              <a:t>Multiple tools for providing support over different channels and inability to measure KPIs.</a:t>
            </a:r>
            <a:endParaRPr sz="1000">
              <a:solidFill>
                <a:srgbClr val="0B1320"/>
              </a:solidFill>
              <a:latin typeface="Poppins"/>
              <a:ea typeface="Poppins"/>
              <a:cs typeface="Poppins"/>
              <a:sym typeface="Poppins"/>
            </a:endParaRPr>
          </a:p>
        </p:txBody>
      </p:sp>
      <p:sp>
        <p:nvSpPr>
          <p:cNvPr id="707" name="Google Shape;707;p99"/>
          <p:cNvSpPr txBox="1"/>
          <p:nvPr/>
        </p:nvSpPr>
        <p:spPr>
          <a:xfrm>
            <a:off x="2960850" y="1947300"/>
            <a:ext cx="2225700" cy="4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6D00"/>
                </a:solidFill>
                <a:latin typeface="Poppins SemiBold"/>
                <a:ea typeface="Poppins SemiBold"/>
                <a:cs typeface="Poppins SemiBold"/>
                <a:sym typeface="Poppins SemiBold"/>
              </a:rPr>
              <a:t>Business Challenge</a:t>
            </a:r>
            <a:endParaRPr sz="1600">
              <a:solidFill>
                <a:srgbClr val="FF6D00"/>
              </a:solidFill>
              <a:latin typeface="Poppins SemiBold"/>
              <a:ea typeface="Poppins SemiBold"/>
              <a:cs typeface="Poppins SemiBold"/>
              <a:sym typeface="Poppins SemiBold"/>
            </a:endParaRPr>
          </a:p>
        </p:txBody>
      </p:sp>
      <p:sp>
        <p:nvSpPr>
          <p:cNvPr id="708" name="Google Shape;708;p99"/>
          <p:cNvSpPr/>
          <p:nvPr/>
        </p:nvSpPr>
        <p:spPr>
          <a:xfrm>
            <a:off x="5554375" y="1838325"/>
            <a:ext cx="2589600" cy="1752600"/>
          </a:xfrm>
          <a:prstGeom prst="roundRect">
            <a:avLst>
              <a:gd name="adj" fmla="val 4891"/>
            </a:avLst>
          </a:prstGeom>
          <a:solidFill>
            <a:srgbClr val="FFFFFF"/>
          </a:solidFill>
          <a:ln w="9525" cap="flat" cmpd="sng">
            <a:solidFill>
              <a:srgbClr val="25C1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9"/>
          <p:cNvSpPr txBox="1"/>
          <p:nvPr/>
        </p:nvSpPr>
        <p:spPr>
          <a:xfrm>
            <a:off x="5678931" y="2352600"/>
            <a:ext cx="2464800" cy="939000"/>
          </a:xfrm>
          <a:prstGeom prst="rect">
            <a:avLst/>
          </a:prstGeom>
          <a:noFill/>
          <a:ln>
            <a:noFill/>
          </a:ln>
        </p:spPr>
        <p:txBody>
          <a:bodyPr spcFirstLastPara="1" wrap="square" lIns="91425" tIns="91425" rIns="91425" bIns="91425" anchor="ctr" anchorCtr="0">
            <a:spAutoFit/>
          </a:bodyPr>
          <a:lstStyle/>
          <a:p>
            <a:pPr marL="0" lvl="0" indent="0" algn="l" rtl="0">
              <a:lnSpc>
                <a:spcPct val="130000"/>
              </a:lnSpc>
              <a:spcBef>
                <a:spcPts val="0"/>
              </a:spcBef>
              <a:spcAft>
                <a:spcPts val="0"/>
              </a:spcAft>
              <a:buNone/>
            </a:pPr>
            <a:r>
              <a:rPr lang="en" sz="1000">
                <a:solidFill>
                  <a:srgbClr val="0B1320"/>
                </a:solidFill>
                <a:latin typeface="Poppins"/>
                <a:ea typeface="Poppins"/>
                <a:cs typeface="Poppins"/>
                <a:sym typeface="Poppins"/>
              </a:rPr>
              <a:t>Replaced 6 tools with Freshdesk Omnichannel for seamless, integrated, and consistent customer journey with FCR of 94%.</a:t>
            </a:r>
            <a:endParaRPr sz="1000">
              <a:solidFill>
                <a:srgbClr val="0B1320"/>
              </a:solidFill>
              <a:latin typeface="Poppins"/>
              <a:ea typeface="Poppins"/>
              <a:cs typeface="Poppins"/>
              <a:sym typeface="Poppins"/>
            </a:endParaRPr>
          </a:p>
        </p:txBody>
      </p:sp>
      <p:sp>
        <p:nvSpPr>
          <p:cNvPr id="710" name="Google Shape;710;p99"/>
          <p:cNvSpPr txBox="1"/>
          <p:nvPr/>
        </p:nvSpPr>
        <p:spPr>
          <a:xfrm>
            <a:off x="5678925" y="1947300"/>
            <a:ext cx="1982100" cy="4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419067"/>
                </a:solidFill>
                <a:latin typeface="Poppins SemiBold"/>
                <a:ea typeface="Poppins SemiBold"/>
                <a:cs typeface="Poppins SemiBold"/>
                <a:sym typeface="Poppins SemiBold"/>
              </a:rPr>
              <a:t>The Solution</a:t>
            </a:r>
            <a:endParaRPr sz="1600">
              <a:solidFill>
                <a:srgbClr val="419067"/>
              </a:solidFill>
              <a:latin typeface="Poppins SemiBold"/>
              <a:ea typeface="Poppins SemiBold"/>
              <a:cs typeface="Poppins SemiBold"/>
              <a:sym typeface="Poppins SemiBold"/>
            </a:endParaRPr>
          </a:p>
        </p:txBody>
      </p:sp>
      <p:sp>
        <p:nvSpPr>
          <p:cNvPr id="711" name="Google Shape;711;p99"/>
          <p:cNvSpPr txBox="1"/>
          <p:nvPr/>
        </p:nvSpPr>
        <p:spPr>
          <a:xfrm>
            <a:off x="3001100" y="3763350"/>
            <a:ext cx="1982100" cy="5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B1320"/>
                </a:solidFill>
                <a:latin typeface="Poppins SemiBold"/>
                <a:ea typeface="Poppins SemiBold"/>
                <a:cs typeface="Poppins SemiBold"/>
                <a:sym typeface="Poppins SemiBold"/>
              </a:rPr>
              <a:t>Incumbent Systems Replaced</a:t>
            </a:r>
            <a:endParaRPr>
              <a:solidFill>
                <a:srgbClr val="0B1320"/>
              </a:solidFill>
              <a:latin typeface="Poppins SemiBold"/>
              <a:ea typeface="Poppins SemiBold"/>
              <a:cs typeface="Poppins SemiBold"/>
              <a:sym typeface="Poppins SemiBold"/>
            </a:endParaRPr>
          </a:p>
        </p:txBody>
      </p:sp>
      <p:pic>
        <p:nvPicPr>
          <p:cNvPr id="712" name="Google Shape;712;p99"/>
          <p:cNvPicPr preferRelativeResize="0"/>
          <p:nvPr/>
        </p:nvPicPr>
        <p:blipFill>
          <a:blip r:embed="rId6">
            <a:alphaModFix/>
          </a:blip>
          <a:stretch>
            <a:fillRect/>
          </a:stretch>
        </p:blipFill>
        <p:spPr>
          <a:xfrm>
            <a:off x="5116350" y="3970877"/>
            <a:ext cx="571783" cy="220936"/>
          </a:xfrm>
          <a:prstGeom prst="rect">
            <a:avLst/>
          </a:prstGeom>
          <a:noFill/>
          <a:ln>
            <a:noFill/>
          </a:ln>
        </p:spPr>
      </p:pic>
      <p:pic>
        <p:nvPicPr>
          <p:cNvPr id="713" name="Google Shape;713;p99"/>
          <p:cNvPicPr preferRelativeResize="0"/>
          <p:nvPr/>
        </p:nvPicPr>
        <p:blipFill>
          <a:blip r:embed="rId7">
            <a:alphaModFix/>
          </a:blip>
          <a:stretch>
            <a:fillRect/>
          </a:stretch>
        </p:blipFill>
        <p:spPr>
          <a:xfrm>
            <a:off x="6702056" y="3794210"/>
            <a:ext cx="571785" cy="533100"/>
          </a:xfrm>
          <a:prstGeom prst="rect">
            <a:avLst/>
          </a:prstGeom>
          <a:noFill/>
          <a:ln>
            <a:noFill/>
          </a:ln>
        </p:spPr>
      </p:pic>
      <p:pic>
        <p:nvPicPr>
          <p:cNvPr id="714" name="Google Shape;714;p99"/>
          <p:cNvPicPr preferRelativeResize="0"/>
          <p:nvPr/>
        </p:nvPicPr>
        <p:blipFill>
          <a:blip r:embed="rId8">
            <a:alphaModFix/>
          </a:blip>
          <a:stretch>
            <a:fillRect/>
          </a:stretch>
        </p:blipFill>
        <p:spPr>
          <a:xfrm>
            <a:off x="5909203" y="4044522"/>
            <a:ext cx="662488" cy="80304"/>
          </a:xfrm>
          <a:prstGeom prst="rect">
            <a:avLst/>
          </a:prstGeom>
          <a:noFill/>
          <a:ln>
            <a:noFill/>
          </a:ln>
        </p:spPr>
      </p:pic>
      <p:pic>
        <p:nvPicPr>
          <p:cNvPr id="715" name="Google Shape;715;p99"/>
          <p:cNvPicPr preferRelativeResize="0"/>
          <p:nvPr/>
        </p:nvPicPr>
        <p:blipFill>
          <a:blip r:embed="rId9">
            <a:alphaModFix/>
          </a:blip>
          <a:stretch>
            <a:fillRect/>
          </a:stretch>
        </p:blipFill>
        <p:spPr>
          <a:xfrm>
            <a:off x="7372909" y="3944484"/>
            <a:ext cx="674716" cy="251621"/>
          </a:xfrm>
          <a:prstGeom prst="rect">
            <a:avLst/>
          </a:prstGeom>
          <a:noFill/>
          <a:ln>
            <a:noFill/>
          </a:ln>
        </p:spPr>
      </p:pic>
      <p:sp>
        <p:nvSpPr>
          <p:cNvPr id="716" name="Google Shape;716;p99"/>
          <p:cNvSpPr txBox="1"/>
          <p:nvPr/>
        </p:nvSpPr>
        <p:spPr>
          <a:xfrm>
            <a:off x="183750" y="2371425"/>
            <a:ext cx="1873800" cy="53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latin typeface="Poppins Light"/>
                <a:ea typeface="Poppins Light"/>
                <a:cs typeface="Poppins Light"/>
                <a:sym typeface="Poppins Light"/>
              </a:rPr>
              <a:t>Fastest growing broadcasting companies in South Africa with 20M subscribers across Africa</a:t>
            </a:r>
            <a:endParaRPr sz="800">
              <a:latin typeface="Poppins SemiBold"/>
              <a:ea typeface="Poppins SemiBold"/>
              <a:cs typeface="Poppins SemiBold"/>
              <a:sym typeface="Poppins SemiBold"/>
            </a:endParaRPr>
          </a:p>
        </p:txBody>
      </p:sp>
      <p:sp>
        <p:nvSpPr>
          <p:cNvPr id="717" name="Google Shape;717;p99"/>
          <p:cNvSpPr txBox="1"/>
          <p:nvPr/>
        </p:nvSpPr>
        <p:spPr>
          <a:xfrm>
            <a:off x="164702" y="2128275"/>
            <a:ext cx="1368300" cy="3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Poppins SemiBold"/>
                <a:ea typeface="Poppins SemiBold"/>
                <a:cs typeface="Poppins SemiBold"/>
                <a:sym typeface="Poppins SemiBold"/>
              </a:rPr>
              <a:t>About Customer</a:t>
            </a:r>
            <a:endParaRPr sz="1000">
              <a:latin typeface="Poppins SemiBold"/>
              <a:ea typeface="Poppins SemiBold"/>
              <a:cs typeface="Poppins SemiBold"/>
              <a:sym typeface="Poppins SemiBold"/>
            </a:endParaRPr>
          </a:p>
        </p:txBody>
      </p:sp>
      <p:sp>
        <p:nvSpPr>
          <p:cNvPr id="718" name="Google Shape;718;p99"/>
          <p:cNvSpPr txBox="1"/>
          <p:nvPr/>
        </p:nvSpPr>
        <p:spPr>
          <a:xfrm>
            <a:off x="5810400" y="4904700"/>
            <a:ext cx="333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rgbClr val="B7B7B7"/>
                </a:solidFill>
                <a:latin typeface="Poppins Light"/>
                <a:ea typeface="Poppins Light"/>
                <a:cs typeface="Poppins Light"/>
                <a:sym typeface="Poppins Light"/>
              </a:rPr>
              <a:t>© 2021 Freshworks Inc. – All Rights reserved. Confidential and Proprietary Information</a:t>
            </a:r>
            <a:endParaRPr sz="600">
              <a:solidFill>
                <a:srgbClr val="B7B7B7"/>
              </a:solidFill>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name="Office Theme">
  <a:themeElements>
    <a:clrScheme name="Custom 57">
      <a:dk1>
        <a:srgbClr val="000000"/>
      </a:dk1>
      <a:lt1>
        <a:srgbClr val="FFFFFF"/>
      </a:lt1>
      <a:dk2>
        <a:srgbClr val="3973E6"/>
      </a:dk2>
      <a:lt2>
        <a:srgbClr val="24C16E"/>
      </a:lt2>
      <a:accent1>
        <a:srgbClr val="08C7FB"/>
      </a:accent1>
      <a:accent2>
        <a:srgbClr val="FFA80F"/>
      </a:accent2>
      <a:accent3>
        <a:srgbClr val="CC4783"/>
      </a:accent3>
      <a:accent4>
        <a:srgbClr val="FF5969"/>
      </a:accent4>
      <a:accent5>
        <a:srgbClr val="45A4EC"/>
      </a:accent5>
      <a:accent6>
        <a:srgbClr val="EE5A24"/>
      </a:accent6>
      <a:hlink>
        <a:srgbClr val="D8E3F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035cbd-796a-4246-8212-d35840bae94a" xsi:nil="true"/>
    <lcf76f155ced4ddcb4097134ff3c332f xmlns="344ad8e7-993c-4bb9-a0cf-341604a8aa2d">
      <Terms xmlns="http://schemas.microsoft.com/office/infopath/2007/PartnerControls"/>
    </lcf76f155ced4ddcb4097134ff3c332f>
    <MediaLengthInSeconds xmlns="344ad8e7-993c-4bb9-a0cf-341604a8aa2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EAFE7D14549459191B6B0F6F9B800" ma:contentTypeVersion="14" ma:contentTypeDescription="Create a new document." ma:contentTypeScope="" ma:versionID="e90ba48cb0195f51843fec8e80aa1bb5">
  <xsd:schema xmlns:xsd="http://www.w3.org/2001/XMLSchema" xmlns:xs="http://www.w3.org/2001/XMLSchema" xmlns:p="http://schemas.microsoft.com/office/2006/metadata/properties" xmlns:ns2="344ad8e7-993c-4bb9-a0cf-341604a8aa2d" xmlns:ns3="17035cbd-796a-4246-8212-d35840bae94a" targetNamespace="http://schemas.microsoft.com/office/2006/metadata/properties" ma:root="true" ma:fieldsID="79a1c0e07ce9ec131f1f0a6dd2361db4" ns2:_="" ns3:_="">
    <xsd:import namespace="344ad8e7-993c-4bb9-a0cf-341604a8aa2d"/>
    <xsd:import namespace="17035cbd-796a-4246-8212-d35840bae94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ad8e7-993c-4bb9-a0cf-341604a8a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324b2a1-3726-462b-989b-b7a332ddcce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035cbd-796a-4246-8212-d35840bae94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169ee83-61cc-4358-b621-752541b363e1}" ma:internalName="TaxCatchAll" ma:showField="CatchAllData" ma:web="17035cbd-796a-4246-8212-d35840bae94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10792F-BBE5-4568-AF52-8A8FC203D180}">
  <ds:schemaRefs>
    <ds:schemaRef ds:uri="http://schemas.microsoft.com/sharepoint/v3/contenttype/forms"/>
  </ds:schemaRefs>
</ds:datastoreItem>
</file>

<file path=customXml/itemProps2.xml><?xml version="1.0" encoding="utf-8"?>
<ds:datastoreItem xmlns:ds="http://schemas.openxmlformats.org/officeDocument/2006/customXml" ds:itemID="{2BC688A0-4013-4542-9D28-792120D7347B}">
  <ds:schemaRefs>
    <ds:schemaRef ds:uri="http://schemas.microsoft.com/office/2006/metadata/properties"/>
    <ds:schemaRef ds:uri="http://schemas.microsoft.com/office/infopath/2007/PartnerControls"/>
    <ds:schemaRef ds:uri="e9eacb33-4436-4ebb-afbb-1b150fa4a076"/>
    <ds:schemaRef ds:uri="a8f7526f-7a01-4f56-8d1d-8031f58abdeb"/>
    <ds:schemaRef ds:uri="17035cbd-796a-4246-8212-d35840bae94a"/>
    <ds:schemaRef ds:uri="344ad8e7-993c-4bb9-a0cf-341604a8aa2d"/>
  </ds:schemaRefs>
</ds:datastoreItem>
</file>

<file path=customXml/itemProps3.xml><?xml version="1.0" encoding="utf-8"?>
<ds:datastoreItem xmlns:ds="http://schemas.openxmlformats.org/officeDocument/2006/customXml" ds:itemID="{C925933E-A876-4735-B530-5825DF61BCEC}"/>
</file>

<file path=docProps/app.xml><?xml version="1.0" encoding="utf-8"?>
<Properties xmlns="http://schemas.openxmlformats.org/officeDocument/2006/extended-properties" xmlns:vt="http://schemas.openxmlformats.org/officeDocument/2006/docPropsVTypes">
  <TotalTime>6</TotalTime>
  <Words>1977</Words>
  <Application>Microsoft Office PowerPoint</Application>
  <PresentationFormat>On-screen Show (16:9)</PresentationFormat>
  <Paragraphs>245</Paragraphs>
  <Slides>15</Slides>
  <Notes>15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15</vt:i4>
      </vt:variant>
    </vt:vector>
  </HeadingPairs>
  <TitlesOfParts>
    <vt:vector size="33" baseType="lpstr">
      <vt:lpstr>Poppins Medium</vt:lpstr>
      <vt:lpstr>Source Sans Pro</vt:lpstr>
      <vt:lpstr>Poppins Light</vt:lpstr>
      <vt:lpstr>Noto Sans Symbols</vt:lpstr>
      <vt:lpstr>Calibri</vt:lpstr>
      <vt:lpstr>Poppins SemiBold</vt:lpstr>
      <vt:lpstr>Poppins Black</vt:lpstr>
      <vt:lpstr>Roboto Medium</vt:lpstr>
      <vt:lpstr>Source Sans Pro SemiBold</vt:lpstr>
      <vt:lpstr>Roboto Black</vt:lpstr>
      <vt:lpstr>Roboto Light</vt:lpstr>
      <vt:lpstr>Helvetica Neue</vt:lpstr>
      <vt:lpstr>Roboto</vt:lpstr>
      <vt:lpstr>Arial</vt:lpstr>
      <vt:lpstr>Poppins</vt:lpstr>
      <vt:lpstr>Office Theme</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AnkhaaO</cp:lastModifiedBy>
  <cp:revision>1</cp:revision>
  <dcterms:modified xsi:type="dcterms:W3CDTF">2023-09-19T03:35:35Z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0x010100BE8EAFE7D14549459191B6B0F6F9B800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_SourceUrl">
    <vt:lpwstr/>
  </property>
  <property fmtid="{D5CDD505-2E9C-101B-9397-08002B2CF9AE}" pid="11" name="_SharedFileIndex">
    <vt:lpwstr/>
  </property>
</Properties>
</file>