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  <p:sldMasterId id="2147483656" r:id="rId2"/>
  </p:sldMasterIdLst>
  <p:notesMasterIdLst>
    <p:notesMasterId r:id="rId13"/>
  </p:notesMasterIdLst>
  <p:sldIdLst>
    <p:sldId id="257" r:id="rId3"/>
    <p:sldId id="1164" r:id="rId4"/>
    <p:sldId id="259" r:id="rId5"/>
    <p:sldId id="1166" r:id="rId6"/>
    <p:sldId id="1167" r:id="rId7"/>
    <p:sldId id="1170" r:id="rId8"/>
    <p:sldId id="279" r:id="rId9"/>
    <p:sldId id="1171" r:id="rId10"/>
    <p:sldId id="1172" r:id="rId11"/>
    <p:sldId id="268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gyv2EZOx2bG5ZDs6cJl9tQqdHY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69919"/>
  </p:normalViewPr>
  <p:slideViewPr>
    <p:cSldViewPr snapToGrid="0" snapToObjects="1">
      <p:cViewPr varScale="1">
        <p:scale>
          <a:sx n="88" d="100"/>
          <a:sy n="88" d="100"/>
        </p:scale>
        <p:origin x="20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7522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73494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1301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Possible 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because of the background content delivered online, which allowed us to focus on identifying adaptation needs for both in-person workshops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59775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6622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: conveying foundational information online and ensuring everyone comes to an in-person training with similar understanding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47526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10" name="Google Shape;21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hyperlink" Target="https://prevention-collaborative.org/sign-up/" TargetMode="External"/><Relationship Id="rId13" Type="http://schemas.openxmlformats.org/officeDocument/2006/relationships/image" Target="../media/image8.png"/><Relationship Id="rId1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hyperlink" Target="https://prevention-collaborative.org/" TargetMode="External"/><Relationship Id="rId12" Type="http://schemas.openxmlformats.org/officeDocument/2006/relationships/image" Target="../media/image7.png"/><Relationship Id="rId17" Type="http://schemas.openxmlformats.org/officeDocument/2006/relationships/image" Target="../media/image12.png"/><Relationship Id="rId2" Type="http://schemas.openxmlformats.org/officeDocument/2006/relationships/image" Target="../media/image1.png"/><Relationship Id="rId16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6.png"/><Relationship Id="rId5" Type="http://schemas.openxmlformats.org/officeDocument/2006/relationships/image" Target="../media/image4.png"/><Relationship Id="rId15" Type="http://schemas.openxmlformats.org/officeDocument/2006/relationships/image" Target="../media/image10.png"/><Relationship Id="rId10" Type="http://schemas.openxmlformats.org/officeDocument/2006/relationships/hyperlink" Target="http://www.facebook.com/ThePreventionCollaborative/" TargetMode="External"/><Relationship Id="rId4" Type="http://schemas.openxmlformats.org/officeDocument/2006/relationships/image" Target="../media/image3.png"/><Relationship Id="rId9" Type="http://schemas.openxmlformats.org/officeDocument/2006/relationships/hyperlink" Target="https://twitter.com/Prevent_Collab" TargetMode="External"/><Relationship Id="rId14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y Connected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26" descr="A picture containing silhouett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60049" y="1720322"/>
            <a:ext cx="667880" cy="639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26" descr="A picture containing invertebrate, dark, round, jellyfish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6088" y="5134969"/>
            <a:ext cx="710207" cy="6719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26" descr="A white circle on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3022" y="4262290"/>
            <a:ext cx="714907" cy="70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26" descr="A pink circle on a black backgroun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96369" y="3337679"/>
            <a:ext cx="710206" cy="664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26" descr="A picture containing dark, whit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16317" y="2489402"/>
            <a:ext cx="664585" cy="63649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>
                <a:latin typeface="+mj-lt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26"/>
          <p:cNvSpPr txBox="1">
            <a:spLocks noGrp="1"/>
          </p:cNvSpPr>
          <p:nvPr>
            <p:ph type="sldNum" idx="12"/>
          </p:nvPr>
        </p:nvSpPr>
        <p:spPr>
          <a:xfrm>
            <a:off x="8478202" y="640460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26"/>
          <p:cNvSpPr txBox="1"/>
          <p:nvPr/>
        </p:nvSpPr>
        <p:spPr>
          <a:xfrm>
            <a:off x="2195372" y="1793631"/>
            <a:ext cx="5854430" cy="43058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10000"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1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Find all our resources on our website</a:t>
            </a:r>
            <a:endParaRPr dirty="0"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ct val="100000"/>
              <a:buFont typeface="Arial"/>
              <a:buNone/>
            </a:pPr>
            <a:r>
              <a:rPr lang="en-US" sz="1800" u="sng" dirty="0">
                <a:solidFill>
                  <a:srgbClr val="606060"/>
                </a:solidFill>
                <a:latin typeface="+mn-lt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https://prevention-collaborative.org/</a:t>
            </a:r>
            <a:endParaRPr sz="1800" dirty="0">
              <a:solidFill>
                <a:srgbClr val="60606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60606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1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Subscribe to receive our monthly Digest and webinar invites</a:t>
            </a:r>
            <a:br>
              <a:rPr lang="en-US" sz="1800" dirty="0">
                <a:solidFill>
                  <a:srgbClr val="606060"/>
                </a:solidFill>
                <a:latin typeface="+mn-lt"/>
                <a:ea typeface="Arial"/>
                <a:cs typeface="Arial"/>
                <a:sym typeface="Arial"/>
              </a:rPr>
            </a:br>
            <a:r>
              <a:rPr lang="en-US" sz="1800" u="sng" dirty="0">
                <a:solidFill>
                  <a:srgbClr val="2D2C62"/>
                </a:solidFill>
                <a:latin typeface="+mn-lt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prevention-collaborative.org/sign-up</a:t>
            </a:r>
            <a:endParaRPr sz="1800" dirty="0">
              <a:solidFill>
                <a:srgbClr val="2D2C62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60606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60606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1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Follow us on Twitter</a:t>
            </a:r>
            <a:br>
              <a:rPr lang="en-US" sz="1800" dirty="0">
                <a:solidFill>
                  <a:srgbClr val="606060"/>
                </a:solidFill>
                <a:latin typeface="+mn-lt"/>
                <a:ea typeface="Arial"/>
                <a:cs typeface="Arial"/>
                <a:sym typeface="Arial"/>
              </a:rPr>
            </a:br>
            <a:r>
              <a:rPr lang="en-US" sz="1800" u="sng" dirty="0">
                <a:solidFill>
                  <a:srgbClr val="2D2C62"/>
                </a:solidFill>
                <a:latin typeface="+mn-lt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twitter.com/</a:t>
            </a:r>
            <a:r>
              <a:rPr lang="en-US" sz="1800" u="sng" dirty="0" err="1">
                <a:solidFill>
                  <a:srgbClr val="2D2C62"/>
                </a:solidFill>
                <a:latin typeface="+mn-lt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Prevent_Collab</a:t>
            </a:r>
            <a:endParaRPr sz="1800" dirty="0">
              <a:solidFill>
                <a:srgbClr val="2D2C62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60606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60606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06060"/>
              </a:buClr>
              <a:buSzPct val="100000"/>
              <a:buFont typeface="Arial"/>
              <a:buNone/>
            </a:pPr>
            <a:r>
              <a:rPr lang="en-US" sz="1800" b="1" dirty="0">
                <a:solidFill>
                  <a:srgbClr val="606060"/>
                </a:solidFill>
                <a:latin typeface="+mn-lt"/>
                <a:ea typeface="Arial"/>
                <a:cs typeface="Arial"/>
                <a:sym typeface="Arial"/>
              </a:rPr>
              <a:t>Like us on Facebook </a:t>
            </a:r>
            <a:br>
              <a:rPr lang="en-US" sz="1800" dirty="0">
                <a:solidFill>
                  <a:srgbClr val="606060"/>
                </a:solidFill>
                <a:latin typeface="+mn-lt"/>
                <a:ea typeface="Arial"/>
                <a:cs typeface="Arial"/>
                <a:sym typeface="Arial"/>
              </a:rPr>
            </a:br>
            <a:r>
              <a:rPr lang="en-US" sz="1800" u="sng" dirty="0">
                <a:solidFill>
                  <a:srgbClr val="2D2C62"/>
                </a:solidFill>
                <a:latin typeface="+mn-lt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</a:t>
            </a:r>
            <a:r>
              <a:rPr lang="en-US" sz="1800" u="sng" dirty="0" err="1">
                <a:solidFill>
                  <a:srgbClr val="2D2C62"/>
                </a:solidFill>
                <a:latin typeface="+mn-lt"/>
                <a:ea typeface="Arial"/>
                <a:cs typeface="Arial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ThePreventionCollaborative</a:t>
            </a:r>
            <a:endParaRPr sz="1800" u="sng" dirty="0">
              <a:solidFill>
                <a:srgbClr val="2D2C62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2D2C62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dirty="0">
              <a:solidFill>
                <a:srgbClr val="2D2C62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1800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Follow us on LinkedIn</a:t>
            </a:r>
            <a:endParaRPr sz="20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D2C62"/>
              </a:buClr>
              <a:buSzPct val="100000"/>
              <a:buFont typeface="Arial"/>
              <a:buNone/>
            </a:pPr>
            <a:r>
              <a:rPr lang="en-US" sz="1800" u="sng" dirty="0">
                <a:solidFill>
                  <a:srgbClr val="2D2C62"/>
                </a:solidFill>
                <a:latin typeface="+mn-lt"/>
                <a:ea typeface="Arial"/>
                <a:cs typeface="Arial"/>
                <a:sym typeface="Arial"/>
              </a:rPr>
              <a:t>linkedin.com/company/the-prevention-collaborative</a:t>
            </a:r>
            <a:r>
              <a:rPr lang="en-US" sz="1800" dirty="0">
                <a:solidFill>
                  <a:srgbClr val="2D2C62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endParaRPr sz="2000" dirty="0">
              <a:solidFill>
                <a:srgbClr val="606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2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86880" y="2431192"/>
            <a:ext cx="752914" cy="752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26" descr="Shape, icon, arrow&#10;&#10;Description automatically generated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45772" y="3378069"/>
            <a:ext cx="635130" cy="635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26" descr="Icon&#10;&#10;Description automatically generated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301479" y="4324466"/>
            <a:ext cx="579423" cy="579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26" descr="Icon&#10;&#10;Description automatically generated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239303" y="5134969"/>
            <a:ext cx="703776" cy="703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26" descr="Logo&#10;&#10;Description automatically generated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1260050" y="1749325"/>
            <a:ext cx="667880" cy="604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26" descr="Logo&#10;&#10;Description automatically generated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8542103" y="4133239"/>
            <a:ext cx="2474366" cy="1868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6" descr="A person wearing a mask&#10;&#10;Description automatically generated with low confidence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194370" y="1065389"/>
            <a:ext cx="3121329" cy="3121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26" descr="A picture containing invertebrate, dark, round, jellyfish&#10;&#10;Description automatically generated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1231247" y="6542692"/>
            <a:ext cx="84452" cy="88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left">
  <p:cSld name="Title Slide_lef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ctrTitle"/>
          </p:nvPr>
        </p:nvSpPr>
        <p:spPr>
          <a:xfrm>
            <a:off x="686655" y="406400"/>
            <a:ext cx="10974513" cy="90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1"/>
          </p:nvPr>
        </p:nvSpPr>
        <p:spPr>
          <a:xfrm>
            <a:off x="686655" y="1316038"/>
            <a:ext cx="593503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>
                <a:latin typeface="+mn-lt"/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687388" y="2971800"/>
            <a:ext cx="4444554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>
                <a:latin typeface="+mn-lt"/>
              </a:defRPr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73" name="Google Shape;73;p17" descr="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27752" y="5193560"/>
            <a:ext cx="1501439" cy="113584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7"/>
          <p:cNvSpPr txBox="1">
            <a:spLocks noGrp="1"/>
          </p:cNvSpPr>
          <p:nvPr>
            <p:ph type="body" idx="3"/>
          </p:nvPr>
        </p:nvSpPr>
        <p:spPr>
          <a:xfrm>
            <a:off x="686655" y="3924300"/>
            <a:ext cx="4405313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>
                <a:latin typeface="+mn-lt"/>
              </a:defRPr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">
  <p:cSld name="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0"/>
          <p:cNvSpPr txBox="1"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>
                <a:latin typeface="+mj-lt"/>
              </a:rPr>
              <a:t>da</a:t>
            </a:r>
            <a:endParaRPr dirty="0"/>
          </a:p>
        </p:txBody>
      </p:sp>
      <p:sp>
        <p:nvSpPr>
          <p:cNvPr id="30" name="Google Shape;30;p20"/>
          <p:cNvSpPr txBox="1">
            <a:spLocks noGrp="1"/>
          </p:cNvSpPr>
          <p:nvPr>
            <p:ph type="sldNum" idx="12"/>
          </p:nvPr>
        </p:nvSpPr>
        <p:spPr>
          <a:xfrm>
            <a:off x="8407266" y="6404607"/>
            <a:ext cx="279939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r>
              <a:rPr lang="en-US"/>
              <a:t> </a:t>
            </a:r>
            <a:endParaRPr/>
          </a:p>
        </p:txBody>
      </p:sp>
      <p:pic>
        <p:nvPicPr>
          <p:cNvPr id="31" name="Google Shape;31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176327" y="6514102"/>
            <a:ext cx="146134" cy="146134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20"/>
          <p:cNvSpPr txBox="1">
            <a:spLocks noGrp="1"/>
          </p:cNvSpPr>
          <p:nvPr>
            <p:ph type="body" idx="1" hasCustomPrompt="1"/>
          </p:nvPr>
        </p:nvSpPr>
        <p:spPr>
          <a:xfrm>
            <a:off x="838200" y="1690688"/>
            <a:ext cx="10515600" cy="4367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+mn-lt"/>
              </a:defRPr>
            </a:lvl1pPr>
            <a:lvl2pPr marL="914400" lvl="1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 err="1">
                <a:latin typeface="+mn-lt"/>
              </a:rPr>
              <a:t>asa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49995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" name="Google Shape;13;p14"/>
          <p:cNvCxnSpPr/>
          <p:nvPr/>
        </p:nvCxnSpPr>
        <p:spPr>
          <a:xfrm>
            <a:off x="838200" y="6246688"/>
            <a:ext cx="1057179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" name="Google Shape;14;p14"/>
          <p:cNvSpPr txBox="1"/>
          <p:nvPr/>
        </p:nvSpPr>
        <p:spPr>
          <a:xfrm>
            <a:off x="838200" y="6348745"/>
            <a:ext cx="37295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PREVENTION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COLLABORATIVE</a:t>
            </a:r>
            <a:endParaRPr sz="12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63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tiff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tiff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tiff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tiff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17.png"/><Relationship Id="rId4" Type="http://schemas.openxmlformats.org/officeDocument/2006/relationships/hyperlink" Target="https://apolitical.co/solution-articles/en/here-are-the-7-skills-you-need-to-collaborate-in-government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ctrTitle"/>
          </p:nvPr>
        </p:nvSpPr>
        <p:spPr>
          <a:xfrm>
            <a:off x="686655" y="406400"/>
            <a:ext cx="10974513" cy="908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b="1" dirty="0"/>
              <a:t>HYBRID APPROACHES </a:t>
            </a:r>
            <a:r>
              <a:rPr lang="en-US" b="1" dirty="0">
                <a:latin typeface="+mn-lt"/>
              </a:rPr>
              <a:t>TO FACILITATION </a:t>
            </a:r>
            <a:endParaRPr b="1" dirty="0">
              <a:latin typeface="+mn-lt"/>
            </a:endParaRPr>
          </a:p>
        </p:txBody>
      </p:sp>
      <p:sp>
        <p:nvSpPr>
          <p:cNvPr id="101" name="Google Shape;101;p2"/>
          <p:cNvSpPr txBox="1">
            <a:spLocks noGrp="1"/>
          </p:cNvSpPr>
          <p:nvPr>
            <p:ph type="subTitle" idx="1"/>
          </p:nvPr>
        </p:nvSpPr>
        <p:spPr>
          <a:xfrm>
            <a:off x="681639" y="1316038"/>
            <a:ext cx="10329688" cy="70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CA" sz="2400" dirty="0">
                <a:latin typeface="Pragmatica Extra Light" panose="020B0303040502020204" pitchFamily="34" charset="77"/>
              </a:rPr>
              <a:t>Maximising opportunities from in-person and online meetings </a:t>
            </a:r>
            <a:endParaRPr sz="2400" dirty="0">
              <a:latin typeface="Pragmatica Extra Light" panose="020B0303040502020204" pitchFamily="34" charset="77"/>
            </a:endParaRPr>
          </a:p>
        </p:txBody>
      </p:sp>
      <p:sp>
        <p:nvSpPr>
          <p:cNvPr id="102" name="Google Shape;102;p2"/>
          <p:cNvSpPr txBox="1">
            <a:spLocks noGrp="1"/>
          </p:cNvSpPr>
          <p:nvPr>
            <p:ph type="body" idx="2"/>
          </p:nvPr>
        </p:nvSpPr>
        <p:spPr>
          <a:xfrm>
            <a:off x="687388" y="2971800"/>
            <a:ext cx="4444554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lang="en-CA" sz="2400" dirty="0">
                <a:latin typeface="Pragmatica Extra Light" panose="020B0303040502020204" pitchFamily="34" charset="77"/>
              </a:rPr>
              <a:t>March 28, 2023 </a:t>
            </a:r>
            <a:endParaRPr sz="2400" dirty="0">
              <a:latin typeface="Pragmatica Extra Light" panose="020B0303040502020204" pitchFamily="34" charset="77"/>
            </a:endParaRPr>
          </a:p>
        </p:txBody>
      </p:sp>
      <p:sp>
        <p:nvSpPr>
          <p:cNvPr id="103" name="Google Shape;103;p2"/>
          <p:cNvSpPr txBox="1">
            <a:spLocks noGrp="1"/>
          </p:cNvSpPr>
          <p:nvPr>
            <p:ph type="body" idx="3"/>
          </p:nvPr>
        </p:nvSpPr>
        <p:spPr>
          <a:xfrm>
            <a:off x="686655" y="3924300"/>
            <a:ext cx="5409345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CA" dirty="0">
                <a:latin typeface="Pragmatica Extra Light" panose="020B0303040502020204" pitchFamily="34" charset="77"/>
              </a:rPr>
              <a:t>Erin Stern &amp; </a:t>
            </a:r>
            <a:r>
              <a:rPr lang="en-CA" dirty="0" err="1">
                <a:latin typeface="Pragmatica Extra Light" panose="020B0303040502020204" pitchFamily="34" charset="77"/>
              </a:rPr>
              <a:t>Ritha</a:t>
            </a:r>
            <a:r>
              <a:rPr lang="en-CA" dirty="0">
                <a:latin typeface="Pragmatica Extra Light" panose="020B0303040502020204" pitchFamily="34" charset="77"/>
              </a:rPr>
              <a:t> </a:t>
            </a:r>
            <a:r>
              <a:rPr lang="en-CA" dirty="0" err="1">
                <a:latin typeface="Pragmatica Extra Light" panose="020B0303040502020204" pitchFamily="34" charset="77"/>
              </a:rPr>
              <a:t>Nyiratunga</a:t>
            </a:r>
            <a:endParaRPr dirty="0">
              <a:latin typeface="Pragmatica Extra Light" panose="020B0303040502020204" pitchFamily="34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915BCA-871B-D94E-BA70-9E38577156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483" y="406400"/>
            <a:ext cx="6095999" cy="6095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200" b="1" dirty="0"/>
              <a:t>OVERVIEW </a:t>
            </a:r>
            <a:endParaRPr sz="3200" b="1" dirty="0"/>
          </a:p>
        </p:txBody>
      </p:sp>
      <p:sp>
        <p:nvSpPr>
          <p:cNvPr id="144" name="Google Shape;144;p5"/>
          <p:cNvSpPr txBox="1">
            <a:spLocks noGrp="1"/>
          </p:cNvSpPr>
          <p:nvPr>
            <p:ph type="body" idx="4294967295"/>
          </p:nvPr>
        </p:nvSpPr>
        <p:spPr>
          <a:xfrm>
            <a:off x="691064" y="1990165"/>
            <a:ext cx="6749642" cy="4120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algn="l" fontAlgn="base">
              <a:lnSpc>
                <a:spcPct val="100000"/>
              </a:lnSpc>
              <a:buBlip>
                <a:blip r:embed="rId3"/>
              </a:buBlip>
            </a:pPr>
            <a:r>
              <a:rPr lang="en-CA" b="1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The problem: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 </a:t>
            </a: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I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nability to have in-person sessions raised challenges on how to build trust, rapport and participation in an online environment</a:t>
            </a:r>
          </a:p>
          <a:p>
            <a:pPr marL="88900" indent="0" algn="l" fontAlgn="base">
              <a:lnSpc>
                <a:spcPct val="100000"/>
              </a:lnSpc>
              <a:buNone/>
            </a:pPr>
            <a:endParaRPr lang="en-CA" b="0" i="0" u="none" strike="noStrike" dirty="0">
              <a:solidFill>
                <a:srgbClr val="151921"/>
              </a:solidFill>
              <a:effectLst/>
              <a:latin typeface="Pragmatica Extra Light" panose="020B0303040502020204" pitchFamily="34" charset="77"/>
            </a:endParaRPr>
          </a:p>
          <a:p>
            <a:pPr algn="l" fontAlgn="base">
              <a:lnSpc>
                <a:spcPct val="100000"/>
              </a:lnSpc>
              <a:buBlip>
                <a:blip r:embed="rId3"/>
              </a:buBlip>
            </a:pPr>
            <a:r>
              <a:rPr lang="en-CA" b="1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Why it matters: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 Increasingly </a:t>
            </a: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will 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use hybrid facilitation approaches (online and in person) to training</a:t>
            </a:r>
          </a:p>
          <a:p>
            <a:pPr marL="88900" indent="0" algn="l" fontAlgn="base">
              <a:lnSpc>
                <a:spcPct val="100000"/>
              </a:lnSpc>
              <a:buNone/>
            </a:pPr>
            <a:endParaRPr lang="en-CA" b="0" i="0" u="none" strike="noStrike" dirty="0">
              <a:solidFill>
                <a:srgbClr val="151921"/>
              </a:solidFill>
              <a:effectLst/>
              <a:latin typeface="Pragmatica Extra Light" panose="020B0303040502020204" pitchFamily="34" charset="77"/>
            </a:endParaRPr>
          </a:p>
          <a:p>
            <a:pPr algn="l" fontAlgn="base">
              <a:lnSpc>
                <a:spcPct val="100000"/>
              </a:lnSpc>
              <a:buBlip>
                <a:blip r:embed="rId3"/>
              </a:buBlip>
            </a:pPr>
            <a:r>
              <a:rPr lang="en-CA" b="1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The solution: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 Important to share benefits, challenges, and best practices of both facilitation styles, and how to maximise hybrid approaches</a:t>
            </a:r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dirty="0"/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38199" y="1333500"/>
            <a:ext cx="2428876" cy="140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A5C925-1C80-B848-BAF5-175C2FBDD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2117" y="1340224"/>
            <a:ext cx="4143166" cy="4143166"/>
          </a:xfrm>
          <a:prstGeom prst="rect">
            <a:avLst/>
          </a:prstGeom>
        </p:spPr>
      </p:pic>
      <p:sp>
        <p:nvSpPr>
          <p:cNvPr id="3" name="Google Shape;12;p14">
            <a:extLst>
              <a:ext uri="{FF2B5EF4-FFF2-40B4-BE49-F238E27FC236}">
                <a16:creationId xmlns:a16="http://schemas.microsoft.com/office/drawing/2014/main" id="{C48DA571-138D-F057-5CBB-A2E0172A2C6C}"/>
              </a:ext>
            </a:extLst>
          </p:cNvPr>
          <p:cNvSpPr txBox="1">
            <a:spLocks/>
          </p:cNvSpPr>
          <p:nvPr/>
        </p:nvSpPr>
        <p:spPr>
          <a:xfrm>
            <a:off x="8463464" y="638497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2</a:t>
            </a:fld>
            <a:endParaRPr lang="en-US"/>
          </a:p>
        </p:txBody>
      </p:sp>
      <p:cxnSp>
        <p:nvCxnSpPr>
          <p:cNvPr id="4" name="Google Shape;13;p14">
            <a:extLst>
              <a:ext uri="{FF2B5EF4-FFF2-40B4-BE49-F238E27FC236}">
                <a16:creationId xmlns:a16="http://schemas.microsoft.com/office/drawing/2014/main" id="{FA27BF21-3175-70D9-4EF7-F7F51AA42DC1}"/>
              </a:ext>
            </a:extLst>
          </p:cNvPr>
          <p:cNvCxnSpPr/>
          <p:nvPr/>
        </p:nvCxnSpPr>
        <p:spPr>
          <a:xfrm>
            <a:off x="691064" y="6326997"/>
            <a:ext cx="1057179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" name="Google Shape;14;p14">
            <a:extLst>
              <a:ext uri="{FF2B5EF4-FFF2-40B4-BE49-F238E27FC236}">
                <a16:creationId xmlns:a16="http://schemas.microsoft.com/office/drawing/2014/main" id="{828B756D-B942-4536-0586-D4CCA9149916}"/>
              </a:ext>
            </a:extLst>
          </p:cNvPr>
          <p:cNvSpPr txBox="1"/>
          <p:nvPr/>
        </p:nvSpPr>
        <p:spPr>
          <a:xfrm>
            <a:off x="691064" y="6429054"/>
            <a:ext cx="37295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PREVENTION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COLLABORATIVE</a:t>
            </a:r>
            <a:endParaRPr sz="12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7398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GB" sz="3200" b="1" dirty="0"/>
              <a:t>PREVENTION </a:t>
            </a:r>
            <a:r>
              <a:rPr lang="en-GB" sz="3200" dirty="0">
                <a:latin typeface="+mn-lt"/>
                <a:sym typeface="Arial"/>
              </a:rPr>
              <a:t>COLLABORATIVE</a:t>
            </a:r>
            <a:endParaRPr sz="3200" dirty="0">
              <a:latin typeface="+mn-lt"/>
              <a:sym typeface="Arial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6206823" y="1991464"/>
            <a:ext cx="5882879" cy="3833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12D"/>
              </a:buClr>
              <a:buSzPts val="2200"/>
              <a:buFont typeface="Arial"/>
              <a:buNone/>
            </a:pPr>
            <a:r>
              <a:rPr lang="en-GB" sz="2200" dirty="0">
                <a:solidFill>
                  <a:srgbClr val="34312D"/>
                </a:solidFill>
                <a:latin typeface="Pragmatica Extra Light" panose="020B0303040502020204" pitchFamily="34" charset="77"/>
              </a:rPr>
              <a:t>Strengthens capacity of key actors to design, deliver and advocate for violence prevention programmes, informed by research-based evidence, practice based knowledge and feminist principles </a:t>
            </a:r>
            <a:endParaRPr lang="en-GB" sz="2200" dirty="0">
              <a:solidFill>
                <a:srgbClr val="34312D"/>
              </a:solidFill>
              <a:latin typeface="Pragmatica Extra Light" panose="020B0303040502020204" pitchFamily="34" charset="77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12D"/>
              </a:buClr>
              <a:buSzPts val="2200"/>
              <a:buFont typeface="Arial"/>
              <a:buNone/>
            </a:pPr>
            <a:endParaRPr lang="en-GB" sz="2200" dirty="0">
              <a:solidFill>
                <a:srgbClr val="34312D"/>
              </a:solidFill>
              <a:latin typeface="Pragmatica Extra Light" panose="020B0303040502020204" pitchFamily="34" charset="77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312D"/>
              </a:buClr>
              <a:buSzPts val="2200"/>
              <a:buFont typeface="Arial"/>
              <a:buNone/>
            </a:pPr>
            <a:r>
              <a:rPr lang="en-GB" sz="2200" dirty="0">
                <a:solidFill>
                  <a:srgbClr val="34312D"/>
                </a:solidFill>
                <a:latin typeface="Pragmatica Extra Light" panose="020B0303040502020204" pitchFamily="34" charset="77"/>
              </a:rPr>
              <a:t>Do this through our L</a:t>
            </a:r>
            <a:r>
              <a:rPr lang="en-GB" sz="2200" dirty="0">
                <a:solidFill>
                  <a:srgbClr val="34312D"/>
                </a:solidFill>
                <a:latin typeface="Pragmatica Extra Light" panose="020B0303040502020204" pitchFamily="34" charset="77"/>
                <a:sym typeface="Arial"/>
              </a:rPr>
              <a:t>earning Lab, Cluster and Accompaniment Programme </a:t>
            </a:r>
            <a:endParaRPr sz="2200" dirty="0">
              <a:solidFill>
                <a:schemeClr val="dk1"/>
              </a:solidFill>
              <a:latin typeface="Pragmatica Extra Light" panose="020B0303040502020204" pitchFamily="34" charset="77"/>
              <a:sym typeface="Arial"/>
            </a:endParaRPr>
          </a:p>
        </p:txBody>
      </p:sp>
      <p:grpSp>
        <p:nvGrpSpPr>
          <p:cNvPr id="159" name="Google Shape;159;p4"/>
          <p:cNvGrpSpPr/>
          <p:nvPr/>
        </p:nvGrpSpPr>
        <p:grpSpPr>
          <a:xfrm>
            <a:off x="555945" y="1690688"/>
            <a:ext cx="4973144" cy="3713039"/>
            <a:chOff x="6816803" y="2612136"/>
            <a:chExt cx="4973144" cy="3713039"/>
          </a:xfrm>
        </p:grpSpPr>
        <p:pic>
          <p:nvPicPr>
            <p:cNvPr id="160" name="Google Shape;160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232867" y="2612136"/>
              <a:ext cx="2557080" cy="34898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4"/>
            <p:cNvSpPr/>
            <p:nvPr/>
          </p:nvSpPr>
          <p:spPr>
            <a:xfrm>
              <a:off x="9076888" y="4999736"/>
              <a:ext cx="394283" cy="1199728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9441748" y="5164356"/>
              <a:ext cx="278735" cy="1097964"/>
            </a:xfrm>
            <a:custGeom>
              <a:avLst/>
              <a:gdLst/>
              <a:ahLst/>
              <a:cxnLst/>
              <a:rect l="l" t="t" r="r" b="b"/>
              <a:pathLst>
                <a:path w="278735" h="1097964" extrusionOk="0">
                  <a:moveTo>
                    <a:pt x="0" y="83890"/>
                  </a:moveTo>
                  <a:lnTo>
                    <a:pt x="185402" y="0"/>
                  </a:lnTo>
                  <a:cubicBezTo>
                    <a:pt x="339200" y="343617"/>
                    <a:pt x="249718" y="745958"/>
                    <a:pt x="277681" y="1097964"/>
                  </a:cubicBezTo>
                  <a:lnTo>
                    <a:pt x="0" y="1097964"/>
                  </a:lnTo>
                  <a:lnTo>
                    <a:pt x="0" y="8389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4"/>
            <p:cNvSpPr/>
            <p:nvPr/>
          </p:nvSpPr>
          <p:spPr>
            <a:xfrm rot="-390121">
              <a:off x="9555060" y="5164356"/>
              <a:ext cx="148577" cy="310290"/>
            </a:xfrm>
            <a:prstGeom prst="ellipse">
              <a:avLst/>
            </a:prstGeom>
            <a:solidFill>
              <a:srgbClr val="F8F8F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4" name="Google Shape;164;p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16803" y="2747519"/>
              <a:ext cx="3234814" cy="35776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5" name="Google Shape;165;p4" descr="A picture containing toiletry, pallette, cosmetic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19977" y="-375042"/>
            <a:ext cx="2264470" cy="2065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>
            <a:off x="679487" y="1326167"/>
            <a:ext cx="5810781" cy="45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;p14">
            <a:extLst>
              <a:ext uri="{FF2B5EF4-FFF2-40B4-BE49-F238E27FC236}">
                <a16:creationId xmlns:a16="http://schemas.microsoft.com/office/drawing/2014/main" id="{B304CADE-C076-EE2A-4224-36C678992C9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58200" y="63728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 dirty="0"/>
          </a:p>
        </p:txBody>
      </p:sp>
      <p:cxnSp>
        <p:nvCxnSpPr>
          <p:cNvPr id="3" name="Google Shape;13;p14">
            <a:extLst>
              <a:ext uri="{FF2B5EF4-FFF2-40B4-BE49-F238E27FC236}">
                <a16:creationId xmlns:a16="http://schemas.microsoft.com/office/drawing/2014/main" id="{01B58579-4619-81C2-2B30-45568F46EBB4}"/>
              </a:ext>
            </a:extLst>
          </p:cNvPr>
          <p:cNvCxnSpPr/>
          <p:nvPr/>
        </p:nvCxnSpPr>
        <p:spPr>
          <a:xfrm>
            <a:off x="838200" y="6246688"/>
            <a:ext cx="1057179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14;p14">
            <a:extLst>
              <a:ext uri="{FF2B5EF4-FFF2-40B4-BE49-F238E27FC236}">
                <a16:creationId xmlns:a16="http://schemas.microsoft.com/office/drawing/2014/main" id="{B70B09E5-1EB0-75F2-4218-D09692BC28E5}"/>
              </a:ext>
            </a:extLst>
          </p:cNvPr>
          <p:cNvSpPr txBox="1"/>
          <p:nvPr/>
        </p:nvSpPr>
        <p:spPr>
          <a:xfrm>
            <a:off x="838200" y="6348745"/>
            <a:ext cx="37295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PREVENTION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COLLABORATIVE</a:t>
            </a:r>
            <a:endParaRPr sz="12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200" b="1" dirty="0"/>
              <a:t>TRAINING </a:t>
            </a:r>
            <a:r>
              <a:rPr lang="en-US" sz="3200" dirty="0">
                <a:latin typeface="+mn-lt"/>
              </a:rPr>
              <a:t>APPROACH</a:t>
            </a:r>
            <a:endParaRPr sz="3200" dirty="0">
              <a:latin typeface="+mn-lt"/>
            </a:endParaRPr>
          </a:p>
        </p:txBody>
      </p:sp>
      <p:sp>
        <p:nvSpPr>
          <p:cNvPr id="144" name="Google Shape;144;p5"/>
          <p:cNvSpPr txBox="1">
            <a:spLocks noGrp="1"/>
          </p:cNvSpPr>
          <p:nvPr>
            <p:ph type="body" idx="4294967295"/>
          </p:nvPr>
        </p:nvSpPr>
        <p:spPr>
          <a:xfrm>
            <a:off x="447115" y="1642774"/>
            <a:ext cx="6577506" cy="43393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l" fontAlgn="base">
              <a:buBlip>
                <a:blip r:embed="rId3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In 2022, </a:t>
            </a:r>
            <a:r>
              <a:rPr lang="en-CA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facilitated different “hybrid” trainings on adapting </a:t>
            </a:r>
            <a:r>
              <a:rPr lang="en-CA" i="0" u="none" strike="noStrike" dirty="0" err="1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Indashyikirwa</a:t>
            </a:r>
            <a:r>
              <a:rPr lang="en-CA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  IPV prevention  programme</a:t>
            </a:r>
          </a:p>
          <a:p>
            <a:pPr algn="l" fontAlgn="base">
              <a:buBlip>
                <a:blip r:embed="rId3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Fi</a:t>
            </a:r>
            <a:r>
              <a:rPr lang="en-CA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rst workshop: four online 2.5 hour sessions focused on providing background information on approach and evaluation findings (PowerPoints, Q&amp;A, breakout smaller group discussions) </a:t>
            </a:r>
          </a:p>
          <a:p>
            <a:pPr algn="l" fontAlgn="base">
              <a:buBlip>
                <a:blip r:embed="rId3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Followed </a:t>
            </a:r>
            <a:r>
              <a:rPr lang="en-CA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by 5 day in-person workshop in Rwanda focused on participants applying learnings to own countries and programmes</a:t>
            </a:r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dirty="0"/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V="1">
            <a:off x="838198" y="1247775"/>
            <a:ext cx="4070237" cy="155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625604-D8DC-8A4D-AE57-062162440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565" y="365125"/>
            <a:ext cx="4591247" cy="5663456"/>
          </a:xfrm>
          <a:prstGeom prst="rect">
            <a:avLst/>
          </a:prstGeom>
        </p:spPr>
      </p:pic>
      <p:sp>
        <p:nvSpPr>
          <p:cNvPr id="2" name="Google Shape;12;p14">
            <a:extLst>
              <a:ext uri="{FF2B5EF4-FFF2-40B4-BE49-F238E27FC236}">
                <a16:creationId xmlns:a16="http://schemas.microsoft.com/office/drawing/2014/main" id="{D2041F14-C951-01D0-A9C0-433FCA7B2B5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cxnSp>
        <p:nvCxnSpPr>
          <p:cNvPr id="3" name="Google Shape;13;p14">
            <a:extLst>
              <a:ext uri="{FF2B5EF4-FFF2-40B4-BE49-F238E27FC236}">
                <a16:creationId xmlns:a16="http://schemas.microsoft.com/office/drawing/2014/main" id="{771DCE88-FB31-9462-145F-59C36DCE8F3F}"/>
              </a:ext>
            </a:extLst>
          </p:cNvPr>
          <p:cNvCxnSpPr/>
          <p:nvPr/>
        </p:nvCxnSpPr>
        <p:spPr>
          <a:xfrm>
            <a:off x="838200" y="6246688"/>
            <a:ext cx="1057179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14;p14">
            <a:extLst>
              <a:ext uri="{FF2B5EF4-FFF2-40B4-BE49-F238E27FC236}">
                <a16:creationId xmlns:a16="http://schemas.microsoft.com/office/drawing/2014/main" id="{A782EEBD-F722-C392-1FBA-2F44AC559792}"/>
              </a:ext>
            </a:extLst>
          </p:cNvPr>
          <p:cNvSpPr txBox="1"/>
          <p:nvPr/>
        </p:nvSpPr>
        <p:spPr>
          <a:xfrm>
            <a:off x="838200" y="6348745"/>
            <a:ext cx="37295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PREVENTION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COLLABORATIVE</a:t>
            </a:r>
            <a:endParaRPr sz="12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3404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200" dirty="0"/>
              <a:t>TRAINING</a:t>
            </a:r>
            <a:r>
              <a:rPr lang="en-US" sz="3200" b="1" dirty="0"/>
              <a:t> </a:t>
            </a:r>
            <a:r>
              <a:rPr lang="en-US" sz="3200" dirty="0">
                <a:latin typeface="+mn-lt"/>
              </a:rPr>
              <a:t>APPROACH</a:t>
            </a:r>
            <a:r>
              <a:rPr lang="en-US" sz="3200" b="1" dirty="0">
                <a:latin typeface="+mn-lt"/>
              </a:rPr>
              <a:t> </a:t>
            </a:r>
            <a:endParaRPr sz="3200" b="1" dirty="0">
              <a:latin typeface="+mn-lt"/>
            </a:endParaRPr>
          </a:p>
        </p:txBody>
      </p:sp>
      <p:sp>
        <p:nvSpPr>
          <p:cNvPr id="144" name="Google Shape;144;p5"/>
          <p:cNvSpPr txBox="1">
            <a:spLocks noGrp="1"/>
          </p:cNvSpPr>
          <p:nvPr>
            <p:ph type="body" idx="4294967295"/>
          </p:nvPr>
        </p:nvSpPr>
        <p:spPr>
          <a:xfrm>
            <a:off x="838199" y="1617339"/>
            <a:ext cx="4778829" cy="410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l" fontAlgn="base">
              <a:buBlip>
                <a:blip r:embed="rId3"/>
              </a:buBlip>
            </a:pPr>
            <a:endParaRPr lang="en-CA" b="0" i="0" u="none" strike="noStrike" dirty="0">
              <a:solidFill>
                <a:srgbClr val="151921"/>
              </a:solidFill>
              <a:effectLst/>
              <a:latin typeface="Moderat"/>
            </a:endParaRPr>
          </a:p>
          <a:p>
            <a:pPr algn="l" fontAlgn="base">
              <a:buBlip>
                <a:blip r:embed="rId3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S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econd workshop for staff from Centre for Rights Education and Awareness</a:t>
            </a:r>
          </a:p>
          <a:p>
            <a:pPr algn="l" fontAlgn="base">
              <a:buBlip>
                <a:blip r:embed="rId3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Provided two online 1.5 hour sessions providing similar background information on </a:t>
            </a:r>
            <a:r>
              <a:rPr lang="en-CA" b="0" i="0" u="none" strike="noStrike" dirty="0" err="1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Indashyikirw</a:t>
            </a:r>
            <a:r>
              <a:rPr lang="en-CA" dirty="0" err="1">
                <a:solidFill>
                  <a:srgbClr val="151921"/>
                </a:solidFill>
                <a:latin typeface="Pragmatica Extra Light" panose="020B0303040502020204" pitchFamily="34" charset="77"/>
              </a:rPr>
              <a:t>a</a:t>
            </a:r>
            <a:endParaRPr lang="en-CA" dirty="0">
              <a:solidFill>
                <a:srgbClr val="151921"/>
              </a:solidFill>
              <a:latin typeface="Pragmatica Extra Light" panose="020B0303040502020204" pitchFamily="34" charset="77"/>
            </a:endParaRPr>
          </a:p>
          <a:p>
            <a:pPr algn="l" fontAlgn="base">
              <a:buBlip>
                <a:blip r:embed="rId3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Followed by 3.5 day in person workshop in Kenya focused on identifying adaptation needs of couples curriculum</a:t>
            </a:r>
          </a:p>
          <a:p>
            <a:pPr marL="34290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dirty="0"/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38199" y="1402890"/>
            <a:ext cx="4086226" cy="71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9664F0-57AB-594E-9092-D1007C7A74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5930" y="1734424"/>
            <a:ext cx="5925870" cy="3948110"/>
          </a:xfrm>
          <a:prstGeom prst="rect">
            <a:avLst/>
          </a:prstGeom>
        </p:spPr>
      </p:pic>
      <p:sp>
        <p:nvSpPr>
          <p:cNvPr id="2" name="Google Shape;12;p14">
            <a:extLst>
              <a:ext uri="{FF2B5EF4-FFF2-40B4-BE49-F238E27FC236}">
                <a16:creationId xmlns:a16="http://schemas.microsoft.com/office/drawing/2014/main" id="{C7517382-E695-E9A1-BD17-0D5211CDB08B}"/>
              </a:ext>
            </a:extLst>
          </p:cNvPr>
          <p:cNvSpPr txBox="1">
            <a:spLocks/>
          </p:cNvSpPr>
          <p:nvPr/>
        </p:nvSpPr>
        <p:spPr>
          <a:xfrm>
            <a:off x="8477250" y="640198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5</a:t>
            </a:fld>
            <a:endParaRPr lang="en-US"/>
          </a:p>
        </p:txBody>
      </p:sp>
      <p:cxnSp>
        <p:nvCxnSpPr>
          <p:cNvPr id="3" name="Google Shape;13;p14">
            <a:extLst>
              <a:ext uri="{FF2B5EF4-FFF2-40B4-BE49-F238E27FC236}">
                <a16:creationId xmlns:a16="http://schemas.microsoft.com/office/drawing/2014/main" id="{21BDCB63-E3F2-5B2B-DBE1-A18E20268341}"/>
              </a:ext>
            </a:extLst>
          </p:cNvPr>
          <p:cNvCxnSpPr/>
          <p:nvPr/>
        </p:nvCxnSpPr>
        <p:spPr>
          <a:xfrm>
            <a:off x="838200" y="6246688"/>
            <a:ext cx="1057179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14;p14">
            <a:extLst>
              <a:ext uri="{FF2B5EF4-FFF2-40B4-BE49-F238E27FC236}">
                <a16:creationId xmlns:a16="http://schemas.microsoft.com/office/drawing/2014/main" id="{58431FF3-5D98-C4E6-9706-C9D3BE67B50E}"/>
              </a:ext>
            </a:extLst>
          </p:cNvPr>
          <p:cNvSpPr txBox="1"/>
          <p:nvPr/>
        </p:nvSpPr>
        <p:spPr>
          <a:xfrm>
            <a:off x="838200" y="6348745"/>
            <a:ext cx="37295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PREVENTION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COLLABORATIVE</a:t>
            </a:r>
            <a:endParaRPr sz="12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0213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200" b="1" dirty="0"/>
              <a:t>BENEFITS</a:t>
            </a:r>
            <a:r>
              <a:rPr lang="en-US" sz="3200" b="1" dirty="0">
                <a:latin typeface="Pragmatica Extra Light" panose="020B0303040502020204" pitchFamily="34" charset="77"/>
              </a:rPr>
              <a:t> </a:t>
            </a:r>
            <a:r>
              <a:rPr lang="en-US" sz="3200" dirty="0">
                <a:latin typeface="+mn-lt"/>
              </a:rPr>
              <a:t>OF HYBRID </a:t>
            </a:r>
            <a:endParaRPr sz="3200" dirty="0">
              <a:latin typeface="+mn-lt"/>
            </a:endParaRPr>
          </a:p>
        </p:txBody>
      </p:sp>
      <p:sp>
        <p:nvSpPr>
          <p:cNvPr id="144" name="Google Shape;144;p5"/>
          <p:cNvSpPr txBox="1">
            <a:spLocks noGrp="1"/>
          </p:cNvSpPr>
          <p:nvPr>
            <p:ph type="body" idx="4294967295"/>
          </p:nvPr>
        </p:nvSpPr>
        <p:spPr>
          <a:xfrm>
            <a:off x="676550" y="1583175"/>
            <a:ext cx="6843211" cy="4509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algn="l" fontAlgn="base">
              <a:buBlip>
                <a:blip r:embed="rId3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P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articipants going through online in advance of in-person trainings meant everyone with similar background knowledge &amp; helped maximise time together </a:t>
            </a:r>
          </a:p>
          <a:p>
            <a:pPr algn="l" fontAlgn="base">
              <a:buBlip>
                <a:blip r:embed="rId3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Participants of both workshops appreciated hybrid approach including for chance to connect in-person</a:t>
            </a:r>
          </a:p>
          <a:p>
            <a:pPr algn="l" fontAlgn="base">
              <a:buBlip>
                <a:blip r:embed="rId3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P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roductive workshops (i.e. reviewed and documented changes for all 22 couples' curriculum sessions)</a:t>
            </a:r>
          </a:p>
          <a:p>
            <a:pPr algn="l" fontAlgn="base">
              <a:buBlip>
                <a:blip r:embed="rId3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For both workshops, participants had chance to experience couples’ curriculum; powerful in-person and supported participants to understand programme</a:t>
            </a:r>
            <a:endParaRPr lang="en-CA" dirty="0">
              <a:solidFill>
                <a:srgbClr val="151921"/>
              </a:solidFill>
              <a:latin typeface="Pragmatica Extra Light" panose="020B0303040502020204" pitchFamily="34" charset="77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endParaRPr dirty="0"/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38198" y="1402890"/>
            <a:ext cx="3981451" cy="71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44A419-4FA4-A746-BB36-22D063B7F5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1411" y="1506660"/>
            <a:ext cx="4003187" cy="4586106"/>
          </a:xfrm>
          <a:prstGeom prst="rect">
            <a:avLst/>
          </a:prstGeom>
        </p:spPr>
      </p:pic>
      <p:sp>
        <p:nvSpPr>
          <p:cNvPr id="2" name="Google Shape;12;p14">
            <a:extLst>
              <a:ext uri="{FF2B5EF4-FFF2-40B4-BE49-F238E27FC236}">
                <a16:creationId xmlns:a16="http://schemas.microsoft.com/office/drawing/2014/main" id="{98803938-DA23-A0EE-F6C9-ADF6F3CFDF96}"/>
              </a:ext>
            </a:extLst>
          </p:cNvPr>
          <p:cNvSpPr txBox="1">
            <a:spLocks/>
          </p:cNvSpPr>
          <p:nvPr/>
        </p:nvSpPr>
        <p:spPr>
          <a:xfrm>
            <a:off x="8435365" y="640061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6</a:t>
            </a:fld>
            <a:endParaRPr lang="en-US" dirty="0"/>
          </a:p>
        </p:txBody>
      </p:sp>
      <p:cxnSp>
        <p:nvCxnSpPr>
          <p:cNvPr id="3" name="Google Shape;13;p14">
            <a:extLst>
              <a:ext uri="{FF2B5EF4-FFF2-40B4-BE49-F238E27FC236}">
                <a16:creationId xmlns:a16="http://schemas.microsoft.com/office/drawing/2014/main" id="{1F611A87-4142-AB92-BDF7-AB415A56A9FF}"/>
              </a:ext>
            </a:extLst>
          </p:cNvPr>
          <p:cNvCxnSpPr/>
          <p:nvPr/>
        </p:nvCxnSpPr>
        <p:spPr>
          <a:xfrm>
            <a:off x="838200" y="6246688"/>
            <a:ext cx="1057179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14;p14">
            <a:extLst>
              <a:ext uri="{FF2B5EF4-FFF2-40B4-BE49-F238E27FC236}">
                <a16:creationId xmlns:a16="http://schemas.microsoft.com/office/drawing/2014/main" id="{D48EFFDC-D8E8-631C-373F-889A5A565A1E}"/>
              </a:ext>
            </a:extLst>
          </p:cNvPr>
          <p:cNvSpPr txBox="1"/>
          <p:nvPr/>
        </p:nvSpPr>
        <p:spPr>
          <a:xfrm>
            <a:off x="838200" y="6348745"/>
            <a:ext cx="37295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PREVENTION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COLLABORATIVE</a:t>
            </a:r>
            <a:endParaRPr sz="12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4392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1FD8B2-E8EB-834E-B732-735ED6DAA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72" y="858893"/>
            <a:ext cx="6818788" cy="5140214"/>
          </a:xfrm>
          <a:prstGeom prst="rect">
            <a:avLst/>
          </a:prstGeom>
        </p:spPr>
      </p:pic>
      <p:sp>
        <p:nvSpPr>
          <p:cNvPr id="6" name="Oval Callout 5">
            <a:extLst>
              <a:ext uri="{FF2B5EF4-FFF2-40B4-BE49-F238E27FC236}">
                <a16:creationId xmlns:a16="http://schemas.microsoft.com/office/drawing/2014/main" id="{A101B775-4EE9-C142-B353-9C8A98FC5C13}"/>
              </a:ext>
            </a:extLst>
          </p:cNvPr>
          <p:cNvSpPr/>
          <p:nvPr/>
        </p:nvSpPr>
        <p:spPr>
          <a:xfrm>
            <a:off x="7448440" y="875957"/>
            <a:ext cx="4540360" cy="3657600"/>
          </a:xfrm>
          <a:prstGeom prst="wedgeEllipseCallout">
            <a:avLst>
              <a:gd name="adj1" fmla="val -51371"/>
              <a:gd name="adj2" fmla="val 438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600" i="1" dirty="0">
                <a:solidFill>
                  <a:schemeClr val="bg1"/>
                </a:solidFill>
                <a:latin typeface="Fira Sans Condensed" panose="020B0503050000020004" pitchFamily="34" charset="0"/>
              </a:rPr>
              <a:t>“</a:t>
            </a:r>
            <a:r>
              <a:rPr lang="en-US" sz="1600" i="1" dirty="0">
                <a:solidFill>
                  <a:schemeClr val="bg1"/>
                </a:solidFill>
                <a:latin typeface="Pragmatica Extra Light" panose="020B0303040502020204" pitchFamily="34" charset="77"/>
              </a:rPr>
              <a:t>Combining online and in person training was an excellent methodology because online </a:t>
            </a:r>
            <a:r>
              <a:rPr lang="en-US" sz="1600" i="1" dirty="0" err="1">
                <a:solidFill>
                  <a:schemeClr val="bg1"/>
                </a:solidFill>
                <a:latin typeface="Pragmatica Extra Light" panose="020B0303040502020204" pitchFamily="34" charset="77"/>
              </a:rPr>
              <a:t>familiarise</a:t>
            </a:r>
            <a:r>
              <a:rPr lang="en-US" sz="1600" i="1" dirty="0">
                <a:solidFill>
                  <a:schemeClr val="bg1"/>
                </a:solidFill>
                <a:latin typeface="Pragmatica Extra Light" panose="020B0303040502020204" pitchFamily="34" charset="77"/>
              </a:rPr>
              <a:t> us with digital tools and saves resources. The physical part was interesting because it enabled us to connect and interact  and values staffs as human beings.”</a:t>
            </a:r>
            <a:endParaRPr lang="en-CA" sz="1600" i="1" dirty="0">
              <a:solidFill>
                <a:schemeClr val="bg1"/>
              </a:solidFill>
              <a:latin typeface="Pragmatica Extra Light" panose="020B0303040502020204" pitchFamily="34" charset="77"/>
            </a:endParaRPr>
          </a:p>
        </p:txBody>
      </p:sp>
      <p:sp>
        <p:nvSpPr>
          <p:cNvPr id="2" name="Google Shape;12;p14">
            <a:extLst>
              <a:ext uri="{FF2B5EF4-FFF2-40B4-BE49-F238E27FC236}">
                <a16:creationId xmlns:a16="http://schemas.microsoft.com/office/drawing/2014/main" id="{A3594852-D49C-453B-B2D4-0F734B07B6C5}"/>
              </a:ext>
            </a:extLst>
          </p:cNvPr>
          <p:cNvSpPr txBox="1">
            <a:spLocks/>
          </p:cNvSpPr>
          <p:nvPr/>
        </p:nvSpPr>
        <p:spPr>
          <a:xfrm>
            <a:off x="8453273" y="638354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7</a:t>
            </a:fld>
            <a:endParaRPr lang="en-US"/>
          </a:p>
        </p:txBody>
      </p:sp>
      <p:cxnSp>
        <p:nvCxnSpPr>
          <p:cNvPr id="4" name="Google Shape;13;p14">
            <a:extLst>
              <a:ext uri="{FF2B5EF4-FFF2-40B4-BE49-F238E27FC236}">
                <a16:creationId xmlns:a16="http://schemas.microsoft.com/office/drawing/2014/main" id="{07EB395C-144E-9DED-3BD1-AA533278CF6E}"/>
              </a:ext>
            </a:extLst>
          </p:cNvPr>
          <p:cNvCxnSpPr/>
          <p:nvPr/>
        </p:nvCxnSpPr>
        <p:spPr>
          <a:xfrm>
            <a:off x="838200" y="6246688"/>
            <a:ext cx="1057179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" name="Google Shape;14;p14">
            <a:extLst>
              <a:ext uri="{FF2B5EF4-FFF2-40B4-BE49-F238E27FC236}">
                <a16:creationId xmlns:a16="http://schemas.microsoft.com/office/drawing/2014/main" id="{89AE19E2-1C8E-3EEC-5D14-BC9C702C136B}"/>
              </a:ext>
            </a:extLst>
          </p:cNvPr>
          <p:cNvSpPr txBox="1"/>
          <p:nvPr/>
        </p:nvSpPr>
        <p:spPr>
          <a:xfrm>
            <a:off x="838200" y="6348745"/>
            <a:ext cx="37295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PREVENTION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COLLABORATIVE</a:t>
            </a:r>
            <a:endParaRPr sz="12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4232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9;p12" descr="A pink circle on a black background&#10;&#10;Description automatically generated">
            <a:extLst>
              <a:ext uri="{FF2B5EF4-FFF2-40B4-BE49-F238E27FC236}">
                <a16:creationId xmlns:a16="http://schemas.microsoft.com/office/drawing/2014/main" id="{F90B3B85-7988-5999-605D-A40A8E0F51D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35365" y="1690688"/>
            <a:ext cx="3471050" cy="311748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200" b="1" dirty="0"/>
              <a:t>CHALLENGES </a:t>
            </a:r>
            <a:r>
              <a:rPr lang="en-US" sz="3200" dirty="0">
                <a:latin typeface="+mn-lt"/>
              </a:rPr>
              <a:t>OF HYBRID </a:t>
            </a:r>
            <a:endParaRPr sz="3200" dirty="0">
              <a:latin typeface="+mn-lt"/>
            </a:endParaRPr>
          </a:p>
        </p:txBody>
      </p:sp>
      <p:sp>
        <p:nvSpPr>
          <p:cNvPr id="144" name="Google Shape;144;p5"/>
          <p:cNvSpPr txBox="1">
            <a:spLocks noGrp="1"/>
          </p:cNvSpPr>
          <p:nvPr>
            <p:ph type="body" idx="4294967295"/>
          </p:nvPr>
        </p:nvSpPr>
        <p:spPr>
          <a:xfrm>
            <a:off x="838200" y="1576116"/>
            <a:ext cx="7212106" cy="445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l" fontAlgn="base">
              <a:buBlip>
                <a:blip r:embed="rId4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C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hallenging to be engaging, including everyone to equally participate, for online sessions</a:t>
            </a:r>
          </a:p>
          <a:p>
            <a:pPr algn="l" fontAlgn="base">
              <a:buBlip>
                <a:blip r:embed="rId4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Helped to interact when participants turned cameras on but </a:t>
            </a:r>
            <a:r>
              <a:rPr lang="en-CA" b="1" i="0" u="none" strike="noStrike" dirty="0">
                <a:solidFill>
                  <a:schemeClr val="tx1"/>
                </a:solidFill>
                <a:effectLst/>
                <a:latin typeface="Pragmatica Extra Light" panose="020B0303040502020204" pitchFamily="34" charset="77"/>
              </a:rPr>
              <a:t>not always possible due to limited internet connectivity</a:t>
            </a:r>
          </a:p>
          <a:p>
            <a:pPr algn="l" fontAlgn="base">
              <a:buBlip>
                <a:blip r:embed="rId4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Although time for small group discussions, online trainings mostly relied on PowerPoint presentations</a:t>
            </a:r>
          </a:p>
          <a:p>
            <a:pPr algn="l" fontAlgn="base">
              <a:buBlip>
                <a:blip r:embed="rId4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C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ould have made efforts to make online sessions participatory through drawing on different online learning tools</a:t>
            </a:r>
          </a:p>
          <a:p>
            <a:pPr algn="l" fontAlgn="base">
              <a:buBlip>
                <a:blip r:embed="rId4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O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nline facilitation takes longer as people tend to have shorter attention spans and to allow time to get organised into breakout groups</a:t>
            </a:r>
            <a:endParaRPr dirty="0">
              <a:latin typeface="Pragmatica Extra Light" panose="020B0303040502020204" pitchFamily="34" charset="77"/>
            </a:endParaRPr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838198" y="1402891"/>
            <a:ext cx="4895851" cy="711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;p14">
            <a:extLst>
              <a:ext uri="{FF2B5EF4-FFF2-40B4-BE49-F238E27FC236}">
                <a16:creationId xmlns:a16="http://schemas.microsoft.com/office/drawing/2014/main" id="{3474BB65-1D22-198C-7434-8D4CFBA06431}"/>
              </a:ext>
            </a:extLst>
          </p:cNvPr>
          <p:cNvSpPr txBox="1">
            <a:spLocks/>
          </p:cNvSpPr>
          <p:nvPr/>
        </p:nvSpPr>
        <p:spPr>
          <a:xfrm>
            <a:off x="8435365" y="640061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3" name="Google Shape;13;p14">
            <a:extLst>
              <a:ext uri="{FF2B5EF4-FFF2-40B4-BE49-F238E27FC236}">
                <a16:creationId xmlns:a16="http://schemas.microsoft.com/office/drawing/2014/main" id="{C99FF2DC-5212-9C58-F8C4-9898C0AE1D0F}"/>
              </a:ext>
            </a:extLst>
          </p:cNvPr>
          <p:cNvCxnSpPr/>
          <p:nvPr/>
        </p:nvCxnSpPr>
        <p:spPr>
          <a:xfrm>
            <a:off x="838200" y="6246688"/>
            <a:ext cx="1057179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14;p14">
            <a:extLst>
              <a:ext uri="{FF2B5EF4-FFF2-40B4-BE49-F238E27FC236}">
                <a16:creationId xmlns:a16="http://schemas.microsoft.com/office/drawing/2014/main" id="{14ED0098-5DD7-C0DA-61B2-72E5BFE5044F}"/>
              </a:ext>
            </a:extLst>
          </p:cNvPr>
          <p:cNvSpPr txBox="1"/>
          <p:nvPr/>
        </p:nvSpPr>
        <p:spPr>
          <a:xfrm>
            <a:off x="838200" y="6348745"/>
            <a:ext cx="37295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PREVENTION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COLLABORATIVE</a:t>
            </a:r>
            <a:endParaRPr sz="12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D4F3A55-BCF7-99F7-FB71-021970BC2F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5365" y="1576116"/>
            <a:ext cx="363105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110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5"/>
          <p:cNvSpPr txBox="1">
            <a:spLocks noGrp="1"/>
          </p:cNvSpPr>
          <p:nvPr>
            <p:ph type="title"/>
          </p:nvPr>
        </p:nvSpPr>
        <p:spPr>
          <a:xfrm>
            <a:off x="838200" y="17960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lang="en-US" sz="3200" b="1" dirty="0"/>
              <a:t>CASE </a:t>
            </a:r>
            <a:r>
              <a:rPr lang="en-US" sz="3200" dirty="0">
                <a:latin typeface="+mn-lt"/>
              </a:rPr>
              <a:t>FOR HYBRID </a:t>
            </a:r>
            <a:endParaRPr sz="3200" dirty="0">
              <a:latin typeface="+mn-lt"/>
            </a:endParaRPr>
          </a:p>
        </p:txBody>
      </p:sp>
      <p:sp>
        <p:nvSpPr>
          <p:cNvPr id="144" name="Google Shape;144;p5"/>
          <p:cNvSpPr txBox="1">
            <a:spLocks noGrp="1"/>
          </p:cNvSpPr>
          <p:nvPr>
            <p:ph type="body" idx="4294967295"/>
          </p:nvPr>
        </p:nvSpPr>
        <p:spPr>
          <a:xfrm>
            <a:off x="662965" y="1374851"/>
            <a:ext cx="10515600" cy="4713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algn="l" fontAlgn="base">
              <a:buBlip>
                <a:blip r:embed="rId3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Online facilitation helpful to prepare for in person meetings </a:t>
            </a:r>
          </a:p>
          <a:p>
            <a:pPr fontAlgn="base">
              <a:buBlip>
                <a:blip r:embed="rId3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Can help make more use of in-person training which can save resources</a:t>
            </a:r>
          </a:p>
          <a:p>
            <a:pPr algn="l" fontAlgn="base">
              <a:buBlip>
                <a:blip r:embed="rId3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Takes longer to cover content and meet objectives when facilitating online compared to in-person due to technology/connectivity challenges</a:t>
            </a:r>
          </a:p>
          <a:p>
            <a:pPr algn="l" fontAlgn="base">
              <a:buBlip>
                <a:blip r:embed="rId3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In-person workshops tend to be more productive, particularly with group work</a:t>
            </a:r>
          </a:p>
          <a:p>
            <a:pPr algn="l" fontAlgn="base">
              <a:buBlip>
                <a:blip r:embed="rId3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Whether online or in-person, need to ensure space for reflection, questions, ideally with some time in small groups depending on size of training</a:t>
            </a:r>
          </a:p>
          <a:p>
            <a:pPr algn="l" fontAlgn="base">
              <a:buBlip>
                <a:blip r:embed="rId3"/>
              </a:buBlip>
            </a:pP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In-person workshops appropriate for interactive, participatory exercises but efforts should be made to better apply these principles to online facilitation</a:t>
            </a:r>
          </a:p>
          <a:p>
            <a:pPr algn="l" fontAlgn="base">
              <a:buBlip>
                <a:blip r:embed="rId3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I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n-person trainings critical for building rapport and establishing networks; can help establish platform for ongoing facilitation online after an in-person training</a:t>
            </a:r>
          </a:p>
          <a:p>
            <a:pPr algn="l" fontAlgn="base">
              <a:buBlip>
                <a:blip r:embed="rId3"/>
              </a:buBlip>
            </a:pPr>
            <a:r>
              <a:rPr lang="en-CA" dirty="0">
                <a:solidFill>
                  <a:srgbClr val="151921"/>
                </a:solidFill>
                <a:latin typeface="Pragmatica Extra Light" panose="020B0303040502020204" pitchFamily="34" charset="77"/>
              </a:rPr>
              <a:t>H</a:t>
            </a:r>
            <a:r>
              <a:rPr lang="en-CA" b="0" i="0" u="none" strike="noStrike" dirty="0">
                <a:solidFill>
                  <a:srgbClr val="151921"/>
                </a:solidFill>
                <a:effectLst/>
                <a:latin typeface="Pragmatica Extra Light" panose="020B0303040502020204" pitchFamily="34" charset="77"/>
              </a:rPr>
              <a:t>ybrid approach to facilitation effective compared to sole use of one form</a:t>
            </a:r>
          </a:p>
          <a:p>
            <a:pPr algn="l" fontAlgn="base">
              <a:buFont typeface="Arial" panose="020B0604020202020204" pitchFamily="34" charset="0"/>
              <a:buChar char="•"/>
            </a:pPr>
            <a:endParaRPr lang="en-CA" b="0" i="0" u="none" strike="noStrike" dirty="0">
              <a:solidFill>
                <a:srgbClr val="4F43BA"/>
              </a:solidFill>
              <a:effectLst/>
              <a:latin typeface="Moderat"/>
              <a:hlinkClick r:id="rId4"/>
            </a:endParaRPr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838200" y="1184510"/>
            <a:ext cx="3543301" cy="45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;p14">
            <a:extLst>
              <a:ext uri="{FF2B5EF4-FFF2-40B4-BE49-F238E27FC236}">
                <a16:creationId xmlns:a16="http://schemas.microsoft.com/office/drawing/2014/main" id="{7721CF03-1252-1DA0-8A93-26744FDDADE2}"/>
              </a:ext>
            </a:extLst>
          </p:cNvPr>
          <p:cNvSpPr txBox="1">
            <a:spLocks/>
          </p:cNvSpPr>
          <p:nvPr/>
        </p:nvSpPr>
        <p:spPr>
          <a:xfrm>
            <a:off x="8435365" y="640460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3" name="Google Shape;13;p14">
            <a:extLst>
              <a:ext uri="{FF2B5EF4-FFF2-40B4-BE49-F238E27FC236}">
                <a16:creationId xmlns:a16="http://schemas.microsoft.com/office/drawing/2014/main" id="{AE72DF2F-2E8A-947E-2B68-67ABFAA52EB6}"/>
              </a:ext>
            </a:extLst>
          </p:cNvPr>
          <p:cNvCxnSpPr/>
          <p:nvPr/>
        </p:nvCxnSpPr>
        <p:spPr>
          <a:xfrm>
            <a:off x="838200" y="6246688"/>
            <a:ext cx="10571797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" name="Google Shape;14;p14">
            <a:extLst>
              <a:ext uri="{FF2B5EF4-FFF2-40B4-BE49-F238E27FC236}">
                <a16:creationId xmlns:a16="http://schemas.microsoft.com/office/drawing/2014/main" id="{13CC681C-27D3-754B-1740-A1BD143B9EA0}"/>
              </a:ext>
            </a:extLst>
          </p:cNvPr>
          <p:cNvSpPr txBox="1"/>
          <p:nvPr/>
        </p:nvSpPr>
        <p:spPr>
          <a:xfrm>
            <a:off x="838200" y="6348745"/>
            <a:ext cx="3729519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+mj-lt"/>
                <a:ea typeface="Arial"/>
                <a:cs typeface="Arial"/>
                <a:sym typeface="Arial"/>
              </a:rPr>
              <a:t>PREVENTION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rPr>
              <a:t>COLLABORATIVE</a:t>
            </a:r>
            <a:endParaRPr sz="1200" dirty="0">
              <a:solidFill>
                <a:schemeClr val="dk1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517;p27" descr="A picture containing silhouette&#10;&#10;Description automatically generated">
            <a:extLst>
              <a:ext uri="{FF2B5EF4-FFF2-40B4-BE49-F238E27FC236}">
                <a16:creationId xmlns:a16="http://schemas.microsoft.com/office/drawing/2014/main" id="{5B91A8FB-785C-A647-DA68-6A4213ED52A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60538" y="-229262"/>
            <a:ext cx="2360011" cy="2286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35;p27" descr="A picture containing orange&#10;&#10;Description automatically generated">
            <a:extLst>
              <a:ext uri="{FF2B5EF4-FFF2-40B4-BE49-F238E27FC236}">
                <a16:creationId xmlns:a16="http://schemas.microsoft.com/office/drawing/2014/main" id="{8ED26D9C-D8BB-BB29-F52F-FD1355D4C10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713527">
            <a:off x="11353800" y="1332680"/>
            <a:ext cx="1050999" cy="5440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8220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dirty="0">
                <a:ea typeface="Arial"/>
                <a:cs typeface="Arial"/>
                <a:sym typeface="Arial"/>
              </a:rPr>
              <a:t>STAY</a:t>
            </a:r>
            <a:r>
              <a:rPr lang="en-US" dirty="0"/>
              <a:t> </a:t>
            </a:r>
            <a:r>
              <a:rPr lang="en-US" dirty="0">
                <a:latin typeface="+mn-lt"/>
              </a:rPr>
              <a:t>CONNECTED</a:t>
            </a:r>
            <a:endParaRPr dirty="0">
              <a:latin typeface="+mn-lt"/>
            </a:endParaRPr>
          </a:p>
        </p:txBody>
      </p:sp>
      <p:sp>
        <p:nvSpPr>
          <p:cNvPr id="213" name="Google Shape;213;p13"/>
          <p:cNvSpPr txBox="1">
            <a:spLocks noGrp="1"/>
          </p:cNvSpPr>
          <p:nvPr>
            <p:ph type="sldNum" idx="12"/>
          </p:nvPr>
        </p:nvSpPr>
        <p:spPr>
          <a:xfrm>
            <a:off x="8478202" y="640460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. Content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394"/>
      </a:accent1>
      <a:accent2>
        <a:srgbClr val="F28200"/>
      </a:accent2>
      <a:accent3>
        <a:srgbClr val="19A8B5"/>
      </a:accent3>
      <a:accent4>
        <a:srgbClr val="EB3B2B"/>
      </a:accent4>
      <a:accent5>
        <a:srgbClr val="5C1445"/>
      </a:accent5>
      <a:accent6>
        <a:srgbClr val="7A51AA"/>
      </a:accent6>
      <a:hlink>
        <a:srgbClr val="29A394"/>
      </a:hlink>
      <a:folHlink>
        <a:srgbClr val="5C1445"/>
      </a:folHlink>
    </a:clrScheme>
    <a:fontScheme name="Prevention Collaborative">
      <a:majorFont>
        <a:latin typeface="Pragmatica Bold"/>
        <a:ea typeface=""/>
        <a:cs typeface=""/>
      </a:majorFont>
      <a:minorFont>
        <a:latin typeface="Pragmatica Extr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. Title">
  <a:themeElements>
    <a:clrScheme name="Prevention Collaborativ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394"/>
      </a:accent1>
      <a:accent2>
        <a:srgbClr val="F28200"/>
      </a:accent2>
      <a:accent3>
        <a:srgbClr val="19A8B5"/>
      </a:accent3>
      <a:accent4>
        <a:srgbClr val="EB3B2B"/>
      </a:accent4>
      <a:accent5>
        <a:srgbClr val="5C1445"/>
      </a:accent5>
      <a:accent6>
        <a:srgbClr val="7A51AA"/>
      </a:accent6>
      <a:hlink>
        <a:srgbClr val="1D3CA0"/>
      </a:hlink>
      <a:folHlink>
        <a:srgbClr val="5C1445"/>
      </a:folHlink>
    </a:clrScheme>
    <a:fontScheme name="Prevention Collaborative">
      <a:majorFont>
        <a:latin typeface="Pragmatica Bold"/>
        <a:ea typeface=""/>
        <a:cs typeface=""/>
      </a:majorFont>
      <a:minorFont>
        <a:latin typeface="Pragmatica Extr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775</TotalTime>
  <Words>637</Words>
  <Application>Microsoft Macintosh PowerPoint</Application>
  <PresentationFormat>Widescreen</PresentationFormat>
  <Paragraphs>65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Fira Sans Condensed</vt:lpstr>
      <vt:lpstr>Moderat</vt:lpstr>
      <vt:lpstr>Pragmatica Bold</vt:lpstr>
      <vt:lpstr>Pragmatica Extra Light</vt:lpstr>
      <vt:lpstr>2. Content</vt:lpstr>
      <vt:lpstr>1. Title</vt:lpstr>
      <vt:lpstr>HYBRID APPROACHES TO FACILITATION </vt:lpstr>
      <vt:lpstr>OVERVIEW </vt:lpstr>
      <vt:lpstr>PREVENTION COLLABORATIVE</vt:lpstr>
      <vt:lpstr>TRAINING APPROACH</vt:lpstr>
      <vt:lpstr>TRAINING APPROACH </vt:lpstr>
      <vt:lpstr>BENEFITS OF HYBRID </vt:lpstr>
      <vt:lpstr>PowerPoint Presentation</vt:lpstr>
      <vt:lpstr>CHALLENGES OF HYBRID </vt:lpstr>
      <vt:lpstr>CASE FOR HYBRID </vt:lpstr>
      <vt:lpstr>STAY CONNECTED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USE</dc:title>
  <dc:creator>Tania Ghosh</dc:creator>
  <cp:lastModifiedBy>ritha.tunga@gmail.com</cp:lastModifiedBy>
  <cp:revision>64</cp:revision>
  <dcterms:created xsi:type="dcterms:W3CDTF">2021-11-29T10:09:19Z</dcterms:created>
  <dcterms:modified xsi:type="dcterms:W3CDTF">2023-03-28T15:51:08Z</dcterms:modified>
</cp:coreProperties>
</file>