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Garamond" panose="02020404030301010803" pitchFamily="18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80"/>
  </p:normalViewPr>
  <p:slideViewPr>
    <p:cSldViewPr snapToGrid="0">
      <p:cViewPr>
        <p:scale>
          <a:sx n="81" d="100"/>
          <a:sy n="81" d="100"/>
        </p:scale>
        <p:origin x="2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3a99d94c8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3a99d94c8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73b1b1fab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73b1b1fab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73b1b1fab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73b1b1fab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73b1b1fab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173b1b1fab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029200" y="101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5029200" y="101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5029200" y="101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5029200" y="101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5029200" y="101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029200" y="101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" name="Google Shape;11;p1"/>
          <p:cNvCxnSpPr/>
          <p:nvPr/>
        </p:nvCxnSpPr>
        <p:spPr>
          <a:xfrm>
            <a:off x="2346300" y="1368832"/>
            <a:ext cx="13595400" cy="0"/>
          </a:xfrm>
          <a:prstGeom prst="straightConnector1">
            <a:avLst/>
          </a:prstGeom>
          <a:noFill/>
          <a:ln w="476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" name="Google Shape;12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126350" y="9572000"/>
            <a:ext cx="2009250" cy="562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t="7865" b="7865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02601" y="7337030"/>
            <a:ext cx="2737751" cy="229286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1622150" y="3332123"/>
            <a:ext cx="16458900" cy="560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48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Green Growth by Design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lang="en-US" sz="3900" b="1" u="sng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900" b="1" u="sng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</a:t>
            </a:r>
            <a:r>
              <a:rPr lang="en-US" sz="39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political webinar on green growth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9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18th January 2023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lang="en-US" sz="39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9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Jagan Shah</a:t>
            </a:r>
            <a:endParaRPr sz="39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89" name="Google Shape;89;p13"/>
          <p:cNvCxnSpPr/>
          <p:nvPr/>
        </p:nvCxnSpPr>
        <p:spPr>
          <a:xfrm rot="5400000">
            <a:off x="-120321" y="4924372"/>
            <a:ext cx="2741186" cy="0"/>
          </a:xfrm>
          <a:prstGeom prst="straightConnector1">
            <a:avLst/>
          </a:prstGeom>
          <a:noFill/>
          <a:ln w="476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2390936" y="232313"/>
            <a:ext cx="13532236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Garamond"/>
                <a:ea typeface="Garamond"/>
                <a:cs typeface="Garamond"/>
                <a:sym typeface="Garamond"/>
              </a:rPr>
              <a:t>How do we know it’s green growth – are there ‘telltale signs’?</a:t>
            </a:r>
            <a:endParaRPr sz="3600" b="1" dirty="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1324306" y="1383258"/>
            <a:ext cx="16560424" cy="79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sz="32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‘The quality without a name’- Christopher Alexander, </a:t>
            </a:r>
            <a:r>
              <a:rPr lang="en-IN" sz="3200" b="0" i="1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The Timeless Way of Building</a:t>
            </a:r>
            <a:r>
              <a:rPr lang="en-IN" sz="3200" b="0" i="0" dirty="0"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, 1979</a:t>
            </a:r>
            <a:endParaRPr lang="en-GB" sz="3200" u="none" strike="noStrike" dirty="0">
              <a:solidFill>
                <a:schemeClr val="tx1"/>
              </a:solidFill>
              <a:effectLst/>
              <a:latin typeface="Garamond" panose="02020404030301010803" pitchFamily="18" charset="0"/>
              <a:ea typeface="Arial" panose="020B0604020202020204" pitchFamily="34" charset="0"/>
            </a:endParaRPr>
          </a:p>
          <a:p>
            <a:pPr marL="914400" lvl="4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Holistic; integrated; spatially just</a:t>
            </a:r>
            <a:r>
              <a:rPr lang="en-IN" sz="3200" dirty="0">
                <a:solidFill>
                  <a:schemeClr val="tx1"/>
                </a:solidFill>
                <a:latin typeface="Garamond" panose="02020404030301010803" pitchFamily="18" charset="0"/>
                <a:ea typeface="Arial" panose="020B0604020202020204" pitchFamily="34" charset="0"/>
              </a:rPr>
              <a:t>; </a:t>
            </a: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materiality, tactility</a:t>
            </a:r>
            <a:r>
              <a:rPr lang="en-IN" sz="3200" dirty="0">
                <a:solidFill>
                  <a:schemeClr val="tx1"/>
                </a:solidFill>
                <a:latin typeface="Garamond" panose="02020404030301010803" pitchFamily="18" charset="0"/>
                <a:ea typeface="Arial" panose="020B0604020202020204" pitchFamily="34" charset="0"/>
              </a:rPr>
              <a:t>, </a:t>
            </a: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rooted</a:t>
            </a:r>
            <a:endParaRPr lang="en-IN" sz="3200" u="none" strike="noStrike" dirty="0">
              <a:solidFill>
                <a:schemeClr val="tx1"/>
              </a:solidFill>
              <a:effectLst/>
              <a:latin typeface="Garamond" panose="02020404030301010803" pitchFamily="18" charset="0"/>
              <a:ea typeface="Arial" panose="020B0604020202020204" pitchFamily="34" charset="0"/>
            </a:endParaRP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Garamond" panose="02020404030301010803" pitchFamily="18" charset="0"/>
                <a:ea typeface="Arial" panose="020B0604020202020204" pitchFamily="34" charset="0"/>
              </a:rPr>
              <a:t>Disrupts business as usual: approaches problems obliquely (socialising urban planning)</a:t>
            </a: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u="none" strike="noStrike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Garamond" panose="02020404030301010803" pitchFamily="18" charset="0"/>
                <a:ea typeface="DM Sans" pitchFamily="2" charset="77"/>
                <a:cs typeface="DM Sans" pitchFamily="2" charset="77"/>
              </a:rPr>
              <a:t>(Dare we say) A new economics; eschewing the trickle down, secures stake</a:t>
            </a: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Evidence of just transitions (</a:t>
            </a:r>
            <a:r>
              <a:rPr lang="en-GB" sz="3200" u="none" strike="noStrike" dirty="0" err="1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FairTrade</a:t>
            </a:r>
            <a:r>
              <a:rPr lang="en-GB" sz="3200" dirty="0">
                <a:solidFill>
                  <a:schemeClr val="tx1"/>
                </a:solidFill>
                <a:latin typeface="Garamond" panose="02020404030301010803" pitchFamily="18" charset="0"/>
                <a:ea typeface="Arial" panose="020B0604020202020204" pitchFamily="34" charset="0"/>
              </a:rPr>
              <a:t>;</a:t>
            </a: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 portraits of construction workers at a construction site)</a:t>
            </a: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Mindful of outcomes and long-term impact – </a:t>
            </a:r>
            <a:r>
              <a:rPr lang="en-GB" sz="3200" u="none" strike="noStrike" dirty="0" err="1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Bruntland</a:t>
            </a: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 Commission</a:t>
            </a: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u="none" strike="noStrike" dirty="0">
                <a:solidFill>
                  <a:schemeClr val="tx1"/>
                </a:solidFill>
                <a:effectLst/>
                <a:latin typeface="Garamond" panose="02020404030301010803" pitchFamily="18" charset="0"/>
                <a:ea typeface="Arial" panose="020B0604020202020204" pitchFamily="34" charset="0"/>
              </a:rPr>
              <a:t>Achieving the ‘butterfly effect’</a:t>
            </a:r>
          </a:p>
          <a:p>
            <a:pPr marL="914400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tx1"/>
                </a:solidFill>
                <a:latin typeface="Garamond" panose="02020404030301010803" pitchFamily="18" charset="0"/>
                <a:ea typeface="Arial" panose="020B0604020202020204" pitchFamily="34" charset="0"/>
              </a:rPr>
              <a:t>Feedback loops and continual innovation</a:t>
            </a:r>
            <a:endParaRPr lang="en-GB" sz="3200" u="none" strike="noStrike" dirty="0">
              <a:solidFill>
                <a:schemeClr val="tx1"/>
              </a:solidFill>
              <a:effectLst/>
              <a:latin typeface="Garamond" panose="02020404030301010803" pitchFamily="18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2406701" y="216547"/>
            <a:ext cx="13500705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Garamond"/>
                <a:ea typeface="Garamond"/>
                <a:cs typeface="Garamond"/>
                <a:sym typeface="Garamond"/>
              </a:rPr>
              <a:t>Combining the principles of green growth: Odisha, India</a:t>
            </a:r>
            <a:endParaRPr sz="3600" b="1" dirty="0"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03614-3D13-56E2-F647-F2740BD6B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6539" y="1556739"/>
            <a:ext cx="5934624" cy="4819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861945-B506-E2EB-C1A9-7CC2E8E32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08" y="7672808"/>
            <a:ext cx="3752198" cy="2151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6C74F3-ED5B-F761-40C6-6F9D4E7B9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08" y="5090954"/>
            <a:ext cx="3783046" cy="2151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7B6DB1-846B-9F8A-1EA8-616D5659C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76" y="2500346"/>
            <a:ext cx="3792309" cy="199216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C6AB7A5-4A54-FA6A-B05F-36145AD7BC5F}"/>
              </a:ext>
            </a:extLst>
          </p:cNvPr>
          <p:cNvSpPr/>
          <p:nvPr/>
        </p:nvSpPr>
        <p:spPr>
          <a:xfrm>
            <a:off x="6646773" y="1873836"/>
            <a:ext cx="3573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buClrTx/>
              <a:defRPr/>
            </a:pPr>
            <a:r>
              <a:rPr lang="en-US" sz="3600" b="1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Land Rights</a:t>
            </a:r>
            <a:endParaRPr lang="en-US" sz="3600" kern="1200" dirty="0">
              <a:solidFill>
                <a:schemeClr val="tx1"/>
              </a:solidFill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A57A9D-8171-1466-AE25-A2167D19F6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3585" y="1666296"/>
            <a:ext cx="1079112" cy="10693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ABFEBE-D4C8-B298-3F60-35553EE4BC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3582" y="3348198"/>
            <a:ext cx="1130901" cy="11309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F81467-8D31-3A03-C502-041084029A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3582" y="5091763"/>
            <a:ext cx="1130901" cy="11309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574D3D-427C-CA39-B412-2DFF47C545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7887" y="6815052"/>
            <a:ext cx="1130901" cy="11309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2082662-6BD5-89B2-568E-6B7E15582E46}"/>
              </a:ext>
            </a:extLst>
          </p:cNvPr>
          <p:cNvSpPr/>
          <p:nvPr/>
        </p:nvSpPr>
        <p:spPr>
          <a:xfrm>
            <a:off x="6691889" y="3590482"/>
            <a:ext cx="5444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buClrTx/>
              <a:defRPr/>
            </a:pPr>
            <a:r>
              <a:rPr lang="en-US" sz="3600" b="1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Upgrade Infrastructure</a:t>
            </a:r>
            <a:endParaRPr lang="en-US" sz="3600" kern="1200" dirty="0">
              <a:solidFill>
                <a:schemeClr val="tx1"/>
              </a:solidFill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194486-5A71-D067-F08F-2ED5ED32059F}"/>
              </a:ext>
            </a:extLst>
          </p:cNvPr>
          <p:cNvSpPr/>
          <p:nvPr/>
        </p:nvSpPr>
        <p:spPr>
          <a:xfrm>
            <a:off x="6756197" y="7046088"/>
            <a:ext cx="992372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buClrTx/>
              <a:defRPr/>
            </a:pPr>
            <a:r>
              <a:rPr lang="en-US" sz="3600" b="1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Slum Dwellers Association: the 4</a:t>
            </a:r>
            <a:r>
              <a:rPr lang="en-US" sz="3600" b="1" kern="1200" baseline="300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th</a:t>
            </a:r>
            <a:r>
              <a:rPr lang="en-US" sz="3600" b="1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 Tier</a:t>
            </a:r>
          </a:p>
          <a:p>
            <a:pPr marL="457200" indent="-457200" defTabSz="1371600">
              <a:buClrTx/>
              <a:buFont typeface="Arial" panose="020B0604020202020204" pitchFamily="34" charset="0"/>
              <a:buChar char="•"/>
              <a:defRPr/>
            </a:pPr>
            <a:r>
              <a:rPr lang="en-US" sz="3000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Implementing partner in infrastructure upgradation</a:t>
            </a:r>
            <a:endParaRPr lang="en-IN" sz="3000" kern="1200" dirty="0">
              <a:solidFill>
                <a:schemeClr val="tx1"/>
              </a:solidFill>
              <a:latin typeface="Garamond" panose="02020404030301010803" pitchFamily="18" charset="0"/>
              <a:ea typeface="+mn-ea"/>
              <a:cs typeface="+mn-cs"/>
            </a:endParaRPr>
          </a:p>
          <a:p>
            <a:pPr marL="457200" indent="-457200" defTabSz="1371600">
              <a:buClrTx/>
              <a:buFont typeface="Arial" panose="020B0604020202020204" pitchFamily="34" charset="0"/>
              <a:buChar char="•"/>
              <a:defRPr/>
            </a:pPr>
            <a:r>
              <a:rPr lang="en-US" sz="3000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Devolution of funds - ULBs to SDA</a:t>
            </a:r>
            <a:endParaRPr lang="en-IN" sz="3000" kern="1200" dirty="0">
              <a:solidFill>
                <a:schemeClr val="tx1"/>
              </a:solidFill>
              <a:latin typeface="Garamond" panose="02020404030301010803" pitchFamily="18" charset="0"/>
              <a:ea typeface="+mn-ea"/>
              <a:cs typeface="+mn-cs"/>
            </a:endParaRPr>
          </a:p>
          <a:p>
            <a:pPr marL="457200" indent="-457200" defTabSz="1371600">
              <a:buClrTx/>
              <a:buFont typeface="Arial" panose="020B0604020202020204" pitchFamily="34" charset="0"/>
              <a:buChar char="•"/>
              <a:defRPr/>
            </a:pPr>
            <a:r>
              <a:rPr lang="en-US" sz="3000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Custodian of Community Assets &amp; Responsibility of Maintenance</a:t>
            </a:r>
          </a:p>
          <a:p>
            <a:pPr marL="457200" indent="-457200" defTabSz="1371600">
              <a:buClrTx/>
              <a:buFont typeface="Arial" panose="020B0604020202020204" pitchFamily="34" charset="0"/>
              <a:buChar char="•"/>
              <a:defRPr/>
            </a:pPr>
            <a:r>
              <a:rPr lang="en-US" sz="3000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Revenue collection for ULBs</a:t>
            </a:r>
            <a:endParaRPr lang="en-US" sz="3600" kern="1200" dirty="0">
              <a:solidFill>
                <a:prstClr val="white"/>
              </a:solidFill>
              <a:highlight>
                <a:srgbClr val="FF0000"/>
              </a:highlight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B0A65B-4006-87E9-B18B-60D478639E72}"/>
              </a:ext>
            </a:extLst>
          </p:cNvPr>
          <p:cNvSpPr/>
          <p:nvPr/>
        </p:nvSpPr>
        <p:spPr>
          <a:xfrm>
            <a:off x="6708055" y="5334047"/>
            <a:ext cx="3963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buClrTx/>
              <a:defRPr/>
            </a:pPr>
            <a:r>
              <a:rPr lang="en-US" sz="3600" b="1" kern="1200" cap="all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25% </a:t>
            </a:r>
            <a:r>
              <a:rPr lang="en-US" sz="3600" b="1" kern="1200" dirty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rPr>
              <a:t>City Budget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2365971" y="220474"/>
            <a:ext cx="139029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latin typeface="Garamond"/>
                <a:ea typeface="Garamond"/>
                <a:cs typeface="Garamond"/>
                <a:sym typeface="Garamond"/>
              </a:rPr>
              <a:t>Myriad forms</a:t>
            </a:r>
            <a:endParaRPr sz="3600" b="1" dirty="0"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5135A8-C7EF-8906-680C-D663DF6389F3}"/>
              </a:ext>
            </a:extLst>
          </p:cNvPr>
          <p:cNvGrpSpPr>
            <a:grpSpLocks noChangeAspect="1"/>
          </p:cNvGrpSpPr>
          <p:nvPr/>
        </p:nvGrpSpPr>
        <p:grpSpPr>
          <a:xfrm>
            <a:off x="11556136" y="1688966"/>
            <a:ext cx="4477399" cy="2615039"/>
            <a:chOff x="838200" y="2534450"/>
            <a:chExt cx="5458877" cy="32411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2A338D7-2C83-7B54-FDFB-EB844DA80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534450"/>
              <a:ext cx="5372100" cy="30226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F59675-F01E-C858-A91F-FD5C18892739}"/>
                </a:ext>
              </a:extLst>
            </p:cNvPr>
            <p:cNvSpPr txBox="1"/>
            <p:nvPr/>
          </p:nvSpPr>
          <p:spPr>
            <a:xfrm>
              <a:off x="4023434" y="5529340"/>
              <a:ext cx="22736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/>
                <a:t>Photo: </a:t>
              </a:r>
              <a:r>
                <a:rPr lang="en-US" sz="1000" dirty="0" err="1"/>
                <a:t>Sucharita</a:t>
              </a:r>
              <a:r>
                <a:rPr lang="en-US" sz="1000" dirty="0"/>
                <a:t> Dash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785EE7E-92F4-3A0F-DF68-24F06BD852B9}"/>
              </a:ext>
            </a:extLst>
          </p:cNvPr>
          <p:cNvGrpSpPr>
            <a:grpSpLocks noChangeAspect="1"/>
          </p:cNvGrpSpPr>
          <p:nvPr/>
        </p:nvGrpSpPr>
        <p:grpSpPr>
          <a:xfrm>
            <a:off x="2365970" y="1688965"/>
            <a:ext cx="7172167" cy="8053655"/>
            <a:chOff x="2576134" y="3099982"/>
            <a:chExt cx="2848623" cy="3007150"/>
          </a:xfrm>
        </p:grpSpPr>
        <p:grpSp>
          <p:nvGrpSpPr>
            <p:cNvPr id="7" name="Group 1">
              <a:extLst>
                <a:ext uri="{FF2B5EF4-FFF2-40B4-BE49-F238E27FC236}">
                  <a16:creationId xmlns:a16="http://schemas.microsoft.com/office/drawing/2014/main" id="{B9D9BD93-FEEB-050A-2968-084F902B27E9}"/>
                </a:ext>
              </a:extLst>
            </p:cNvPr>
            <p:cNvGrpSpPr/>
            <p:nvPr/>
          </p:nvGrpSpPr>
          <p:grpSpPr>
            <a:xfrm>
              <a:off x="2577370" y="3099982"/>
              <a:ext cx="2847387" cy="3007150"/>
              <a:chOff x="2229282" y="3036688"/>
              <a:chExt cx="2376964" cy="2637788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E6FFE8A-16F3-4F69-5F81-79A26C173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234267" y="3036688"/>
                <a:ext cx="2366306" cy="1313011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693FFEB-0296-6EA0-C201-A876433B96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/>
              <a:srcRect r="43881" b="51134"/>
              <a:stretch>
                <a:fillRect/>
              </a:stretch>
            </p:blipFill>
            <p:spPr>
              <a:xfrm>
                <a:off x="2229282" y="4446650"/>
                <a:ext cx="2376964" cy="1227826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8" name="Google Shape;679;p106">
              <a:extLst>
                <a:ext uri="{FF2B5EF4-FFF2-40B4-BE49-F238E27FC236}">
                  <a16:creationId xmlns:a16="http://schemas.microsoft.com/office/drawing/2014/main" id="{CEE18EEA-F3FB-7FE3-7B91-76AF44C543C8}"/>
                </a:ext>
              </a:extLst>
            </p:cNvPr>
            <p:cNvSpPr txBox="1">
              <a:spLocks/>
            </p:cNvSpPr>
            <p:nvPr/>
          </p:nvSpPr>
          <p:spPr>
            <a:xfrm>
              <a:off x="2583343" y="4332603"/>
              <a:ext cx="609699" cy="2319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228600" algn="ctr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810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556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Lato"/>
                  <a:cs typeface="Times New Roman" panose="02020603050405020304" pitchFamily="18" charset="0"/>
                  <a:sym typeface="Arial"/>
                </a:rPr>
                <a:t>Before</a:t>
              </a:r>
              <a:endParaRPr kumimoji="0" lang="en-IN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9" name="Google Shape;679;p106">
              <a:extLst>
                <a:ext uri="{FF2B5EF4-FFF2-40B4-BE49-F238E27FC236}">
                  <a16:creationId xmlns:a16="http://schemas.microsoft.com/office/drawing/2014/main" id="{293D5CE3-981C-132A-FBFA-8FB5DD18D3F1}"/>
                </a:ext>
              </a:extLst>
            </p:cNvPr>
            <p:cNvSpPr txBox="1">
              <a:spLocks/>
            </p:cNvSpPr>
            <p:nvPr/>
          </p:nvSpPr>
          <p:spPr>
            <a:xfrm>
              <a:off x="2576134" y="5864515"/>
              <a:ext cx="609699" cy="2319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228600" algn="ctr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810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  <a:defRPr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556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Lato"/>
                  <a:cs typeface="Times New Roman" panose="02020603050405020304" pitchFamily="18" charset="0"/>
                  <a:sym typeface="Arial"/>
                </a:rPr>
                <a:t>After</a:t>
              </a:r>
              <a:endParaRPr kumimoji="0" lang="en-IN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Arial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7B411C0-88DF-FFB4-1900-420BF20B5E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1728" y="4642387"/>
            <a:ext cx="4421468" cy="50945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680C93F-359D-FCA5-E587-D3A19EAF4CAA}"/>
              </a:ext>
            </a:extLst>
          </p:cNvPr>
          <p:cNvSpPr txBox="1"/>
          <p:nvPr/>
        </p:nvSpPr>
        <p:spPr>
          <a:xfrm>
            <a:off x="2270235" y="9770506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new green lung on reclaimed wasteland in Surat, Gujarat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1444BA-E4BD-B42C-B558-9691C79AAAC8}"/>
              </a:ext>
            </a:extLst>
          </p:cNvPr>
          <p:cNvSpPr txBox="1"/>
          <p:nvPr/>
        </p:nvSpPr>
        <p:spPr>
          <a:xfrm>
            <a:off x="11497450" y="9723596"/>
            <a:ext cx="4421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Women-owned business federation + Greentech + </a:t>
            </a:r>
          </a:p>
          <a:p>
            <a:r>
              <a:rPr lang="en-US" dirty="0"/>
              <a:t>e-commerce in Rourkela, Odisha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 t="7862" b="7870"/>
          <a:stretch/>
        </p:blipFill>
        <p:spPr>
          <a:xfrm>
            <a:off x="0" y="0"/>
            <a:ext cx="18288003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02601" y="7337030"/>
            <a:ext cx="2737751" cy="229286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1622150" y="4530725"/>
            <a:ext cx="16458900" cy="14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7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Thank you!</a:t>
            </a:r>
            <a:endParaRPr sz="37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7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121" name="Google Shape;121;p18"/>
          <p:cNvCxnSpPr/>
          <p:nvPr/>
        </p:nvCxnSpPr>
        <p:spPr>
          <a:xfrm rot="5400000">
            <a:off x="-120278" y="4924329"/>
            <a:ext cx="2741100" cy="0"/>
          </a:xfrm>
          <a:prstGeom prst="straightConnector1">
            <a:avLst/>
          </a:prstGeom>
          <a:noFill/>
          <a:ln w="476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204</Words>
  <Application>Microsoft Macintosh PowerPoint</Application>
  <PresentationFormat>Custom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Calibri</vt:lpstr>
      <vt:lpstr>Garamond</vt:lpstr>
      <vt:lpstr>Office Theme</vt:lpstr>
      <vt:lpstr>PowerPoint Presentation</vt:lpstr>
      <vt:lpstr>How do we know it’s green growth – are there ‘telltale signs’?</vt:lpstr>
      <vt:lpstr>Combining the principles of green growth: Odisha, India</vt:lpstr>
      <vt:lpstr>Myriad forms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Jagan Shah</cp:lastModifiedBy>
  <cp:revision>10</cp:revision>
  <cp:lastPrinted>2023-01-17T19:09:37Z</cp:lastPrinted>
  <dcterms:modified xsi:type="dcterms:W3CDTF">2023-01-17T19:14:05Z</dcterms:modified>
</cp:coreProperties>
</file>