
<file path=[Content_Types].xml><?xml version="1.0" encoding="utf-8"?>
<Types xmlns="http://schemas.openxmlformats.org/package/2006/content-types">
  <Default Extension="jpeg" ContentType="image/jpeg"/>
  <Default Extension="jpg" ContentType="image/jpeg"/>
  <Default Extension="mp4" ContentType="video/mp4"/>
  <Default Extension="png" ContentType="image/png"/>
  <Default Extension="rels" ContentType="application/vnd.openxmlformats-package.relationships+xml"/>
  <Default Extension="tiff" ContentType="image/tif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1"/>
  </p:sldMasterIdLst>
  <p:notesMasterIdLst>
    <p:notesMasterId r:id="rId14"/>
  </p:notesMasterIdLst>
  <p:sldIdLst>
    <p:sldId id="462" r:id="rId2"/>
    <p:sldId id="492" r:id="rId3"/>
    <p:sldId id="624" r:id="rId4"/>
    <p:sldId id="625" r:id="rId5"/>
    <p:sldId id="626" r:id="rId6"/>
    <p:sldId id="491" r:id="rId7"/>
    <p:sldId id="418" r:id="rId8"/>
    <p:sldId id="493" r:id="rId9"/>
    <p:sldId id="469" r:id="rId10"/>
    <p:sldId id="613" r:id="rId11"/>
    <p:sldId id="386" r:id="rId12"/>
    <p:sldId id="274" r:id="rId13"/>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6567"/>
    <p:restoredTop sz="72083"/>
  </p:normalViewPr>
  <p:slideViewPr>
    <p:cSldViewPr snapToGrid="0">
      <p:cViewPr varScale="1">
        <p:scale>
          <a:sx n="88" d="100"/>
          <a:sy n="88" d="100"/>
        </p:scale>
        <p:origin x="464" y="18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F2C7637-5EA3-5349-939F-03FB8C9DFE1F}" type="datetimeFigureOut">
              <a:rPr lang="en-US" smtClean="0"/>
              <a:t>7/15/24</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3A65374-B9C2-2A44-8AC0-881FAF9F4CF7}" type="slidenum">
              <a:rPr lang="en-US" smtClean="0"/>
              <a:t>‹#›</a:t>
            </a:fld>
            <a:endParaRPr lang="en-US"/>
          </a:p>
        </p:txBody>
      </p:sp>
    </p:spTree>
    <p:extLst>
      <p:ext uri="{BB962C8B-B14F-4D97-AF65-F5344CB8AC3E}">
        <p14:creationId xmlns:p14="http://schemas.microsoft.com/office/powerpoint/2010/main" val="228457605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sz="1200" b="0" i="0" u="none" strike="noStrike" kern="1200" dirty="0">
                <a:solidFill>
                  <a:schemeClr val="tx1"/>
                </a:solidFill>
                <a:effectLst/>
                <a:latin typeface="+mn-lt"/>
                <a:ea typeface="+mn-ea"/>
                <a:cs typeface="+mn-cs"/>
              </a:rPr>
              <a:t>My sincere thanks to </a:t>
            </a:r>
            <a:r>
              <a:rPr lang="en-CA" sz="1200" b="0" i="0" u="none" strike="noStrike" kern="1200" dirty="0" err="1">
                <a:solidFill>
                  <a:schemeClr val="tx1"/>
                </a:solidFill>
                <a:effectLst/>
                <a:latin typeface="+mn-lt"/>
                <a:ea typeface="+mn-ea"/>
                <a:cs typeface="+mn-cs"/>
              </a:rPr>
              <a:t>PlentyCanada</a:t>
            </a:r>
            <a:r>
              <a:rPr lang="en-CA" sz="1200" b="0" i="0" u="none" strike="noStrike" kern="1200" dirty="0">
                <a:solidFill>
                  <a:schemeClr val="tx1"/>
                </a:solidFill>
                <a:effectLst/>
                <a:latin typeface="+mn-lt"/>
                <a:ea typeface="+mn-ea"/>
                <a:cs typeface="+mn-cs"/>
              </a:rPr>
              <a:t> for welcoming me into this space to share a little of what I’ve been working on and </a:t>
            </a:r>
            <a:r>
              <a:rPr lang="en-CA" sz="1200" b="0" i="0" u="none" strike="noStrike" kern="1200">
                <a:solidFill>
                  <a:schemeClr val="tx1"/>
                </a:solidFill>
                <a:effectLst/>
                <a:latin typeface="+mn-lt"/>
                <a:ea typeface="+mn-ea"/>
                <a:cs typeface="+mn-cs"/>
              </a:rPr>
              <a:t>to listen. </a:t>
            </a:r>
            <a:endParaRPr lang="en-CA" sz="1200" b="0" i="0" u="none" strike="noStrike" kern="1200" dirty="0">
              <a:solidFill>
                <a:schemeClr val="tx1"/>
              </a:solidFill>
              <a:effectLst/>
              <a:latin typeface="+mn-lt"/>
              <a:ea typeface="+mn-ea"/>
              <a:cs typeface="+mn-cs"/>
            </a:endParaRPr>
          </a:p>
          <a:p>
            <a:endParaRPr lang="en-CA" sz="1200" b="0" i="0" u="none" strike="noStrike" kern="1200" dirty="0">
              <a:solidFill>
                <a:schemeClr val="tx1"/>
              </a:solidFill>
              <a:effectLst/>
              <a:latin typeface="+mn-lt"/>
              <a:ea typeface="+mn-ea"/>
              <a:cs typeface="+mn-cs"/>
            </a:endParaRPr>
          </a:p>
          <a:p>
            <a:r>
              <a:rPr lang="en-CA" sz="1200" b="0" i="0" u="none" strike="noStrike" kern="1200" dirty="0">
                <a:solidFill>
                  <a:schemeClr val="tx1"/>
                </a:solidFill>
                <a:effectLst/>
                <a:latin typeface="+mn-lt"/>
                <a:ea typeface="+mn-ea"/>
                <a:cs typeface="+mn-cs"/>
              </a:rPr>
              <a:t>My role here today is to share how Western science is coming to know and grapple with climate change.  This is only one way of knowing, and certainly comes laden with a set of assumptions about what’s causing climate change (</a:t>
            </a:r>
            <a:r>
              <a:rPr lang="en-CA" sz="1200" b="0" i="0" u="none" strike="noStrike" kern="1200" dirty="0" err="1">
                <a:solidFill>
                  <a:schemeClr val="tx1"/>
                </a:solidFill>
                <a:effectLst/>
                <a:latin typeface="+mn-lt"/>
                <a:ea typeface="+mn-ea"/>
                <a:cs typeface="+mn-cs"/>
              </a:rPr>
              <a:t>ie</a:t>
            </a:r>
            <a:r>
              <a:rPr lang="en-CA" sz="1200" b="0" i="0" u="none" strike="noStrike" kern="1200" dirty="0">
                <a:solidFill>
                  <a:schemeClr val="tx1"/>
                </a:solidFill>
                <a:effectLst/>
                <a:latin typeface="+mn-lt"/>
                <a:ea typeface="+mn-ea"/>
                <a:cs typeface="+mn-cs"/>
              </a:rPr>
              <a:t> technology, rather that a disconnect between many humans and nature), and the solutions (</a:t>
            </a:r>
            <a:r>
              <a:rPr lang="en-CA" sz="1200" b="0" i="0" u="none" strike="noStrike" kern="1200" dirty="0" err="1">
                <a:solidFill>
                  <a:schemeClr val="tx1"/>
                </a:solidFill>
                <a:effectLst/>
                <a:latin typeface="+mn-lt"/>
                <a:ea typeface="+mn-ea"/>
                <a:cs typeface="+mn-cs"/>
              </a:rPr>
              <a:t>ie</a:t>
            </a:r>
            <a:r>
              <a:rPr lang="en-CA" sz="1200" b="0" i="0" u="none" strike="noStrike" kern="1200" dirty="0">
                <a:solidFill>
                  <a:schemeClr val="tx1"/>
                </a:solidFill>
                <a:effectLst/>
                <a:latin typeface="+mn-lt"/>
                <a:ea typeface="+mn-ea"/>
                <a:cs typeface="+mn-cs"/>
              </a:rPr>
              <a:t> technology, rather than a more fundamental re-thinking of the purpose and function of our societies).</a:t>
            </a:r>
          </a:p>
          <a:p>
            <a:endParaRPr lang="en-CA" sz="1200" b="0" i="0" u="none" strike="noStrike" kern="1200" dirty="0">
              <a:solidFill>
                <a:schemeClr val="tx1"/>
              </a:solidFill>
              <a:effectLst/>
              <a:latin typeface="+mn-lt"/>
              <a:ea typeface="+mn-ea"/>
              <a:cs typeface="+mn-cs"/>
            </a:endParaRPr>
          </a:p>
          <a:p>
            <a:r>
              <a:rPr lang="en-CA" sz="1200" b="0" i="0" u="none" strike="noStrike" kern="1200" dirty="0">
                <a:solidFill>
                  <a:schemeClr val="tx1"/>
                </a:solidFill>
                <a:effectLst/>
                <a:latin typeface="+mn-lt"/>
                <a:ea typeface="+mn-ea"/>
                <a:cs typeface="+mn-cs"/>
              </a:rPr>
              <a:t>I’m living and working on the traditional territory of ‎ the </a:t>
            </a:r>
            <a:r>
              <a:rPr lang="en-CA" sz="1200" b="0" i="0" u="none" strike="noStrike" kern="1200" dirty="0" err="1">
                <a:solidFill>
                  <a:schemeClr val="tx1"/>
                </a:solidFill>
                <a:effectLst/>
                <a:latin typeface="+mn-lt"/>
                <a:ea typeface="+mn-ea"/>
                <a:cs typeface="+mn-cs"/>
              </a:rPr>
              <a:t>Attawandaron</a:t>
            </a:r>
            <a:r>
              <a:rPr lang="en-CA" sz="1200" b="0" i="0" u="none" strike="noStrike" kern="1200" dirty="0">
                <a:solidFill>
                  <a:schemeClr val="tx1"/>
                </a:solidFill>
                <a:effectLst/>
                <a:latin typeface="+mn-lt"/>
                <a:ea typeface="+mn-ea"/>
                <a:cs typeface="+mn-cs"/>
              </a:rPr>
              <a:t> (also known as Neutral), Anishinaabe, and Haudenosaunee peoples. The University of Waterloo is situated on the Haldimand Tract, the land promised to the Six Nations that includes six miles on each side of the Grand River.   Listen to and learn from Indigenous groups who have cared for this land since time immemorial and continue to do so today. </a:t>
            </a:r>
            <a:endParaRPr lang="en-US" dirty="0"/>
          </a:p>
        </p:txBody>
      </p:sp>
      <p:sp>
        <p:nvSpPr>
          <p:cNvPr id="4" name="Slide Number Placeholder 3"/>
          <p:cNvSpPr>
            <a:spLocks noGrp="1"/>
          </p:cNvSpPr>
          <p:nvPr>
            <p:ph type="sldNum" sz="quarter" idx="5"/>
          </p:nvPr>
        </p:nvSpPr>
        <p:spPr/>
        <p:txBody>
          <a:bodyPr/>
          <a:lstStyle/>
          <a:p>
            <a:fld id="{57BBD6D7-E6A5-9B43-9BCD-BE65039B6287}" type="slidenum">
              <a:rPr lang="en-US" smtClean="0"/>
              <a:t>1</a:t>
            </a:fld>
            <a:endParaRPr lang="en-US"/>
          </a:p>
        </p:txBody>
      </p:sp>
    </p:spTree>
    <p:extLst>
      <p:ext uri="{BB962C8B-B14F-4D97-AF65-F5344CB8AC3E}">
        <p14:creationId xmlns:p14="http://schemas.microsoft.com/office/powerpoint/2010/main" val="105272810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Heat waves; Floods in non-coastal areas due to extreme rainfall and glacial melt</a:t>
            </a:r>
          </a:p>
          <a:p>
            <a:endParaRPr lang="en-US" dirty="0"/>
          </a:p>
          <a:p>
            <a:r>
              <a:rPr lang="en-US" b="1" dirty="0"/>
              <a:t>Missing from this figure</a:t>
            </a:r>
            <a:r>
              <a:rPr lang="en-US" dirty="0"/>
              <a:t>:</a:t>
            </a:r>
          </a:p>
          <a:p>
            <a:pPr marL="285750" indent="-285750">
              <a:buFont typeface="Arial" panose="020B0604020202020204" pitchFamily="34" charset="0"/>
              <a:buChar char="•"/>
            </a:pPr>
            <a:r>
              <a:rPr lang="en-US" dirty="0"/>
              <a:t>Injustice and exploitation</a:t>
            </a:r>
          </a:p>
          <a:p>
            <a:pPr marL="285750" indent="-285750">
              <a:buFont typeface="Arial" panose="020B0604020202020204" pitchFamily="34" charset="0"/>
              <a:buChar char="•"/>
            </a:pPr>
            <a:r>
              <a:rPr lang="en-US" dirty="0"/>
              <a:t>Conflict over resources</a:t>
            </a:r>
          </a:p>
          <a:p>
            <a:pPr marL="285750" indent="-285750">
              <a:buFont typeface="Arial" panose="020B0604020202020204" pitchFamily="34" charset="0"/>
              <a:buChar char="•"/>
            </a:pPr>
            <a:r>
              <a:rPr lang="en-US" dirty="0"/>
              <a:t>Extreme events – floods and storms</a:t>
            </a:r>
          </a:p>
          <a:p>
            <a:pPr marL="285750" indent="-285750">
              <a:buFont typeface="Arial" panose="020B0604020202020204" pitchFamily="34" charset="0"/>
              <a:buChar char="•"/>
            </a:pPr>
            <a:r>
              <a:rPr lang="en-US" dirty="0"/>
              <a:t>Heat waves, especially in cities</a:t>
            </a:r>
          </a:p>
          <a:p>
            <a:pPr marL="285750" indent="-285750">
              <a:buFont typeface="Arial" panose="020B0604020202020204" pitchFamily="34" charset="0"/>
              <a:buChar char="•"/>
            </a:pPr>
            <a:r>
              <a:rPr lang="en-US" dirty="0"/>
              <a:t>Climate refugees</a:t>
            </a:r>
          </a:p>
          <a:p>
            <a:endParaRPr lang="en-US" dirty="0"/>
          </a:p>
        </p:txBody>
      </p:sp>
      <p:sp>
        <p:nvSpPr>
          <p:cNvPr id="4" name="Slide Number Placeholder 3"/>
          <p:cNvSpPr>
            <a:spLocks noGrp="1"/>
          </p:cNvSpPr>
          <p:nvPr>
            <p:ph type="sldNum" sz="quarter" idx="5"/>
          </p:nvPr>
        </p:nvSpPr>
        <p:spPr/>
        <p:txBody>
          <a:bodyPr/>
          <a:lstStyle/>
          <a:p>
            <a:fld id="{EB61F93F-1467-2A48-BE1A-91A95980C9C0}" type="slidenum">
              <a:rPr lang="en-US" smtClean="0"/>
              <a:t>7</a:t>
            </a:fld>
            <a:endParaRPr lang="en-US"/>
          </a:p>
        </p:txBody>
      </p:sp>
    </p:spTree>
    <p:extLst>
      <p:ext uri="{BB962C8B-B14F-4D97-AF65-F5344CB8AC3E}">
        <p14:creationId xmlns:p14="http://schemas.microsoft.com/office/powerpoint/2010/main" val="190065219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Take a minute to describe the IPCC.</a:t>
            </a:r>
          </a:p>
          <a:p>
            <a:endParaRPr lang="en-US" dirty="0"/>
          </a:p>
          <a:p>
            <a:endParaRPr lang="en-US" dirty="0"/>
          </a:p>
          <a:p>
            <a:r>
              <a:rPr lang="en-US" dirty="0"/>
              <a:t>Without immediate and deep </a:t>
            </a:r>
            <a:r>
              <a:rPr lang="en-US" dirty="0" err="1"/>
              <a:t>ghg</a:t>
            </a:r>
            <a:r>
              <a:rPr lang="en-US" dirty="0"/>
              <a:t> emissions reductions across all sectors, 1.5 degrees is beyond reach.</a:t>
            </a:r>
          </a:p>
          <a:p>
            <a:endParaRPr lang="en-US" dirty="0"/>
          </a:p>
          <a:p>
            <a:r>
              <a:rPr lang="en-US" dirty="0"/>
              <a:t>There are examples of zero energy or zero carbon buildings in almost all climates.</a:t>
            </a:r>
          </a:p>
          <a:p>
            <a:endParaRPr lang="en-US" dirty="0"/>
          </a:p>
          <a:p>
            <a:r>
              <a:rPr lang="en-US" dirty="0"/>
              <a:t>There is significant potential to reduce emissions in the transport sector BUT this means we need to scale UP our production of electricity and that electricity has to be low carbon.</a:t>
            </a:r>
          </a:p>
        </p:txBody>
      </p:sp>
      <p:sp>
        <p:nvSpPr>
          <p:cNvPr id="4" name="Slide Number Placeholder 3"/>
          <p:cNvSpPr>
            <a:spLocks noGrp="1"/>
          </p:cNvSpPr>
          <p:nvPr>
            <p:ph type="sldNum" sz="quarter" idx="5"/>
          </p:nvPr>
        </p:nvSpPr>
        <p:spPr/>
        <p:txBody>
          <a:bodyPr/>
          <a:lstStyle/>
          <a:p>
            <a:fld id="{57BBD6D7-E6A5-9B43-9BCD-BE65039B6287}" type="slidenum">
              <a:rPr lang="en-US" smtClean="0"/>
              <a:t>9</a:t>
            </a:fld>
            <a:endParaRPr lang="en-US"/>
          </a:p>
        </p:txBody>
      </p:sp>
    </p:spTree>
    <p:extLst>
      <p:ext uri="{BB962C8B-B14F-4D97-AF65-F5344CB8AC3E}">
        <p14:creationId xmlns:p14="http://schemas.microsoft.com/office/powerpoint/2010/main" val="348613790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Individual choice ALONE makes only a modest contribution to reducing greenhouse gases. This is INSUFFICIENT unless it’s linked to structural and cultural changes. </a:t>
            </a:r>
          </a:p>
          <a:p>
            <a:endParaRPr lang="en-US" dirty="0"/>
          </a:p>
          <a:p>
            <a:endParaRPr lang="en-US" dirty="0"/>
          </a:p>
          <a:p>
            <a:r>
              <a:rPr lang="en-US" dirty="0"/>
              <a:t>Significant changes across transport, industry, buildings, and land-use will </a:t>
            </a:r>
            <a:r>
              <a:rPr lang="en-US" b="1" dirty="0"/>
              <a:t>make it easier</a:t>
            </a:r>
            <a:r>
              <a:rPr lang="en-US" b="0" dirty="0"/>
              <a:t> for people to lead low carbon lifestyles, and at the same time improve well-being.  GLOBAL SCIENCE SUPPORTS THIS CLAIM.  By 2050 a combination of effective policies, improved infrastructure and technologies leading to </a:t>
            </a:r>
            <a:r>
              <a:rPr lang="en-US" b="0" dirty="0" err="1"/>
              <a:t>behaviour</a:t>
            </a:r>
            <a:r>
              <a:rPr lang="en-US" b="0" dirty="0"/>
              <a:t> change has the potential to enable those individual reductions.   What are they?  Plant-based diets, right-sized homes and compact urban areas, efficient housing and appliances, walking and cycling.  We know the list. </a:t>
            </a:r>
          </a:p>
          <a:p>
            <a:endParaRPr lang="en-US" b="0" dirty="0"/>
          </a:p>
          <a:p>
            <a:r>
              <a:rPr lang="en-US" b="0" dirty="0"/>
              <a:t>For example – access to public transit, active transport infrastructure, affordable housing near work/play.</a:t>
            </a:r>
          </a:p>
          <a:p>
            <a:endParaRPr lang="en-US" b="0" dirty="0"/>
          </a:p>
          <a:p>
            <a:r>
              <a:rPr lang="en-US" b="0" dirty="0"/>
              <a:t>So how do we talk about whether this is an individual or collective problem? </a:t>
            </a:r>
          </a:p>
          <a:p>
            <a:endParaRPr lang="en-US" b="0" dirty="0"/>
          </a:p>
          <a:p>
            <a:endParaRPr lang="en-US" b="0" dirty="0"/>
          </a:p>
          <a:p>
            <a:endParaRPr lang="en-US" b="0" dirty="0"/>
          </a:p>
          <a:p>
            <a:r>
              <a:rPr lang="en-US" b="0" dirty="0"/>
              <a:t>Cities: responsible for more than 2/3 of global GHGs.  Electrification (with low emissions energy), improving C uptake and storage (green roofs, permeable surfaces, green spaces, nature-based solutions); retrofit buildings fast, co-locate jobs and housing; support active transport and cycling – why?  Transition to next slide</a:t>
            </a:r>
            <a:endParaRPr lang="en-US" dirty="0"/>
          </a:p>
          <a:p>
            <a:endParaRPr lang="en-US" dirty="0"/>
          </a:p>
        </p:txBody>
      </p:sp>
      <p:sp>
        <p:nvSpPr>
          <p:cNvPr id="4" name="Slide Number Placeholder 3"/>
          <p:cNvSpPr>
            <a:spLocks noGrp="1"/>
          </p:cNvSpPr>
          <p:nvPr>
            <p:ph type="sldNum" sz="quarter" idx="5"/>
          </p:nvPr>
        </p:nvSpPr>
        <p:spPr/>
        <p:txBody>
          <a:bodyPr/>
          <a:lstStyle/>
          <a:p>
            <a:fld id="{57BBD6D7-E6A5-9B43-9BCD-BE65039B6287}" type="slidenum">
              <a:rPr lang="en-US" smtClean="0"/>
              <a:t>10</a:t>
            </a:fld>
            <a:endParaRPr lang="en-US"/>
          </a:p>
        </p:txBody>
      </p:sp>
    </p:spTree>
    <p:extLst>
      <p:ext uri="{BB962C8B-B14F-4D97-AF65-F5344CB8AC3E}">
        <p14:creationId xmlns:p14="http://schemas.microsoft.com/office/powerpoint/2010/main" val="370659625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a:p>
            <a:endParaRPr lang="en-US" dirty="0"/>
          </a:p>
          <a:p>
            <a:r>
              <a:rPr lang="en-US" dirty="0"/>
              <a:t>We have incredible potential, but </a:t>
            </a:r>
            <a:r>
              <a:rPr lang="en-US" b="1" dirty="0"/>
              <a:t>this is all too often the place we’re starting. </a:t>
            </a:r>
          </a:p>
          <a:p>
            <a:endParaRPr lang="en-US" dirty="0"/>
          </a:p>
          <a:p>
            <a:r>
              <a:rPr lang="en-US" dirty="0"/>
              <a:t>There are layers of information in this image.  About what we value.  About what we think the future will hold.  About what kind of lives most of us lead.  This picture is really an homage to the car.  If you have roads like this, you might assume that nearly everyone has one.  You might assume that we can, and will always be able to, fill it up with gas.  We can’t see around the image, but if this is a low lying area near a coastline or a river, then we assume that flooding won’t be a major problem (there are no flood defenses).  </a:t>
            </a:r>
            <a:r>
              <a:rPr lang="en-US" b="1" dirty="0"/>
              <a:t>We assume that the past is a pretty good indicator of the future</a:t>
            </a:r>
            <a:r>
              <a:rPr lang="en-US" b="0" dirty="0"/>
              <a:t>. </a:t>
            </a:r>
          </a:p>
          <a:p>
            <a:endParaRPr lang="en-US" b="0" dirty="0"/>
          </a:p>
          <a:p>
            <a:r>
              <a:rPr lang="en-US" b="0" dirty="0"/>
              <a:t>It’s been said that the way we plan our cities and make decisions in our businesses is like driving at a 100km/hour using only our rearview mirrors as a guide.  Obviously this creates some challenges, when we have mountains of evidence to suggest that the road ahead is in fact twisting and turning very rapidly indeed.</a:t>
            </a:r>
          </a:p>
          <a:p>
            <a:endParaRPr lang="en-US" b="0" dirty="0"/>
          </a:p>
          <a:p>
            <a:r>
              <a:rPr lang="en-US" b="1" dirty="0"/>
              <a:t>Move to next image.</a:t>
            </a:r>
          </a:p>
          <a:p>
            <a:endParaRPr lang="en-US" b="0" dirty="0"/>
          </a:p>
          <a:p>
            <a:endParaRPr lang="en-US" dirty="0"/>
          </a:p>
          <a:p>
            <a:r>
              <a:rPr lang="en-US" dirty="0"/>
              <a:t>But sustainability is a conversation about what kind of future we want.  It casts a big net.  It’s not simply greenhouse gas emissions, or greenspace.  It’s the shape and function of our cities.  How close can we live to where we play?  Can we live our values through the work we do?</a:t>
            </a:r>
          </a:p>
          <a:p>
            <a:endParaRPr lang="en-US" dirty="0"/>
          </a:p>
          <a:p>
            <a:r>
              <a:rPr lang="en-US" dirty="0"/>
              <a:t>Sustainability is also about reconciling our economy with the environment that sustains us, and about creating a new definition of prosperity.  Are we prosperous if many are left behind?  Are we prosperous if our children will be less well off than we are?  Are we prosperous if we feel disconnected and alone?</a:t>
            </a:r>
          </a:p>
          <a:p>
            <a:endParaRPr lang="en-US" dirty="0"/>
          </a:p>
          <a:p>
            <a:endParaRPr lang="en-US" dirty="0"/>
          </a:p>
          <a:p>
            <a:pPr marL="0" marR="0" lvl="0" indent="0" algn="l" defTabSz="457200" rtl="0" eaLnBrk="1" fontAlgn="auto" latinLnBrk="0" hangingPunct="1">
              <a:lnSpc>
                <a:spcPct val="100000"/>
              </a:lnSpc>
              <a:spcBef>
                <a:spcPts val="0"/>
              </a:spcBef>
              <a:spcAft>
                <a:spcPts val="0"/>
              </a:spcAft>
              <a:buClrTx/>
              <a:buSzTx/>
              <a:buFontTx/>
              <a:buNone/>
              <a:tabLst/>
              <a:defRPr/>
            </a:pPr>
            <a:r>
              <a:rPr lang="en-US" dirty="0"/>
              <a:t>So how do we support, deepen, cultivate transformations that ARE desirable?</a:t>
            </a:r>
            <a:endParaRPr lang="en-US" b="1" dirty="0"/>
          </a:p>
          <a:p>
            <a:endParaRPr lang="en-US" dirty="0"/>
          </a:p>
          <a:p>
            <a:endParaRPr lang="en-US" b="1" dirty="0"/>
          </a:p>
          <a:p>
            <a:pPr marL="0" marR="0" lvl="0" indent="0" algn="l" defTabSz="457200" rtl="0" eaLnBrk="1" fontAlgn="auto" latinLnBrk="0" hangingPunct="1">
              <a:lnSpc>
                <a:spcPct val="100000"/>
              </a:lnSpc>
              <a:spcBef>
                <a:spcPts val="0"/>
              </a:spcBef>
              <a:spcAft>
                <a:spcPts val="0"/>
              </a:spcAft>
              <a:buClrTx/>
              <a:buSzTx/>
              <a:buFontTx/>
              <a:buNone/>
              <a:tabLst/>
              <a:defRPr/>
            </a:pPr>
            <a:r>
              <a:rPr lang="en-US" sz="1200" b="1" kern="1200" dirty="0">
                <a:solidFill>
                  <a:schemeClr val="tx1"/>
                </a:solidFill>
                <a:effectLst/>
                <a:latin typeface="+mn-lt"/>
                <a:ea typeface="+mn-ea"/>
                <a:cs typeface="+mn-cs"/>
              </a:rPr>
              <a:t>What is needed? vision (ambitious, creative, holistic, equitable, long term); learn from examples; tackle deeper levers of change; and evaluate/monitor/demonstrate effectiveness</a:t>
            </a:r>
            <a:endParaRPr lang="en-CA" sz="1200" b="1" kern="1200" dirty="0">
              <a:solidFill>
                <a:schemeClr val="tx1"/>
              </a:solidFill>
              <a:effectLst/>
              <a:latin typeface="+mn-lt"/>
              <a:ea typeface="+mn-ea"/>
              <a:cs typeface="+mn-cs"/>
            </a:endParaRPr>
          </a:p>
          <a:p>
            <a:endParaRPr lang="en-US" dirty="0"/>
          </a:p>
          <a:p>
            <a:endParaRPr lang="en-US" dirty="0"/>
          </a:p>
        </p:txBody>
      </p:sp>
      <p:sp>
        <p:nvSpPr>
          <p:cNvPr id="4" name="Slide Number Placeholder 3"/>
          <p:cNvSpPr>
            <a:spLocks noGrp="1"/>
          </p:cNvSpPr>
          <p:nvPr>
            <p:ph type="sldNum" sz="quarter" idx="5"/>
          </p:nvPr>
        </p:nvSpPr>
        <p:spPr/>
        <p:txBody>
          <a:bodyPr/>
          <a:lstStyle/>
          <a:p>
            <a:fld id="{EB61F93F-1467-2A48-BE1A-91A95980C9C0}" type="slidenum">
              <a:rPr lang="en-US" smtClean="0"/>
              <a:t>11</a:t>
            </a:fld>
            <a:endParaRPr lang="en-US"/>
          </a:p>
        </p:txBody>
      </p:sp>
    </p:spTree>
    <p:extLst>
      <p:ext uri="{BB962C8B-B14F-4D97-AF65-F5344CB8AC3E}">
        <p14:creationId xmlns:p14="http://schemas.microsoft.com/office/powerpoint/2010/main" val="241774845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94957B1-6700-8841-8CAA-6677DBB06FD6}" type="slidenum">
              <a:rPr lang="en-US" smtClean="0"/>
              <a:t>12</a:t>
            </a:fld>
            <a:endParaRPr lang="en-US"/>
          </a:p>
        </p:txBody>
      </p:sp>
    </p:spTree>
    <p:extLst>
      <p:ext uri="{BB962C8B-B14F-4D97-AF65-F5344CB8AC3E}">
        <p14:creationId xmlns:p14="http://schemas.microsoft.com/office/powerpoint/2010/main" val="356601768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2417779" y="802298"/>
            <a:ext cx="8637073" cy="2541431"/>
          </a:xfrm>
        </p:spPr>
        <p:txBody>
          <a:bodyPr bIns="0" anchor="b">
            <a:normAutofit/>
          </a:bodyPr>
          <a:lstStyle>
            <a:lvl1pPr algn="l">
              <a:defRPr sz="6600"/>
            </a:lvl1pPr>
          </a:lstStyle>
          <a:p>
            <a:r>
              <a:rPr lang="en-US"/>
              <a:t>Click to edit Master title style</a:t>
            </a:r>
            <a:endParaRPr lang="en-US" dirty="0"/>
          </a:p>
        </p:txBody>
      </p:sp>
      <p:sp>
        <p:nvSpPr>
          <p:cNvPr id="3" name="Subtitle 2"/>
          <p:cNvSpPr>
            <a:spLocks noGrp="1"/>
          </p:cNvSpPr>
          <p:nvPr>
            <p:ph type="subTitle" idx="1"/>
          </p:nvPr>
        </p:nvSpPr>
        <p:spPr>
          <a:xfrm>
            <a:off x="2417780" y="3531204"/>
            <a:ext cx="8637072" cy="977621"/>
          </a:xfrm>
        </p:spPr>
        <p:txBody>
          <a:bodyPr tIns="91440" bIns="91440">
            <a:normAutofit/>
          </a:bodyPr>
          <a:lstStyle>
            <a:lvl1pPr marL="0" indent="0" algn="l">
              <a:buNone/>
              <a:defRPr sz="1800" b="0" cap="all" baseline="0">
                <a:solidFill>
                  <a:schemeClr val="tx1"/>
                </a:solidFill>
              </a:defRPr>
            </a:lvl1pPr>
            <a:lvl2pPr marL="457200" indent="0" algn="ctr">
              <a:buNone/>
              <a:defRPr sz="18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6149D663-BEDE-F641-9E68-62A164CE65D1}" type="datetimeFigureOut">
              <a:rPr lang="en-US" smtClean="0"/>
              <a:t>7/15/24</a:t>
            </a:fld>
            <a:endParaRPr lang="en-US"/>
          </a:p>
        </p:txBody>
      </p:sp>
      <p:sp>
        <p:nvSpPr>
          <p:cNvPr id="5" name="Footer Placeholder 4"/>
          <p:cNvSpPr>
            <a:spLocks noGrp="1"/>
          </p:cNvSpPr>
          <p:nvPr>
            <p:ph type="ftr" sz="quarter" idx="11"/>
          </p:nvPr>
        </p:nvSpPr>
        <p:spPr>
          <a:xfrm>
            <a:off x="2416500" y="329307"/>
            <a:ext cx="4973915" cy="309201"/>
          </a:xfrm>
        </p:spPr>
        <p:txBody>
          <a:bodyPr/>
          <a:lstStyle/>
          <a:p>
            <a:endParaRPr lang="en-US"/>
          </a:p>
        </p:txBody>
      </p:sp>
      <p:sp>
        <p:nvSpPr>
          <p:cNvPr id="6" name="Slide Number Placeholder 5"/>
          <p:cNvSpPr>
            <a:spLocks noGrp="1"/>
          </p:cNvSpPr>
          <p:nvPr>
            <p:ph type="sldNum" sz="quarter" idx="12"/>
          </p:nvPr>
        </p:nvSpPr>
        <p:spPr>
          <a:xfrm>
            <a:off x="1437664" y="798973"/>
            <a:ext cx="811019" cy="503578"/>
          </a:xfrm>
        </p:spPr>
        <p:txBody>
          <a:bodyPr/>
          <a:lstStyle/>
          <a:p>
            <a:fld id="{72A2C685-3BF0-2941-84B4-FDDCB01D919D}" type="slidenum">
              <a:rPr lang="en-US" smtClean="0"/>
              <a:t>‹#›</a:t>
            </a:fld>
            <a:endParaRPr lang="en-US"/>
          </a:p>
        </p:txBody>
      </p:sp>
      <p:cxnSp>
        <p:nvCxnSpPr>
          <p:cNvPr id="15" name="Straight Connector 14"/>
          <p:cNvCxnSpPr/>
          <p:nvPr/>
        </p:nvCxnSpPr>
        <p:spPr>
          <a:xfrm>
            <a:off x="2417780" y="3528542"/>
            <a:ext cx="8637072"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235228404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6149D663-BEDE-F641-9E68-62A164CE65D1}" type="datetimeFigureOut">
              <a:rPr lang="en-US" smtClean="0"/>
              <a:t>7/15/24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2A2C685-3BF0-2941-84B4-FDDCB01D919D}" type="slidenum">
              <a:rPr lang="en-US" smtClean="0"/>
              <a:t>‹#›</a:t>
            </a:fld>
            <a:endParaRPr lang="en-US"/>
          </a:p>
        </p:txBody>
      </p:sp>
      <p:cxnSp>
        <p:nvCxnSpPr>
          <p:cNvPr id="33" name="Straight Connector 32"/>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370161951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454239" y="1756130"/>
            <a:ext cx="8643154" cy="1887950"/>
          </a:xfrm>
        </p:spPr>
        <p:txBody>
          <a:bodyPr anchor="b">
            <a:normAutofit/>
          </a:bodyPr>
          <a:lstStyle>
            <a:lvl1pPr algn="l">
              <a:defRPr sz="3600"/>
            </a:lvl1pPr>
          </a:lstStyle>
          <a:p>
            <a:r>
              <a:rPr lang="en-US"/>
              <a:t>Click to edit Master title style</a:t>
            </a:r>
            <a:endParaRPr lang="en-US" dirty="0"/>
          </a:p>
        </p:txBody>
      </p:sp>
      <p:sp>
        <p:nvSpPr>
          <p:cNvPr id="3" name="Text Placeholder 2"/>
          <p:cNvSpPr>
            <a:spLocks noGrp="1"/>
          </p:cNvSpPr>
          <p:nvPr>
            <p:ph type="body" idx="1"/>
          </p:nvPr>
        </p:nvSpPr>
        <p:spPr>
          <a:xfrm>
            <a:off x="1454239" y="3806195"/>
            <a:ext cx="8630446" cy="1012929"/>
          </a:xfrm>
        </p:spPr>
        <p:txBody>
          <a:bodyPr tIns="91440">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6149D663-BEDE-F641-9E68-62A164CE65D1}" type="datetimeFigureOut">
              <a:rPr lang="en-US" smtClean="0"/>
              <a:t>7/15/24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2A2C685-3BF0-2941-84B4-FDDCB01D919D}" type="slidenum">
              <a:rPr lang="en-US" smtClean="0"/>
              <a:t>‹#›</a:t>
            </a:fld>
            <a:endParaRPr lang="en-US"/>
          </a:p>
        </p:txBody>
      </p:sp>
      <p:cxnSp>
        <p:nvCxnSpPr>
          <p:cNvPr id="15" name="Straight Connector 14"/>
          <p:cNvCxnSpPr/>
          <p:nvPr/>
        </p:nvCxnSpPr>
        <p:spPr>
          <a:xfrm>
            <a:off x="1454239" y="3804985"/>
            <a:ext cx="8630446"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394131097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1449217" y="804889"/>
            <a:ext cx="9605635" cy="1059305"/>
          </a:xfrm>
        </p:spPr>
        <p:txBody>
          <a:bodyPr/>
          <a:lstStyle/>
          <a:p>
            <a:r>
              <a:rPr lang="en-US"/>
              <a:t>Click to edit Master title style</a:t>
            </a:r>
            <a:endParaRPr lang="en-US" dirty="0"/>
          </a:p>
        </p:txBody>
      </p:sp>
      <p:sp>
        <p:nvSpPr>
          <p:cNvPr id="3" name="Content Placeholder 2"/>
          <p:cNvSpPr>
            <a:spLocks noGrp="1"/>
          </p:cNvSpPr>
          <p:nvPr>
            <p:ph sz="half" idx="1"/>
          </p:nvPr>
        </p:nvSpPr>
        <p:spPr>
          <a:xfrm>
            <a:off x="1447331" y="2010878"/>
            <a:ext cx="4645152" cy="344859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413771" y="2017343"/>
            <a:ext cx="4645152" cy="344152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6149D663-BEDE-F641-9E68-62A164CE65D1}" type="datetimeFigureOut">
              <a:rPr lang="en-US" smtClean="0"/>
              <a:t>7/15/24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2A2C685-3BF0-2941-84B4-FDDCB01D919D}" type="slidenum">
              <a:rPr lang="en-US" smtClean="0"/>
              <a:t>‹#›</a:t>
            </a:fld>
            <a:endParaRPr lang="en-US"/>
          </a:p>
        </p:txBody>
      </p:sp>
      <p:cxnSp>
        <p:nvCxnSpPr>
          <p:cNvPr id="35" name="Straight Connector 34"/>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295642827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1447191" y="804163"/>
            <a:ext cx="9607661" cy="1056319"/>
          </a:xfrm>
        </p:spPr>
        <p:txBody>
          <a:bodyPr/>
          <a:lstStyle/>
          <a:p>
            <a:r>
              <a:rPr lang="en-US"/>
              <a:t>Click to edit Master title style</a:t>
            </a:r>
            <a:endParaRPr lang="en-US" dirty="0"/>
          </a:p>
        </p:txBody>
      </p:sp>
      <p:sp>
        <p:nvSpPr>
          <p:cNvPr id="3" name="Text Placeholder 2"/>
          <p:cNvSpPr>
            <a:spLocks noGrp="1"/>
          </p:cNvSpPr>
          <p:nvPr>
            <p:ph type="body" idx="1"/>
          </p:nvPr>
        </p:nvSpPr>
        <p:spPr>
          <a:xfrm>
            <a:off x="1447191" y="2019549"/>
            <a:ext cx="4645152" cy="801943"/>
          </a:xfrm>
        </p:spPr>
        <p:txBody>
          <a:bodyPr anchor="b">
            <a:normAutofit/>
          </a:bodyPr>
          <a:lstStyle>
            <a:lvl1pPr marL="0" indent="0">
              <a:lnSpc>
                <a:spcPct val="100000"/>
              </a:lnSpc>
              <a:buNone/>
              <a:defRPr sz="2200" b="0" cap="all" baseline="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447191" y="2824269"/>
            <a:ext cx="4645152" cy="264445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412362" y="2023003"/>
            <a:ext cx="4645152" cy="802237"/>
          </a:xfrm>
        </p:spPr>
        <p:txBody>
          <a:bodyPr anchor="b">
            <a:normAutofit/>
          </a:bodyPr>
          <a:lstStyle>
            <a:lvl1pPr marL="0" indent="0">
              <a:lnSpc>
                <a:spcPct val="100000"/>
              </a:lnSpc>
              <a:buNone/>
              <a:defRPr sz="2200" b="0" cap="all" baseline="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412362" y="2821491"/>
            <a:ext cx="4645152" cy="263737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6149D663-BEDE-F641-9E68-62A164CE65D1}" type="datetimeFigureOut">
              <a:rPr lang="en-US" smtClean="0"/>
              <a:t>7/15/24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72A2C685-3BF0-2941-84B4-FDDCB01D919D}" type="slidenum">
              <a:rPr lang="en-US" smtClean="0"/>
              <a:t>‹#›</a:t>
            </a:fld>
            <a:endParaRPr lang="en-US"/>
          </a:p>
        </p:txBody>
      </p:sp>
      <p:cxnSp>
        <p:nvCxnSpPr>
          <p:cNvPr id="29" name="Straight Connector 28"/>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315260419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6149D663-BEDE-F641-9E68-62A164CE65D1}" type="datetimeFigureOut">
              <a:rPr lang="en-US" smtClean="0"/>
              <a:t>7/15/24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72A2C685-3BF0-2941-84B4-FDDCB01D919D}" type="slidenum">
              <a:rPr lang="en-US" smtClean="0"/>
              <a:t>‹#›</a:t>
            </a:fld>
            <a:endParaRPr lang="en-US"/>
          </a:p>
        </p:txBody>
      </p:sp>
      <p:cxnSp>
        <p:nvCxnSpPr>
          <p:cNvPr id="25" name="Straight Connector 24"/>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365770468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149D663-BEDE-F641-9E68-62A164CE65D1}" type="datetimeFigureOut">
              <a:rPr lang="en-US" smtClean="0"/>
              <a:t>7/15/24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72A2C685-3BF0-2941-84B4-FDDCB01D919D}" type="slidenum">
              <a:rPr lang="en-US" smtClean="0"/>
              <a:t>‹#›</a:t>
            </a:fld>
            <a:endParaRPr lang="en-US"/>
          </a:p>
        </p:txBody>
      </p:sp>
    </p:spTree>
    <p:extLst>
      <p:ext uri="{BB962C8B-B14F-4D97-AF65-F5344CB8AC3E}">
        <p14:creationId xmlns:p14="http://schemas.microsoft.com/office/powerpoint/2010/main" val="1557389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44671" y="798973"/>
            <a:ext cx="3273099" cy="2247117"/>
          </a:xfrm>
        </p:spPr>
        <p:txBody>
          <a:bodyPr anchor="b">
            <a:normAutofit/>
          </a:bodyPr>
          <a:lstStyle>
            <a:lvl1pPr algn="l">
              <a:defRPr sz="2400"/>
            </a:lvl1pPr>
          </a:lstStyle>
          <a:p>
            <a:r>
              <a:rPr lang="en-US"/>
              <a:t>Click to edit Master title style</a:t>
            </a:r>
            <a:endParaRPr lang="en-US" dirty="0"/>
          </a:p>
        </p:txBody>
      </p:sp>
      <p:sp>
        <p:nvSpPr>
          <p:cNvPr id="3" name="Content Placeholder 2"/>
          <p:cNvSpPr>
            <a:spLocks noGrp="1"/>
          </p:cNvSpPr>
          <p:nvPr>
            <p:ph idx="1"/>
          </p:nvPr>
        </p:nvSpPr>
        <p:spPr>
          <a:xfrm>
            <a:off x="5043714" y="798974"/>
            <a:ext cx="6012470" cy="4658826"/>
          </a:xfrm>
        </p:spPr>
        <p:txBody>
          <a:bodyPr anchor="ct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444671" y="3205491"/>
            <a:ext cx="3275013" cy="2248181"/>
          </a:xfrm>
        </p:spPr>
        <p:txBody>
          <a:bodyPr/>
          <a:lstStyle>
            <a:lvl1pPr marL="0" indent="0" algn="l">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6149D663-BEDE-F641-9E68-62A164CE65D1}" type="datetimeFigureOut">
              <a:rPr lang="en-US" smtClean="0"/>
              <a:t>7/15/24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2A2C685-3BF0-2941-84B4-FDDCB01D919D}" type="slidenum">
              <a:rPr lang="en-US" smtClean="0"/>
              <a:t>‹#›</a:t>
            </a:fld>
            <a:endParaRPr lang="en-US"/>
          </a:p>
        </p:txBody>
      </p:sp>
      <p:cxnSp>
        <p:nvCxnSpPr>
          <p:cNvPr id="17" name="Straight Connector 16"/>
          <p:cNvCxnSpPr/>
          <p:nvPr/>
        </p:nvCxnSpPr>
        <p:spPr>
          <a:xfrm>
            <a:off x="1448280" y="3205491"/>
            <a:ext cx="3269490"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175757442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grpSp>
        <p:nvGrpSpPr>
          <p:cNvPr id="8" name="Group 7"/>
          <p:cNvGrpSpPr/>
          <p:nvPr/>
        </p:nvGrpSpPr>
        <p:grpSpPr>
          <a:xfrm>
            <a:off x="7477387" y="482170"/>
            <a:ext cx="4074533" cy="5149101"/>
            <a:chOff x="7477387" y="482170"/>
            <a:chExt cx="4074533" cy="5149101"/>
          </a:xfrm>
        </p:grpSpPr>
        <p:sp>
          <p:nvSpPr>
            <p:cNvPr id="18" name="Rectangle 17"/>
            <p:cNvSpPr/>
            <p:nvPr/>
          </p:nvSpPr>
          <p:spPr bwMode="black">
            <a:xfrm>
              <a:off x="7477387" y="482170"/>
              <a:ext cx="4074533" cy="5149101"/>
            </a:xfrm>
            <a:prstGeom prst="rect">
              <a:avLst/>
            </a:prstGeom>
            <a:gradFill>
              <a:gsLst>
                <a:gs pos="0">
                  <a:srgbClr val="000001"/>
                </a:gs>
                <a:gs pos="100000">
                  <a:srgbClr val="191919"/>
                </a:gs>
              </a:gsLst>
            </a:gradFill>
            <a:ln w="76200" cmpd="sng">
              <a:noFill/>
              <a:miter lim="800000"/>
            </a:ln>
            <a:effectLst>
              <a:outerShdw blurRad="127000" dist="228600" dir="4740000" sx="98000" sy="98000" algn="tl" rotWithShape="0">
                <a:srgbClr val="000000">
                  <a:alpha val="34000"/>
                </a:srgbClr>
              </a:outerShdw>
            </a:effectLst>
            <a:scene3d>
              <a:camera prst="orthographicFront"/>
              <a:lightRig rig="threePt" dir="t"/>
            </a:scene3d>
            <a:sp3d>
              <a:bevelT w="152400" h="50800" prst="softRound"/>
            </a:sp3d>
          </p:spPr>
          <p:style>
            <a:lnRef idx="1">
              <a:schemeClr val="accent1"/>
            </a:lnRef>
            <a:fillRef idx="3">
              <a:schemeClr val="accent1"/>
            </a:fillRef>
            <a:effectRef idx="2">
              <a:schemeClr val="accent1"/>
            </a:effectRef>
            <a:fontRef idx="minor">
              <a:schemeClr val="lt1"/>
            </a:fontRef>
          </p:style>
        </p:sp>
        <p:sp>
          <p:nvSpPr>
            <p:cNvPr id="19" name="Rectangle 18"/>
            <p:cNvSpPr/>
            <p:nvPr/>
          </p:nvSpPr>
          <p:spPr bwMode="blackWhite">
            <a:xfrm>
              <a:off x="7790446" y="812506"/>
              <a:ext cx="3450289" cy="4466452"/>
            </a:xfrm>
            <a:prstGeom prst="rect">
              <a:avLst/>
            </a:prstGeom>
            <a:gradFill>
              <a:gsLst>
                <a:gs pos="0">
                  <a:srgbClr val="DADADA"/>
                </a:gs>
                <a:gs pos="100000">
                  <a:srgbClr val="FFFFFE"/>
                </a:gs>
              </a:gsLst>
              <a:lin ang="16200000" scaled="0"/>
            </a:gradFill>
            <a:ln w="50800" cmpd="sng">
              <a:solidFill>
                <a:srgbClr val="191919"/>
              </a:solidFill>
              <a:miter lim="800000"/>
            </a:ln>
            <a:effectLst>
              <a:innerShdw blurRad="63500" dist="88900" dir="14100000">
                <a:srgbClr val="000000">
                  <a:alpha val="30000"/>
                </a:srgbClr>
              </a:innerShdw>
            </a:effectLst>
            <a:scene3d>
              <a:camera prst="orthographicFront"/>
              <a:lightRig rig="threePt" dir="t"/>
            </a:scene3d>
            <a:sp3d>
              <a:bevelT prst="relaxedInset"/>
            </a:sp3d>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title"/>
          </p:nvPr>
        </p:nvSpPr>
        <p:spPr>
          <a:xfrm>
            <a:off x="1451206" y="1129513"/>
            <a:ext cx="5532328" cy="1830584"/>
          </a:xfrm>
        </p:spPr>
        <p:txBody>
          <a:bodyPr anchor="b">
            <a:normAutofit/>
          </a:bodyPr>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8124389" y="1122542"/>
            <a:ext cx="2791171" cy="3866327"/>
          </a:xfrm>
          <a:solidFill>
            <a:schemeClr val="bg1">
              <a:lumMod val="85000"/>
            </a:schemeClr>
          </a:solidFill>
          <a:ln w="9525" cap="sq">
            <a:noFill/>
            <a:miter lim="800000"/>
          </a:ln>
          <a:effectLst/>
        </p:spPr>
        <p:txBody>
          <a:bodyPr anchor="t"/>
          <a:lstStyle>
            <a:lvl1pPr marL="0" indent="0" algn="ct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1450329" y="3145992"/>
            <a:ext cx="5524404" cy="2003742"/>
          </a:xfrm>
        </p:spPr>
        <p:txBody>
          <a:bodyPr>
            <a:normAutofit/>
          </a:bodyPr>
          <a:lstStyle>
            <a:lvl1pPr marL="0" indent="0" algn="l">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a:xfrm>
            <a:off x="1447382" y="5469856"/>
            <a:ext cx="5527351" cy="320123"/>
          </a:xfrm>
        </p:spPr>
        <p:txBody>
          <a:bodyPr/>
          <a:lstStyle>
            <a:lvl1pPr algn="l">
              <a:defRPr/>
            </a:lvl1pPr>
          </a:lstStyle>
          <a:p>
            <a:fld id="{6149D663-BEDE-F641-9E68-62A164CE65D1}" type="datetimeFigureOut">
              <a:rPr lang="en-US" smtClean="0"/>
              <a:t>7/15/24</a:t>
            </a:fld>
            <a:endParaRPr lang="en-US"/>
          </a:p>
        </p:txBody>
      </p:sp>
      <p:sp>
        <p:nvSpPr>
          <p:cNvPr id="6" name="Footer Placeholder 5"/>
          <p:cNvSpPr>
            <a:spLocks noGrp="1"/>
          </p:cNvSpPr>
          <p:nvPr>
            <p:ph type="ftr" sz="quarter" idx="11"/>
          </p:nvPr>
        </p:nvSpPr>
        <p:spPr>
          <a:xfrm>
            <a:off x="1447382" y="318640"/>
            <a:ext cx="5541004" cy="320931"/>
          </a:xfrm>
        </p:spPr>
        <p:txBody>
          <a:bodyPr/>
          <a:lstStyle/>
          <a:p>
            <a:endParaRPr lang="en-US"/>
          </a:p>
        </p:txBody>
      </p:sp>
      <p:sp>
        <p:nvSpPr>
          <p:cNvPr id="7" name="Slide Number Placeholder 6"/>
          <p:cNvSpPr>
            <a:spLocks noGrp="1"/>
          </p:cNvSpPr>
          <p:nvPr>
            <p:ph type="sldNum" sz="quarter" idx="12"/>
          </p:nvPr>
        </p:nvSpPr>
        <p:spPr/>
        <p:txBody>
          <a:bodyPr/>
          <a:lstStyle/>
          <a:p>
            <a:fld id="{72A2C685-3BF0-2941-84B4-FDDCB01D919D}" type="slidenum">
              <a:rPr lang="en-US" smtClean="0"/>
              <a:t>‹#›</a:t>
            </a:fld>
            <a:endParaRPr lang="en-US"/>
          </a:p>
        </p:txBody>
      </p:sp>
      <p:cxnSp>
        <p:nvCxnSpPr>
          <p:cNvPr id="31" name="Straight Connector 30"/>
          <p:cNvCxnSpPr/>
          <p:nvPr/>
        </p:nvCxnSpPr>
        <p:spPr>
          <a:xfrm>
            <a:off x="1447382" y="3143605"/>
            <a:ext cx="5527351"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120807478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6149D663-BEDE-F641-9E68-62A164CE65D1}" type="datetimeFigureOut">
              <a:rPr lang="en-US" smtClean="0"/>
              <a:t>7/15/24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2A2C685-3BF0-2941-84B4-FDDCB01D919D}" type="slidenum">
              <a:rPr lang="en-US" smtClean="0"/>
              <a:t>‹#›</a:t>
            </a:fld>
            <a:endParaRPr lang="en-US"/>
          </a:p>
        </p:txBody>
      </p:sp>
      <p:cxnSp>
        <p:nvCxnSpPr>
          <p:cNvPr id="26" name="Straight Connector 25"/>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247730219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439111" y="798973"/>
            <a:ext cx="1615742" cy="4659889"/>
          </a:xfrm>
        </p:spPr>
        <p:txBody>
          <a:bodyPr vert="eaVert"/>
          <a:lstStyle>
            <a:lvl1pPr algn="l">
              <a:defRPr/>
            </a:lvl1pPr>
          </a:lstStyle>
          <a:p>
            <a:r>
              <a:rPr lang="en-US"/>
              <a:t>Click to edit Master title style</a:t>
            </a:r>
            <a:endParaRPr lang="en-US" dirty="0"/>
          </a:p>
        </p:txBody>
      </p:sp>
      <p:sp>
        <p:nvSpPr>
          <p:cNvPr id="3" name="Vertical Text Placeholder 2"/>
          <p:cNvSpPr>
            <a:spLocks noGrp="1"/>
          </p:cNvSpPr>
          <p:nvPr>
            <p:ph type="body" orient="vert" idx="1"/>
          </p:nvPr>
        </p:nvSpPr>
        <p:spPr>
          <a:xfrm>
            <a:off x="1444672" y="798973"/>
            <a:ext cx="7828830" cy="4659889"/>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6149D663-BEDE-F641-9E68-62A164CE65D1}" type="datetimeFigureOut">
              <a:rPr lang="en-US" smtClean="0"/>
              <a:t>7/15/24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2A2C685-3BF0-2941-84B4-FDDCB01D919D}" type="slidenum">
              <a:rPr lang="en-US" smtClean="0"/>
              <a:t>‹#›</a:t>
            </a:fld>
            <a:endParaRPr lang="en-US"/>
          </a:p>
        </p:txBody>
      </p:sp>
      <p:cxnSp>
        <p:nvCxnSpPr>
          <p:cNvPr id="15" name="Straight Connector 14"/>
          <p:cNvCxnSpPr/>
          <p:nvPr/>
        </p:nvCxnSpPr>
        <p:spPr>
          <a:xfrm>
            <a:off x="9439111" y="798973"/>
            <a:ext cx="0" cy="4659889"/>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124105246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8" name="Rectangle 7"/>
          <p:cNvSpPr/>
          <p:nvPr/>
        </p:nvSpPr>
        <p:spPr>
          <a:xfrm>
            <a:off x="0" y="2019476"/>
            <a:ext cx="12192000" cy="4105941"/>
          </a:xfrm>
          <a:prstGeom prst="rect">
            <a:avLst/>
          </a:prstGeom>
          <a:gradFill flip="none" rotWithShape="1">
            <a:gsLst>
              <a:gs pos="0">
                <a:schemeClr val="bg2">
                  <a:alpha val="0"/>
                </a:schemeClr>
              </a:gs>
              <a:gs pos="100000">
                <a:schemeClr val="bg2"/>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sp>
      <p:pic>
        <p:nvPicPr>
          <p:cNvPr id="7" name="Picture 6"/>
          <p:cNvPicPr>
            <a:picLocks noChangeAspect="1"/>
          </p:cNvPicPr>
          <p:nvPr/>
        </p:nvPicPr>
        <p:blipFill rotWithShape="1">
          <a:blip r:embed="rId13">
            <a:extLst>
              <a:ext uri="{28A0092B-C50C-407E-A947-70E740481C1C}">
                <a14:useLocalDpi xmlns:a14="http://schemas.microsoft.com/office/drawing/2010/main" val="0"/>
              </a:ext>
            </a:extLst>
          </a:blip>
          <a:srcRect t="1538" b="-1538"/>
          <a:stretch/>
        </p:blipFill>
        <p:spPr bwMode="black">
          <a:xfrm>
            <a:off x="0" y="6126480"/>
            <a:ext cx="12192000" cy="742950"/>
          </a:xfrm>
          <a:prstGeom prst="rect">
            <a:avLst/>
          </a:prstGeom>
        </p:spPr>
      </p:pic>
      <p:sp>
        <p:nvSpPr>
          <p:cNvPr id="2" name="Title Placeholder 1"/>
          <p:cNvSpPr>
            <a:spLocks noGrp="1"/>
          </p:cNvSpPr>
          <p:nvPr>
            <p:ph type="title"/>
          </p:nvPr>
        </p:nvSpPr>
        <p:spPr>
          <a:xfrm>
            <a:off x="1451579" y="804519"/>
            <a:ext cx="9603275" cy="1049235"/>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p:cNvSpPr>
            <a:spLocks noGrp="1"/>
          </p:cNvSpPr>
          <p:nvPr>
            <p:ph type="body" idx="1"/>
          </p:nvPr>
        </p:nvSpPr>
        <p:spPr>
          <a:xfrm>
            <a:off x="1451579" y="2015732"/>
            <a:ext cx="9603275" cy="345061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554138" y="330370"/>
            <a:ext cx="3500715" cy="309201"/>
          </a:xfrm>
          <a:prstGeom prst="rect">
            <a:avLst/>
          </a:prstGeom>
        </p:spPr>
        <p:txBody>
          <a:bodyPr vert="horz" lIns="91440" tIns="45720" rIns="91440" bIns="45720" rtlCol="0" anchor="ctr"/>
          <a:lstStyle>
            <a:lvl1pPr algn="r">
              <a:defRPr sz="1000">
                <a:solidFill>
                  <a:schemeClr val="tx1">
                    <a:tint val="75000"/>
                  </a:schemeClr>
                </a:solidFill>
              </a:defRPr>
            </a:lvl1pPr>
          </a:lstStyle>
          <a:p>
            <a:fld id="{6149D663-BEDE-F641-9E68-62A164CE65D1}" type="datetimeFigureOut">
              <a:rPr lang="en-US" smtClean="0"/>
              <a:t>7/15/24</a:t>
            </a:fld>
            <a:endParaRPr lang="en-US"/>
          </a:p>
        </p:txBody>
      </p:sp>
      <p:sp>
        <p:nvSpPr>
          <p:cNvPr id="5" name="Footer Placeholder 4"/>
          <p:cNvSpPr>
            <a:spLocks noGrp="1"/>
          </p:cNvSpPr>
          <p:nvPr>
            <p:ph type="ftr" sz="quarter" idx="3"/>
          </p:nvPr>
        </p:nvSpPr>
        <p:spPr>
          <a:xfrm>
            <a:off x="1451579" y="329307"/>
            <a:ext cx="5938836" cy="309201"/>
          </a:xfrm>
          <a:prstGeom prst="rect">
            <a:avLst/>
          </a:prstGeom>
        </p:spPr>
        <p:txBody>
          <a:bodyPr vert="horz" lIns="91440" tIns="45720" rIns="91440" bIns="45720" rtlCol="0" anchor="ctr"/>
          <a:lstStyle>
            <a:lvl1pPr algn="l">
              <a:defRPr sz="10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480060" y="798973"/>
            <a:ext cx="811019" cy="503578"/>
          </a:xfrm>
          <a:prstGeom prst="rect">
            <a:avLst/>
          </a:prstGeom>
        </p:spPr>
        <p:txBody>
          <a:bodyPr vert="horz" lIns="91440" tIns="45720" rIns="91440" bIns="45720" rtlCol="0" anchor="t"/>
          <a:lstStyle>
            <a:lvl1pPr algn="r">
              <a:defRPr sz="2800">
                <a:solidFill>
                  <a:schemeClr val="accent1"/>
                </a:solidFill>
              </a:defRPr>
            </a:lvl1pPr>
          </a:lstStyle>
          <a:p>
            <a:fld id="{72A2C685-3BF0-2941-84B4-FDDCB01D919D}" type="slidenum">
              <a:rPr lang="en-US" smtClean="0"/>
              <a:t>‹#›</a:t>
            </a:fld>
            <a:endParaRPr lang="en-US"/>
          </a:p>
        </p:txBody>
      </p:sp>
      <p:cxnSp>
        <p:nvCxnSpPr>
          <p:cNvPr id="10" name="Straight Connector 9"/>
          <p:cNvCxnSpPr/>
          <p:nvPr/>
        </p:nvCxnSpPr>
        <p:spPr>
          <a:xfrm>
            <a:off x="0" y="6128413"/>
            <a:ext cx="12192000" cy="0"/>
          </a:xfrm>
          <a:prstGeom prst="line">
            <a:avLst/>
          </a:prstGeom>
          <a:ln w="12700">
            <a:solidFill>
              <a:srgbClr val="000001">
                <a:alpha val="20000"/>
              </a:srgb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447385743"/>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3200" b="0" i="0" kern="1200" cap="all">
          <a:solidFill>
            <a:schemeClr val="tx1"/>
          </a:solidFill>
          <a:effectLst/>
          <a:latin typeface="+mj-lt"/>
          <a:ea typeface="+mj-ea"/>
          <a:cs typeface="+mj-cs"/>
        </a:defRPr>
      </a:lvl1pPr>
    </p:titleStyle>
    <p:bodyStyle>
      <a:lvl1pPr marL="228600" indent="-228600" algn="l" defTabSz="914400" rtl="0" eaLnBrk="1" latinLnBrk="0" hangingPunct="1">
        <a:lnSpc>
          <a:spcPct val="120000"/>
        </a:lnSpc>
        <a:spcBef>
          <a:spcPts val="1000"/>
        </a:spcBef>
        <a:buClr>
          <a:schemeClr val="accent1"/>
        </a:buClr>
        <a:buSzPct val="100000"/>
        <a:buFont typeface="Arial" panose="020B0604020202020204" pitchFamily="34" charset="0"/>
        <a:buChar char="•"/>
        <a:defRPr sz="2000" kern="1200">
          <a:solidFill>
            <a:schemeClr val="tx1"/>
          </a:solidFill>
          <a:effectLst/>
          <a:latin typeface="+mn-lt"/>
          <a:ea typeface="+mn-ea"/>
          <a:cs typeface="+mn-cs"/>
        </a:defRPr>
      </a:lvl1pPr>
      <a:lvl2pPr marL="6858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800" kern="1200" cap="none" baseline="0">
          <a:solidFill>
            <a:schemeClr val="tx1"/>
          </a:solidFill>
          <a:effectLst/>
          <a:latin typeface="+mn-lt"/>
          <a:ea typeface="+mn-ea"/>
          <a:cs typeface="+mn-cs"/>
        </a:defRPr>
      </a:lvl2pPr>
      <a:lvl3pPr marL="11430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600" kern="1200">
          <a:solidFill>
            <a:schemeClr val="tx1"/>
          </a:solidFill>
          <a:effectLst/>
          <a:latin typeface="+mn-lt"/>
          <a:ea typeface="+mn-ea"/>
          <a:cs typeface="+mn-cs"/>
        </a:defRPr>
      </a:lvl3pPr>
      <a:lvl4pPr marL="16002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400" kern="1200" cap="none" baseline="0">
          <a:solidFill>
            <a:schemeClr val="tx1"/>
          </a:solidFill>
          <a:effectLst/>
          <a:latin typeface="+mn-lt"/>
          <a:ea typeface="+mn-ea"/>
          <a:cs typeface="+mn-cs"/>
        </a:defRPr>
      </a:lvl4pPr>
      <a:lvl5pPr marL="20574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5pPr>
      <a:lvl6pPr marL="25146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6pPr>
      <a:lvl7pPr marL="29718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7pPr>
      <a:lvl8pPr marL="34290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baseline="0">
          <a:solidFill>
            <a:schemeClr val="tx1"/>
          </a:solidFill>
          <a:effectLst/>
          <a:latin typeface="+mn-lt"/>
          <a:ea typeface="+mn-ea"/>
          <a:cs typeface="+mn-cs"/>
        </a:defRPr>
      </a:lvl8pPr>
      <a:lvl9pPr marL="38862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baseline="0">
          <a:solidFill>
            <a:schemeClr val="tx1"/>
          </a:solidFill>
          <a:effectLst/>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tiff"/><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video" Target="../media/media1.mp4"/><Relationship Id="rId1" Type="http://schemas.microsoft.com/office/2007/relationships/media" Target="../media/media1.mp4"/><Relationship Id="rId6" Type="http://schemas.openxmlformats.org/officeDocument/2006/relationships/image" Target="../media/image8.png"/><Relationship Id="rId5" Type="http://schemas.openxmlformats.org/officeDocument/2006/relationships/image" Target="../media/image7.tiff"/><Relationship Id="rId4" Type="http://schemas.openxmlformats.org/officeDocument/2006/relationships/notesSlide" Target="../notesSlides/notesSlide2.xml"/></Relationships>
</file>

<file path=ppt/slides/_rels/slide8.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jpeg"/><Relationship Id="rId1" Type="http://schemas.openxmlformats.org/officeDocument/2006/relationships/slideLayout" Target="../slideLayouts/slideLayout4.xml"/><Relationship Id="rId4" Type="http://schemas.openxmlformats.org/officeDocument/2006/relationships/image" Target="../media/image11.jpeg"/></Relationships>
</file>

<file path=ppt/slides/_rels/slide9.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3.xml"/><Relationship Id="rId1" Type="http://schemas.openxmlformats.org/officeDocument/2006/relationships/slideLayout" Target="../slideLayouts/slideLayout7.xml"/><Relationship Id="rId4" Type="http://schemas.openxmlformats.org/officeDocument/2006/relationships/image" Target="../media/image12.png"/></Relationships>
</file>

<file path=ppt/slides/_rels/slide10.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4.xml"/><Relationship Id="rId1" Type="http://schemas.openxmlformats.org/officeDocument/2006/relationships/slideLayout" Target="../slideLayouts/slideLayout7.xml"/><Relationship Id="rId4" Type="http://schemas.openxmlformats.org/officeDocument/2006/relationships/image" Target="../media/image12.png"/></Relationships>
</file>

<file path=ppt/slides/_rels/slide11.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5.xml"/><Relationship Id="rId1" Type="http://schemas.openxmlformats.org/officeDocument/2006/relationships/slideLayout" Target="../slideLayouts/slideLayout7.xml"/><Relationship Id="rId4" Type="http://schemas.openxmlformats.org/officeDocument/2006/relationships/image" Target="../media/image14.png"/></Relationships>
</file>

<file path=ppt/slides/_rels/slide12.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image" Target="../media/image16.jpeg"/></Relationships>
</file>

<file path=ppt/slides/slide1.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94000"/>
                <a:satMod val="80000"/>
                <a:lumMod val="106000"/>
              </a:schemeClr>
            </a:gs>
            <a:gs pos="100000">
              <a:schemeClr val="bg2">
                <a:shade val="80000"/>
              </a:schemeClr>
            </a:gs>
          </a:gsLst>
          <a:path path="circle">
            <a:fillToRect l="43000" r="43000" b="100000"/>
          </a:path>
        </a:gradFill>
        <a:effectLst/>
      </p:bgPr>
    </p:bg>
    <p:spTree>
      <p:nvGrpSpPr>
        <p:cNvPr id="1" name=""/>
        <p:cNvGrpSpPr/>
        <p:nvPr/>
      </p:nvGrpSpPr>
      <p:grpSpPr>
        <a:xfrm>
          <a:off x="0" y="0"/>
          <a:ext cx="0" cy="0"/>
          <a:chOff x="0" y="0"/>
          <a:chExt cx="0" cy="0"/>
        </a:xfrm>
      </p:grpSpPr>
      <p:pic>
        <p:nvPicPr>
          <p:cNvPr id="4" name="Picture 3" descr="A cartoon of a town&#10;&#10;Description automatically generated">
            <a:extLst>
              <a:ext uri="{FF2B5EF4-FFF2-40B4-BE49-F238E27FC236}">
                <a16:creationId xmlns:a16="http://schemas.microsoft.com/office/drawing/2014/main" id="{F609F286-661D-3A4D-8CE8-085DB6093202}"/>
              </a:ext>
            </a:extLst>
          </p:cNvPr>
          <p:cNvPicPr>
            <a:picLocks noChangeAspect="1"/>
          </p:cNvPicPr>
          <p:nvPr/>
        </p:nvPicPr>
        <p:blipFill rotWithShape="1">
          <a:blip r:embed="rId3"/>
          <a:srcRect l="9093" b="9091"/>
          <a:stretch/>
        </p:blipFill>
        <p:spPr>
          <a:xfrm>
            <a:off x="0" y="94480"/>
            <a:ext cx="12191695" cy="6857990"/>
          </a:xfrm>
          <a:prstGeom prst="rect">
            <a:avLst/>
          </a:prstGeom>
        </p:spPr>
      </p:pic>
      <p:sp>
        <p:nvSpPr>
          <p:cNvPr id="23" name="Rectangle 22">
            <a:extLst>
              <a:ext uri="{FF2B5EF4-FFF2-40B4-BE49-F238E27FC236}">
                <a16:creationId xmlns:a16="http://schemas.microsoft.com/office/drawing/2014/main" id="{6A0FFA78-985C-4F50-B21A-77045C7DF65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896786" y="3064931"/>
            <a:ext cx="8295215" cy="2488568"/>
          </a:xfrm>
          <a:prstGeom prst="rect">
            <a:avLst/>
          </a:prstGeom>
          <a:solidFill>
            <a:srgbClr val="000001">
              <a:alpha val="75000"/>
            </a:srgb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1D924315-D91D-444A-A963-0C2939EB1D06}"/>
              </a:ext>
            </a:extLst>
          </p:cNvPr>
          <p:cNvSpPr>
            <a:spLocks noGrp="1"/>
          </p:cNvSpPr>
          <p:nvPr>
            <p:ph type="ctrTitle"/>
          </p:nvPr>
        </p:nvSpPr>
        <p:spPr>
          <a:xfrm>
            <a:off x="4065508" y="3776194"/>
            <a:ext cx="6832500" cy="1252601"/>
          </a:xfrm>
        </p:spPr>
        <p:txBody>
          <a:bodyPr>
            <a:normAutofit fontScale="90000"/>
          </a:bodyPr>
          <a:lstStyle/>
          <a:p>
            <a:r>
              <a:rPr lang="en-US" sz="3700" dirty="0">
                <a:solidFill>
                  <a:srgbClr val="FFFFFE"/>
                </a:solidFill>
              </a:rPr>
              <a:t>Climate change 101: </a:t>
            </a:r>
            <a:br>
              <a:rPr lang="en-US" sz="3700" dirty="0">
                <a:solidFill>
                  <a:srgbClr val="FFFFFE"/>
                </a:solidFill>
              </a:rPr>
            </a:br>
            <a:r>
              <a:rPr lang="en-US" sz="3700" dirty="0">
                <a:solidFill>
                  <a:srgbClr val="FFFFFE"/>
                </a:solidFill>
              </a:rPr>
              <a:t>causes, consequences, and the latest science</a:t>
            </a:r>
            <a:br>
              <a:rPr lang="en-US" sz="3700" dirty="0">
                <a:solidFill>
                  <a:srgbClr val="FFFFFE"/>
                </a:solidFill>
              </a:rPr>
            </a:br>
            <a:endParaRPr lang="en-US" sz="3700" dirty="0">
              <a:solidFill>
                <a:srgbClr val="FFFFFE"/>
              </a:solidFill>
            </a:endParaRPr>
          </a:p>
        </p:txBody>
      </p:sp>
      <p:sp>
        <p:nvSpPr>
          <p:cNvPr id="3" name="Subtitle 2">
            <a:extLst>
              <a:ext uri="{FF2B5EF4-FFF2-40B4-BE49-F238E27FC236}">
                <a16:creationId xmlns:a16="http://schemas.microsoft.com/office/drawing/2014/main" id="{7D0BCD99-C97B-F04B-A9F2-6A297A901887}"/>
              </a:ext>
            </a:extLst>
          </p:cNvPr>
          <p:cNvSpPr>
            <a:spLocks noGrp="1"/>
          </p:cNvSpPr>
          <p:nvPr>
            <p:ph type="subTitle" idx="1"/>
          </p:nvPr>
        </p:nvSpPr>
        <p:spPr>
          <a:xfrm>
            <a:off x="4065511" y="4669144"/>
            <a:ext cx="6832499" cy="716529"/>
          </a:xfrm>
        </p:spPr>
        <p:txBody>
          <a:bodyPr>
            <a:noAutofit/>
          </a:bodyPr>
          <a:lstStyle/>
          <a:p>
            <a:pPr>
              <a:lnSpc>
                <a:spcPct val="110000"/>
              </a:lnSpc>
            </a:pPr>
            <a:r>
              <a:rPr lang="en-US" sz="2000" dirty="0">
                <a:solidFill>
                  <a:srgbClr val="FFFFFE"/>
                </a:solidFill>
              </a:rPr>
              <a:t>Dr. Sarah Burch</a:t>
            </a:r>
          </a:p>
          <a:p>
            <a:pPr>
              <a:lnSpc>
                <a:spcPct val="110000"/>
              </a:lnSpc>
            </a:pPr>
            <a:r>
              <a:rPr lang="en-US" sz="2000" dirty="0">
                <a:solidFill>
                  <a:srgbClr val="FFFFFE"/>
                </a:solidFill>
              </a:rPr>
              <a:t>University of Waterloo</a:t>
            </a:r>
          </a:p>
        </p:txBody>
      </p:sp>
      <p:cxnSp>
        <p:nvCxnSpPr>
          <p:cNvPr id="24" name="Straight Connector 23">
            <a:extLst>
              <a:ext uri="{FF2B5EF4-FFF2-40B4-BE49-F238E27FC236}">
                <a16:creationId xmlns:a16="http://schemas.microsoft.com/office/drawing/2014/main" id="{65409EC7-69B1-45CC-8FB7-1964C1AB6720}"/>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065509" y="4666480"/>
            <a:ext cx="6832499" cy="0"/>
          </a:xfrm>
          <a:prstGeom prst="line">
            <a:avLst/>
          </a:prstGeom>
          <a:ln w="31750">
            <a:solidFill>
              <a:srgbClr val="D9DF23"/>
            </a:solidFill>
          </a:ln>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78448280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0EE6DA-2EA5-786C-6565-A8314D5D369C}"/>
              </a:ext>
            </a:extLst>
          </p:cNvPr>
          <p:cNvSpPr>
            <a:spLocks noGrp="1"/>
          </p:cNvSpPr>
          <p:nvPr>
            <p:ph type="title"/>
          </p:nvPr>
        </p:nvSpPr>
        <p:spPr/>
        <p:txBody>
          <a:bodyPr/>
          <a:lstStyle/>
          <a:p>
            <a:r>
              <a:rPr lang="en-US" dirty="0"/>
              <a:t>What we’ll cover</a:t>
            </a:r>
          </a:p>
        </p:txBody>
      </p:sp>
      <p:sp>
        <p:nvSpPr>
          <p:cNvPr id="3" name="Content Placeholder 2">
            <a:extLst>
              <a:ext uri="{FF2B5EF4-FFF2-40B4-BE49-F238E27FC236}">
                <a16:creationId xmlns:a16="http://schemas.microsoft.com/office/drawing/2014/main" id="{AC26BEEA-D98C-DC62-ED28-DEE3E991F5B8}"/>
              </a:ext>
            </a:extLst>
          </p:cNvPr>
          <p:cNvSpPr>
            <a:spLocks noGrp="1"/>
          </p:cNvSpPr>
          <p:nvPr>
            <p:ph idx="1"/>
          </p:nvPr>
        </p:nvSpPr>
        <p:spPr/>
        <p:txBody>
          <a:bodyPr>
            <a:normAutofit/>
          </a:bodyPr>
          <a:lstStyle/>
          <a:p>
            <a:r>
              <a:rPr lang="en-US" dirty="0"/>
              <a:t>4 fundamentals:</a:t>
            </a:r>
          </a:p>
          <a:p>
            <a:pPr lvl="1"/>
            <a:r>
              <a:rPr lang="en-US" sz="2000" dirty="0"/>
              <a:t>What is the greenhouse effect?</a:t>
            </a:r>
          </a:p>
          <a:p>
            <a:pPr lvl="1"/>
            <a:r>
              <a:rPr lang="en-US" sz="2000" dirty="0"/>
              <a:t>What impacts are unfolding from climate change?</a:t>
            </a:r>
          </a:p>
          <a:p>
            <a:pPr lvl="1"/>
            <a:r>
              <a:rPr lang="en-US" sz="2000" dirty="0"/>
              <a:t>What can we do about it?</a:t>
            </a:r>
          </a:p>
          <a:p>
            <a:pPr lvl="1"/>
            <a:r>
              <a:rPr lang="en-US" sz="2000" dirty="0"/>
              <a:t>Are we making progress?</a:t>
            </a:r>
          </a:p>
        </p:txBody>
      </p:sp>
    </p:spTree>
    <p:extLst>
      <p:ext uri="{BB962C8B-B14F-4D97-AF65-F5344CB8AC3E}">
        <p14:creationId xmlns:p14="http://schemas.microsoft.com/office/powerpoint/2010/main" val="165830925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a:extLst>
              <a:ext uri="{FF2B5EF4-FFF2-40B4-BE49-F238E27FC236}">
                <a16:creationId xmlns:a16="http://schemas.microsoft.com/office/drawing/2014/main" id="{DAB0EC48-A9C0-702F-224D-226051A48D5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24000" y="1218569"/>
            <a:ext cx="9144000" cy="5486400"/>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a:extLst>
              <a:ext uri="{FF2B5EF4-FFF2-40B4-BE49-F238E27FC236}">
                <a16:creationId xmlns:a16="http://schemas.microsoft.com/office/drawing/2014/main" id="{181A8F09-A1FC-EBE7-4E35-6B1E482A14FC}"/>
              </a:ext>
            </a:extLst>
          </p:cNvPr>
          <p:cNvSpPr txBox="1"/>
          <p:nvPr/>
        </p:nvSpPr>
        <p:spPr>
          <a:xfrm>
            <a:off x="246744" y="313042"/>
            <a:ext cx="10751343" cy="424732"/>
          </a:xfrm>
          <a:prstGeom prst="rect">
            <a:avLst/>
          </a:prstGeom>
          <a:noFill/>
        </p:spPr>
        <p:txBody>
          <a:bodyPr wrap="square" rtlCol="0">
            <a:spAutoFit/>
          </a:bodyPr>
          <a:lstStyle/>
          <a:p>
            <a:pPr defTabSz="914400">
              <a:lnSpc>
                <a:spcPct val="90000"/>
              </a:lnSpc>
              <a:spcBef>
                <a:spcPct val="0"/>
              </a:spcBef>
            </a:pPr>
            <a:r>
              <a:rPr lang="en-US" sz="2400" cap="all" dirty="0">
                <a:latin typeface="+mj-lt"/>
                <a:ea typeface="+mj-ea"/>
                <a:cs typeface="+mj-cs"/>
              </a:rPr>
              <a:t>Preamble: Just how much are we changing things? </a:t>
            </a:r>
          </a:p>
        </p:txBody>
      </p:sp>
    </p:spTree>
    <p:extLst>
      <p:ext uri="{BB962C8B-B14F-4D97-AF65-F5344CB8AC3E}">
        <p14:creationId xmlns:p14="http://schemas.microsoft.com/office/powerpoint/2010/main" val="302050999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a:extLst>
              <a:ext uri="{FF2B5EF4-FFF2-40B4-BE49-F238E27FC236}">
                <a16:creationId xmlns:a16="http://schemas.microsoft.com/office/drawing/2014/main" id="{ACA5AAC9-B832-9B9C-7C26-6791D5072A5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24000" y="1226460"/>
            <a:ext cx="9144000" cy="5486400"/>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a:extLst>
              <a:ext uri="{FF2B5EF4-FFF2-40B4-BE49-F238E27FC236}">
                <a16:creationId xmlns:a16="http://schemas.microsoft.com/office/drawing/2014/main" id="{88A3814F-63EB-0C70-69FF-F94BC69B5F65}"/>
              </a:ext>
            </a:extLst>
          </p:cNvPr>
          <p:cNvSpPr txBox="1"/>
          <p:nvPr/>
        </p:nvSpPr>
        <p:spPr>
          <a:xfrm>
            <a:off x="246744" y="313042"/>
            <a:ext cx="10751343" cy="424732"/>
          </a:xfrm>
          <a:prstGeom prst="rect">
            <a:avLst/>
          </a:prstGeom>
          <a:noFill/>
        </p:spPr>
        <p:txBody>
          <a:bodyPr wrap="square" rtlCol="0">
            <a:spAutoFit/>
          </a:bodyPr>
          <a:lstStyle/>
          <a:p>
            <a:pPr defTabSz="914400">
              <a:lnSpc>
                <a:spcPct val="90000"/>
              </a:lnSpc>
              <a:spcBef>
                <a:spcPct val="0"/>
              </a:spcBef>
            </a:pPr>
            <a:r>
              <a:rPr lang="en-US" sz="2400" cap="all" dirty="0">
                <a:latin typeface="+mj-lt"/>
                <a:ea typeface="+mj-ea"/>
                <a:cs typeface="+mj-cs"/>
              </a:rPr>
              <a:t>Preamble: Just how much are we changing things? </a:t>
            </a:r>
          </a:p>
        </p:txBody>
      </p:sp>
    </p:spTree>
    <p:extLst>
      <p:ext uri="{BB962C8B-B14F-4D97-AF65-F5344CB8AC3E}">
        <p14:creationId xmlns:p14="http://schemas.microsoft.com/office/powerpoint/2010/main" val="335566021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a:extLst>
              <a:ext uri="{FF2B5EF4-FFF2-40B4-BE49-F238E27FC236}">
                <a16:creationId xmlns:a16="http://schemas.microsoft.com/office/drawing/2014/main" id="{40526562-7FE9-FCAF-B7A0-B75F3B4C47D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24001" y="1218569"/>
            <a:ext cx="9144000" cy="5486400"/>
          </a:xfrm>
          <a:prstGeom prst="rect">
            <a:avLst/>
          </a:prstGeom>
          <a:noFill/>
          <a:extLst>
            <a:ext uri="{909E8E84-426E-40DD-AFC4-6F175D3DCCD1}">
              <a14:hiddenFill xmlns:a14="http://schemas.microsoft.com/office/drawing/2010/main">
                <a:solidFill>
                  <a:srgbClr val="FFFFFF"/>
                </a:solidFill>
              </a14:hiddenFill>
            </a:ext>
          </a:extLst>
        </p:spPr>
      </p:pic>
      <p:sp>
        <p:nvSpPr>
          <p:cNvPr id="2" name="Oval 1">
            <a:extLst>
              <a:ext uri="{FF2B5EF4-FFF2-40B4-BE49-F238E27FC236}">
                <a16:creationId xmlns:a16="http://schemas.microsoft.com/office/drawing/2014/main" id="{3634DB8E-908B-48FC-B20D-000D66F16D31}"/>
              </a:ext>
            </a:extLst>
          </p:cNvPr>
          <p:cNvSpPr/>
          <p:nvPr/>
        </p:nvSpPr>
        <p:spPr>
          <a:xfrm>
            <a:off x="9995388" y="1166215"/>
            <a:ext cx="672611" cy="633047"/>
          </a:xfrm>
          <a:prstGeom prst="ellipse">
            <a:avLst/>
          </a:prstGeom>
          <a:noFill/>
          <a:ln w="66675">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3" name="TextBox 2">
            <a:extLst>
              <a:ext uri="{FF2B5EF4-FFF2-40B4-BE49-F238E27FC236}">
                <a16:creationId xmlns:a16="http://schemas.microsoft.com/office/drawing/2014/main" id="{B37E9709-87D8-912E-1B72-E7502C94C163}"/>
              </a:ext>
            </a:extLst>
          </p:cNvPr>
          <p:cNvSpPr txBox="1"/>
          <p:nvPr/>
        </p:nvSpPr>
        <p:spPr>
          <a:xfrm>
            <a:off x="9284945" y="525408"/>
            <a:ext cx="2093495" cy="523220"/>
          </a:xfrm>
          <a:prstGeom prst="rect">
            <a:avLst/>
          </a:prstGeom>
          <a:noFill/>
          <a:ln>
            <a:solidFill>
              <a:schemeClr val="accent1"/>
            </a:solidFill>
          </a:ln>
        </p:spPr>
        <p:txBody>
          <a:bodyPr wrap="square" rtlCol="0">
            <a:spAutoFit/>
          </a:bodyPr>
          <a:lstStyle/>
          <a:p>
            <a:pPr algn="ctr"/>
            <a:r>
              <a:rPr lang="en-US" sz="2800" dirty="0">
                <a:solidFill>
                  <a:srgbClr val="C00000"/>
                </a:solidFill>
              </a:rPr>
              <a:t>426 ppm</a:t>
            </a:r>
          </a:p>
        </p:txBody>
      </p:sp>
      <p:sp>
        <p:nvSpPr>
          <p:cNvPr id="4" name="TextBox 3">
            <a:extLst>
              <a:ext uri="{FF2B5EF4-FFF2-40B4-BE49-F238E27FC236}">
                <a16:creationId xmlns:a16="http://schemas.microsoft.com/office/drawing/2014/main" id="{F8225FE5-4196-0212-3D8E-5696B921CCCA}"/>
              </a:ext>
            </a:extLst>
          </p:cNvPr>
          <p:cNvSpPr txBox="1"/>
          <p:nvPr/>
        </p:nvSpPr>
        <p:spPr>
          <a:xfrm>
            <a:off x="246744" y="313042"/>
            <a:ext cx="10751343" cy="424732"/>
          </a:xfrm>
          <a:prstGeom prst="rect">
            <a:avLst/>
          </a:prstGeom>
          <a:noFill/>
        </p:spPr>
        <p:txBody>
          <a:bodyPr wrap="square" rtlCol="0">
            <a:spAutoFit/>
          </a:bodyPr>
          <a:lstStyle/>
          <a:p>
            <a:pPr defTabSz="914400">
              <a:lnSpc>
                <a:spcPct val="90000"/>
              </a:lnSpc>
              <a:spcBef>
                <a:spcPct val="0"/>
              </a:spcBef>
            </a:pPr>
            <a:r>
              <a:rPr lang="en-US" sz="2400" cap="all" dirty="0">
                <a:latin typeface="+mj-lt"/>
                <a:ea typeface="+mj-ea"/>
                <a:cs typeface="+mj-cs"/>
              </a:rPr>
              <a:t>Preamble: Just how much are we changing things? </a:t>
            </a:r>
          </a:p>
        </p:txBody>
      </p:sp>
    </p:spTree>
    <p:extLst>
      <p:ext uri="{BB962C8B-B14F-4D97-AF65-F5344CB8AC3E}">
        <p14:creationId xmlns:p14="http://schemas.microsoft.com/office/powerpoint/2010/main" val="20750612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E84EF3B5-3A6F-ECB1-544E-B93A00A226E2}"/>
              </a:ext>
            </a:extLst>
          </p:cNvPr>
          <p:cNvSpPr txBox="1"/>
          <p:nvPr/>
        </p:nvSpPr>
        <p:spPr>
          <a:xfrm>
            <a:off x="290286" y="246743"/>
            <a:ext cx="10751343" cy="535531"/>
          </a:xfrm>
          <a:prstGeom prst="rect">
            <a:avLst/>
          </a:prstGeom>
          <a:noFill/>
        </p:spPr>
        <p:txBody>
          <a:bodyPr wrap="square" rtlCol="0">
            <a:spAutoFit/>
          </a:bodyPr>
          <a:lstStyle/>
          <a:p>
            <a:pPr defTabSz="914400">
              <a:lnSpc>
                <a:spcPct val="90000"/>
              </a:lnSpc>
              <a:spcBef>
                <a:spcPct val="0"/>
              </a:spcBef>
            </a:pPr>
            <a:r>
              <a:rPr lang="en-US" sz="3200" cap="all" dirty="0">
                <a:latin typeface="+mj-lt"/>
                <a:ea typeface="+mj-ea"/>
                <a:cs typeface="+mj-cs"/>
              </a:rPr>
              <a:t>1. What is the greenhouse effect?</a:t>
            </a:r>
          </a:p>
        </p:txBody>
      </p:sp>
      <p:pic>
        <p:nvPicPr>
          <p:cNvPr id="2050" name="Picture 2" descr="Greenhouse gas - Wikipedia">
            <a:extLst>
              <a:ext uri="{FF2B5EF4-FFF2-40B4-BE49-F238E27FC236}">
                <a16:creationId xmlns:a16="http://schemas.microsoft.com/office/drawing/2014/main" id="{A81B9380-2703-FCBF-9E74-0981B79B6A7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440656" y="875783"/>
            <a:ext cx="9310687" cy="564838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1202875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BF165D96-B6AA-4349-9EF4-9BE3060EBAE9}"/>
              </a:ext>
            </a:extLst>
          </p:cNvPr>
          <p:cNvPicPr>
            <a:picLocks noChangeAspect="1"/>
          </p:cNvPicPr>
          <p:nvPr/>
        </p:nvPicPr>
        <p:blipFill>
          <a:blip r:embed="rId5"/>
          <a:stretch>
            <a:fillRect/>
          </a:stretch>
        </p:blipFill>
        <p:spPr>
          <a:xfrm>
            <a:off x="5562642" y="152400"/>
            <a:ext cx="6414225" cy="6553200"/>
          </a:xfrm>
          <a:prstGeom prst="rect">
            <a:avLst/>
          </a:prstGeom>
        </p:spPr>
      </p:pic>
      <p:sp>
        <p:nvSpPr>
          <p:cNvPr id="3" name="TextBox 2">
            <a:extLst>
              <a:ext uri="{FF2B5EF4-FFF2-40B4-BE49-F238E27FC236}">
                <a16:creationId xmlns:a16="http://schemas.microsoft.com/office/drawing/2014/main" id="{82DD5DA6-3FE9-AB44-B20D-58E2A4ECC16B}"/>
              </a:ext>
            </a:extLst>
          </p:cNvPr>
          <p:cNvSpPr txBox="1"/>
          <p:nvPr/>
        </p:nvSpPr>
        <p:spPr>
          <a:xfrm>
            <a:off x="3846285" y="6059660"/>
            <a:ext cx="2249715" cy="830997"/>
          </a:xfrm>
          <a:prstGeom prst="rect">
            <a:avLst/>
          </a:prstGeom>
          <a:noFill/>
        </p:spPr>
        <p:txBody>
          <a:bodyPr wrap="square" rtlCol="0">
            <a:spAutoFit/>
          </a:bodyPr>
          <a:lstStyle/>
          <a:p>
            <a:r>
              <a:rPr lang="en-US" sz="1600" dirty="0">
                <a:solidFill>
                  <a:schemeClr val="bg1"/>
                </a:solidFill>
              </a:rPr>
              <a:t>Source: US Global Change Research Program, 2014 </a:t>
            </a:r>
          </a:p>
        </p:txBody>
      </p:sp>
      <p:pic>
        <p:nvPicPr>
          <p:cNvPr id="5" name="Temp Anomalies Globe Shape 1880-2017.mp4">
            <a:hlinkClick r:id="" action="ppaction://media"/>
            <a:extLst>
              <a:ext uri="{FF2B5EF4-FFF2-40B4-BE49-F238E27FC236}">
                <a16:creationId xmlns:a16="http://schemas.microsoft.com/office/drawing/2014/main" id="{0AB82FA8-1F93-0595-C9E5-FDE81A4A50A5}"/>
              </a:ext>
            </a:extLst>
          </p:cNvPr>
          <p:cNvPicPr>
            <a:picLocks noChangeAspect="1"/>
          </p:cNvPicPr>
          <p:nvPr>
            <a:videoFile r:link="rId2"/>
            <p:extLst>
              <p:ext uri="{DAA4B4D4-6D71-4841-9C94-3DE7FCFB9230}">
                <p14:media xmlns:p14="http://schemas.microsoft.com/office/powerpoint/2010/main" r:embed="rId1"/>
              </p:ext>
            </p:extLst>
          </p:nvPr>
        </p:nvPicPr>
        <p:blipFill>
          <a:blip r:embed="rId6"/>
          <a:stretch>
            <a:fillRect/>
          </a:stretch>
        </p:blipFill>
        <p:spPr>
          <a:xfrm>
            <a:off x="-7259" y="0"/>
            <a:ext cx="5239657" cy="3929743"/>
          </a:xfrm>
          <a:prstGeom prst="rect">
            <a:avLst/>
          </a:prstGeom>
        </p:spPr>
      </p:pic>
      <p:sp>
        <p:nvSpPr>
          <p:cNvPr id="6" name="TextBox 5">
            <a:extLst>
              <a:ext uri="{FF2B5EF4-FFF2-40B4-BE49-F238E27FC236}">
                <a16:creationId xmlns:a16="http://schemas.microsoft.com/office/drawing/2014/main" id="{3D63F711-73C4-57ED-AAC6-9E1AFCB0A53D}"/>
              </a:ext>
            </a:extLst>
          </p:cNvPr>
          <p:cNvSpPr txBox="1"/>
          <p:nvPr/>
        </p:nvSpPr>
        <p:spPr>
          <a:xfrm>
            <a:off x="653140" y="4432534"/>
            <a:ext cx="3918857" cy="1077218"/>
          </a:xfrm>
          <a:prstGeom prst="rect">
            <a:avLst/>
          </a:prstGeom>
          <a:noFill/>
        </p:spPr>
        <p:txBody>
          <a:bodyPr wrap="square" rtlCol="0">
            <a:spAutoFit/>
          </a:bodyPr>
          <a:lstStyle/>
          <a:p>
            <a:r>
              <a:rPr lang="en-US" sz="3200" cap="all" dirty="0">
                <a:latin typeface="+mj-lt"/>
                <a:ea typeface="+mj-ea"/>
                <a:cs typeface="+mj-cs"/>
              </a:rPr>
              <a:t>2. What impacts are unfolding?</a:t>
            </a:r>
          </a:p>
        </p:txBody>
      </p:sp>
    </p:spTree>
    <p:extLst>
      <p:ext uri="{BB962C8B-B14F-4D97-AF65-F5344CB8AC3E}">
        <p14:creationId xmlns:p14="http://schemas.microsoft.com/office/powerpoint/2010/main" val="207711542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34000" fill="hold"/>
                                        <p:tgtEl>
                                          <p:spTgt spid="5"/>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2"/>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seq concurrent="1" nextAc="seek">
              <p:cTn id="15" restart="whenNotActive" fill="hold" evtFilter="cancelBubble" nodeType="interactiveSeq">
                <p:stCondLst>
                  <p:cond evt="onClick" delay="0">
                    <p:tgtEl>
                      <p:spTgt spid="5"/>
                    </p:tgtEl>
                  </p:cond>
                </p:stCondLst>
                <p:endSync evt="end" delay="0">
                  <p:rtn val="all"/>
                </p:endSync>
                <p:childTnLst>
                  <p:par>
                    <p:cTn id="16" fill="hold">
                      <p:stCondLst>
                        <p:cond delay="0"/>
                      </p:stCondLst>
                      <p:childTnLst>
                        <p:par>
                          <p:cTn id="17" fill="hold">
                            <p:stCondLst>
                              <p:cond delay="0"/>
                            </p:stCondLst>
                            <p:childTnLst>
                              <p:par>
                                <p:cTn id="18" presetID="2" presetClass="mediacall" presetSubtype="0" fill="hold" nodeType="clickEffect">
                                  <p:stCondLst>
                                    <p:cond delay="0"/>
                                  </p:stCondLst>
                                  <p:childTnLst>
                                    <p:cmd type="call" cmd="togglePause">
                                      <p:cBhvr>
                                        <p:cTn id="19" dur="1" fill="hold"/>
                                        <p:tgtEl>
                                          <p:spTgt spid="5"/>
                                        </p:tgtEl>
                                      </p:cBhvr>
                                    </p:cmd>
                                  </p:childTnLst>
                                </p:cTn>
                              </p:par>
                            </p:childTnLst>
                          </p:cTn>
                        </p:par>
                      </p:childTnLst>
                    </p:cTn>
                  </p:par>
                </p:childTnLst>
              </p:cTn>
              <p:nextCondLst>
                <p:cond evt="onClick" delay="0">
                  <p:tgtEl>
                    <p:spTgt spid="5"/>
                  </p:tgtEl>
                </p:cond>
              </p:nextCondLst>
            </p:seq>
            <p:video>
              <p:cMediaNode vol="80000">
                <p:cTn id="20" fill="hold" display="0">
                  <p:stCondLst>
                    <p:cond delay="indefinite"/>
                  </p:stCondLst>
                </p:cTn>
                <p:tgtEl>
                  <p:spTgt spid="5"/>
                </p:tgtEl>
              </p:cMediaNode>
            </p:video>
          </p:childTnLst>
        </p:cTn>
      </p:par>
    </p:tnLst>
    <p:bldLst>
      <p:bldP spid="3"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B51860-F06F-5F48-9B72-B5A7B7861084}"/>
              </a:ext>
            </a:extLst>
          </p:cNvPr>
          <p:cNvSpPr>
            <a:spLocks noGrp="1"/>
          </p:cNvSpPr>
          <p:nvPr>
            <p:ph type="title"/>
          </p:nvPr>
        </p:nvSpPr>
        <p:spPr/>
        <p:txBody>
          <a:bodyPr/>
          <a:lstStyle/>
          <a:p>
            <a:r>
              <a:rPr lang="en-US" dirty="0"/>
              <a:t>3. What can we do about it?</a:t>
            </a:r>
          </a:p>
        </p:txBody>
      </p:sp>
      <p:sp>
        <p:nvSpPr>
          <p:cNvPr id="4" name="Content Placeholder 3">
            <a:extLst>
              <a:ext uri="{FF2B5EF4-FFF2-40B4-BE49-F238E27FC236}">
                <a16:creationId xmlns:a16="http://schemas.microsoft.com/office/drawing/2014/main" id="{453C47BC-8F96-8908-0971-5AADBEE6B676}"/>
              </a:ext>
            </a:extLst>
          </p:cNvPr>
          <p:cNvSpPr>
            <a:spLocks noGrp="1"/>
          </p:cNvSpPr>
          <p:nvPr>
            <p:ph sz="half" idx="1"/>
          </p:nvPr>
        </p:nvSpPr>
        <p:spPr/>
        <p:txBody>
          <a:bodyPr/>
          <a:lstStyle/>
          <a:p>
            <a:r>
              <a:rPr lang="en-US" dirty="0"/>
              <a:t>Mitigation</a:t>
            </a:r>
          </a:p>
          <a:p>
            <a:pPr lvl="1"/>
            <a:r>
              <a:rPr lang="en-US" dirty="0"/>
              <a:t>Dealing with the causes</a:t>
            </a:r>
          </a:p>
          <a:p>
            <a:pPr lvl="1"/>
            <a:r>
              <a:rPr lang="en-US" dirty="0"/>
              <a:t>Reducing greenhouse gas emissions or enhancing carbon sinks</a:t>
            </a:r>
          </a:p>
        </p:txBody>
      </p:sp>
      <p:sp>
        <p:nvSpPr>
          <p:cNvPr id="5" name="Content Placeholder 4">
            <a:extLst>
              <a:ext uri="{FF2B5EF4-FFF2-40B4-BE49-F238E27FC236}">
                <a16:creationId xmlns:a16="http://schemas.microsoft.com/office/drawing/2014/main" id="{4F4E54FA-77BD-221B-ACBF-913C067722C2}"/>
              </a:ext>
            </a:extLst>
          </p:cNvPr>
          <p:cNvSpPr>
            <a:spLocks noGrp="1"/>
          </p:cNvSpPr>
          <p:nvPr>
            <p:ph sz="half" idx="2"/>
          </p:nvPr>
        </p:nvSpPr>
        <p:spPr/>
        <p:txBody>
          <a:bodyPr/>
          <a:lstStyle/>
          <a:p>
            <a:r>
              <a:rPr lang="en-US" dirty="0"/>
              <a:t>Adaptation</a:t>
            </a:r>
          </a:p>
          <a:p>
            <a:pPr lvl="1"/>
            <a:r>
              <a:rPr lang="en-US" dirty="0"/>
              <a:t>Dealing with the consequences</a:t>
            </a:r>
          </a:p>
          <a:p>
            <a:pPr lvl="1"/>
            <a:r>
              <a:rPr lang="en-US" dirty="0"/>
              <a:t>Protecting and regenerating communities and ecosystems from impacts</a:t>
            </a:r>
          </a:p>
        </p:txBody>
      </p:sp>
      <p:pic>
        <p:nvPicPr>
          <p:cNvPr id="1026" name="Picture 2" descr="14 Interesting Solar Energy Facts You Need to Know | Earth.Org">
            <a:extLst>
              <a:ext uri="{FF2B5EF4-FFF2-40B4-BE49-F238E27FC236}">
                <a16:creationId xmlns:a16="http://schemas.microsoft.com/office/drawing/2014/main" id="{09E61FE5-A3A3-DCC3-7D56-DAC527ED95C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4426856"/>
            <a:ext cx="4322032" cy="2431143"/>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Beautiful Forests Around the World - Business Insider">
            <a:extLst>
              <a:ext uri="{FF2B5EF4-FFF2-40B4-BE49-F238E27FC236}">
                <a16:creationId xmlns:a16="http://schemas.microsoft.com/office/drawing/2014/main" id="{877A6E23-E9FB-AB94-676D-2FABE35DED2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788171" y="4449962"/>
            <a:ext cx="3251200" cy="2438400"/>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descr="Wetlands as a Tool for Flood Control ...">
            <a:extLst>
              <a:ext uri="{FF2B5EF4-FFF2-40B4-BE49-F238E27FC236}">
                <a16:creationId xmlns:a16="http://schemas.microsoft.com/office/drawing/2014/main" id="{6FFBD500-8D02-6392-FEA3-378A821C5E41}"/>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471807" y="4449962"/>
            <a:ext cx="3492500" cy="23241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6700276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4">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4">
                                            <p:txEl>
                                              <p:pRg st="2" end="2"/>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1026"/>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1028"/>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5">
                                            <p:txEl>
                                              <p:pRg st="0" end="0"/>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5">
                                            <p:txEl>
                                              <p:pRg st="1" end="1"/>
                                            </p:tx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5">
                                            <p:txEl>
                                              <p:pRg st="2" end="2"/>
                                            </p:txEl>
                                          </p:spTgt>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103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bldP spid="5" grpId="0" uiExpand="1" build="p"/>
    </p:bldLst>
  </p:timing>
</p:sld>
</file>

<file path=ppt/slides/slide9.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94000"/>
                <a:satMod val="80000"/>
                <a:lumMod val="106000"/>
              </a:schemeClr>
            </a:gs>
            <a:gs pos="100000">
              <a:schemeClr val="bg2">
                <a:shade val="80000"/>
              </a:schemeClr>
            </a:gs>
          </a:gsLst>
          <a:path path="circle">
            <a:fillToRect l="43000" r="43000" b="100000"/>
          </a:path>
        </a:gradFill>
        <a:effectLst/>
      </p:bgPr>
    </p:bg>
    <p:spTree>
      <p:nvGrpSpPr>
        <p:cNvPr id="1" name=""/>
        <p:cNvGrpSpPr/>
        <p:nvPr/>
      </p:nvGrpSpPr>
      <p:grpSpPr>
        <a:xfrm>
          <a:off x="0" y="0"/>
          <a:ext cx="0" cy="0"/>
          <a:chOff x="0" y="0"/>
          <a:chExt cx="0" cy="0"/>
        </a:xfrm>
      </p:grpSpPr>
      <p:sp>
        <p:nvSpPr>
          <p:cNvPr id="35" name="Rectangle 34">
            <a:extLst>
              <a:ext uri="{FF2B5EF4-FFF2-40B4-BE49-F238E27FC236}">
                <a16:creationId xmlns:a16="http://schemas.microsoft.com/office/drawing/2014/main" id="{1CE580D1-F917-4567-AFB4-99AA9B52ADF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019476"/>
            <a:ext cx="12192000" cy="4105941"/>
          </a:xfrm>
          <a:prstGeom prst="rect">
            <a:avLst/>
          </a:prstGeom>
          <a:gradFill flip="none" rotWithShape="1">
            <a:gsLst>
              <a:gs pos="0">
                <a:schemeClr val="bg2">
                  <a:alpha val="0"/>
                </a:schemeClr>
              </a:gs>
              <a:gs pos="100000">
                <a:schemeClr val="bg2"/>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pic>
        <p:nvPicPr>
          <p:cNvPr id="37" name="Picture 36">
            <a:extLst>
              <a:ext uri="{FF2B5EF4-FFF2-40B4-BE49-F238E27FC236}">
                <a16:creationId xmlns:a16="http://schemas.microsoft.com/office/drawing/2014/main" id="{1F5620B8-A2D8-4568-B566-F0453A0D9167}"/>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3">
            <a:extLst>
              <a:ext uri="{28A0092B-C50C-407E-A947-70E740481C1C}">
                <a14:useLocalDpi xmlns:a14="http://schemas.microsoft.com/office/drawing/2010/main" val="0"/>
              </a:ext>
            </a:extLst>
          </a:blip>
          <a:srcRect t="1538" b="-1538"/>
          <a:stretch/>
        </p:blipFill>
        <p:spPr bwMode="black">
          <a:xfrm>
            <a:off x="0" y="6126480"/>
            <a:ext cx="12192000" cy="742950"/>
          </a:xfrm>
          <a:prstGeom prst="rect">
            <a:avLst/>
          </a:prstGeom>
        </p:spPr>
      </p:pic>
      <p:cxnSp>
        <p:nvCxnSpPr>
          <p:cNvPr id="39" name="Straight Connector 38">
            <a:extLst>
              <a:ext uri="{FF2B5EF4-FFF2-40B4-BE49-F238E27FC236}">
                <a16:creationId xmlns:a16="http://schemas.microsoft.com/office/drawing/2014/main" id="{1C7D2BA4-4B7A-4596-8BCC-5CF715423894}"/>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0" y="6128413"/>
            <a:ext cx="12192000" cy="0"/>
          </a:xfrm>
          <a:prstGeom prst="line">
            <a:avLst/>
          </a:prstGeom>
          <a:ln w="12700">
            <a:solidFill>
              <a:srgbClr val="000001">
                <a:alpha val="20000"/>
              </a:srgbClr>
            </a:solidFill>
          </a:ln>
        </p:spPr>
        <p:style>
          <a:lnRef idx="1">
            <a:schemeClr val="accent1"/>
          </a:lnRef>
          <a:fillRef idx="0">
            <a:schemeClr val="accent1"/>
          </a:fillRef>
          <a:effectRef idx="0">
            <a:schemeClr val="accent1"/>
          </a:effectRef>
          <a:fontRef idx="minor">
            <a:schemeClr val="tx1"/>
          </a:fontRef>
        </p:style>
      </p:cxnSp>
      <p:cxnSp>
        <p:nvCxnSpPr>
          <p:cNvPr id="41" name="Straight Connector 40">
            <a:extLst>
              <a:ext uri="{FF2B5EF4-FFF2-40B4-BE49-F238E27FC236}">
                <a16:creationId xmlns:a16="http://schemas.microsoft.com/office/drawing/2014/main" id="{C9D4B225-18E9-4C5B-94D8-2ABE6D161E4A}"/>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 useBgFill="1">
        <p:nvSpPr>
          <p:cNvPr id="43" name="Rectangle 42">
            <a:extLst>
              <a:ext uri="{FF2B5EF4-FFF2-40B4-BE49-F238E27FC236}">
                <a16:creationId xmlns:a16="http://schemas.microsoft.com/office/drawing/2014/main" id="{10419CA0-BFB4-4390-AB8F-5DBFCA45D4D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 y="0"/>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45" name="Straight Connector 44">
            <a:extLst>
              <a:ext uri="{FF2B5EF4-FFF2-40B4-BE49-F238E27FC236}">
                <a16:creationId xmlns:a16="http://schemas.microsoft.com/office/drawing/2014/main" id="{5CF4C623-16D7-4722-8EFB-A5B0E3BC077D}"/>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453897" y="1847088"/>
            <a:ext cx="5548039" cy="0"/>
          </a:xfrm>
          <a:prstGeom prst="line">
            <a:avLst/>
          </a:prstGeom>
          <a:ln w="31750"/>
        </p:spPr>
        <p:style>
          <a:lnRef idx="3">
            <a:schemeClr val="accent1"/>
          </a:lnRef>
          <a:fillRef idx="0">
            <a:schemeClr val="accent1"/>
          </a:fillRef>
          <a:effectRef idx="2">
            <a:schemeClr val="accent1"/>
          </a:effectRef>
          <a:fontRef idx="minor">
            <a:schemeClr val="tx1"/>
          </a:fontRef>
        </p:style>
      </p:cxnSp>
      <p:sp>
        <p:nvSpPr>
          <p:cNvPr id="5" name="TextBox 4">
            <a:extLst>
              <a:ext uri="{FF2B5EF4-FFF2-40B4-BE49-F238E27FC236}">
                <a16:creationId xmlns:a16="http://schemas.microsoft.com/office/drawing/2014/main" id="{E3214A59-BCB3-8455-0A46-AA7D45C430B2}"/>
              </a:ext>
            </a:extLst>
          </p:cNvPr>
          <p:cNvSpPr txBox="1"/>
          <p:nvPr/>
        </p:nvSpPr>
        <p:spPr>
          <a:xfrm>
            <a:off x="1451580" y="804520"/>
            <a:ext cx="5550355" cy="1049235"/>
          </a:xfrm>
          <a:prstGeom prst="rect">
            <a:avLst/>
          </a:prstGeom>
        </p:spPr>
        <p:txBody>
          <a:bodyPr vert="horz" lIns="91440" tIns="45720" rIns="91440" bIns="45720" rtlCol="0" anchor="t">
            <a:normAutofit/>
          </a:bodyPr>
          <a:lstStyle/>
          <a:p>
            <a:pPr defTabSz="914400">
              <a:lnSpc>
                <a:spcPct val="90000"/>
              </a:lnSpc>
              <a:spcBef>
                <a:spcPct val="0"/>
              </a:spcBef>
              <a:spcAft>
                <a:spcPts val="600"/>
              </a:spcAft>
            </a:pPr>
            <a:r>
              <a:rPr lang="en-US" sz="3200" cap="all">
                <a:latin typeface="+mj-lt"/>
                <a:ea typeface="+mj-ea"/>
                <a:cs typeface="+mj-cs"/>
              </a:rPr>
              <a:t>4. Are we making progress?</a:t>
            </a:r>
          </a:p>
        </p:txBody>
      </p:sp>
      <p:sp>
        <p:nvSpPr>
          <p:cNvPr id="47" name="Rectangle 46">
            <a:extLst>
              <a:ext uri="{FF2B5EF4-FFF2-40B4-BE49-F238E27FC236}">
                <a16:creationId xmlns:a16="http://schemas.microsoft.com/office/drawing/2014/main" id="{596E9C81-ACBE-459E-A7D5-2BB824B68FD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019476"/>
            <a:ext cx="12192000" cy="4105941"/>
          </a:xfrm>
          <a:prstGeom prst="rect">
            <a:avLst/>
          </a:prstGeom>
          <a:gradFill flip="none" rotWithShape="1">
            <a:gsLst>
              <a:gs pos="0">
                <a:schemeClr val="bg2">
                  <a:alpha val="0"/>
                </a:schemeClr>
              </a:gs>
              <a:gs pos="100000">
                <a:schemeClr val="bg2"/>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a:p>
        </p:txBody>
      </p:sp>
      <p:sp>
        <p:nvSpPr>
          <p:cNvPr id="3" name="TextBox 2">
            <a:extLst>
              <a:ext uri="{FF2B5EF4-FFF2-40B4-BE49-F238E27FC236}">
                <a16:creationId xmlns:a16="http://schemas.microsoft.com/office/drawing/2014/main" id="{C8B4D88C-C453-ACB3-5047-87E7CCF866C5}"/>
              </a:ext>
            </a:extLst>
          </p:cNvPr>
          <p:cNvSpPr txBox="1"/>
          <p:nvPr/>
        </p:nvSpPr>
        <p:spPr>
          <a:xfrm>
            <a:off x="951264" y="2015732"/>
            <a:ext cx="6050671" cy="3450613"/>
          </a:xfrm>
        </p:spPr>
        <p:txBody>
          <a:bodyPr vert="horz" lIns="91440" tIns="45720" rIns="91440" bIns="45720" rtlCol="0" anchor="t">
            <a:normAutofit/>
          </a:bodyPr>
          <a:lstStyle/>
          <a:p>
            <a:pPr marL="285750" indent="-228600" defTabSz="914400">
              <a:lnSpc>
                <a:spcPct val="120000"/>
              </a:lnSpc>
              <a:spcAft>
                <a:spcPts val="600"/>
              </a:spcAft>
              <a:buClr>
                <a:schemeClr val="accent1"/>
              </a:buClr>
              <a:buSzPct val="100000"/>
              <a:buFont typeface="Arial" panose="020B0604020202020204" pitchFamily="34" charset="0"/>
              <a:buChar char="•"/>
            </a:pPr>
            <a:r>
              <a:rPr lang="en-US" sz="2000" b="1" dirty="0"/>
              <a:t>Highest</a:t>
            </a:r>
            <a:r>
              <a:rPr lang="en-US" sz="2000" dirty="0"/>
              <a:t> emissions in human history</a:t>
            </a:r>
          </a:p>
          <a:p>
            <a:pPr marL="285750" indent="-228600" defTabSz="914400">
              <a:lnSpc>
                <a:spcPct val="120000"/>
              </a:lnSpc>
              <a:spcAft>
                <a:spcPts val="600"/>
              </a:spcAft>
              <a:buClr>
                <a:schemeClr val="accent1"/>
              </a:buClr>
              <a:buSzPct val="100000"/>
              <a:buFont typeface="Arial" panose="020B0604020202020204" pitchFamily="34" charset="0"/>
              <a:buChar char="•"/>
            </a:pPr>
            <a:r>
              <a:rPr lang="en-US" sz="2000" dirty="0"/>
              <a:t>We are </a:t>
            </a:r>
            <a:r>
              <a:rPr lang="en-US" sz="2000" b="1" dirty="0"/>
              <a:t>not on track </a:t>
            </a:r>
            <a:r>
              <a:rPr lang="en-US" sz="2000" dirty="0"/>
              <a:t>to limit warming to 1.5 degrees C</a:t>
            </a:r>
          </a:p>
          <a:p>
            <a:pPr marL="285750" indent="-228600" defTabSz="914400">
              <a:lnSpc>
                <a:spcPct val="120000"/>
              </a:lnSpc>
              <a:spcAft>
                <a:spcPts val="600"/>
              </a:spcAft>
              <a:buClr>
                <a:schemeClr val="accent1"/>
              </a:buClr>
              <a:buSzPct val="100000"/>
              <a:buFont typeface="Arial" panose="020B0604020202020204" pitchFamily="34" charset="0"/>
              <a:buChar char="•"/>
            </a:pPr>
            <a:r>
              <a:rPr lang="en-US" sz="2000" dirty="0"/>
              <a:t>There is </a:t>
            </a:r>
            <a:r>
              <a:rPr lang="en-US" sz="2000" b="1" dirty="0"/>
              <a:t>real evidence </a:t>
            </a:r>
            <a:r>
              <a:rPr lang="en-US" sz="2000" dirty="0"/>
              <a:t>of sustained GHG reductions in some countries</a:t>
            </a:r>
          </a:p>
          <a:p>
            <a:pPr marL="285750" indent="-228600" defTabSz="914400">
              <a:lnSpc>
                <a:spcPct val="120000"/>
              </a:lnSpc>
              <a:spcAft>
                <a:spcPts val="600"/>
              </a:spcAft>
              <a:buClr>
                <a:schemeClr val="accent1"/>
              </a:buClr>
              <a:buSzPct val="100000"/>
              <a:buFont typeface="Arial" panose="020B0604020202020204" pitchFamily="34" charset="0"/>
              <a:buChar char="•"/>
            </a:pPr>
            <a:r>
              <a:rPr lang="en-US" sz="2000" dirty="0"/>
              <a:t>The cost of renewables has </a:t>
            </a:r>
            <a:r>
              <a:rPr lang="en-US" sz="2000" b="1" dirty="0"/>
              <a:t>plummeted</a:t>
            </a:r>
          </a:p>
          <a:p>
            <a:pPr marL="285750" indent="-228600" defTabSz="914400">
              <a:lnSpc>
                <a:spcPct val="120000"/>
              </a:lnSpc>
              <a:spcAft>
                <a:spcPts val="600"/>
              </a:spcAft>
              <a:buClr>
                <a:schemeClr val="accent1"/>
              </a:buClr>
              <a:buSzPct val="100000"/>
              <a:buFont typeface="Arial" panose="020B0604020202020204" pitchFamily="34" charset="0"/>
              <a:buChar char="•"/>
            </a:pPr>
            <a:r>
              <a:rPr lang="en-US" sz="2000" dirty="0"/>
              <a:t>We have the </a:t>
            </a:r>
            <a:r>
              <a:rPr lang="en-US" sz="2000" b="1" dirty="0"/>
              <a:t>solutions</a:t>
            </a:r>
            <a:r>
              <a:rPr lang="en-US" sz="2000" dirty="0"/>
              <a:t> in every sector that can halve our emissions by 2030</a:t>
            </a:r>
          </a:p>
          <a:p>
            <a:pPr marL="57150" indent="-228600" defTabSz="914400">
              <a:lnSpc>
                <a:spcPct val="120000"/>
              </a:lnSpc>
              <a:spcAft>
                <a:spcPts val="600"/>
              </a:spcAft>
              <a:buClr>
                <a:schemeClr val="accent1"/>
              </a:buClr>
              <a:buSzPct val="100000"/>
              <a:buFont typeface="Arial" panose="020B0604020202020204" pitchFamily="34" charset="0"/>
              <a:buChar char="•"/>
            </a:pPr>
            <a:endParaRPr lang="en-US" sz="2000" dirty="0"/>
          </a:p>
          <a:p>
            <a:pPr marL="285750" indent="-228600" defTabSz="914400">
              <a:lnSpc>
                <a:spcPct val="120000"/>
              </a:lnSpc>
              <a:spcAft>
                <a:spcPts val="600"/>
              </a:spcAft>
              <a:buClr>
                <a:schemeClr val="accent1"/>
              </a:buClr>
              <a:buSzPct val="100000"/>
              <a:buFont typeface="Arial" panose="020B0604020202020204" pitchFamily="34" charset="0"/>
              <a:buChar char="•"/>
            </a:pPr>
            <a:endParaRPr lang="en-US" sz="2000" dirty="0"/>
          </a:p>
        </p:txBody>
      </p:sp>
      <p:grpSp>
        <p:nvGrpSpPr>
          <p:cNvPr id="49" name="Group 48">
            <a:extLst>
              <a:ext uri="{FF2B5EF4-FFF2-40B4-BE49-F238E27FC236}">
                <a16:creationId xmlns:a16="http://schemas.microsoft.com/office/drawing/2014/main" id="{CEBDCB18-ABE5-43B0-8B68-89FEDAECB8B0}"/>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7477388" y="482171"/>
            <a:ext cx="4074533" cy="5149101"/>
            <a:chOff x="7463259" y="583365"/>
            <a:chExt cx="4074533" cy="5181928"/>
          </a:xfrm>
        </p:grpSpPr>
        <p:sp>
          <p:nvSpPr>
            <p:cNvPr id="50" name="Rectangle 49">
              <a:extLst>
                <a:ext uri="{FF2B5EF4-FFF2-40B4-BE49-F238E27FC236}">
                  <a16:creationId xmlns:a16="http://schemas.microsoft.com/office/drawing/2014/main" id="{483C65C6-7268-490D-B4A8-927D45FAB62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463259" y="583365"/>
              <a:ext cx="4074533" cy="5181928"/>
            </a:xfrm>
            <a:prstGeom prst="rect">
              <a:avLst/>
            </a:prstGeom>
            <a:gradFill>
              <a:gsLst>
                <a:gs pos="0">
                  <a:srgbClr val="000001"/>
                </a:gs>
                <a:gs pos="100000">
                  <a:srgbClr val="191919"/>
                </a:gs>
              </a:gsLst>
            </a:gradFill>
            <a:ln w="76200" cmpd="sng">
              <a:noFill/>
              <a:miter lim="800000"/>
            </a:ln>
            <a:effectLst>
              <a:outerShdw blurRad="127000" dist="228600" dir="4740000" sx="98000" sy="98000" algn="tl" rotWithShape="0">
                <a:srgbClr val="000000">
                  <a:alpha val="34000"/>
                </a:srgbClr>
              </a:outerShdw>
            </a:effectLst>
            <a:scene3d>
              <a:camera prst="orthographicFront"/>
              <a:lightRig rig="threePt" dir="t"/>
            </a:scene3d>
            <a:sp3d>
              <a:bevelT w="152400" h="50800" prst="softRound"/>
            </a:sp3d>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1" name="Rectangle 50">
              <a:extLst>
                <a:ext uri="{FF2B5EF4-FFF2-40B4-BE49-F238E27FC236}">
                  <a16:creationId xmlns:a16="http://schemas.microsoft.com/office/drawing/2014/main" id="{6133D4A5-82E5-43A0-9FF0-81B7AC16CDF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776318" y="915807"/>
              <a:ext cx="3450289" cy="4494927"/>
            </a:xfrm>
            <a:prstGeom prst="rect">
              <a:avLst/>
            </a:prstGeom>
            <a:gradFill>
              <a:gsLst>
                <a:gs pos="0">
                  <a:srgbClr val="DADADA"/>
                </a:gs>
                <a:gs pos="100000">
                  <a:srgbClr val="FFFFFE"/>
                </a:gs>
              </a:gsLst>
              <a:lin ang="16200000" scaled="0"/>
            </a:gradFill>
            <a:ln w="50800" cmpd="sng">
              <a:solidFill>
                <a:srgbClr val="191919"/>
              </a:solidFill>
              <a:miter lim="800000"/>
            </a:ln>
            <a:effectLst>
              <a:innerShdw blurRad="63500" dist="88900" dir="14100000">
                <a:srgbClr val="000000">
                  <a:alpha val="30000"/>
                </a:srgbClr>
              </a:innerShdw>
            </a:effectLst>
            <a:scene3d>
              <a:camera prst="orthographicFront"/>
              <a:lightRig rig="threePt" dir="t"/>
            </a:scene3d>
            <a:sp3d>
              <a:bevelT prst="relaxedInset"/>
            </a:sp3d>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pic>
        <p:nvPicPr>
          <p:cNvPr id="2" name="Google Shape;157;p3" descr="Diagram&#10;&#10;Description automatically generated">
            <a:extLst>
              <a:ext uri="{FF2B5EF4-FFF2-40B4-BE49-F238E27FC236}">
                <a16:creationId xmlns:a16="http://schemas.microsoft.com/office/drawing/2014/main" id="{1B6C13B8-31DD-2AA6-D124-EA793011F28B}"/>
              </a:ext>
            </a:extLst>
          </p:cNvPr>
          <p:cNvPicPr preferRelativeResize="0"/>
          <p:nvPr/>
        </p:nvPicPr>
        <p:blipFill rotWithShape="1">
          <a:blip r:embed="rId4"/>
          <a:srcRect l="6279" r="-4" b="-4"/>
          <a:stretch/>
        </p:blipFill>
        <p:spPr>
          <a:xfrm>
            <a:off x="8116373" y="1116345"/>
            <a:ext cx="2799103" cy="3866172"/>
          </a:xfrm>
          <a:prstGeom prst="rect">
            <a:avLst/>
          </a:prstGeom>
          <a:noFill/>
        </p:spPr>
      </p:pic>
      <p:pic>
        <p:nvPicPr>
          <p:cNvPr id="53" name="Picture 52">
            <a:extLst>
              <a:ext uri="{FF2B5EF4-FFF2-40B4-BE49-F238E27FC236}">
                <a16:creationId xmlns:a16="http://schemas.microsoft.com/office/drawing/2014/main" id="{08EC5C75-E28F-4899-9C2E-39431B82B740}"/>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3">
            <a:extLst>
              <a:ext uri="{28A0092B-C50C-407E-A947-70E740481C1C}">
                <a14:useLocalDpi xmlns:a14="http://schemas.microsoft.com/office/drawing/2010/main" val="0"/>
              </a:ext>
            </a:extLst>
          </a:blip>
          <a:srcRect t="1538" b="-1538"/>
          <a:stretch/>
        </p:blipFill>
        <p:spPr bwMode="black">
          <a:xfrm>
            <a:off x="0" y="6126480"/>
            <a:ext cx="12192000" cy="742950"/>
          </a:xfrm>
          <a:prstGeom prst="rect">
            <a:avLst/>
          </a:prstGeom>
        </p:spPr>
      </p:pic>
      <p:cxnSp>
        <p:nvCxnSpPr>
          <p:cNvPr id="55" name="Straight Connector 54">
            <a:extLst>
              <a:ext uri="{FF2B5EF4-FFF2-40B4-BE49-F238E27FC236}">
                <a16:creationId xmlns:a16="http://schemas.microsoft.com/office/drawing/2014/main" id="{46AAE0A1-60AD-4190-B85D-2DD8148369C7}"/>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0" y="6128413"/>
            <a:ext cx="12192000" cy="0"/>
          </a:xfrm>
          <a:prstGeom prst="line">
            <a:avLst/>
          </a:prstGeom>
          <a:ln w="12700">
            <a:solidFill>
              <a:srgbClr val="000001">
                <a:alpha val="20000"/>
              </a:srgb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92491978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94000"/>
                <a:satMod val="80000"/>
                <a:lumMod val="106000"/>
              </a:schemeClr>
            </a:gs>
            <a:gs pos="100000">
              <a:schemeClr val="bg2">
                <a:shade val="80000"/>
              </a:schemeClr>
            </a:gs>
          </a:gsLst>
          <a:path path="circle">
            <a:fillToRect l="43000" r="43000" b="100000"/>
          </a:path>
        </a:gra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0CABCAE3-64FC-4149-819F-2C181282415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019476"/>
            <a:ext cx="12192000" cy="4105941"/>
          </a:xfrm>
          <a:prstGeom prst="rect">
            <a:avLst/>
          </a:prstGeom>
          <a:gradFill flip="none" rotWithShape="1">
            <a:gsLst>
              <a:gs pos="0">
                <a:schemeClr val="bg2">
                  <a:alpha val="0"/>
                </a:schemeClr>
              </a:gs>
              <a:gs pos="100000">
                <a:schemeClr val="bg2"/>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pic>
        <p:nvPicPr>
          <p:cNvPr id="11" name="Picture 10">
            <a:extLst>
              <a:ext uri="{FF2B5EF4-FFF2-40B4-BE49-F238E27FC236}">
                <a16:creationId xmlns:a16="http://schemas.microsoft.com/office/drawing/2014/main" id="{012FDCFE-9AD2-4D8A-8CBF-B3AA37EBF6DD}"/>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3">
            <a:extLst>
              <a:ext uri="{28A0092B-C50C-407E-A947-70E740481C1C}">
                <a14:useLocalDpi xmlns:a14="http://schemas.microsoft.com/office/drawing/2010/main" val="0"/>
              </a:ext>
            </a:extLst>
          </a:blip>
          <a:srcRect t="1538" b="-1538"/>
          <a:stretch/>
        </p:blipFill>
        <p:spPr bwMode="black">
          <a:xfrm>
            <a:off x="0" y="6126480"/>
            <a:ext cx="12192000" cy="742950"/>
          </a:xfrm>
          <a:prstGeom prst="rect">
            <a:avLst/>
          </a:prstGeom>
        </p:spPr>
      </p:pic>
      <p:cxnSp>
        <p:nvCxnSpPr>
          <p:cNvPr id="13" name="Straight Connector 12">
            <a:extLst>
              <a:ext uri="{FF2B5EF4-FFF2-40B4-BE49-F238E27FC236}">
                <a16:creationId xmlns:a16="http://schemas.microsoft.com/office/drawing/2014/main" id="{FBD463FC-4CA8-4FF4-85A3-AF9F4B98D210}"/>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0" y="6128413"/>
            <a:ext cx="12192000" cy="0"/>
          </a:xfrm>
          <a:prstGeom prst="line">
            <a:avLst/>
          </a:prstGeom>
          <a:ln w="12700">
            <a:solidFill>
              <a:srgbClr val="000001">
                <a:alpha val="20000"/>
              </a:srgbClr>
            </a:solidFill>
          </a:ln>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id="{A56012FD-74A8-4C91-B318-435CF2B71927}"/>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 useBgFill="1">
        <p:nvSpPr>
          <p:cNvPr id="17" name="Rectangle 16">
            <a:extLst>
              <a:ext uri="{FF2B5EF4-FFF2-40B4-BE49-F238E27FC236}">
                <a16:creationId xmlns:a16="http://schemas.microsoft.com/office/drawing/2014/main" id="{24BE214B-2C92-47AF-8D90-69821110373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 y="0"/>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9" name="Straight Connector 18">
            <a:extLst>
              <a:ext uri="{FF2B5EF4-FFF2-40B4-BE49-F238E27FC236}">
                <a16:creationId xmlns:a16="http://schemas.microsoft.com/office/drawing/2014/main" id="{186D07CD-E0E5-42ED-BA28-6CB6ADC3B09F}"/>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453897" y="1847088"/>
            <a:ext cx="5548039" cy="0"/>
          </a:xfrm>
          <a:prstGeom prst="line">
            <a:avLst/>
          </a:prstGeom>
          <a:ln w="31750"/>
        </p:spPr>
        <p:style>
          <a:lnRef idx="3">
            <a:schemeClr val="accent1"/>
          </a:lnRef>
          <a:fillRef idx="0">
            <a:schemeClr val="accent1"/>
          </a:fillRef>
          <a:effectRef idx="2">
            <a:schemeClr val="accent1"/>
          </a:effectRef>
          <a:fontRef idx="minor">
            <a:schemeClr val="tx1"/>
          </a:fontRef>
        </p:style>
      </p:cxnSp>
      <p:sp>
        <p:nvSpPr>
          <p:cNvPr id="4" name="TextBox 3">
            <a:extLst>
              <a:ext uri="{FF2B5EF4-FFF2-40B4-BE49-F238E27FC236}">
                <a16:creationId xmlns:a16="http://schemas.microsoft.com/office/drawing/2014/main" id="{8D2B9736-5910-2031-7A17-6815008F8C0C}"/>
              </a:ext>
            </a:extLst>
          </p:cNvPr>
          <p:cNvSpPr txBox="1"/>
          <p:nvPr/>
        </p:nvSpPr>
        <p:spPr>
          <a:xfrm>
            <a:off x="1451580" y="804520"/>
            <a:ext cx="5550355" cy="1049235"/>
          </a:xfrm>
          <a:prstGeom prst="rect">
            <a:avLst/>
          </a:prstGeom>
        </p:spPr>
        <p:txBody>
          <a:bodyPr vert="horz" lIns="91440" tIns="45720" rIns="91440" bIns="45720" rtlCol="0" anchor="t">
            <a:normAutofit/>
          </a:bodyPr>
          <a:lstStyle/>
          <a:p>
            <a:pPr defTabSz="914400">
              <a:lnSpc>
                <a:spcPct val="90000"/>
              </a:lnSpc>
              <a:spcBef>
                <a:spcPct val="0"/>
              </a:spcBef>
              <a:spcAft>
                <a:spcPts val="600"/>
              </a:spcAft>
            </a:pPr>
            <a:r>
              <a:rPr lang="en-US" sz="3200" cap="all" dirty="0">
                <a:latin typeface="+mj-lt"/>
                <a:ea typeface="+mj-ea"/>
                <a:cs typeface="+mj-cs"/>
              </a:rPr>
              <a:t>4. Are we making progress?</a:t>
            </a:r>
          </a:p>
        </p:txBody>
      </p:sp>
      <p:sp>
        <p:nvSpPr>
          <p:cNvPr id="21" name="Rectangle 20">
            <a:extLst>
              <a:ext uri="{FF2B5EF4-FFF2-40B4-BE49-F238E27FC236}">
                <a16:creationId xmlns:a16="http://schemas.microsoft.com/office/drawing/2014/main" id="{369A020F-4984-4DD0-898A-B60A4882B04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019476"/>
            <a:ext cx="12192000" cy="4105941"/>
          </a:xfrm>
          <a:prstGeom prst="rect">
            <a:avLst/>
          </a:prstGeom>
          <a:gradFill flip="none" rotWithShape="1">
            <a:gsLst>
              <a:gs pos="0">
                <a:schemeClr val="bg2">
                  <a:alpha val="0"/>
                </a:schemeClr>
              </a:gs>
              <a:gs pos="100000">
                <a:schemeClr val="bg2"/>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a:p>
        </p:txBody>
      </p:sp>
      <p:sp>
        <p:nvSpPr>
          <p:cNvPr id="3" name="TextBox 2">
            <a:extLst>
              <a:ext uri="{FF2B5EF4-FFF2-40B4-BE49-F238E27FC236}">
                <a16:creationId xmlns:a16="http://schemas.microsoft.com/office/drawing/2014/main" id="{C8B4D88C-C453-ACB3-5047-87E7CCF866C5}"/>
              </a:ext>
            </a:extLst>
          </p:cNvPr>
          <p:cNvSpPr txBox="1"/>
          <p:nvPr/>
        </p:nvSpPr>
        <p:spPr>
          <a:xfrm>
            <a:off x="1451580" y="2015732"/>
            <a:ext cx="5550355" cy="3450613"/>
          </a:xfrm>
        </p:spPr>
        <p:txBody>
          <a:bodyPr vert="horz" lIns="91440" tIns="45720" rIns="91440" bIns="45720" rtlCol="0" anchor="t">
            <a:normAutofit/>
          </a:bodyPr>
          <a:lstStyle/>
          <a:p>
            <a:pPr marL="342900" indent="-228600" defTabSz="914400">
              <a:lnSpc>
                <a:spcPct val="120000"/>
              </a:lnSpc>
              <a:spcAft>
                <a:spcPts val="600"/>
              </a:spcAft>
              <a:buClr>
                <a:schemeClr val="accent1"/>
              </a:buClr>
              <a:buSzPct val="100000"/>
              <a:buFont typeface="Arial" panose="020B0604020202020204" pitchFamily="34" charset="0"/>
              <a:buChar char="•"/>
            </a:pPr>
            <a:r>
              <a:rPr lang="en-US" b="1" dirty="0"/>
              <a:t>Lifestyle change </a:t>
            </a:r>
            <a:r>
              <a:rPr lang="en-US" dirty="0"/>
              <a:t>(food, transportation, buildings) can provide up to 70% of emissions reductions</a:t>
            </a:r>
          </a:p>
          <a:p>
            <a:pPr indent="-228600" defTabSz="914400">
              <a:lnSpc>
                <a:spcPct val="120000"/>
              </a:lnSpc>
              <a:spcAft>
                <a:spcPts val="600"/>
              </a:spcAft>
              <a:buClr>
                <a:schemeClr val="accent1"/>
              </a:buClr>
              <a:buSzPct val="100000"/>
              <a:buFont typeface="Arial" panose="020B0604020202020204" pitchFamily="34" charset="0"/>
              <a:buChar char="•"/>
            </a:pPr>
            <a:r>
              <a:rPr lang="en-US" dirty="0"/>
              <a:t>		BUT</a:t>
            </a:r>
          </a:p>
          <a:p>
            <a:pPr marL="342900" indent="-228600" defTabSz="914400">
              <a:lnSpc>
                <a:spcPct val="120000"/>
              </a:lnSpc>
              <a:spcAft>
                <a:spcPts val="600"/>
              </a:spcAft>
              <a:buClr>
                <a:schemeClr val="accent1"/>
              </a:buClr>
              <a:buSzPct val="100000"/>
              <a:buFont typeface="Arial" panose="020B0604020202020204" pitchFamily="34" charset="0"/>
              <a:buChar char="•"/>
            </a:pPr>
            <a:r>
              <a:rPr lang="en-US" dirty="0"/>
              <a:t>Individuals are </a:t>
            </a:r>
            <a:r>
              <a:rPr lang="en-US" b="1" dirty="0"/>
              <a:t>locked</a:t>
            </a:r>
            <a:r>
              <a:rPr lang="en-US" dirty="0"/>
              <a:t> into high-carbon pathways</a:t>
            </a:r>
          </a:p>
          <a:p>
            <a:pPr marL="114300" indent="-228600" defTabSz="914400">
              <a:lnSpc>
                <a:spcPct val="120000"/>
              </a:lnSpc>
              <a:spcAft>
                <a:spcPts val="600"/>
              </a:spcAft>
              <a:buClr>
                <a:schemeClr val="accent1"/>
              </a:buClr>
              <a:buSzPct val="100000"/>
              <a:buFont typeface="Arial" panose="020B0604020202020204" pitchFamily="34" charset="0"/>
              <a:buChar char="•"/>
            </a:pPr>
            <a:endParaRPr lang="en-US" dirty="0"/>
          </a:p>
          <a:p>
            <a:pPr marL="342900" indent="-228600" defTabSz="914400">
              <a:lnSpc>
                <a:spcPct val="120000"/>
              </a:lnSpc>
              <a:spcAft>
                <a:spcPts val="600"/>
              </a:spcAft>
              <a:buClr>
                <a:schemeClr val="accent1"/>
              </a:buClr>
              <a:buSzPct val="100000"/>
              <a:buFont typeface="Arial" panose="020B0604020202020204" pitchFamily="34" charset="0"/>
              <a:buChar char="•"/>
            </a:pPr>
            <a:r>
              <a:rPr lang="en-US" dirty="0"/>
              <a:t>We can’t achieve </a:t>
            </a:r>
            <a:r>
              <a:rPr lang="en-US" b="1" dirty="0"/>
              <a:t>Sustainable Development Goals </a:t>
            </a:r>
            <a:r>
              <a:rPr lang="en-US" dirty="0"/>
              <a:t>without dealing with climate change</a:t>
            </a:r>
          </a:p>
          <a:p>
            <a:pPr marL="342900" indent="-228600" defTabSz="914400">
              <a:lnSpc>
                <a:spcPct val="120000"/>
              </a:lnSpc>
              <a:spcAft>
                <a:spcPts val="600"/>
              </a:spcAft>
              <a:buClr>
                <a:schemeClr val="accent1"/>
              </a:buClr>
              <a:buSzPct val="100000"/>
              <a:buFont typeface="Arial" panose="020B0604020202020204" pitchFamily="34" charset="0"/>
              <a:buChar char="•"/>
            </a:pPr>
            <a:r>
              <a:rPr lang="en-US" dirty="0"/>
              <a:t>A </a:t>
            </a:r>
            <a:r>
              <a:rPr lang="en-US" b="1" dirty="0"/>
              <a:t>just</a:t>
            </a:r>
            <a:r>
              <a:rPr lang="en-US" dirty="0"/>
              <a:t> transition is crucial</a:t>
            </a:r>
          </a:p>
          <a:p>
            <a:pPr marL="57150" indent="-228600" defTabSz="914400">
              <a:lnSpc>
                <a:spcPct val="120000"/>
              </a:lnSpc>
              <a:spcAft>
                <a:spcPts val="600"/>
              </a:spcAft>
              <a:buClr>
                <a:schemeClr val="accent1"/>
              </a:buClr>
              <a:buSzPct val="100000"/>
              <a:buFont typeface="Arial" panose="020B0604020202020204" pitchFamily="34" charset="0"/>
              <a:buChar char="•"/>
            </a:pPr>
            <a:endParaRPr lang="en-US" dirty="0"/>
          </a:p>
          <a:p>
            <a:pPr marL="285750" indent="-228600" defTabSz="914400">
              <a:lnSpc>
                <a:spcPct val="120000"/>
              </a:lnSpc>
              <a:spcAft>
                <a:spcPts val="600"/>
              </a:spcAft>
              <a:buClr>
                <a:schemeClr val="accent1"/>
              </a:buClr>
              <a:buSzPct val="100000"/>
              <a:buFont typeface="Arial" panose="020B0604020202020204" pitchFamily="34" charset="0"/>
              <a:buChar char="•"/>
            </a:pPr>
            <a:endParaRPr lang="en-US" dirty="0"/>
          </a:p>
        </p:txBody>
      </p:sp>
      <p:grpSp>
        <p:nvGrpSpPr>
          <p:cNvPr id="23" name="Group 22">
            <a:extLst>
              <a:ext uri="{FF2B5EF4-FFF2-40B4-BE49-F238E27FC236}">
                <a16:creationId xmlns:a16="http://schemas.microsoft.com/office/drawing/2014/main" id="{A3761B47-AE33-47C9-9636-19D4B313F277}"/>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7477388" y="482171"/>
            <a:ext cx="4074533" cy="5149101"/>
            <a:chOff x="7477388" y="482171"/>
            <a:chExt cx="4074533" cy="5149101"/>
          </a:xfrm>
        </p:grpSpPr>
        <p:sp>
          <p:nvSpPr>
            <p:cNvPr id="24" name="Rectangle 23">
              <a:extLst>
                <a:ext uri="{FF2B5EF4-FFF2-40B4-BE49-F238E27FC236}">
                  <a16:creationId xmlns:a16="http://schemas.microsoft.com/office/drawing/2014/main" id="{9E204B78-8026-4E1E-9C59-5F523ECDD25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477388" y="482171"/>
              <a:ext cx="4074533" cy="5149101"/>
            </a:xfrm>
            <a:prstGeom prst="rect">
              <a:avLst/>
            </a:prstGeom>
            <a:gradFill>
              <a:gsLst>
                <a:gs pos="0">
                  <a:srgbClr val="000001"/>
                </a:gs>
                <a:gs pos="100000">
                  <a:srgbClr val="191919"/>
                </a:gs>
              </a:gsLst>
            </a:gradFill>
            <a:ln w="76200" cmpd="sng">
              <a:noFill/>
              <a:miter lim="800000"/>
            </a:ln>
            <a:effectLst>
              <a:outerShdw blurRad="127000" dist="228600" dir="4740000" sx="98000" sy="98000" algn="tl" rotWithShape="0">
                <a:srgbClr val="000000">
                  <a:alpha val="34000"/>
                </a:srgbClr>
              </a:outerShdw>
            </a:effectLst>
            <a:scene3d>
              <a:camera prst="orthographicFront"/>
              <a:lightRig rig="threePt" dir="t"/>
            </a:scene3d>
            <a:sp3d>
              <a:bevelT w="152400" h="50800" prst="softRound"/>
            </a:sp3d>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5" name="Rectangle 24">
              <a:extLst>
                <a:ext uri="{FF2B5EF4-FFF2-40B4-BE49-F238E27FC236}">
                  <a16:creationId xmlns:a16="http://schemas.microsoft.com/office/drawing/2014/main" id="{DDDEB6F1-F54D-4345-B8DF-72D72C71EC8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790447" y="812507"/>
              <a:ext cx="3450289" cy="4466452"/>
            </a:xfrm>
            <a:prstGeom prst="rect">
              <a:avLst/>
            </a:prstGeom>
            <a:gradFill>
              <a:gsLst>
                <a:gs pos="0">
                  <a:srgbClr val="DADADA"/>
                </a:gs>
                <a:gs pos="100000">
                  <a:srgbClr val="FFFFFE"/>
                </a:gs>
              </a:gsLst>
              <a:lin ang="16200000" scaled="0"/>
            </a:gradFill>
            <a:ln w="50800" cmpd="sng">
              <a:solidFill>
                <a:srgbClr val="191919"/>
              </a:solidFill>
              <a:miter lim="800000"/>
            </a:ln>
            <a:effectLst>
              <a:innerShdw blurRad="63500" dist="88900" dir="14100000">
                <a:srgbClr val="000000">
                  <a:alpha val="30000"/>
                </a:srgbClr>
              </a:innerShdw>
            </a:effectLst>
            <a:scene3d>
              <a:camera prst="orthographicFront"/>
              <a:lightRig rig="threePt" dir="t"/>
            </a:scene3d>
            <a:sp3d>
              <a:bevelT prst="relaxedInset"/>
            </a:sp3d>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sp>
        <p:nvSpPr>
          <p:cNvPr id="27" name="Rectangle 26">
            <a:extLst>
              <a:ext uri="{FF2B5EF4-FFF2-40B4-BE49-F238E27FC236}">
                <a16:creationId xmlns:a16="http://schemas.microsoft.com/office/drawing/2014/main" id="{4380F474-D468-4F2F-8BE9-F343F8D1A9C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951624" y="977965"/>
            <a:ext cx="3119444" cy="4135339"/>
          </a:xfrm>
          <a:prstGeom prst="rect">
            <a:avLst/>
          </a:prstGeom>
          <a:solidFill>
            <a:schemeClr val="bg1"/>
          </a:solidFill>
          <a:ln w="6350">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 name="Google Shape;157;p3" descr="Diagram&#10;&#10;Description automatically generated">
            <a:extLst>
              <a:ext uri="{FF2B5EF4-FFF2-40B4-BE49-F238E27FC236}">
                <a16:creationId xmlns:a16="http://schemas.microsoft.com/office/drawing/2014/main" id="{1B6C13B8-31DD-2AA6-D124-EA793011F28B}"/>
              </a:ext>
            </a:extLst>
          </p:cNvPr>
          <p:cNvPicPr preferRelativeResize="0"/>
          <p:nvPr/>
        </p:nvPicPr>
        <p:blipFill rotWithShape="1">
          <a:blip r:embed="rId4"/>
          <a:srcRect l="13740" r="1826" b="-4"/>
          <a:stretch/>
        </p:blipFill>
        <p:spPr>
          <a:xfrm>
            <a:off x="8255115" y="1116345"/>
            <a:ext cx="2521619" cy="3866172"/>
          </a:xfrm>
          <a:prstGeom prst="rect">
            <a:avLst/>
          </a:prstGeom>
          <a:noFill/>
        </p:spPr>
      </p:pic>
      <p:pic>
        <p:nvPicPr>
          <p:cNvPr id="29" name="Picture 28">
            <a:extLst>
              <a:ext uri="{FF2B5EF4-FFF2-40B4-BE49-F238E27FC236}">
                <a16:creationId xmlns:a16="http://schemas.microsoft.com/office/drawing/2014/main" id="{D757EBBD-8611-41C1-8124-C151D0957DBF}"/>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3">
            <a:extLst>
              <a:ext uri="{28A0092B-C50C-407E-A947-70E740481C1C}">
                <a14:useLocalDpi xmlns:a14="http://schemas.microsoft.com/office/drawing/2010/main" val="0"/>
              </a:ext>
            </a:extLst>
          </a:blip>
          <a:srcRect t="1538" b="-1538"/>
          <a:stretch/>
        </p:blipFill>
        <p:spPr bwMode="black">
          <a:xfrm>
            <a:off x="0" y="6126480"/>
            <a:ext cx="12192000" cy="742950"/>
          </a:xfrm>
          <a:prstGeom prst="rect">
            <a:avLst/>
          </a:prstGeom>
        </p:spPr>
      </p:pic>
      <p:cxnSp>
        <p:nvCxnSpPr>
          <p:cNvPr id="31" name="Straight Connector 30">
            <a:extLst>
              <a:ext uri="{FF2B5EF4-FFF2-40B4-BE49-F238E27FC236}">
                <a16:creationId xmlns:a16="http://schemas.microsoft.com/office/drawing/2014/main" id="{E40D0D8B-2D5E-48A4-BBD5-8CB09A86A663}"/>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0" y="6128413"/>
            <a:ext cx="12192000" cy="0"/>
          </a:xfrm>
          <a:prstGeom prst="line">
            <a:avLst/>
          </a:prstGeom>
          <a:ln w="12700">
            <a:solidFill>
              <a:srgbClr val="000001">
                <a:alpha val="20000"/>
              </a:srgb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81370126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7D1B94C7-F67B-BF41-A862-7F20BD5FDE0E}"/>
              </a:ext>
            </a:extLst>
          </p:cNvPr>
          <p:cNvPicPr>
            <a:picLocks noChangeAspect="1"/>
          </p:cNvPicPr>
          <p:nvPr/>
        </p:nvPicPr>
        <p:blipFill>
          <a:blip r:embed="rId3"/>
          <a:stretch>
            <a:fillRect/>
          </a:stretch>
        </p:blipFill>
        <p:spPr>
          <a:xfrm>
            <a:off x="1559170" y="582886"/>
            <a:ext cx="9091247" cy="6028933"/>
          </a:xfrm>
          <a:prstGeom prst="rect">
            <a:avLst/>
          </a:prstGeom>
        </p:spPr>
      </p:pic>
      <p:pic>
        <p:nvPicPr>
          <p:cNvPr id="5" name="Picture 4">
            <a:extLst>
              <a:ext uri="{FF2B5EF4-FFF2-40B4-BE49-F238E27FC236}">
                <a16:creationId xmlns:a16="http://schemas.microsoft.com/office/drawing/2014/main" id="{C6B70AAD-5B4B-ED44-8568-93A4E27907A2}"/>
              </a:ext>
            </a:extLst>
          </p:cNvPr>
          <p:cNvPicPr>
            <a:picLocks noChangeAspect="1"/>
          </p:cNvPicPr>
          <p:nvPr/>
        </p:nvPicPr>
        <p:blipFill>
          <a:blip r:embed="rId4"/>
          <a:stretch>
            <a:fillRect/>
          </a:stretch>
        </p:blipFill>
        <p:spPr>
          <a:xfrm>
            <a:off x="1559170" y="582884"/>
            <a:ext cx="9091247" cy="6075576"/>
          </a:xfrm>
          <a:prstGeom prst="rect">
            <a:avLst/>
          </a:prstGeom>
        </p:spPr>
      </p:pic>
      <p:sp>
        <p:nvSpPr>
          <p:cNvPr id="2" name="TextBox 1">
            <a:extLst>
              <a:ext uri="{FF2B5EF4-FFF2-40B4-BE49-F238E27FC236}">
                <a16:creationId xmlns:a16="http://schemas.microsoft.com/office/drawing/2014/main" id="{BD472B38-9DB9-9D46-9A84-72897A0A3355}"/>
              </a:ext>
            </a:extLst>
          </p:cNvPr>
          <p:cNvSpPr txBox="1"/>
          <p:nvPr/>
        </p:nvSpPr>
        <p:spPr>
          <a:xfrm>
            <a:off x="1524000" y="5371514"/>
            <a:ext cx="1912328" cy="923330"/>
          </a:xfrm>
          <a:prstGeom prst="rect">
            <a:avLst/>
          </a:prstGeom>
          <a:noFill/>
        </p:spPr>
        <p:txBody>
          <a:bodyPr wrap="square" rtlCol="0">
            <a:spAutoFit/>
          </a:bodyPr>
          <a:lstStyle/>
          <a:p>
            <a:r>
              <a:rPr lang="en-US" dirty="0">
                <a:solidFill>
                  <a:schemeClr val="bg1"/>
                </a:solidFill>
              </a:rPr>
              <a:t>Created by David Flanders, CALP (UBC)</a:t>
            </a:r>
          </a:p>
        </p:txBody>
      </p:sp>
    </p:spTree>
    <p:extLst>
      <p:ext uri="{BB962C8B-B14F-4D97-AF65-F5344CB8AC3E}">
        <p14:creationId xmlns:p14="http://schemas.microsoft.com/office/powerpoint/2010/main" val="122471026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dissolve">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descr="ranson-wv.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33302" y="-95453"/>
            <a:ext cx="11371792" cy="7271086"/>
          </a:xfrm>
          <a:prstGeom prst="rect">
            <a:avLst/>
          </a:prstGeom>
        </p:spPr>
      </p:pic>
      <p:sp>
        <p:nvSpPr>
          <p:cNvPr id="7" name="TextBox 6"/>
          <p:cNvSpPr txBox="1"/>
          <p:nvPr/>
        </p:nvSpPr>
        <p:spPr>
          <a:xfrm>
            <a:off x="4170999" y="810874"/>
            <a:ext cx="4574869" cy="3293209"/>
          </a:xfrm>
          <a:prstGeom prst="rect">
            <a:avLst/>
          </a:prstGeom>
          <a:solidFill>
            <a:schemeClr val="tx2">
              <a:alpha val="71000"/>
            </a:schemeClr>
          </a:solidFill>
        </p:spPr>
        <p:txBody>
          <a:bodyPr wrap="square" rtlCol="0">
            <a:spAutoFit/>
          </a:bodyPr>
          <a:lstStyle/>
          <a:p>
            <a:pPr algn="ctr"/>
            <a:r>
              <a:rPr lang="en-US" sz="2200" dirty="0">
                <a:solidFill>
                  <a:schemeClr val="bg1"/>
                </a:solidFill>
              </a:rPr>
              <a:t>Thank you!</a:t>
            </a:r>
          </a:p>
          <a:p>
            <a:pPr algn="ctr"/>
            <a:endParaRPr lang="en-US" sz="2200" dirty="0">
              <a:solidFill>
                <a:schemeClr val="bg1"/>
              </a:solidFill>
            </a:endParaRPr>
          </a:p>
          <a:p>
            <a:pPr algn="ctr"/>
            <a:endParaRPr lang="en-US" sz="2200" dirty="0">
              <a:solidFill>
                <a:schemeClr val="bg1"/>
              </a:solidFill>
            </a:endParaRPr>
          </a:p>
          <a:p>
            <a:pPr algn="ctr"/>
            <a:r>
              <a:rPr lang="en-US" sz="2000" dirty="0">
                <a:solidFill>
                  <a:schemeClr val="bg1"/>
                </a:solidFill>
              </a:rPr>
              <a:t>Please get in touch:</a:t>
            </a:r>
          </a:p>
          <a:p>
            <a:pPr algn="ctr"/>
            <a:r>
              <a:rPr lang="en-US" sz="2000" dirty="0">
                <a:solidFill>
                  <a:schemeClr val="bg1"/>
                </a:solidFill>
              </a:rPr>
              <a:t>https://</a:t>
            </a:r>
            <a:r>
              <a:rPr lang="en-US" sz="2000" dirty="0" err="1">
                <a:solidFill>
                  <a:schemeClr val="bg1"/>
                </a:solidFill>
              </a:rPr>
              <a:t>uwaterloo.ca</a:t>
            </a:r>
            <a:r>
              <a:rPr lang="en-US" sz="2000" dirty="0">
                <a:solidFill>
                  <a:schemeClr val="bg1"/>
                </a:solidFill>
              </a:rPr>
              <a:t>/climate-institute/</a:t>
            </a:r>
          </a:p>
          <a:p>
            <a:pPr algn="ctr"/>
            <a:endParaRPr lang="en-US" sz="2000" dirty="0">
              <a:solidFill>
                <a:schemeClr val="bg1"/>
              </a:solidFill>
            </a:endParaRPr>
          </a:p>
          <a:p>
            <a:pPr algn="ctr"/>
            <a:r>
              <a:rPr lang="en-US" sz="2000" dirty="0" err="1">
                <a:solidFill>
                  <a:schemeClr val="bg1"/>
                </a:solidFill>
              </a:rPr>
              <a:t>sburch@uwaterloo.ca</a:t>
            </a:r>
            <a:endParaRPr lang="en-US" sz="2000" dirty="0">
              <a:solidFill>
                <a:schemeClr val="bg1"/>
              </a:solidFill>
            </a:endParaRPr>
          </a:p>
          <a:p>
            <a:pPr algn="ctr"/>
            <a:r>
              <a:rPr lang="en-US" sz="2000" dirty="0" err="1">
                <a:solidFill>
                  <a:schemeClr val="bg1"/>
                </a:solidFill>
              </a:rPr>
              <a:t>www.transformcities.ca</a:t>
            </a:r>
            <a:endParaRPr lang="en-US" sz="2000" dirty="0">
              <a:solidFill>
                <a:schemeClr val="bg1"/>
              </a:solidFill>
            </a:endParaRPr>
          </a:p>
          <a:p>
            <a:pPr algn="ctr"/>
            <a:r>
              <a:rPr lang="en-US" sz="2000" dirty="0">
                <a:solidFill>
                  <a:schemeClr val="bg1"/>
                </a:solidFill>
              </a:rPr>
              <a:t>@</a:t>
            </a:r>
            <a:r>
              <a:rPr lang="en-US" sz="2000" dirty="0" err="1">
                <a:solidFill>
                  <a:schemeClr val="bg1"/>
                </a:solidFill>
              </a:rPr>
              <a:t>sarahlynnburch.bsky.social</a:t>
            </a:r>
            <a:endParaRPr lang="en-US" sz="2000" dirty="0">
              <a:solidFill>
                <a:schemeClr val="bg1"/>
              </a:solidFill>
            </a:endParaRPr>
          </a:p>
          <a:p>
            <a:pPr algn="ctr"/>
            <a:endParaRPr lang="en-US" sz="2200" dirty="0">
              <a:solidFill>
                <a:schemeClr val="bg1"/>
              </a:solidFill>
            </a:endParaRPr>
          </a:p>
        </p:txBody>
      </p:sp>
      <p:sp>
        <p:nvSpPr>
          <p:cNvPr id="8" name="TextBox 7"/>
          <p:cNvSpPr txBox="1"/>
          <p:nvPr/>
        </p:nvSpPr>
        <p:spPr>
          <a:xfrm>
            <a:off x="9097780" y="6349292"/>
            <a:ext cx="2538526" cy="369332"/>
          </a:xfrm>
          <a:prstGeom prst="rect">
            <a:avLst/>
          </a:prstGeom>
          <a:noFill/>
        </p:spPr>
        <p:txBody>
          <a:bodyPr wrap="none" rtlCol="0">
            <a:spAutoFit/>
          </a:bodyPr>
          <a:lstStyle/>
          <a:p>
            <a:r>
              <a:rPr lang="en-US" dirty="0" err="1"/>
              <a:t>Smartgrowthamerica.org</a:t>
            </a:r>
            <a:endParaRPr lang="en-US" dirty="0"/>
          </a:p>
        </p:txBody>
      </p:sp>
      <p:pic>
        <p:nvPicPr>
          <p:cNvPr id="1026" name="Picture 2" descr="What Is Bluesky? I Grudgingly Left Elon Musk's Twitter for a New  Alternative—and Suddenly, Social Media Is Fun Again | Vogue">
            <a:extLst>
              <a:ext uri="{FF2B5EF4-FFF2-40B4-BE49-F238E27FC236}">
                <a16:creationId xmlns:a16="http://schemas.microsoft.com/office/drawing/2014/main" id="{7B531521-C237-518D-FC1C-F1B25ADB7873}"/>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501896" y="3306131"/>
            <a:ext cx="467918" cy="46791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28553417"/>
      </p:ext>
    </p:extLst>
  </p:cSld>
  <p:clrMapOvr>
    <a:masterClrMapping/>
  </p:clrMapOvr>
</p:sld>
</file>

<file path=ppt/theme/theme1.xml><?xml version="1.0" encoding="utf-8"?>
<a:theme xmlns:a="http://schemas.openxmlformats.org/drawingml/2006/main" name="Gallery">
  <a:themeElements>
    <a:clrScheme name="Gallery">
      <a:dk1>
        <a:sysClr val="windowText" lastClr="000000"/>
      </a:dk1>
      <a:lt1>
        <a:sysClr val="window" lastClr="FFFFFF"/>
      </a:lt1>
      <a:dk2>
        <a:srgbClr val="454545"/>
      </a:dk2>
      <a:lt2>
        <a:srgbClr val="DFDBD5"/>
      </a:lt2>
      <a:accent1>
        <a:srgbClr val="B71E42"/>
      </a:accent1>
      <a:accent2>
        <a:srgbClr val="DE478E"/>
      </a:accent2>
      <a:accent3>
        <a:srgbClr val="BC72F0"/>
      </a:accent3>
      <a:accent4>
        <a:srgbClr val="795FAF"/>
      </a:accent4>
      <a:accent5>
        <a:srgbClr val="586EA6"/>
      </a:accent5>
      <a:accent6>
        <a:srgbClr val="6892A0"/>
      </a:accent6>
      <a:hlink>
        <a:srgbClr val="FA2B5C"/>
      </a:hlink>
      <a:folHlink>
        <a:srgbClr val="BC658E"/>
      </a:folHlink>
    </a:clrScheme>
    <a:fontScheme name="Gallery">
      <a:majorFont>
        <a:latin typeface="Gill Sans MT" panose="020B0502020104020203"/>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Gill Sans MT" panose="020B0502020104020203"/>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Gallery">
      <a:fillStyleLst>
        <a:solidFill>
          <a:schemeClr val="phClr"/>
        </a:solidFill>
        <a:gradFill rotWithShape="1">
          <a:gsLst>
            <a:gs pos="0">
              <a:schemeClr val="phClr">
                <a:tint val="54000"/>
                <a:alpha val="100000"/>
                <a:satMod val="105000"/>
                <a:lumMod val="110000"/>
              </a:schemeClr>
            </a:gs>
            <a:gs pos="100000">
              <a:schemeClr val="phClr">
                <a:tint val="78000"/>
                <a:alpha val="92000"/>
                <a:satMod val="109000"/>
                <a:lumMod val="100000"/>
              </a:schemeClr>
            </a:gs>
          </a:gsLst>
          <a:lin ang="5400000" scaled="0"/>
        </a:gradFill>
        <a:gradFill rotWithShape="1">
          <a:gsLst>
            <a:gs pos="0">
              <a:schemeClr val="phClr">
                <a:tint val="98000"/>
                <a:satMod val="110000"/>
                <a:lumMod val="104000"/>
              </a:schemeClr>
            </a:gs>
            <a:gs pos="69000">
              <a:schemeClr val="phClr">
                <a:shade val="88000"/>
                <a:satMod val="130000"/>
                <a:lumMod val="92000"/>
              </a:schemeClr>
            </a:gs>
            <a:gs pos="100000">
              <a:schemeClr val="phClr">
                <a:shade val="78000"/>
                <a:satMod val="130000"/>
                <a:lumMod val="92000"/>
              </a:schemeClr>
            </a:gs>
          </a:gsLst>
          <a:lin ang="5400000" scaled="0"/>
        </a:gradFill>
      </a:fillStyleLst>
      <a:lnStyleLst>
        <a:ln w="9525" cap="flat" cmpd="sng" algn="ctr">
          <a:solidFill>
            <a:schemeClr val="phClr"/>
          </a:solidFill>
          <a:prstDash val="solid"/>
        </a:ln>
        <a:ln w="15875" cap="flat" cmpd="sng" algn="ctr">
          <a:solidFill>
            <a:schemeClr val="phClr"/>
          </a:solidFill>
          <a:prstDash val="solid"/>
        </a:ln>
        <a:ln w="22225" cap="flat" cmpd="sng" algn="ctr">
          <a:solidFill>
            <a:schemeClr val="phClr"/>
          </a:solidFill>
          <a:prstDash val="solid"/>
        </a:ln>
      </a:lnStyleLst>
      <a:effectStyleLst>
        <a:effectStyle>
          <a:effectLst/>
        </a:effectStyle>
        <a:effectStyle>
          <a:effectLst/>
        </a:effectStyle>
        <a:effectStyle>
          <a:effectLst>
            <a:outerShdw blurRad="50800" dist="50800" dir="5400000" sx="96000" sy="96000" rotWithShape="0">
              <a:srgbClr val="000000">
                <a:alpha val="48000"/>
              </a:srgbClr>
            </a:outerShdw>
          </a:effectLst>
          <a:scene3d>
            <a:camera prst="orthographicFront">
              <a:rot lat="0" lon="0" rev="0"/>
            </a:camera>
            <a:lightRig rig="balanced" dir="t">
              <a:rot lat="0" lon="0" rev="1080000"/>
            </a:lightRig>
          </a:scene3d>
          <a:sp3d>
            <a:bevelT w="38100" h="12700" prst="softRound"/>
          </a:sp3d>
        </a:effectStyle>
      </a:effectStyleLst>
      <a:bgFillStyleLst>
        <a:solidFill>
          <a:schemeClr val="phClr"/>
        </a:solidFill>
        <a:solidFill>
          <a:schemeClr val="phClr"/>
        </a:solidFill>
        <a:gradFill rotWithShape="1">
          <a:gsLst>
            <a:gs pos="0">
              <a:schemeClr val="phClr">
                <a:tint val="94000"/>
                <a:satMod val="80000"/>
                <a:lumMod val="106000"/>
              </a:schemeClr>
            </a:gs>
            <a:gs pos="100000">
              <a:schemeClr val="phClr">
                <a:shade val="8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Gallery" id="{BBFCD31E-59A1-489D-B089-A3EAD7CAE12E}" vid="{F5E91637-A7B6-4E27-B710-77DA7014EE1E}"/>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emplate>Gallery</Template>
  <TotalTime>323</TotalTime>
  <Words>1174</Words>
  <Application>Microsoft Macintosh PowerPoint</Application>
  <PresentationFormat>Widescreen</PresentationFormat>
  <Paragraphs>106</Paragraphs>
  <Slides>12</Slides>
  <Notes>6</Notes>
  <HiddenSlides>0</HiddenSlides>
  <MMClips>1</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12</vt:i4>
      </vt:variant>
    </vt:vector>
  </HeadingPairs>
  <TitlesOfParts>
    <vt:vector size="16" baseType="lpstr">
      <vt:lpstr>Aptos</vt:lpstr>
      <vt:lpstr>Arial</vt:lpstr>
      <vt:lpstr>Gill Sans MT</vt:lpstr>
      <vt:lpstr>Gallery</vt:lpstr>
      <vt:lpstr>Climate change 101:  causes, consequences, and the latest science </vt:lpstr>
      <vt:lpstr>What we’ll cover</vt:lpstr>
      <vt:lpstr>PowerPoint Presentation</vt:lpstr>
      <vt:lpstr>PowerPoint Presentation</vt:lpstr>
      <vt:lpstr>PowerPoint Presentation</vt:lpstr>
      <vt:lpstr>PowerPoint Presentation</vt:lpstr>
      <vt:lpstr>PowerPoint Presentation</vt:lpstr>
      <vt:lpstr>3. What can we do about it?</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Sarah Burch</dc:creator>
  <cp:lastModifiedBy>Sarah Burch</cp:lastModifiedBy>
  <cp:revision>42</cp:revision>
  <dcterms:created xsi:type="dcterms:W3CDTF">2024-03-13T20:26:50Z</dcterms:created>
  <dcterms:modified xsi:type="dcterms:W3CDTF">2024-07-15T19:42:07Z</dcterms:modified>
</cp:coreProperties>
</file>