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 id="2147483662" r:id="rId3"/>
  </p:sldMasterIdLst>
  <p:notesMasterIdLst>
    <p:notesMasterId r:id="rId7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14" r:id="rId57"/>
    <p:sldId id="315" r:id="rId58"/>
    <p:sldId id="316" r:id="rId59"/>
    <p:sldId id="317" r:id="rId60"/>
    <p:sldId id="309" r:id="rId61"/>
    <p:sldId id="318" r:id="rId62"/>
    <p:sldId id="319" r:id="rId63"/>
    <p:sldId id="320" r:id="rId64"/>
    <p:sldId id="322" r:id="rId65"/>
    <p:sldId id="321" r:id="rId66"/>
    <p:sldId id="323" r:id="rId67"/>
    <p:sldId id="324" r:id="rId68"/>
    <p:sldId id="311" r:id="rId69"/>
    <p:sldId id="312" r:id="rId70"/>
    <p:sldId id="313" r:id="rId71"/>
    <p:sldId id="310" r:id="rId72"/>
  </p:sldIdLst>
  <p:sldSz cx="9144000" cy="5143500" type="screen16x9"/>
  <p:notesSz cx="6858000" cy="9144000"/>
  <p:embeddedFontLst>
    <p:embeddedFont>
      <p:font typeface="Arial Narrow" panose="020B0606020202030204" pitchFamily="34" charset="0"/>
      <p:regular r:id="rId74"/>
      <p:bold r:id="rId75"/>
      <p:italic r:id="rId76"/>
      <p:boldItalic r:id="rId77"/>
    </p:embeddedFont>
    <p:embeddedFont>
      <p:font typeface="Calibri" panose="020F0502020204030204" pitchFamily="34" charset="0"/>
      <p:regular r:id="rId78"/>
      <p:bold r:id="rId79"/>
      <p:italic r:id="rId80"/>
      <p:boldItalic r:id="rId81"/>
    </p:embeddedFont>
    <p:embeddedFont>
      <p:font typeface="Calibri Light" panose="020F0302020204030204" pitchFamily="34" charset="0"/>
      <p:regular r:id="rId82"/>
      <p:italic r:id="rId83"/>
    </p:embeddedFont>
    <p:embeddedFont>
      <p:font typeface="Nunito Sans" pitchFamily="2" charset="0"/>
      <p:regular r:id="rId84"/>
      <p:bold r:id="rId85"/>
      <p:italic r:id="rId86"/>
      <p:boldItalic r:id="rId87"/>
    </p:embeddedFont>
    <p:embeddedFont>
      <p:font typeface="Open Sans" panose="020B0606030504020204" pitchFamily="34" charset="0"/>
      <p:regular r:id="rId88"/>
      <p:bold r:id="rId89"/>
      <p:italic r:id="rId90"/>
      <p:boldItalic r:id="rId91"/>
    </p:embeddedFont>
  </p:embeddedFont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2" roundtripDataSignature="AMtx7mj7J4A0ko2LPrjRQX+ifEfuqE4Db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6275" autoAdjust="0"/>
  </p:normalViewPr>
  <p:slideViewPr>
    <p:cSldViewPr snapToGrid="0">
      <p:cViewPr varScale="1">
        <p:scale>
          <a:sx n="95" d="100"/>
          <a:sy n="95" d="100"/>
        </p:scale>
        <p:origin x="1986" y="7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font" Target="fonts/font11.fntdata"/><Relationship Id="rId89" Type="http://schemas.openxmlformats.org/officeDocument/2006/relationships/font" Target="fonts/font16.fntdata"/><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font" Target="fonts/font1.fntdata"/><Relationship Id="rId79" Type="http://schemas.openxmlformats.org/officeDocument/2006/relationships/font" Target="fonts/font6.fntdata"/><Relationship Id="rId5" Type="http://schemas.openxmlformats.org/officeDocument/2006/relationships/slide" Target="slides/slide2.xml"/><Relationship Id="rId90" Type="http://schemas.openxmlformats.org/officeDocument/2006/relationships/font" Target="fonts/font17.fntdata"/><Relationship Id="rId95" Type="http://schemas.openxmlformats.org/officeDocument/2006/relationships/theme" Target="theme/theme1.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font" Target="fonts/font7.fntdata"/><Relationship Id="rId85" Type="http://schemas.openxmlformats.org/officeDocument/2006/relationships/font" Target="fonts/font12.fntdata"/><Relationship Id="rId93"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font" Target="fonts/font2.fntdata"/><Relationship Id="rId83" Type="http://schemas.openxmlformats.org/officeDocument/2006/relationships/font" Target="fonts/font10.fntdata"/><Relationship Id="rId88" Type="http://schemas.openxmlformats.org/officeDocument/2006/relationships/font" Target="fonts/font15.fntdata"/><Relationship Id="rId91" Type="http://schemas.openxmlformats.org/officeDocument/2006/relationships/font" Target="fonts/font18.fntdata"/><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notesMaster" Target="notesMasters/notesMaster1.xml"/><Relationship Id="rId78" Type="http://schemas.openxmlformats.org/officeDocument/2006/relationships/font" Target="fonts/font5.fntdata"/><Relationship Id="rId81" Type="http://schemas.openxmlformats.org/officeDocument/2006/relationships/font" Target="fonts/font8.fntdata"/><Relationship Id="rId86" Type="http://schemas.openxmlformats.org/officeDocument/2006/relationships/font" Target="fonts/font13.fntdata"/><Relationship Id="rId9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font" Target="fonts/font3.fntdata"/><Relationship Id="rId7" Type="http://schemas.openxmlformats.org/officeDocument/2006/relationships/slide" Target="slides/slide4.xml"/><Relationship Id="rId71" Type="http://schemas.openxmlformats.org/officeDocument/2006/relationships/slide" Target="slides/slide68.xml"/><Relationship Id="rId92" Type="http://customschemas.google.com/relationships/presentationmetadata" Target="metadata"/><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font" Target="fonts/font14.fntdata"/><Relationship Id="rId61" Type="http://schemas.openxmlformats.org/officeDocument/2006/relationships/slide" Target="slides/slide58.xml"/><Relationship Id="rId82" Type="http://schemas.openxmlformats.org/officeDocument/2006/relationships/font" Target="fonts/font9.fntdata"/><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font" Target="fonts/font4.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40256F-D400-41E8-B74A-6366D853A1BB}"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CA"/>
        </a:p>
      </dgm:t>
    </dgm:pt>
    <dgm:pt modelId="{02C53BFD-6AD7-4FB0-8E6E-4BA9BFC9DF1C}">
      <dgm:prSet custT="1"/>
      <dgm:spPr/>
      <dgm:t>
        <a:bodyPr/>
        <a:lstStyle/>
        <a:p>
          <a:pPr algn="l"/>
          <a:r>
            <a:rPr lang="en-US" sz="2600" kern="1200" dirty="0">
              <a:solidFill>
                <a:prstClr val="white"/>
              </a:solidFill>
              <a:latin typeface="Calibri" panose="020F0502020204030204"/>
              <a:ea typeface="+mn-ea"/>
              <a:cs typeface="+mn-cs"/>
            </a:rPr>
            <a:t>Demographic</a:t>
          </a:r>
          <a:r>
            <a:rPr lang="en-US" sz="2600" kern="1200" dirty="0"/>
            <a:t> </a:t>
          </a:r>
          <a:r>
            <a:rPr lang="en-US" sz="2600" kern="1200" dirty="0">
              <a:solidFill>
                <a:prstClr val="white"/>
              </a:solidFill>
              <a:latin typeface="Calibri" panose="020F0502020204030204"/>
              <a:ea typeface="+mn-ea"/>
              <a:cs typeface="+mn-cs"/>
            </a:rPr>
            <a:t>Statistics</a:t>
          </a:r>
          <a:r>
            <a:rPr lang="en-US" sz="2600" kern="1200" dirty="0"/>
            <a:t>: </a:t>
          </a:r>
          <a:endParaRPr lang="en-CA" sz="2600" kern="1200" dirty="0"/>
        </a:p>
      </dgm:t>
    </dgm:pt>
    <dgm:pt modelId="{51EB29E3-67D0-4E61-8525-A6E664968526}" type="parTrans" cxnId="{FF0D785A-7FF0-447D-ADBC-22D3913C2671}">
      <dgm:prSet/>
      <dgm:spPr/>
      <dgm:t>
        <a:bodyPr/>
        <a:lstStyle/>
        <a:p>
          <a:endParaRPr lang="en-CA"/>
        </a:p>
      </dgm:t>
    </dgm:pt>
    <dgm:pt modelId="{ADFFB16C-9683-4855-89CA-2346CD3FDEB3}" type="sibTrans" cxnId="{FF0D785A-7FF0-447D-ADBC-22D3913C2671}">
      <dgm:prSet/>
      <dgm:spPr/>
      <dgm:t>
        <a:bodyPr/>
        <a:lstStyle/>
        <a:p>
          <a:endParaRPr lang="en-CA"/>
        </a:p>
      </dgm:t>
    </dgm:pt>
    <dgm:pt modelId="{50F22E89-BBC5-432E-83CC-7963D77F65F6}">
      <dgm:prSet custT="1"/>
      <dgm:spPr/>
      <dgm:t>
        <a:bodyPr/>
        <a:lstStyle/>
        <a:p>
          <a:pPr marL="0" indent="0">
            <a:buNone/>
          </a:pPr>
          <a:r>
            <a:rPr lang="en-US" sz="1800" dirty="0">
              <a:solidFill>
                <a:srgbClr val="003366"/>
              </a:solidFill>
              <a:latin typeface="Arial" panose="020B0604020202020204" pitchFamily="34" charset="0"/>
              <a:cs typeface="Arial" panose="020B0604020202020204" pitchFamily="34" charset="0"/>
            </a:rPr>
            <a:t>Population estimates; Population projections; Vital Stats; Custom requests</a:t>
          </a:r>
          <a:endParaRPr lang="en-CA" sz="1800" dirty="0">
            <a:solidFill>
              <a:srgbClr val="003366"/>
            </a:solidFill>
            <a:latin typeface="Arial" panose="020B0604020202020204" pitchFamily="34" charset="0"/>
            <a:cs typeface="Arial" panose="020B0604020202020204" pitchFamily="34" charset="0"/>
          </a:endParaRPr>
        </a:p>
      </dgm:t>
    </dgm:pt>
    <dgm:pt modelId="{4AEEB1B7-E239-4DF3-B3EC-200A113FB3F7}" type="parTrans" cxnId="{73E74C4C-34B5-4575-803E-3F208237564C}">
      <dgm:prSet/>
      <dgm:spPr/>
      <dgm:t>
        <a:bodyPr/>
        <a:lstStyle/>
        <a:p>
          <a:endParaRPr lang="en-CA"/>
        </a:p>
      </dgm:t>
    </dgm:pt>
    <dgm:pt modelId="{2589BFC8-9565-428D-A82F-0B0E45551903}" type="sibTrans" cxnId="{73E74C4C-34B5-4575-803E-3F208237564C}">
      <dgm:prSet/>
      <dgm:spPr/>
      <dgm:t>
        <a:bodyPr/>
        <a:lstStyle/>
        <a:p>
          <a:endParaRPr lang="en-CA"/>
        </a:p>
      </dgm:t>
    </dgm:pt>
    <dgm:pt modelId="{B96169E3-6FFB-4F9E-82AD-34D0FD61AFB7}">
      <dgm:prSet/>
      <dgm:spPr/>
      <dgm:t>
        <a:bodyPr/>
        <a:lstStyle/>
        <a:p>
          <a:pPr algn="l"/>
          <a:r>
            <a:rPr lang="en-US" dirty="0"/>
            <a:t>Economic Statistics: </a:t>
          </a:r>
          <a:endParaRPr lang="en-CA" dirty="0"/>
        </a:p>
      </dgm:t>
    </dgm:pt>
    <dgm:pt modelId="{B425699D-EF25-4867-B43E-3436FBDA71B7}" type="parTrans" cxnId="{175485C5-4CF3-41F7-9AC3-8771E8D022BA}">
      <dgm:prSet/>
      <dgm:spPr/>
      <dgm:t>
        <a:bodyPr/>
        <a:lstStyle/>
        <a:p>
          <a:endParaRPr lang="en-CA"/>
        </a:p>
      </dgm:t>
    </dgm:pt>
    <dgm:pt modelId="{3A53B60F-888E-41AD-9248-64E59D3DE01E}" type="sibTrans" cxnId="{175485C5-4CF3-41F7-9AC3-8771E8D022BA}">
      <dgm:prSet/>
      <dgm:spPr/>
      <dgm:t>
        <a:bodyPr/>
        <a:lstStyle/>
        <a:p>
          <a:endParaRPr lang="en-CA"/>
        </a:p>
      </dgm:t>
    </dgm:pt>
    <dgm:pt modelId="{3F0D1F69-3071-488D-811F-047FF6C1AED8}">
      <dgm:prSet custT="1"/>
      <dgm:spPr/>
      <dgm:t>
        <a:bodyPr/>
        <a:lstStyle/>
        <a:p>
          <a:pPr marL="0" lvl="1" indent="0" algn="l" defTabSz="800100">
            <a:lnSpc>
              <a:spcPct val="90000"/>
            </a:lnSpc>
            <a:spcBef>
              <a:spcPct val="0"/>
            </a:spcBef>
            <a:spcAft>
              <a:spcPct val="15000"/>
            </a:spcAft>
            <a:buNone/>
          </a:pPr>
          <a:r>
            <a:rPr lang="en-US" sz="1800" kern="1200" dirty="0">
              <a:solidFill>
                <a:srgbClr val="003366"/>
              </a:solidFill>
              <a:latin typeface="Arial" panose="020B0604020202020204" pitchFamily="34" charset="0"/>
              <a:ea typeface="+mn-ea"/>
              <a:cs typeface="Arial" panose="020B0604020202020204" pitchFamily="34" charset="0"/>
            </a:rPr>
            <a:t>Community Spatial Price Index; Fuel Prices; Business Survey; Visitor Exit Survey </a:t>
          </a:r>
          <a:endParaRPr lang="en-CA" sz="1800" kern="1200" dirty="0">
            <a:solidFill>
              <a:srgbClr val="003366"/>
            </a:solidFill>
            <a:latin typeface="Arial" panose="020B0604020202020204" pitchFamily="34" charset="0"/>
            <a:ea typeface="+mn-ea"/>
            <a:cs typeface="Arial" panose="020B0604020202020204" pitchFamily="34" charset="0"/>
          </a:endParaRPr>
        </a:p>
      </dgm:t>
    </dgm:pt>
    <dgm:pt modelId="{6D105F9D-B3A8-4DE2-BCE3-253B7106E63E}" type="parTrans" cxnId="{F67DB91B-6891-4CFA-8571-2B46EA98BC5B}">
      <dgm:prSet/>
      <dgm:spPr/>
      <dgm:t>
        <a:bodyPr/>
        <a:lstStyle/>
        <a:p>
          <a:endParaRPr lang="en-CA"/>
        </a:p>
      </dgm:t>
    </dgm:pt>
    <dgm:pt modelId="{02D0BAC9-010B-4185-B6A1-3BD0DDE46280}" type="sibTrans" cxnId="{F67DB91B-6891-4CFA-8571-2B46EA98BC5B}">
      <dgm:prSet/>
      <dgm:spPr/>
      <dgm:t>
        <a:bodyPr/>
        <a:lstStyle/>
        <a:p>
          <a:endParaRPr lang="en-CA"/>
        </a:p>
      </dgm:t>
    </dgm:pt>
    <dgm:pt modelId="{C4D1A733-BDC9-4465-8974-B487C2840CC8}">
      <dgm:prSet/>
      <dgm:spPr/>
      <dgm:t>
        <a:bodyPr/>
        <a:lstStyle/>
        <a:p>
          <a:pPr algn="l"/>
          <a:r>
            <a:rPr lang="en-US" dirty="0"/>
            <a:t>Employment Statistics: </a:t>
          </a:r>
          <a:endParaRPr lang="en-CA" dirty="0"/>
        </a:p>
      </dgm:t>
    </dgm:pt>
    <dgm:pt modelId="{A7E8BDA0-1752-4E90-B092-69171F9DD62D}" type="parTrans" cxnId="{57F30C6E-514E-47DE-9793-1697D0C55985}">
      <dgm:prSet/>
      <dgm:spPr/>
      <dgm:t>
        <a:bodyPr/>
        <a:lstStyle/>
        <a:p>
          <a:endParaRPr lang="en-CA"/>
        </a:p>
      </dgm:t>
    </dgm:pt>
    <dgm:pt modelId="{4E4E5C9B-0D60-4AD0-8328-E8FB6413598E}" type="sibTrans" cxnId="{57F30C6E-514E-47DE-9793-1697D0C55985}">
      <dgm:prSet/>
      <dgm:spPr/>
      <dgm:t>
        <a:bodyPr/>
        <a:lstStyle/>
        <a:p>
          <a:endParaRPr lang="en-CA"/>
        </a:p>
      </dgm:t>
    </dgm:pt>
    <dgm:pt modelId="{D9B3C349-20EC-45A6-91D0-6ED2B850F378}">
      <dgm:prSet custT="1"/>
      <dgm:spPr/>
      <dgm:t>
        <a:bodyPr/>
        <a:lstStyle/>
        <a:p>
          <a:pPr marL="0" lvl="1" indent="0" algn="l" defTabSz="800100">
            <a:lnSpc>
              <a:spcPct val="90000"/>
            </a:lnSpc>
            <a:spcBef>
              <a:spcPct val="0"/>
            </a:spcBef>
            <a:spcAft>
              <a:spcPct val="15000"/>
            </a:spcAft>
            <a:buNone/>
          </a:pPr>
          <a:r>
            <a:rPr lang="en-US" sz="1800" kern="1200" dirty="0">
              <a:solidFill>
                <a:srgbClr val="003366"/>
              </a:solidFill>
              <a:latin typeface="Arial" panose="020B0604020202020204" pitchFamily="34" charset="0"/>
              <a:ea typeface="+mn-ea"/>
              <a:cs typeface="Arial" panose="020B0604020202020204" pitchFamily="34" charset="0"/>
            </a:rPr>
            <a:t>Labour Demand Survey; Employment and Skills Survey (labour supply)</a:t>
          </a:r>
          <a:endParaRPr lang="en-CA" sz="1800" kern="1200" dirty="0">
            <a:solidFill>
              <a:srgbClr val="003366"/>
            </a:solidFill>
            <a:latin typeface="Arial" panose="020B0604020202020204" pitchFamily="34" charset="0"/>
            <a:ea typeface="+mn-ea"/>
            <a:cs typeface="Arial" panose="020B0604020202020204" pitchFamily="34" charset="0"/>
          </a:endParaRPr>
        </a:p>
      </dgm:t>
    </dgm:pt>
    <dgm:pt modelId="{CC31191F-6BB9-4F5A-8346-D6BE441A3BD1}" type="parTrans" cxnId="{70FBD903-AF44-4C3D-8BF5-C053149C0C42}">
      <dgm:prSet/>
      <dgm:spPr/>
      <dgm:t>
        <a:bodyPr/>
        <a:lstStyle/>
        <a:p>
          <a:endParaRPr lang="en-CA"/>
        </a:p>
      </dgm:t>
    </dgm:pt>
    <dgm:pt modelId="{8932C730-B9C5-44EC-B86B-1CE8BA7FBCAC}" type="sibTrans" cxnId="{70FBD903-AF44-4C3D-8BF5-C053149C0C42}">
      <dgm:prSet/>
      <dgm:spPr/>
      <dgm:t>
        <a:bodyPr/>
        <a:lstStyle/>
        <a:p>
          <a:endParaRPr lang="en-CA"/>
        </a:p>
      </dgm:t>
    </dgm:pt>
    <dgm:pt modelId="{A2155F81-E177-4AE3-8F04-EF75A47B116E}">
      <dgm:prSet/>
      <dgm:spPr/>
      <dgm:t>
        <a:bodyPr/>
        <a:lstStyle/>
        <a:p>
          <a:pPr algn="l"/>
          <a:r>
            <a:rPr lang="en-US" dirty="0"/>
            <a:t>Housing Statistics: </a:t>
          </a:r>
          <a:endParaRPr lang="en-CA" dirty="0"/>
        </a:p>
      </dgm:t>
    </dgm:pt>
    <dgm:pt modelId="{546F82BE-B001-4324-AEF0-012967DF4372}" type="parTrans" cxnId="{15F8B17F-6CAF-4F2A-8291-1665DD5E8800}">
      <dgm:prSet/>
      <dgm:spPr/>
      <dgm:t>
        <a:bodyPr/>
        <a:lstStyle/>
        <a:p>
          <a:endParaRPr lang="en-CA"/>
        </a:p>
      </dgm:t>
    </dgm:pt>
    <dgm:pt modelId="{F341731C-9BAE-457C-8977-3B3521CA6357}" type="sibTrans" cxnId="{15F8B17F-6CAF-4F2A-8291-1665DD5E8800}">
      <dgm:prSet/>
      <dgm:spPr/>
      <dgm:t>
        <a:bodyPr/>
        <a:lstStyle/>
        <a:p>
          <a:endParaRPr lang="en-CA"/>
        </a:p>
      </dgm:t>
    </dgm:pt>
    <dgm:pt modelId="{087B2167-A406-4F71-AE46-84FE68F42474}">
      <dgm:prSet custT="1"/>
      <dgm:spPr/>
      <dgm:t>
        <a:bodyPr/>
        <a:lstStyle/>
        <a:p>
          <a:pPr marL="0" lvl="1" indent="0" algn="l" defTabSz="800100">
            <a:lnSpc>
              <a:spcPct val="90000"/>
            </a:lnSpc>
            <a:spcBef>
              <a:spcPct val="0"/>
            </a:spcBef>
            <a:spcAft>
              <a:spcPct val="15000"/>
            </a:spcAft>
            <a:buNone/>
          </a:pPr>
          <a:r>
            <a:rPr lang="en-US" sz="1800" kern="1200" dirty="0">
              <a:solidFill>
                <a:srgbClr val="003366"/>
              </a:solidFill>
              <a:latin typeface="Arial" panose="020B0604020202020204" pitchFamily="34" charset="0"/>
              <a:ea typeface="+mn-ea"/>
              <a:cs typeface="Arial" panose="020B0604020202020204" pitchFamily="34" charset="0"/>
            </a:rPr>
            <a:t>Residential Rent Survey; Web-scraping of market rent data; Real Estate Sales </a:t>
          </a:r>
          <a:endParaRPr lang="en-CA" sz="1800" kern="1200" dirty="0">
            <a:solidFill>
              <a:srgbClr val="003366"/>
            </a:solidFill>
            <a:latin typeface="Arial" panose="020B0604020202020204" pitchFamily="34" charset="0"/>
            <a:ea typeface="+mn-ea"/>
            <a:cs typeface="Arial" panose="020B0604020202020204" pitchFamily="34" charset="0"/>
          </a:endParaRPr>
        </a:p>
      </dgm:t>
    </dgm:pt>
    <dgm:pt modelId="{8280877D-3D33-4007-8019-36CC643BC0BC}" type="parTrans" cxnId="{2E4131F3-0AC6-4B48-A3C6-4F40E2E123E7}">
      <dgm:prSet/>
      <dgm:spPr/>
      <dgm:t>
        <a:bodyPr/>
        <a:lstStyle/>
        <a:p>
          <a:endParaRPr lang="en-CA"/>
        </a:p>
      </dgm:t>
    </dgm:pt>
    <dgm:pt modelId="{277A0E3E-0FF6-441E-B872-23DDF7B02328}" type="sibTrans" cxnId="{2E4131F3-0AC6-4B48-A3C6-4F40E2E123E7}">
      <dgm:prSet/>
      <dgm:spPr/>
      <dgm:t>
        <a:bodyPr/>
        <a:lstStyle/>
        <a:p>
          <a:endParaRPr lang="en-CA"/>
        </a:p>
      </dgm:t>
    </dgm:pt>
    <dgm:pt modelId="{A7388C8F-124F-4DFF-8989-C6D512BFE0A9}">
      <dgm:prSet/>
      <dgm:spPr/>
      <dgm:t>
        <a:bodyPr/>
        <a:lstStyle/>
        <a:p>
          <a:pPr algn="l"/>
          <a:r>
            <a:rPr lang="en-US" dirty="0"/>
            <a:t>Social Statistics: </a:t>
          </a:r>
          <a:endParaRPr lang="en-CA" dirty="0"/>
        </a:p>
      </dgm:t>
    </dgm:pt>
    <dgm:pt modelId="{591EEBC9-ABDB-4572-B840-56B3424C9061}" type="parTrans" cxnId="{0E25495E-71B0-4930-8AD0-EC4E65377AF9}">
      <dgm:prSet/>
      <dgm:spPr/>
      <dgm:t>
        <a:bodyPr/>
        <a:lstStyle/>
        <a:p>
          <a:endParaRPr lang="en-CA"/>
        </a:p>
      </dgm:t>
    </dgm:pt>
    <dgm:pt modelId="{7EA19600-BAE5-47CA-AED0-00FCED97B015}" type="sibTrans" cxnId="{0E25495E-71B0-4930-8AD0-EC4E65377AF9}">
      <dgm:prSet/>
      <dgm:spPr/>
      <dgm:t>
        <a:bodyPr/>
        <a:lstStyle/>
        <a:p>
          <a:endParaRPr lang="en-CA"/>
        </a:p>
      </dgm:t>
    </dgm:pt>
    <dgm:pt modelId="{C97571B6-EF55-4ECE-8B4A-654EFCB1A929}">
      <dgm:prSet custT="1"/>
      <dgm:spPr/>
      <dgm:t>
        <a:bodyPr/>
        <a:lstStyle/>
        <a:p>
          <a:pPr marL="0" lvl="1" indent="0" algn="l" defTabSz="800100">
            <a:lnSpc>
              <a:spcPct val="90000"/>
            </a:lnSpc>
            <a:spcBef>
              <a:spcPct val="0"/>
            </a:spcBef>
            <a:spcAft>
              <a:spcPct val="15000"/>
            </a:spcAft>
            <a:buNone/>
          </a:pPr>
          <a:r>
            <a:rPr lang="en-US" sz="1800" kern="1200" dirty="0">
              <a:solidFill>
                <a:srgbClr val="003366"/>
              </a:solidFill>
              <a:latin typeface="Arial" panose="020B0604020202020204" pitchFamily="34" charset="0"/>
              <a:ea typeface="+mn-ea"/>
              <a:cs typeface="Arial" panose="020B0604020202020204" pitchFamily="34" charset="0"/>
            </a:rPr>
            <a:t>Hunter Effort Survey for Environment; Workplace Sexual Harassment Survey for YHRC; etc.</a:t>
          </a:r>
          <a:endParaRPr lang="en-CA" sz="1800" kern="1200" dirty="0">
            <a:solidFill>
              <a:srgbClr val="003366"/>
            </a:solidFill>
            <a:latin typeface="Arial" panose="020B0604020202020204" pitchFamily="34" charset="0"/>
            <a:ea typeface="+mn-ea"/>
            <a:cs typeface="Arial" panose="020B0604020202020204" pitchFamily="34" charset="0"/>
          </a:endParaRPr>
        </a:p>
      </dgm:t>
    </dgm:pt>
    <dgm:pt modelId="{1681C507-222C-435D-8AD5-71898EC7E326}" type="parTrans" cxnId="{CECCFDB7-DFB2-4226-98FD-27E88327D9E6}">
      <dgm:prSet/>
      <dgm:spPr/>
      <dgm:t>
        <a:bodyPr/>
        <a:lstStyle/>
        <a:p>
          <a:endParaRPr lang="en-CA"/>
        </a:p>
      </dgm:t>
    </dgm:pt>
    <dgm:pt modelId="{7DAA7506-E48F-4A32-8052-EF945A6ACEF3}" type="sibTrans" cxnId="{CECCFDB7-DFB2-4226-98FD-27E88327D9E6}">
      <dgm:prSet/>
      <dgm:spPr/>
      <dgm:t>
        <a:bodyPr/>
        <a:lstStyle/>
        <a:p>
          <a:endParaRPr lang="en-CA"/>
        </a:p>
      </dgm:t>
    </dgm:pt>
    <dgm:pt modelId="{630DBD30-6117-4E40-BB80-94686760CB2C}">
      <dgm:prSet/>
      <dgm:spPr/>
      <dgm:t>
        <a:bodyPr/>
        <a:lstStyle/>
        <a:p>
          <a:pPr algn="l"/>
          <a:r>
            <a:rPr lang="en-US" dirty="0"/>
            <a:t>Environmental Statistics: </a:t>
          </a:r>
          <a:endParaRPr lang="en-CA" dirty="0"/>
        </a:p>
      </dgm:t>
    </dgm:pt>
    <dgm:pt modelId="{B41BCA83-5721-4F4D-BCA5-B455C1B11197}" type="parTrans" cxnId="{77A48F78-8F60-4323-95F2-D06837E44FB6}">
      <dgm:prSet/>
      <dgm:spPr/>
      <dgm:t>
        <a:bodyPr/>
        <a:lstStyle/>
        <a:p>
          <a:endParaRPr lang="en-CA"/>
        </a:p>
      </dgm:t>
    </dgm:pt>
    <dgm:pt modelId="{EF6D0354-0D54-4D0A-87CF-72F0969522ED}" type="sibTrans" cxnId="{77A48F78-8F60-4323-95F2-D06837E44FB6}">
      <dgm:prSet/>
      <dgm:spPr/>
      <dgm:t>
        <a:bodyPr/>
        <a:lstStyle/>
        <a:p>
          <a:endParaRPr lang="en-CA"/>
        </a:p>
      </dgm:t>
    </dgm:pt>
    <dgm:pt modelId="{C2AF126E-961A-41F0-B26F-25F3AD9D8AAD}">
      <dgm:prSet custT="1"/>
      <dgm:spPr/>
      <dgm:t>
        <a:bodyPr/>
        <a:lstStyle/>
        <a:p>
          <a:pPr marL="0" lvl="1" indent="0" algn="l" defTabSz="800100">
            <a:lnSpc>
              <a:spcPct val="90000"/>
            </a:lnSpc>
            <a:spcBef>
              <a:spcPct val="0"/>
            </a:spcBef>
            <a:spcAft>
              <a:spcPct val="15000"/>
            </a:spcAft>
            <a:buNone/>
          </a:pPr>
          <a:r>
            <a:rPr lang="en-US" sz="1800" kern="1200" dirty="0">
              <a:solidFill>
                <a:srgbClr val="003366"/>
              </a:solidFill>
              <a:latin typeface="Arial" panose="020B0604020202020204" pitchFamily="34" charset="0"/>
              <a:ea typeface="+mn-ea"/>
              <a:cs typeface="Arial" panose="020B0604020202020204" pitchFamily="34" charset="0"/>
            </a:rPr>
            <a:t>Estimation of GHG emissions from fossil fuels; Estimation of space-heating energy use by type; etc.</a:t>
          </a:r>
          <a:endParaRPr lang="en-CA" sz="1800" kern="1200" dirty="0">
            <a:solidFill>
              <a:srgbClr val="003366"/>
            </a:solidFill>
            <a:latin typeface="Arial" panose="020B0604020202020204" pitchFamily="34" charset="0"/>
            <a:ea typeface="+mn-ea"/>
            <a:cs typeface="Arial" panose="020B0604020202020204" pitchFamily="34" charset="0"/>
          </a:endParaRPr>
        </a:p>
      </dgm:t>
    </dgm:pt>
    <dgm:pt modelId="{A607F0BC-D418-4C9D-8C67-DDD5666E219D}" type="parTrans" cxnId="{223638ED-9E85-41FA-98E8-048A846CEF72}">
      <dgm:prSet/>
      <dgm:spPr/>
      <dgm:t>
        <a:bodyPr/>
        <a:lstStyle/>
        <a:p>
          <a:endParaRPr lang="en-CA"/>
        </a:p>
      </dgm:t>
    </dgm:pt>
    <dgm:pt modelId="{DFDBAF6C-8986-4ED0-B5F4-A92E925EC9FA}" type="sibTrans" cxnId="{223638ED-9E85-41FA-98E8-048A846CEF72}">
      <dgm:prSet/>
      <dgm:spPr/>
      <dgm:t>
        <a:bodyPr/>
        <a:lstStyle/>
        <a:p>
          <a:endParaRPr lang="en-CA"/>
        </a:p>
      </dgm:t>
    </dgm:pt>
    <dgm:pt modelId="{4AB09A21-0142-4A6A-92E3-886AE457F074}">
      <dgm:prSet/>
      <dgm:spPr/>
      <dgm:t>
        <a:bodyPr/>
        <a:lstStyle/>
        <a:p>
          <a:pPr algn="l"/>
          <a:r>
            <a:rPr lang="en-US" dirty="0"/>
            <a:t>Data Modelling: </a:t>
          </a:r>
          <a:endParaRPr lang="en-CA" dirty="0"/>
        </a:p>
      </dgm:t>
    </dgm:pt>
    <dgm:pt modelId="{92C2636A-ABD3-481F-BDDA-29899810400B}" type="parTrans" cxnId="{466972D8-5680-4188-BDB6-018B021256D5}">
      <dgm:prSet/>
      <dgm:spPr/>
      <dgm:t>
        <a:bodyPr/>
        <a:lstStyle/>
        <a:p>
          <a:endParaRPr lang="en-CA"/>
        </a:p>
      </dgm:t>
    </dgm:pt>
    <dgm:pt modelId="{9146F3A5-7F2B-4640-B962-7ACAD8A23721}" type="sibTrans" cxnId="{466972D8-5680-4188-BDB6-018B021256D5}">
      <dgm:prSet/>
      <dgm:spPr/>
      <dgm:t>
        <a:bodyPr/>
        <a:lstStyle/>
        <a:p>
          <a:endParaRPr lang="en-CA"/>
        </a:p>
      </dgm:t>
    </dgm:pt>
    <dgm:pt modelId="{26D61A90-97EE-40BC-9B13-9DA0BCE59F58}">
      <dgm:prSet custT="1"/>
      <dgm:spPr/>
      <dgm:t>
        <a:bodyPr/>
        <a:lstStyle/>
        <a:p>
          <a:pPr marL="0" lvl="1" indent="0" algn="l" defTabSz="800100">
            <a:lnSpc>
              <a:spcPct val="90000"/>
            </a:lnSpc>
            <a:spcBef>
              <a:spcPct val="0"/>
            </a:spcBef>
            <a:spcAft>
              <a:spcPct val="15000"/>
            </a:spcAft>
            <a:buNone/>
          </a:pPr>
          <a:r>
            <a:rPr lang="en-US" sz="1800" kern="1200" dirty="0">
              <a:solidFill>
                <a:srgbClr val="003366"/>
              </a:solidFill>
              <a:latin typeface="Arial" panose="020B0604020202020204" pitchFamily="34" charset="0"/>
              <a:ea typeface="+mn-ea"/>
              <a:cs typeface="Arial" panose="020B0604020202020204" pitchFamily="34" charset="0"/>
            </a:rPr>
            <a:t>GHG emissions from tourism; Proportion of Yukon’s </a:t>
          </a:r>
          <a:br>
            <a:rPr lang="en-US" sz="1800" kern="1200" dirty="0">
              <a:solidFill>
                <a:srgbClr val="003366"/>
              </a:solidFill>
              <a:latin typeface="Arial" panose="020B0604020202020204" pitchFamily="34" charset="0"/>
              <a:ea typeface="+mn-ea"/>
              <a:cs typeface="Arial" panose="020B0604020202020204" pitchFamily="34" charset="0"/>
            </a:rPr>
          </a:br>
          <a:r>
            <a:rPr lang="en-US" sz="1800" kern="1200" dirty="0">
              <a:solidFill>
                <a:srgbClr val="003366"/>
              </a:solidFill>
              <a:latin typeface="Arial" panose="020B0604020202020204" pitchFamily="34" charset="0"/>
              <a:ea typeface="+mn-ea"/>
              <a:cs typeface="Arial" panose="020B0604020202020204" pitchFamily="34" charset="0"/>
            </a:rPr>
            <a:t>agri-food demand met by local supply; etc.</a:t>
          </a:r>
          <a:endParaRPr lang="en-CA" sz="1800" kern="1200" dirty="0">
            <a:solidFill>
              <a:srgbClr val="003366"/>
            </a:solidFill>
            <a:latin typeface="Arial" panose="020B0604020202020204" pitchFamily="34" charset="0"/>
            <a:ea typeface="+mn-ea"/>
            <a:cs typeface="Arial" panose="020B0604020202020204" pitchFamily="34" charset="0"/>
          </a:endParaRPr>
        </a:p>
      </dgm:t>
    </dgm:pt>
    <dgm:pt modelId="{492B9467-6CF8-44AE-A14E-9CAD462139CC}" type="parTrans" cxnId="{248D19EF-7B0E-411C-AC79-3303FF283A72}">
      <dgm:prSet/>
      <dgm:spPr/>
      <dgm:t>
        <a:bodyPr/>
        <a:lstStyle/>
        <a:p>
          <a:endParaRPr lang="en-CA"/>
        </a:p>
      </dgm:t>
    </dgm:pt>
    <dgm:pt modelId="{726FFB6F-F4D3-494E-B74A-F29FCDE9E848}" type="sibTrans" cxnId="{248D19EF-7B0E-411C-AC79-3303FF283A72}">
      <dgm:prSet/>
      <dgm:spPr/>
      <dgm:t>
        <a:bodyPr/>
        <a:lstStyle/>
        <a:p>
          <a:endParaRPr lang="en-CA"/>
        </a:p>
      </dgm:t>
    </dgm:pt>
    <dgm:pt modelId="{88C8F5F8-4244-4F68-BA16-17876C066247}" type="pres">
      <dgm:prSet presAssocID="{4440256F-D400-41E8-B74A-6366D853A1BB}" presName="Name0" presStyleCnt="0">
        <dgm:presLayoutVars>
          <dgm:dir/>
          <dgm:animLvl val="lvl"/>
          <dgm:resizeHandles val="exact"/>
        </dgm:presLayoutVars>
      </dgm:prSet>
      <dgm:spPr/>
    </dgm:pt>
    <dgm:pt modelId="{6258FF83-6A03-406A-9012-988B8E561059}" type="pres">
      <dgm:prSet presAssocID="{02C53BFD-6AD7-4FB0-8E6E-4BA9BFC9DF1C}" presName="linNode" presStyleCnt="0"/>
      <dgm:spPr/>
    </dgm:pt>
    <dgm:pt modelId="{56D9564F-1273-42DF-81FE-E5F07CA721C5}" type="pres">
      <dgm:prSet presAssocID="{02C53BFD-6AD7-4FB0-8E6E-4BA9BFC9DF1C}" presName="parentText" presStyleLbl="node1" presStyleIdx="0" presStyleCnt="7">
        <dgm:presLayoutVars>
          <dgm:chMax val="1"/>
          <dgm:bulletEnabled val="1"/>
        </dgm:presLayoutVars>
      </dgm:prSet>
      <dgm:spPr/>
    </dgm:pt>
    <dgm:pt modelId="{769807BF-2DCE-49D2-9DDF-E3F9D66436DF}" type="pres">
      <dgm:prSet presAssocID="{02C53BFD-6AD7-4FB0-8E6E-4BA9BFC9DF1C}" presName="descendantText" presStyleLbl="alignAccFollowNode1" presStyleIdx="0" presStyleCnt="7" custScaleY="101646">
        <dgm:presLayoutVars>
          <dgm:bulletEnabled val="1"/>
        </dgm:presLayoutVars>
      </dgm:prSet>
      <dgm:spPr/>
    </dgm:pt>
    <dgm:pt modelId="{5948C542-7144-46F9-AD76-45DB44BA208B}" type="pres">
      <dgm:prSet presAssocID="{ADFFB16C-9683-4855-89CA-2346CD3FDEB3}" presName="sp" presStyleCnt="0"/>
      <dgm:spPr/>
    </dgm:pt>
    <dgm:pt modelId="{278A085B-DC23-40CE-A57C-4268AFDE4B2D}" type="pres">
      <dgm:prSet presAssocID="{B96169E3-6FFB-4F9E-82AD-34D0FD61AFB7}" presName="linNode" presStyleCnt="0"/>
      <dgm:spPr/>
    </dgm:pt>
    <dgm:pt modelId="{83424323-8122-4217-AE9A-2CD836A38103}" type="pres">
      <dgm:prSet presAssocID="{B96169E3-6FFB-4F9E-82AD-34D0FD61AFB7}" presName="parentText" presStyleLbl="node1" presStyleIdx="1" presStyleCnt="7">
        <dgm:presLayoutVars>
          <dgm:chMax val="1"/>
          <dgm:bulletEnabled val="1"/>
        </dgm:presLayoutVars>
      </dgm:prSet>
      <dgm:spPr/>
    </dgm:pt>
    <dgm:pt modelId="{7B59B34A-E6D9-4CB5-89BF-AD3B0724C35C}" type="pres">
      <dgm:prSet presAssocID="{B96169E3-6FFB-4F9E-82AD-34D0FD61AFB7}" presName="descendantText" presStyleLbl="alignAccFollowNode1" presStyleIdx="1" presStyleCnt="7" custScaleY="103663" custLinFactNeighborY="595">
        <dgm:presLayoutVars>
          <dgm:bulletEnabled val="1"/>
        </dgm:presLayoutVars>
      </dgm:prSet>
      <dgm:spPr/>
    </dgm:pt>
    <dgm:pt modelId="{684A7492-0B1D-4EB0-859C-6443F17A0F96}" type="pres">
      <dgm:prSet presAssocID="{3A53B60F-888E-41AD-9248-64E59D3DE01E}" presName="sp" presStyleCnt="0"/>
      <dgm:spPr/>
    </dgm:pt>
    <dgm:pt modelId="{B19CF433-7CE6-4EDA-8B05-BCBAA61C0E7E}" type="pres">
      <dgm:prSet presAssocID="{C4D1A733-BDC9-4465-8974-B487C2840CC8}" presName="linNode" presStyleCnt="0"/>
      <dgm:spPr/>
    </dgm:pt>
    <dgm:pt modelId="{AD0E097A-182E-491A-BB16-5E4570526C3E}" type="pres">
      <dgm:prSet presAssocID="{C4D1A733-BDC9-4465-8974-B487C2840CC8}" presName="parentText" presStyleLbl="node1" presStyleIdx="2" presStyleCnt="7">
        <dgm:presLayoutVars>
          <dgm:chMax val="1"/>
          <dgm:bulletEnabled val="1"/>
        </dgm:presLayoutVars>
      </dgm:prSet>
      <dgm:spPr/>
    </dgm:pt>
    <dgm:pt modelId="{83669D26-7C9C-4E40-8766-B796FF4D2DC8}" type="pres">
      <dgm:prSet presAssocID="{C4D1A733-BDC9-4465-8974-B487C2840CC8}" presName="descendantText" presStyleLbl="alignAccFollowNode1" presStyleIdx="2" presStyleCnt="7">
        <dgm:presLayoutVars>
          <dgm:bulletEnabled val="1"/>
        </dgm:presLayoutVars>
      </dgm:prSet>
      <dgm:spPr/>
    </dgm:pt>
    <dgm:pt modelId="{745B9382-F1C0-46ED-8D0C-B299C65B252E}" type="pres">
      <dgm:prSet presAssocID="{4E4E5C9B-0D60-4AD0-8328-E8FB6413598E}" presName="sp" presStyleCnt="0"/>
      <dgm:spPr/>
    </dgm:pt>
    <dgm:pt modelId="{A260A141-2690-494E-97F3-4C984B1831A1}" type="pres">
      <dgm:prSet presAssocID="{A2155F81-E177-4AE3-8F04-EF75A47B116E}" presName="linNode" presStyleCnt="0"/>
      <dgm:spPr/>
    </dgm:pt>
    <dgm:pt modelId="{0F15D142-D8DD-401E-AF5F-A93CFEC8228F}" type="pres">
      <dgm:prSet presAssocID="{A2155F81-E177-4AE3-8F04-EF75A47B116E}" presName="parentText" presStyleLbl="node1" presStyleIdx="3" presStyleCnt="7">
        <dgm:presLayoutVars>
          <dgm:chMax val="1"/>
          <dgm:bulletEnabled val="1"/>
        </dgm:presLayoutVars>
      </dgm:prSet>
      <dgm:spPr/>
    </dgm:pt>
    <dgm:pt modelId="{6AD1A7D5-8888-41BE-8DC7-31690542165B}" type="pres">
      <dgm:prSet presAssocID="{A2155F81-E177-4AE3-8F04-EF75A47B116E}" presName="descendantText" presStyleLbl="alignAccFollowNode1" presStyleIdx="3" presStyleCnt="7">
        <dgm:presLayoutVars>
          <dgm:bulletEnabled val="1"/>
        </dgm:presLayoutVars>
      </dgm:prSet>
      <dgm:spPr/>
    </dgm:pt>
    <dgm:pt modelId="{1AD4D9CA-D2F4-44CF-939E-D6A251D2923A}" type="pres">
      <dgm:prSet presAssocID="{F341731C-9BAE-457C-8977-3B3521CA6357}" presName="sp" presStyleCnt="0"/>
      <dgm:spPr/>
    </dgm:pt>
    <dgm:pt modelId="{DDE1987F-65B8-4C86-9E5B-39C439E72F41}" type="pres">
      <dgm:prSet presAssocID="{A7388C8F-124F-4DFF-8989-C6D512BFE0A9}" presName="linNode" presStyleCnt="0"/>
      <dgm:spPr/>
    </dgm:pt>
    <dgm:pt modelId="{D045848E-DF59-4177-8535-271E71B3577A}" type="pres">
      <dgm:prSet presAssocID="{A7388C8F-124F-4DFF-8989-C6D512BFE0A9}" presName="parentText" presStyleLbl="node1" presStyleIdx="4" presStyleCnt="7">
        <dgm:presLayoutVars>
          <dgm:chMax val="1"/>
          <dgm:bulletEnabled val="1"/>
        </dgm:presLayoutVars>
      </dgm:prSet>
      <dgm:spPr/>
    </dgm:pt>
    <dgm:pt modelId="{6F9B9C93-2679-423E-82D7-F59AE1F585CD}" type="pres">
      <dgm:prSet presAssocID="{A7388C8F-124F-4DFF-8989-C6D512BFE0A9}" presName="descendantText" presStyleLbl="alignAccFollowNode1" presStyleIdx="4" presStyleCnt="7">
        <dgm:presLayoutVars>
          <dgm:bulletEnabled val="1"/>
        </dgm:presLayoutVars>
      </dgm:prSet>
      <dgm:spPr/>
    </dgm:pt>
    <dgm:pt modelId="{8055C18F-80D0-4563-92FD-26B9FF09AE4D}" type="pres">
      <dgm:prSet presAssocID="{7EA19600-BAE5-47CA-AED0-00FCED97B015}" presName="sp" presStyleCnt="0"/>
      <dgm:spPr/>
    </dgm:pt>
    <dgm:pt modelId="{F9A888E9-C81E-410B-BB06-19CC4C80EF0F}" type="pres">
      <dgm:prSet presAssocID="{630DBD30-6117-4E40-BB80-94686760CB2C}" presName="linNode" presStyleCnt="0"/>
      <dgm:spPr/>
    </dgm:pt>
    <dgm:pt modelId="{440C4479-203A-4FAA-A8CF-EDED6D46EB76}" type="pres">
      <dgm:prSet presAssocID="{630DBD30-6117-4E40-BB80-94686760CB2C}" presName="parentText" presStyleLbl="node1" presStyleIdx="5" presStyleCnt="7">
        <dgm:presLayoutVars>
          <dgm:chMax val="1"/>
          <dgm:bulletEnabled val="1"/>
        </dgm:presLayoutVars>
      </dgm:prSet>
      <dgm:spPr/>
    </dgm:pt>
    <dgm:pt modelId="{D79A1323-BCE3-4B2A-8893-7385E81D62A6}" type="pres">
      <dgm:prSet presAssocID="{630DBD30-6117-4E40-BB80-94686760CB2C}" presName="descendantText" presStyleLbl="alignAccFollowNode1" presStyleIdx="5" presStyleCnt="7">
        <dgm:presLayoutVars>
          <dgm:bulletEnabled val="1"/>
        </dgm:presLayoutVars>
      </dgm:prSet>
      <dgm:spPr/>
    </dgm:pt>
    <dgm:pt modelId="{13DD44C9-645F-49F3-9425-063096AE8C71}" type="pres">
      <dgm:prSet presAssocID="{EF6D0354-0D54-4D0A-87CF-72F0969522ED}" presName="sp" presStyleCnt="0"/>
      <dgm:spPr/>
    </dgm:pt>
    <dgm:pt modelId="{0C3FF565-3407-4D56-B53A-2A6032A9C96E}" type="pres">
      <dgm:prSet presAssocID="{4AB09A21-0142-4A6A-92E3-886AE457F074}" presName="linNode" presStyleCnt="0"/>
      <dgm:spPr/>
    </dgm:pt>
    <dgm:pt modelId="{BB8D18C4-B128-4811-86B8-7E62BE664E54}" type="pres">
      <dgm:prSet presAssocID="{4AB09A21-0142-4A6A-92E3-886AE457F074}" presName="parentText" presStyleLbl="node1" presStyleIdx="6" presStyleCnt="7">
        <dgm:presLayoutVars>
          <dgm:chMax val="1"/>
          <dgm:bulletEnabled val="1"/>
        </dgm:presLayoutVars>
      </dgm:prSet>
      <dgm:spPr/>
    </dgm:pt>
    <dgm:pt modelId="{56329A84-3805-48F2-ADA9-B614294044AC}" type="pres">
      <dgm:prSet presAssocID="{4AB09A21-0142-4A6A-92E3-886AE457F074}" presName="descendantText" presStyleLbl="alignAccFollowNode1" presStyleIdx="6" presStyleCnt="7">
        <dgm:presLayoutVars>
          <dgm:bulletEnabled val="1"/>
        </dgm:presLayoutVars>
      </dgm:prSet>
      <dgm:spPr/>
    </dgm:pt>
  </dgm:ptLst>
  <dgm:cxnLst>
    <dgm:cxn modelId="{70FBD903-AF44-4C3D-8BF5-C053149C0C42}" srcId="{C4D1A733-BDC9-4465-8974-B487C2840CC8}" destId="{D9B3C349-20EC-45A6-91D0-6ED2B850F378}" srcOrd="0" destOrd="0" parTransId="{CC31191F-6BB9-4F5A-8346-D6BE441A3BD1}" sibTransId="{8932C730-B9C5-44EC-B86B-1CE8BA7FBCAC}"/>
    <dgm:cxn modelId="{8C615F19-0915-4C48-8654-FFFF9662B3E4}" type="presOf" srcId="{3F0D1F69-3071-488D-811F-047FF6C1AED8}" destId="{7B59B34A-E6D9-4CB5-89BF-AD3B0724C35C}" srcOrd="0" destOrd="0" presId="urn:microsoft.com/office/officeart/2005/8/layout/vList5"/>
    <dgm:cxn modelId="{F67DB91B-6891-4CFA-8571-2B46EA98BC5B}" srcId="{B96169E3-6FFB-4F9E-82AD-34D0FD61AFB7}" destId="{3F0D1F69-3071-488D-811F-047FF6C1AED8}" srcOrd="0" destOrd="0" parTransId="{6D105F9D-B3A8-4DE2-BCE3-253B7106E63E}" sibTransId="{02D0BAC9-010B-4185-B6A1-3BD0DDE46280}"/>
    <dgm:cxn modelId="{0F25BB5C-5F82-4A90-846E-AAC7EA55C542}" type="presOf" srcId="{630DBD30-6117-4E40-BB80-94686760CB2C}" destId="{440C4479-203A-4FAA-A8CF-EDED6D46EB76}" srcOrd="0" destOrd="0" presId="urn:microsoft.com/office/officeart/2005/8/layout/vList5"/>
    <dgm:cxn modelId="{0E25495E-71B0-4930-8AD0-EC4E65377AF9}" srcId="{4440256F-D400-41E8-B74A-6366D853A1BB}" destId="{A7388C8F-124F-4DFF-8989-C6D512BFE0A9}" srcOrd="4" destOrd="0" parTransId="{591EEBC9-ABDB-4572-B840-56B3424C9061}" sibTransId="{7EA19600-BAE5-47CA-AED0-00FCED97B015}"/>
    <dgm:cxn modelId="{189F5241-A7E9-4708-87B7-3FAD468CD692}" type="presOf" srcId="{087B2167-A406-4F71-AE46-84FE68F42474}" destId="{6AD1A7D5-8888-41BE-8DC7-31690542165B}" srcOrd="0" destOrd="0" presId="urn:microsoft.com/office/officeart/2005/8/layout/vList5"/>
    <dgm:cxn modelId="{07F0A046-156A-4C0C-9C9B-06B2FC2FD6B0}" type="presOf" srcId="{02C53BFD-6AD7-4FB0-8E6E-4BA9BFC9DF1C}" destId="{56D9564F-1273-42DF-81FE-E5F07CA721C5}" srcOrd="0" destOrd="0" presId="urn:microsoft.com/office/officeart/2005/8/layout/vList5"/>
    <dgm:cxn modelId="{73E74C4C-34B5-4575-803E-3F208237564C}" srcId="{02C53BFD-6AD7-4FB0-8E6E-4BA9BFC9DF1C}" destId="{50F22E89-BBC5-432E-83CC-7963D77F65F6}" srcOrd="0" destOrd="0" parTransId="{4AEEB1B7-E239-4DF3-B3EC-200A113FB3F7}" sibTransId="{2589BFC8-9565-428D-A82F-0B0E45551903}"/>
    <dgm:cxn modelId="{57F30C6E-514E-47DE-9793-1697D0C55985}" srcId="{4440256F-D400-41E8-B74A-6366D853A1BB}" destId="{C4D1A733-BDC9-4465-8974-B487C2840CC8}" srcOrd="2" destOrd="0" parTransId="{A7E8BDA0-1752-4E90-B092-69171F9DD62D}" sibTransId="{4E4E5C9B-0D60-4AD0-8328-E8FB6413598E}"/>
    <dgm:cxn modelId="{77A48F78-8F60-4323-95F2-D06837E44FB6}" srcId="{4440256F-D400-41E8-B74A-6366D853A1BB}" destId="{630DBD30-6117-4E40-BB80-94686760CB2C}" srcOrd="5" destOrd="0" parTransId="{B41BCA83-5721-4F4D-BCA5-B455C1B11197}" sibTransId="{EF6D0354-0D54-4D0A-87CF-72F0969522ED}"/>
    <dgm:cxn modelId="{FF0D785A-7FF0-447D-ADBC-22D3913C2671}" srcId="{4440256F-D400-41E8-B74A-6366D853A1BB}" destId="{02C53BFD-6AD7-4FB0-8E6E-4BA9BFC9DF1C}" srcOrd="0" destOrd="0" parTransId="{51EB29E3-67D0-4E61-8525-A6E664968526}" sibTransId="{ADFFB16C-9683-4855-89CA-2346CD3FDEB3}"/>
    <dgm:cxn modelId="{15F8B17F-6CAF-4F2A-8291-1665DD5E8800}" srcId="{4440256F-D400-41E8-B74A-6366D853A1BB}" destId="{A2155F81-E177-4AE3-8F04-EF75A47B116E}" srcOrd="3" destOrd="0" parTransId="{546F82BE-B001-4324-AEF0-012967DF4372}" sibTransId="{F341731C-9BAE-457C-8977-3B3521CA6357}"/>
    <dgm:cxn modelId="{D2DCA99F-46E1-4CF3-A378-2D8EBB100D39}" type="presOf" srcId="{C2AF126E-961A-41F0-B26F-25F3AD9D8AAD}" destId="{D79A1323-BCE3-4B2A-8893-7385E81D62A6}" srcOrd="0" destOrd="0" presId="urn:microsoft.com/office/officeart/2005/8/layout/vList5"/>
    <dgm:cxn modelId="{A6474BA1-0660-4920-B077-E93C952414CA}" type="presOf" srcId="{50F22E89-BBC5-432E-83CC-7963D77F65F6}" destId="{769807BF-2DCE-49D2-9DDF-E3F9D66436DF}" srcOrd="0" destOrd="0" presId="urn:microsoft.com/office/officeart/2005/8/layout/vList5"/>
    <dgm:cxn modelId="{827898AC-645F-4607-9B48-7E368CD74F00}" type="presOf" srcId="{A2155F81-E177-4AE3-8F04-EF75A47B116E}" destId="{0F15D142-D8DD-401E-AF5F-A93CFEC8228F}" srcOrd="0" destOrd="0" presId="urn:microsoft.com/office/officeart/2005/8/layout/vList5"/>
    <dgm:cxn modelId="{49B9E6AF-5781-4AAF-90B3-09704E92E2FC}" type="presOf" srcId="{C97571B6-EF55-4ECE-8B4A-654EFCB1A929}" destId="{6F9B9C93-2679-423E-82D7-F59AE1F585CD}" srcOrd="0" destOrd="0" presId="urn:microsoft.com/office/officeart/2005/8/layout/vList5"/>
    <dgm:cxn modelId="{594800B1-44A7-4DEC-9AC5-2B52BA096CEC}" type="presOf" srcId="{C4D1A733-BDC9-4465-8974-B487C2840CC8}" destId="{AD0E097A-182E-491A-BB16-5E4570526C3E}" srcOrd="0" destOrd="0" presId="urn:microsoft.com/office/officeart/2005/8/layout/vList5"/>
    <dgm:cxn modelId="{CECCFDB7-DFB2-4226-98FD-27E88327D9E6}" srcId="{A7388C8F-124F-4DFF-8989-C6D512BFE0A9}" destId="{C97571B6-EF55-4ECE-8B4A-654EFCB1A929}" srcOrd="0" destOrd="0" parTransId="{1681C507-222C-435D-8AD5-71898EC7E326}" sibTransId="{7DAA7506-E48F-4A32-8052-EF945A6ACEF3}"/>
    <dgm:cxn modelId="{88B544C3-48D7-4748-9C11-29EFE592ABED}" type="presOf" srcId="{4AB09A21-0142-4A6A-92E3-886AE457F074}" destId="{BB8D18C4-B128-4811-86B8-7E62BE664E54}" srcOrd="0" destOrd="0" presId="urn:microsoft.com/office/officeart/2005/8/layout/vList5"/>
    <dgm:cxn modelId="{E61F15C5-D372-45F4-B530-364AFCAFBC1E}" type="presOf" srcId="{26D61A90-97EE-40BC-9B13-9DA0BCE59F58}" destId="{56329A84-3805-48F2-ADA9-B614294044AC}" srcOrd="0" destOrd="0" presId="urn:microsoft.com/office/officeart/2005/8/layout/vList5"/>
    <dgm:cxn modelId="{175485C5-4CF3-41F7-9AC3-8771E8D022BA}" srcId="{4440256F-D400-41E8-B74A-6366D853A1BB}" destId="{B96169E3-6FFB-4F9E-82AD-34D0FD61AFB7}" srcOrd="1" destOrd="0" parTransId="{B425699D-EF25-4867-B43E-3436FBDA71B7}" sibTransId="{3A53B60F-888E-41AD-9248-64E59D3DE01E}"/>
    <dgm:cxn modelId="{15FE71C9-BD37-4CB5-B587-CF1B01E014FF}" type="presOf" srcId="{D9B3C349-20EC-45A6-91D0-6ED2B850F378}" destId="{83669D26-7C9C-4E40-8766-B796FF4D2DC8}" srcOrd="0" destOrd="0" presId="urn:microsoft.com/office/officeart/2005/8/layout/vList5"/>
    <dgm:cxn modelId="{466972D8-5680-4188-BDB6-018B021256D5}" srcId="{4440256F-D400-41E8-B74A-6366D853A1BB}" destId="{4AB09A21-0142-4A6A-92E3-886AE457F074}" srcOrd="6" destOrd="0" parTransId="{92C2636A-ABD3-481F-BDDA-29899810400B}" sibTransId="{9146F3A5-7F2B-4640-B962-7ACAD8A23721}"/>
    <dgm:cxn modelId="{3EA75FDD-CA89-473A-890C-DE47826FBC3A}" type="presOf" srcId="{A7388C8F-124F-4DFF-8989-C6D512BFE0A9}" destId="{D045848E-DF59-4177-8535-271E71B3577A}" srcOrd="0" destOrd="0" presId="urn:microsoft.com/office/officeart/2005/8/layout/vList5"/>
    <dgm:cxn modelId="{FEFE1CE8-F54C-4497-8BBF-7BB21626FE83}" type="presOf" srcId="{B96169E3-6FFB-4F9E-82AD-34D0FD61AFB7}" destId="{83424323-8122-4217-AE9A-2CD836A38103}" srcOrd="0" destOrd="0" presId="urn:microsoft.com/office/officeart/2005/8/layout/vList5"/>
    <dgm:cxn modelId="{223638ED-9E85-41FA-98E8-048A846CEF72}" srcId="{630DBD30-6117-4E40-BB80-94686760CB2C}" destId="{C2AF126E-961A-41F0-B26F-25F3AD9D8AAD}" srcOrd="0" destOrd="0" parTransId="{A607F0BC-D418-4C9D-8C67-DDD5666E219D}" sibTransId="{DFDBAF6C-8986-4ED0-B5F4-A92E925EC9FA}"/>
    <dgm:cxn modelId="{248D19EF-7B0E-411C-AC79-3303FF283A72}" srcId="{4AB09A21-0142-4A6A-92E3-886AE457F074}" destId="{26D61A90-97EE-40BC-9B13-9DA0BCE59F58}" srcOrd="0" destOrd="0" parTransId="{492B9467-6CF8-44AE-A14E-9CAD462139CC}" sibTransId="{726FFB6F-F4D3-494E-B74A-F29FCDE9E848}"/>
    <dgm:cxn modelId="{2E4131F3-0AC6-4B48-A3C6-4F40E2E123E7}" srcId="{A2155F81-E177-4AE3-8F04-EF75A47B116E}" destId="{087B2167-A406-4F71-AE46-84FE68F42474}" srcOrd="0" destOrd="0" parTransId="{8280877D-3D33-4007-8019-36CC643BC0BC}" sibTransId="{277A0E3E-0FF6-441E-B872-23DDF7B02328}"/>
    <dgm:cxn modelId="{6442F1F8-E190-4CD2-8978-54AADC385E0A}" type="presOf" srcId="{4440256F-D400-41E8-B74A-6366D853A1BB}" destId="{88C8F5F8-4244-4F68-BA16-17876C066247}" srcOrd="0" destOrd="0" presId="urn:microsoft.com/office/officeart/2005/8/layout/vList5"/>
    <dgm:cxn modelId="{E49A62DB-24E3-4183-922F-570C3B8C757F}" type="presParOf" srcId="{88C8F5F8-4244-4F68-BA16-17876C066247}" destId="{6258FF83-6A03-406A-9012-988B8E561059}" srcOrd="0" destOrd="0" presId="urn:microsoft.com/office/officeart/2005/8/layout/vList5"/>
    <dgm:cxn modelId="{27F4D1EE-CAE0-4A0D-B709-C860E9B0DC0D}" type="presParOf" srcId="{6258FF83-6A03-406A-9012-988B8E561059}" destId="{56D9564F-1273-42DF-81FE-E5F07CA721C5}" srcOrd="0" destOrd="0" presId="urn:microsoft.com/office/officeart/2005/8/layout/vList5"/>
    <dgm:cxn modelId="{39639F08-18F0-4ED9-9D73-9B16D1A7426E}" type="presParOf" srcId="{6258FF83-6A03-406A-9012-988B8E561059}" destId="{769807BF-2DCE-49D2-9DDF-E3F9D66436DF}" srcOrd="1" destOrd="0" presId="urn:microsoft.com/office/officeart/2005/8/layout/vList5"/>
    <dgm:cxn modelId="{C6DDB690-EBE0-4785-BF11-84FB013DFF51}" type="presParOf" srcId="{88C8F5F8-4244-4F68-BA16-17876C066247}" destId="{5948C542-7144-46F9-AD76-45DB44BA208B}" srcOrd="1" destOrd="0" presId="urn:microsoft.com/office/officeart/2005/8/layout/vList5"/>
    <dgm:cxn modelId="{4EC07DE5-1EEC-4139-B97A-828265CD8B33}" type="presParOf" srcId="{88C8F5F8-4244-4F68-BA16-17876C066247}" destId="{278A085B-DC23-40CE-A57C-4268AFDE4B2D}" srcOrd="2" destOrd="0" presId="urn:microsoft.com/office/officeart/2005/8/layout/vList5"/>
    <dgm:cxn modelId="{C96B5268-32C4-473D-9951-DCA3AFFF7CD8}" type="presParOf" srcId="{278A085B-DC23-40CE-A57C-4268AFDE4B2D}" destId="{83424323-8122-4217-AE9A-2CD836A38103}" srcOrd="0" destOrd="0" presId="urn:microsoft.com/office/officeart/2005/8/layout/vList5"/>
    <dgm:cxn modelId="{E6C4EE2B-9A56-4537-B426-EAE8FA67B2C5}" type="presParOf" srcId="{278A085B-DC23-40CE-A57C-4268AFDE4B2D}" destId="{7B59B34A-E6D9-4CB5-89BF-AD3B0724C35C}" srcOrd="1" destOrd="0" presId="urn:microsoft.com/office/officeart/2005/8/layout/vList5"/>
    <dgm:cxn modelId="{BD304FB5-D14D-4842-AC7C-BB1004D9AA72}" type="presParOf" srcId="{88C8F5F8-4244-4F68-BA16-17876C066247}" destId="{684A7492-0B1D-4EB0-859C-6443F17A0F96}" srcOrd="3" destOrd="0" presId="urn:microsoft.com/office/officeart/2005/8/layout/vList5"/>
    <dgm:cxn modelId="{CC4125E7-35D9-4004-8956-AFC7825DC53A}" type="presParOf" srcId="{88C8F5F8-4244-4F68-BA16-17876C066247}" destId="{B19CF433-7CE6-4EDA-8B05-BCBAA61C0E7E}" srcOrd="4" destOrd="0" presId="urn:microsoft.com/office/officeart/2005/8/layout/vList5"/>
    <dgm:cxn modelId="{DD64A305-C889-4AFE-8564-17111195C567}" type="presParOf" srcId="{B19CF433-7CE6-4EDA-8B05-BCBAA61C0E7E}" destId="{AD0E097A-182E-491A-BB16-5E4570526C3E}" srcOrd="0" destOrd="0" presId="urn:microsoft.com/office/officeart/2005/8/layout/vList5"/>
    <dgm:cxn modelId="{1070B30E-EF3B-4763-A96D-D184D2EE165A}" type="presParOf" srcId="{B19CF433-7CE6-4EDA-8B05-BCBAA61C0E7E}" destId="{83669D26-7C9C-4E40-8766-B796FF4D2DC8}" srcOrd="1" destOrd="0" presId="urn:microsoft.com/office/officeart/2005/8/layout/vList5"/>
    <dgm:cxn modelId="{F7784F59-1DC6-4F3F-AEB6-59CCAB103567}" type="presParOf" srcId="{88C8F5F8-4244-4F68-BA16-17876C066247}" destId="{745B9382-F1C0-46ED-8D0C-B299C65B252E}" srcOrd="5" destOrd="0" presId="urn:microsoft.com/office/officeart/2005/8/layout/vList5"/>
    <dgm:cxn modelId="{6903C4BD-6B7D-424F-9052-644BBDE0DB64}" type="presParOf" srcId="{88C8F5F8-4244-4F68-BA16-17876C066247}" destId="{A260A141-2690-494E-97F3-4C984B1831A1}" srcOrd="6" destOrd="0" presId="urn:microsoft.com/office/officeart/2005/8/layout/vList5"/>
    <dgm:cxn modelId="{8EE1F469-E463-4189-A184-9E3FFB26ED31}" type="presParOf" srcId="{A260A141-2690-494E-97F3-4C984B1831A1}" destId="{0F15D142-D8DD-401E-AF5F-A93CFEC8228F}" srcOrd="0" destOrd="0" presId="urn:microsoft.com/office/officeart/2005/8/layout/vList5"/>
    <dgm:cxn modelId="{D061342A-A0F8-4BA9-9E9D-93AF954B95C1}" type="presParOf" srcId="{A260A141-2690-494E-97F3-4C984B1831A1}" destId="{6AD1A7D5-8888-41BE-8DC7-31690542165B}" srcOrd="1" destOrd="0" presId="urn:microsoft.com/office/officeart/2005/8/layout/vList5"/>
    <dgm:cxn modelId="{D2E0726C-EC52-441A-8653-5CA6695681A0}" type="presParOf" srcId="{88C8F5F8-4244-4F68-BA16-17876C066247}" destId="{1AD4D9CA-D2F4-44CF-939E-D6A251D2923A}" srcOrd="7" destOrd="0" presId="urn:microsoft.com/office/officeart/2005/8/layout/vList5"/>
    <dgm:cxn modelId="{A0EA3DF5-38A0-4DAC-A108-778B7785888A}" type="presParOf" srcId="{88C8F5F8-4244-4F68-BA16-17876C066247}" destId="{DDE1987F-65B8-4C86-9E5B-39C439E72F41}" srcOrd="8" destOrd="0" presId="urn:microsoft.com/office/officeart/2005/8/layout/vList5"/>
    <dgm:cxn modelId="{BADF06ED-2703-4EA3-B5D7-52A2B5F57D58}" type="presParOf" srcId="{DDE1987F-65B8-4C86-9E5B-39C439E72F41}" destId="{D045848E-DF59-4177-8535-271E71B3577A}" srcOrd="0" destOrd="0" presId="urn:microsoft.com/office/officeart/2005/8/layout/vList5"/>
    <dgm:cxn modelId="{A76C4703-2C0D-49E7-BEE9-5B4D0FE0F39E}" type="presParOf" srcId="{DDE1987F-65B8-4C86-9E5B-39C439E72F41}" destId="{6F9B9C93-2679-423E-82D7-F59AE1F585CD}" srcOrd="1" destOrd="0" presId="urn:microsoft.com/office/officeart/2005/8/layout/vList5"/>
    <dgm:cxn modelId="{331DE7EF-D20B-4228-A466-F0059D390761}" type="presParOf" srcId="{88C8F5F8-4244-4F68-BA16-17876C066247}" destId="{8055C18F-80D0-4563-92FD-26B9FF09AE4D}" srcOrd="9" destOrd="0" presId="urn:microsoft.com/office/officeart/2005/8/layout/vList5"/>
    <dgm:cxn modelId="{93444FD5-662C-478A-9963-0535230A21ED}" type="presParOf" srcId="{88C8F5F8-4244-4F68-BA16-17876C066247}" destId="{F9A888E9-C81E-410B-BB06-19CC4C80EF0F}" srcOrd="10" destOrd="0" presId="urn:microsoft.com/office/officeart/2005/8/layout/vList5"/>
    <dgm:cxn modelId="{35AE63D7-5B66-41B1-BABB-BCCA2E843E5D}" type="presParOf" srcId="{F9A888E9-C81E-410B-BB06-19CC4C80EF0F}" destId="{440C4479-203A-4FAA-A8CF-EDED6D46EB76}" srcOrd="0" destOrd="0" presId="urn:microsoft.com/office/officeart/2005/8/layout/vList5"/>
    <dgm:cxn modelId="{4B8BB8DE-A998-4E20-B2AF-FF5A221E7423}" type="presParOf" srcId="{F9A888E9-C81E-410B-BB06-19CC4C80EF0F}" destId="{D79A1323-BCE3-4B2A-8893-7385E81D62A6}" srcOrd="1" destOrd="0" presId="urn:microsoft.com/office/officeart/2005/8/layout/vList5"/>
    <dgm:cxn modelId="{BEB840C6-C130-44C6-B7B9-4A24AD80915C}" type="presParOf" srcId="{88C8F5F8-4244-4F68-BA16-17876C066247}" destId="{13DD44C9-645F-49F3-9425-063096AE8C71}" srcOrd="11" destOrd="0" presId="urn:microsoft.com/office/officeart/2005/8/layout/vList5"/>
    <dgm:cxn modelId="{C85C9318-A2AC-4094-8BBD-BC12D56E2092}" type="presParOf" srcId="{88C8F5F8-4244-4F68-BA16-17876C066247}" destId="{0C3FF565-3407-4D56-B53A-2A6032A9C96E}" srcOrd="12" destOrd="0" presId="urn:microsoft.com/office/officeart/2005/8/layout/vList5"/>
    <dgm:cxn modelId="{9984FB43-1B12-440A-9826-31614746360A}" type="presParOf" srcId="{0C3FF565-3407-4D56-B53A-2A6032A9C96E}" destId="{BB8D18C4-B128-4811-86B8-7E62BE664E54}" srcOrd="0" destOrd="0" presId="urn:microsoft.com/office/officeart/2005/8/layout/vList5"/>
    <dgm:cxn modelId="{0881CB8E-7B8E-4386-9788-85FABE5EA820}" type="presParOf" srcId="{0C3FF565-3407-4D56-B53A-2A6032A9C96E}" destId="{56329A84-3805-48F2-ADA9-B614294044A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9807BF-2DCE-49D2-9DDF-E3F9D66436DF}">
      <dsp:nvSpPr>
        <dsp:cNvPr id="0" name=""/>
        <dsp:cNvSpPr/>
      </dsp:nvSpPr>
      <dsp:spPr>
        <a:xfrm rot="5400000">
          <a:off x="5047728" y="-2220131"/>
          <a:ext cx="408227" cy="494291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00100">
            <a:lnSpc>
              <a:spcPct val="90000"/>
            </a:lnSpc>
            <a:spcBef>
              <a:spcPct val="0"/>
            </a:spcBef>
            <a:spcAft>
              <a:spcPct val="15000"/>
            </a:spcAft>
            <a:buNone/>
          </a:pPr>
          <a:r>
            <a:rPr lang="en-US" sz="1800" kern="1200" dirty="0">
              <a:solidFill>
                <a:srgbClr val="003366"/>
              </a:solidFill>
              <a:latin typeface="Arial" panose="020B0604020202020204" pitchFamily="34" charset="0"/>
              <a:cs typeface="Arial" panose="020B0604020202020204" pitchFamily="34" charset="0"/>
            </a:rPr>
            <a:t>Population estimates; Population projections; Vital Stats; Custom requests</a:t>
          </a:r>
          <a:endParaRPr lang="en-CA" sz="1800" kern="1200" dirty="0">
            <a:solidFill>
              <a:srgbClr val="003366"/>
            </a:solidFill>
            <a:latin typeface="Arial" panose="020B0604020202020204" pitchFamily="34" charset="0"/>
            <a:cs typeface="Arial" panose="020B0604020202020204" pitchFamily="34" charset="0"/>
          </a:endParaRPr>
        </a:p>
      </dsp:txBody>
      <dsp:txXfrm rot="-5400000">
        <a:off x="2780387" y="67138"/>
        <a:ext cx="4922982" cy="368371"/>
      </dsp:txXfrm>
    </dsp:sp>
    <dsp:sp modelId="{56D9564F-1273-42DF-81FE-E5F07CA721C5}">
      <dsp:nvSpPr>
        <dsp:cNvPr id="0" name=""/>
        <dsp:cNvSpPr/>
      </dsp:nvSpPr>
      <dsp:spPr>
        <a:xfrm>
          <a:off x="0" y="313"/>
          <a:ext cx="2780387" cy="5020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l" defTabSz="1155700">
            <a:lnSpc>
              <a:spcPct val="90000"/>
            </a:lnSpc>
            <a:spcBef>
              <a:spcPct val="0"/>
            </a:spcBef>
            <a:spcAft>
              <a:spcPct val="35000"/>
            </a:spcAft>
            <a:buNone/>
          </a:pPr>
          <a:r>
            <a:rPr lang="en-US" sz="2600" kern="1200" dirty="0">
              <a:solidFill>
                <a:prstClr val="white"/>
              </a:solidFill>
              <a:latin typeface="Calibri" panose="020F0502020204030204"/>
              <a:ea typeface="+mn-ea"/>
              <a:cs typeface="+mn-cs"/>
            </a:rPr>
            <a:t>Demographic</a:t>
          </a:r>
          <a:r>
            <a:rPr lang="en-US" sz="2600" kern="1200" dirty="0"/>
            <a:t> </a:t>
          </a:r>
          <a:r>
            <a:rPr lang="en-US" sz="2600" kern="1200" dirty="0">
              <a:solidFill>
                <a:prstClr val="white"/>
              </a:solidFill>
              <a:latin typeface="Calibri" panose="020F0502020204030204"/>
              <a:ea typeface="+mn-ea"/>
              <a:cs typeface="+mn-cs"/>
            </a:rPr>
            <a:t>Statistics</a:t>
          </a:r>
          <a:r>
            <a:rPr lang="en-US" sz="2600" kern="1200" dirty="0"/>
            <a:t>: </a:t>
          </a:r>
          <a:endParaRPr lang="en-CA" sz="2600" kern="1200" dirty="0"/>
        </a:p>
      </dsp:txBody>
      <dsp:txXfrm>
        <a:off x="24507" y="24820"/>
        <a:ext cx="2731373" cy="453007"/>
      </dsp:txXfrm>
    </dsp:sp>
    <dsp:sp modelId="{7B59B34A-E6D9-4CB5-89BF-AD3B0724C35C}">
      <dsp:nvSpPr>
        <dsp:cNvPr id="0" name=""/>
        <dsp:cNvSpPr/>
      </dsp:nvSpPr>
      <dsp:spPr>
        <a:xfrm rot="5400000">
          <a:off x="5043678" y="-1690619"/>
          <a:ext cx="416328" cy="494291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00100">
            <a:lnSpc>
              <a:spcPct val="90000"/>
            </a:lnSpc>
            <a:spcBef>
              <a:spcPct val="0"/>
            </a:spcBef>
            <a:spcAft>
              <a:spcPct val="15000"/>
            </a:spcAft>
            <a:buNone/>
          </a:pPr>
          <a:r>
            <a:rPr lang="en-US" sz="1800" kern="1200" dirty="0">
              <a:solidFill>
                <a:srgbClr val="003366"/>
              </a:solidFill>
              <a:latin typeface="Arial" panose="020B0604020202020204" pitchFamily="34" charset="0"/>
              <a:ea typeface="+mn-ea"/>
              <a:cs typeface="Arial" panose="020B0604020202020204" pitchFamily="34" charset="0"/>
            </a:rPr>
            <a:t>Community Spatial Price Index; Fuel Prices; Business Survey; Visitor Exit Survey </a:t>
          </a:r>
          <a:endParaRPr lang="en-CA" sz="1800" kern="1200" dirty="0">
            <a:solidFill>
              <a:srgbClr val="003366"/>
            </a:solidFill>
            <a:latin typeface="Arial" panose="020B0604020202020204" pitchFamily="34" charset="0"/>
            <a:ea typeface="+mn-ea"/>
            <a:cs typeface="Arial" panose="020B0604020202020204" pitchFamily="34" charset="0"/>
          </a:endParaRPr>
        </a:p>
      </dsp:txBody>
      <dsp:txXfrm rot="-5400000">
        <a:off x="2780388" y="592994"/>
        <a:ext cx="4922587" cy="375682"/>
      </dsp:txXfrm>
    </dsp:sp>
    <dsp:sp modelId="{83424323-8122-4217-AE9A-2CD836A38103}">
      <dsp:nvSpPr>
        <dsp:cNvPr id="0" name=""/>
        <dsp:cNvSpPr/>
      </dsp:nvSpPr>
      <dsp:spPr>
        <a:xfrm>
          <a:off x="0" y="527435"/>
          <a:ext cx="2780387" cy="5020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l" defTabSz="889000">
            <a:lnSpc>
              <a:spcPct val="90000"/>
            </a:lnSpc>
            <a:spcBef>
              <a:spcPct val="0"/>
            </a:spcBef>
            <a:spcAft>
              <a:spcPct val="35000"/>
            </a:spcAft>
            <a:buNone/>
          </a:pPr>
          <a:r>
            <a:rPr lang="en-US" sz="2000" kern="1200" dirty="0"/>
            <a:t>Economic Statistics: </a:t>
          </a:r>
          <a:endParaRPr lang="en-CA" sz="2000" kern="1200" dirty="0"/>
        </a:p>
      </dsp:txBody>
      <dsp:txXfrm>
        <a:off x="24507" y="551942"/>
        <a:ext cx="2731373" cy="453007"/>
      </dsp:txXfrm>
    </dsp:sp>
    <dsp:sp modelId="{83669D26-7C9C-4E40-8766-B796FF4D2DC8}">
      <dsp:nvSpPr>
        <dsp:cNvPr id="0" name=""/>
        <dsp:cNvSpPr/>
      </dsp:nvSpPr>
      <dsp:spPr>
        <a:xfrm rot="5400000">
          <a:off x="5051034" y="-1165886"/>
          <a:ext cx="401617" cy="494291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00100">
            <a:lnSpc>
              <a:spcPct val="90000"/>
            </a:lnSpc>
            <a:spcBef>
              <a:spcPct val="0"/>
            </a:spcBef>
            <a:spcAft>
              <a:spcPct val="15000"/>
            </a:spcAft>
            <a:buNone/>
          </a:pPr>
          <a:r>
            <a:rPr lang="en-US" sz="1800" kern="1200" dirty="0">
              <a:solidFill>
                <a:srgbClr val="003366"/>
              </a:solidFill>
              <a:latin typeface="Arial" panose="020B0604020202020204" pitchFamily="34" charset="0"/>
              <a:ea typeface="+mn-ea"/>
              <a:cs typeface="Arial" panose="020B0604020202020204" pitchFamily="34" charset="0"/>
            </a:rPr>
            <a:t>Labour Demand Survey; Employment and Skills Survey (labour supply)</a:t>
          </a:r>
          <a:endParaRPr lang="en-CA" sz="1800" kern="1200" dirty="0">
            <a:solidFill>
              <a:srgbClr val="003366"/>
            </a:solidFill>
            <a:latin typeface="Arial" panose="020B0604020202020204" pitchFamily="34" charset="0"/>
            <a:ea typeface="+mn-ea"/>
            <a:cs typeface="Arial" panose="020B0604020202020204" pitchFamily="34" charset="0"/>
          </a:endParaRPr>
        </a:p>
      </dsp:txBody>
      <dsp:txXfrm rot="-5400000">
        <a:off x="2780388" y="1124365"/>
        <a:ext cx="4923305" cy="362407"/>
      </dsp:txXfrm>
    </dsp:sp>
    <dsp:sp modelId="{AD0E097A-182E-491A-BB16-5E4570526C3E}">
      <dsp:nvSpPr>
        <dsp:cNvPr id="0" name=""/>
        <dsp:cNvSpPr/>
      </dsp:nvSpPr>
      <dsp:spPr>
        <a:xfrm>
          <a:off x="0" y="1054558"/>
          <a:ext cx="2780387" cy="5020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l" defTabSz="889000">
            <a:lnSpc>
              <a:spcPct val="90000"/>
            </a:lnSpc>
            <a:spcBef>
              <a:spcPct val="0"/>
            </a:spcBef>
            <a:spcAft>
              <a:spcPct val="35000"/>
            </a:spcAft>
            <a:buNone/>
          </a:pPr>
          <a:r>
            <a:rPr lang="en-US" sz="2000" kern="1200" dirty="0"/>
            <a:t>Employment Statistics: </a:t>
          </a:r>
          <a:endParaRPr lang="en-CA" sz="2000" kern="1200" dirty="0"/>
        </a:p>
      </dsp:txBody>
      <dsp:txXfrm>
        <a:off x="24507" y="1079065"/>
        <a:ext cx="2731373" cy="453007"/>
      </dsp:txXfrm>
    </dsp:sp>
    <dsp:sp modelId="{6AD1A7D5-8888-41BE-8DC7-31690542165B}">
      <dsp:nvSpPr>
        <dsp:cNvPr id="0" name=""/>
        <dsp:cNvSpPr/>
      </dsp:nvSpPr>
      <dsp:spPr>
        <a:xfrm rot="5400000">
          <a:off x="5051034" y="-638763"/>
          <a:ext cx="401617" cy="494291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00100">
            <a:lnSpc>
              <a:spcPct val="90000"/>
            </a:lnSpc>
            <a:spcBef>
              <a:spcPct val="0"/>
            </a:spcBef>
            <a:spcAft>
              <a:spcPct val="15000"/>
            </a:spcAft>
            <a:buNone/>
          </a:pPr>
          <a:r>
            <a:rPr lang="en-US" sz="1800" kern="1200" dirty="0">
              <a:solidFill>
                <a:srgbClr val="003366"/>
              </a:solidFill>
              <a:latin typeface="Arial" panose="020B0604020202020204" pitchFamily="34" charset="0"/>
              <a:ea typeface="+mn-ea"/>
              <a:cs typeface="Arial" panose="020B0604020202020204" pitchFamily="34" charset="0"/>
            </a:rPr>
            <a:t>Residential Rent Survey; Web-scraping of market rent data; Real Estate Sales </a:t>
          </a:r>
          <a:endParaRPr lang="en-CA" sz="1800" kern="1200" dirty="0">
            <a:solidFill>
              <a:srgbClr val="003366"/>
            </a:solidFill>
            <a:latin typeface="Arial" panose="020B0604020202020204" pitchFamily="34" charset="0"/>
            <a:ea typeface="+mn-ea"/>
            <a:cs typeface="Arial" panose="020B0604020202020204" pitchFamily="34" charset="0"/>
          </a:endParaRPr>
        </a:p>
      </dsp:txBody>
      <dsp:txXfrm rot="-5400000">
        <a:off x="2780388" y="1651488"/>
        <a:ext cx="4923305" cy="362407"/>
      </dsp:txXfrm>
    </dsp:sp>
    <dsp:sp modelId="{0F15D142-D8DD-401E-AF5F-A93CFEC8228F}">
      <dsp:nvSpPr>
        <dsp:cNvPr id="0" name=""/>
        <dsp:cNvSpPr/>
      </dsp:nvSpPr>
      <dsp:spPr>
        <a:xfrm>
          <a:off x="0" y="1581681"/>
          <a:ext cx="2780387" cy="5020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l" defTabSz="889000">
            <a:lnSpc>
              <a:spcPct val="90000"/>
            </a:lnSpc>
            <a:spcBef>
              <a:spcPct val="0"/>
            </a:spcBef>
            <a:spcAft>
              <a:spcPct val="35000"/>
            </a:spcAft>
            <a:buNone/>
          </a:pPr>
          <a:r>
            <a:rPr lang="en-US" sz="2000" kern="1200" dirty="0"/>
            <a:t>Housing Statistics: </a:t>
          </a:r>
          <a:endParaRPr lang="en-CA" sz="2000" kern="1200" dirty="0"/>
        </a:p>
      </dsp:txBody>
      <dsp:txXfrm>
        <a:off x="24507" y="1606188"/>
        <a:ext cx="2731373" cy="453007"/>
      </dsp:txXfrm>
    </dsp:sp>
    <dsp:sp modelId="{6F9B9C93-2679-423E-82D7-F59AE1F585CD}">
      <dsp:nvSpPr>
        <dsp:cNvPr id="0" name=""/>
        <dsp:cNvSpPr/>
      </dsp:nvSpPr>
      <dsp:spPr>
        <a:xfrm rot="5400000">
          <a:off x="5051034" y="-111640"/>
          <a:ext cx="401617" cy="494291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00100">
            <a:lnSpc>
              <a:spcPct val="90000"/>
            </a:lnSpc>
            <a:spcBef>
              <a:spcPct val="0"/>
            </a:spcBef>
            <a:spcAft>
              <a:spcPct val="15000"/>
            </a:spcAft>
            <a:buNone/>
          </a:pPr>
          <a:r>
            <a:rPr lang="en-US" sz="1800" kern="1200" dirty="0">
              <a:solidFill>
                <a:srgbClr val="003366"/>
              </a:solidFill>
              <a:latin typeface="Arial" panose="020B0604020202020204" pitchFamily="34" charset="0"/>
              <a:ea typeface="+mn-ea"/>
              <a:cs typeface="Arial" panose="020B0604020202020204" pitchFamily="34" charset="0"/>
            </a:rPr>
            <a:t>Hunter Effort Survey for Environment; Workplace Sexual Harassment Survey for YHRC; etc.</a:t>
          </a:r>
          <a:endParaRPr lang="en-CA" sz="1800" kern="1200" dirty="0">
            <a:solidFill>
              <a:srgbClr val="003366"/>
            </a:solidFill>
            <a:latin typeface="Arial" panose="020B0604020202020204" pitchFamily="34" charset="0"/>
            <a:ea typeface="+mn-ea"/>
            <a:cs typeface="Arial" panose="020B0604020202020204" pitchFamily="34" charset="0"/>
          </a:endParaRPr>
        </a:p>
      </dsp:txBody>
      <dsp:txXfrm rot="-5400000">
        <a:off x="2780388" y="2178611"/>
        <a:ext cx="4923305" cy="362407"/>
      </dsp:txXfrm>
    </dsp:sp>
    <dsp:sp modelId="{D045848E-DF59-4177-8535-271E71B3577A}">
      <dsp:nvSpPr>
        <dsp:cNvPr id="0" name=""/>
        <dsp:cNvSpPr/>
      </dsp:nvSpPr>
      <dsp:spPr>
        <a:xfrm>
          <a:off x="0" y="2108803"/>
          <a:ext cx="2780387" cy="5020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l" defTabSz="889000">
            <a:lnSpc>
              <a:spcPct val="90000"/>
            </a:lnSpc>
            <a:spcBef>
              <a:spcPct val="0"/>
            </a:spcBef>
            <a:spcAft>
              <a:spcPct val="35000"/>
            </a:spcAft>
            <a:buNone/>
          </a:pPr>
          <a:r>
            <a:rPr lang="en-US" sz="2000" kern="1200" dirty="0"/>
            <a:t>Social Statistics: </a:t>
          </a:r>
          <a:endParaRPr lang="en-CA" sz="2000" kern="1200" dirty="0"/>
        </a:p>
      </dsp:txBody>
      <dsp:txXfrm>
        <a:off x="24507" y="2133310"/>
        <a:ext cx="2731373" cy="453007"/>
      </dsp:txXfrm>
    </dsp:sp>
    <dsp:sp modelId="{D79A1323-BCE3-4B2A-8893-7385E81D62A6}">
      <dsp:nvSpPr>
        <dsp:cNvPr id="0" name=""/>
        <dsp:cNvSpPr/>
      </dsp:nvSpPr>
      <dsp:spPr>
        <a:xfrm rot="5400000">
          <a:off x="5051034" y="415481"/>
          <a:ext cx="401617" cy="494291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00100">
            <a:lnSpc>
              <a:spcPct val="90000"/>
            </a:lnSpc>
            <a:spcBef>
              <a:spcPct val="0"/>
            </a:spcBef>
            <a:spcAft>
              <a:spcPct val="15000"/>
            </a:spcAft>
            <a:buNone/>
          </a:pPr>
          <a:r>
            <a:rPr lang="en-US" sz="1800" kern="1200" dirty="0">
              <a:solidFill>
                <a:srgbClr val="003366"/>
              </a:solidFill>
              <a:latin typeface="Arial" panose="020B0604020202020204" pitchFamily="34" charset="0"/>
              <a:ea typeface="+mn-ea"/>
              <a:cs typeface="Arial" panose="020B0604020202020204" pitchFamily="34" charset="0"/>
            </a:rPr>
            <a:t>Estimation of GHG emissions from fossil fuels; Estimation of space-heating energy use by type; etc.</a:t>
          </a:r>
          <a:endParaRPr lang="en-CA" sz="1800" kern="1200" dirty="0">
            <a:solidFill>
              <a:srgbClr val="003366"/>
            </a:solidFill>
            <a:latin typeface="Arial" panose="020B0604020202020204" pitchFamily="34" charset="0"/>
            <a:ea typeface="+mn-ea"/>
            <a:cs typeface="Arial" panose="020B0604020202020204" pitchFamily="34" charset="0"/>
          </a:endParaRPr>
        </a:p>
      </dsp:txBody>
      <dsp:txXfrm rot="-5400000">
        <a:off x="2780388" y="2705733"/>
        <a:ext cx="4923305" cy="362407"/>
      </dsp:txXfrm>
    </dsp:sp>
    <dsp:sp modelId="{440C4479-203A-4FAA-A8CF-EDED6D46EB76}">
      <dsp:nvSpPr>
        <dsp:cNvPr id="0" name=""/>
        <dsp:cNvSpPr/>
      </dsp:nvSpPr>
      <dsp:spPr>
        <a:xfrm>
          <a:off x="0" y="2635926"/>
          <a:ext cx="2780387" cy="5020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l" defTabSz="889000">
            <a:lnSpc>
              <a:spcPct val="90000"/>
            </a:lnSpc>
            <a:spcBef>
              <a:spcPct val="0"/>
            </a:spcBef>
            <a:spcAft>
              <a:spcPct val="35000"/>
            </a:spcAft>
            <a:buNone/>
          </a:pPr>
          <a:r>
            <a:rPr lang="en-US" sz="2000" kern="1200" dirty="0"/>
            <a:t>Environmental Statistics: </a:t>
          </a:r>
          <a:endParaRPr lang="en-CA" sz="2000" kern="1200" dirty="0"/>
        </a:p>
      </dsp:txBody>
      <dsp:txXfrm>
        <a:off x="24507" y="2660433"/>
        <a:ext cx="2731373" cy="453007"/>
      </dsp:txXfrm>
    </dsp:sp>
    <dsp:sp modelId="{56329A84-3805-48F2-ADA9-B614294044AC}">
      <dsp:nvSpPr>
        <dsp:cNvPr id="0" name=""/>
        <dsp:cNvSpPr/>
      </dsp:nvSpPr>
      <dsp:spPr>
        <a:xfrm rot="5400000">
          <a:off x="5051034" y="942604"/>
          <a:ext cx="401617" cy="494291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00100">
            <a:lnSpc>
              <a:spcPct val="90000"/>
            </a:lnSpc>
            <a:spcBef>
              <a:spcPct val="0"/>
            </a:spcBef>
            <a:spcAft>
              <a:spcPct val="15000"/>
            </a:spcAft>
            <a:buNone/>
          </a:pPr>
          <a:r>
            <a:rPr lang="en-US" sz="1800" kern="1200" dirty="0">
              <a:solidFill>
                <a:srgbClr val="003366"/>
              </a:solidFill>
              <a:latin typeface="Arial" panose="020B0604020202020204" pitchFamily="34" charset="0"/>
              <a:ea typeface="+mn-ea"/>
              <a:cs typeface="Arial" panose="020B0604020202020204" pitchFamily="34" charset="0"/>
            </a:rPr>
            <a:t>GHG emissions from tourism; Proportion of Yukon’s </a:t>
          </a:r>
          <a:br>
            <a:rPr lang="en-US" sz="1800" kern="1200" dirty="0">
              <a:solidFill>
                <a:srgbClr val="003366"/>
              </a:solidFill>
              <a:latin typeface="Arial" panose="020B0604020202020204" pitchFamily="34" charset="0"/>
              <a:ea typeface="+mn-ea"/>
              <a:cs typeface="Arial" panose="020B0604020202020204" pitchFamily="34" charset="0"/>
            </a:rPr>
          </a:br>
          <a:r>
            <a:rPr lang="en-US" sz="1800" kern="1200" dirty="0">
              <a:solidFill>
                <a:srgbClr val="003366"/>
              </a:solidFill>
              <a:latin typeface="Arial" panose="020B0604020202020204" pitchFamily="34" charset="0"/>
              <a:ea typeface="+mn-ea"/>
              <a:cs typeface="Arial" panose="020B0604020202020204" pitchFamily="34" charset="0"/>
            </a:rPr>
            <a:t>agri-food demand met by local supply; etc.</a:t>
          </a:r>
          <a:endParaRPr lang="en-CA" sz="1800" kern="1200" dirty="0">
            <a:solidFill>
              <a:srgbClr val="003366"/>
            </a:solidFill>
            <a:latin typeface="Arial" panose="020B0604020202020204" pitchFamily="34" charset="0"/>
            <a:ea typeface="+mn-ea"/>
            <a:cs typeface="Arial" panose="020B0604020202020204" pitchFamily="34" charset="0"/>
          </a:endParaRPr>
        </a:p>
      </dsp:txBody>
      <dsp:txXfrm rot="-5400000">
        <a:off x="2780388" y="3232856"/>
        <a:ext cx="4923305" cy="362407"/>
      </dsp:txXfrm>
    </dsp:sp>
    <dsp:sp modelId="{BB8D18C4-B128-4811-86B8-7E62BE664E54}">
      <dsp:nvSpPr>
        <dsp:cNvPr id="0" name=""/>
        <dsp:cNvSpPr/>
      </dsp:nvSpPr>
      <dsp:spPr>
        <a:xfrm>
          <a:off x="0" y="3163049"/>
          <a:ext cx="2780387" cy="5020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l" defTabSz="889000">
            <a:lnSpc>
              <a:spcPct val="90000"/>
            </a:lnSpc>
            <a:spcBef>
              <a:spcPct val="0"/>
            </a:spcBef>
            <a:spcAft>
              <a:spcPct val="35000"/>
            </a:spcAft>
            <a:buNone/>
          </a:pPr>
          <a:r>
            <a:rPr lang="en-US" sz="2000" kern="1200" dirty="0"/>
            <a:t>Data Modelling: </a:t>
          </a:r>
          <a:endParaRPr lang="en-CA" sz="2000" kern="1200" dirty="0"/>
        </a:p>
      </dsp:txBody>
      <dsp:txXfrm>
        <a:off x="24507" y="3187556"/>
        <a:ext cx="2731373" cy="45300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mathsisfun.com/data/data.html"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opendata.vancouver.ca/pages/data-file-format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n.wikipedia.org/wiki/Metadata"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guides.library.oregonstate.edu/research-data-services/data-management-types-format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fearlesscities.com/"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iki.openstreetmap.org/wiki/General_Transit_Feed_Specification"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en.wikipedia.org/wiki/GRIB#cite_note-1" TargetMode="External"/><Relationship Id="rId2" Type="http://schemas.openxmlformats.org/officeDocument/2006/relationships/slide" Target="../slides/slide39.xml"/><Relationship Id="rId1" Type="http://schemas.openxmlformats.org/officeDocument/2006/relationships/notesMaster" Target="../notesMasters/notesMaster1.xml"/><Relationship Id="rId6" Type="http://schemas.openxmlformats.org/officeDocument/2006/relationships/hyperlink" Target="https://en.wikipedia.org/wiki/World_Meteorological_Organization" TargetMode="External"/><Relationship Id="rId5" Type="http://schemas.openxmlformats.org/officeDocument/2006/relationships/hyperlink" Target="https://en.wikipedia.org/wiki/Weather_forecast" TargetMode="External"/><Relationship Id="rId4" Type="http://schemas.openxmlformats.org/officeDocument/2006/relationships/hyperlink" Target="https://en.wikipedia.org/wiki/Meteorology"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theconversation.com/how-open-data-could-tame-big-techs-power-and-avoid-a-breakup-143962" TargetMode="External"/><Relationship Id="rId2" Type="http://schemas.openxmlformats.org/officeDocument/2006/relationships/slide" Target="../slides/slide41.xml"/><Relationship Id="rId1" Type="http://schemas.openxmlformats.org/officeDocument/2006/relationships/notesMaster" Target="../notesMasters/notesMaster1.xml"/><Relationship Id="rId4" Type="http://schemas.openxmlformats.org/officeDocument/2006/relationships/hyperlink" Target="https://medium.economist.com/tagged/data-journalism" TargetMode="Externa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news-medical.net/life-sciences/What-is-the-Replication-Crisis.aspx"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www.weather.gov/" TargetMode="External"/><Relationship Id="rId7" Type="http://schemas.openxmlformats.org/officeDocument/2006/relationships/hyperlink" Target="https://www.heavy.ai/technical-glossary/remote-sensing" TargetMode="External"/><Relationship Id="rId2" Type="http://schemas.openxmlformats.org/officeDocument/2006/relationships/slide" Target="../slides/slide48.xml"/><Relationship Id="rId1" Type="http://schemas.openxmlformats.org/officeDocument/2006/relationships/notesMaster" Target="../notesMasters/notesMaster1.xml"/><Relationship Id="rId6" Type="http://schemas.openxmlformats.org/officeDocument/2006/relationships/hyperlink" Target="https://www.heavy.ai/blog/how-real-time-environmental-monitoring-systems-are-improving-our-relationship-with-the-planet" TargetMode="External"/><Relationship Id="rId5" Type="http://schemas.openxmlformats.org/officeDocument/2006/relationships/hyperlink" Target="https://www.heavy.ai/technical-glossary/predictive-analytics" TargetMode="External"/><Relationship Id="rId4" Type="http://schemas.openxmlformats.org/officeDocument/2006/relationships/hyperlink" Target="https://www.heavy.ai/blog/how-advancing-earth-analytics-can-mitigate-catastrophic-events" TargetMode="Externa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8" Type="http://schemas.openxmlformats.org/officeDocument/2006/relationships/hyperlink" Target="https://en.wikipedia.org/wiki/Machine_learning" TargetMode="External"/><Relationship Id="rId13" Type="http://schemas.openxmlformats.org/officeDocument/2006/relationships/hyperlink" Target="https://en.wikipedia.org/wiki/History_of_artificial_intelligence#cite_note-210" TargetMode="External"/><Relationship Id="rId3" Type="http://schemas.openxmlformats.org/officeDocument/2006/relationships/hyperlink" Target="https://en.wikipedia.org/wiki/Artificial_intelligence" TargetMode="External"/><Relationship Id="rId7" Type="http://schemas.openxmlformats.org/officeDocument/2006/relationships/hyperlink" Target="https://en.wikipedia.org/wiki/Moore%27s_law" TargetMode="External"/><Relationship Id="rId12" Type="http://schemas.openxmlformats.org/officeDocument/2006/relationships/hyperlink" Target="https://en.wikipedia.org/wiki/Economics" TargetMode="External"/><Relationship Id="rId17" Type="http://schemas.openxmlformats.org/officeDocument/2006/relationships/hyperlink" Target="https://en.wikipedia.org/wiki/History_of_artificial_intelligence#cite_note-:0-211" TargetMode="External"/><Relationship Id="rId2" Type="http://schemas.openxmlformats.org/officeDocument/2006/relationships/slide" Target="../slides/slide51.xml"/><Relationship Id="rId16" Type="http://schemas.openxmlformats.org/officeDocument/2006/relationships/hyperlink" Target="https://en.wikipedia.org/wiki/Recurrent_neural_network" TargetMode="External"/><Relationship Id="rId1" Type="http://schemas.openxmlformats.org/officeDocument/2006/relationships/notesMaster" Target="../notesMasters/notesMaster1.xml"/><Relationship Id="rId6" Type="http://schemas.openxmlformats.org/officeDocument/2006/relationships/hyperlink" Target="https://en.wikipedia.org/wiki/Big_data" TargetMode="External"/><Relationship Id="rId11" Type="http://schemas.openxmlformats.org/officeDocument/2006/relationships/hyperlink" Target="https://en.wikipedia.org/wiki/History_of_artificial_intelligence#cite_note-209" TargetMode="External"/><Relationship Id="rId5" Type="http://schemas.openxmlformats.org/officeDocument/2006/relationships/hyperlink" Target="https://en.wikipedia.org/w/index.php?title=History_of_artificial_intelligence&amp;action=edit&amp;section=44" TargetMode="External"/><Relationship Id="rId15" Type="http://schemas.openxmlformats.org/officeDocument/2006/relationships/hyperlink" Target="https://en.wikipedia.org/wiki/Deep_convolutional_neural_network" TargetMode="External"/><Relationship Id="rId10" Type="http://schemas.openxmlformats.org/officeDocument/2006/relationships/hyperlink" Target="https://en.wikipedia.org/wiki/Ecology" TargetMode="External"/><Relationship Id="rId4" Type="http://schemas.openxmlformats.org/officeDocument/2006/relationships/hyperlink" Target="https://en.wikipedia.org/wiki/History_of_artificial_intelligence#cite_note-49" TargetMode="External"/><Relationship Id="rId9" Type="http://schemas.openxmlformats.org/officeDocument/2006/relationships/hyperlink" Target="https://en.wikipedia.org/wiki/History_of_artificial_intelligence#cite_note-208" TargetMode="External"/><Relationship Id="rId14" Type="http://schemas.openxmlformats.org/officeDocument/2006/relationships/hyperlink" Target="https://en.wikipedia.org/wiki/Deep_learning" TargetMode="Externa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www.scribd.com/document/358778143/ODI-the-Data-Ethics-Canvas-User-Guide-2017-09-13"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mathsisfun.com/data/data.html"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computerhope.com/jargon/d/data.htm"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r-FR"/>
              <a:t>Hello!  Welcome to the first session of our program, Data-Driven Entrepreneurship &amp; Innovation, a series of four sessions introducing data concepts and vocabulary, and leading to an introduction into turning data insights into valuable projects or startup businesses.</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fr-FR"/>
              <a:t>This program is a lead-in to the upcoming Canadian Open Data Summit in Whitehorse, Yukon from November 7th to 8th, at which the last two sessions will be held.</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 name="Google Shape;11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fr-FR" dirty="0" err="1"/>
              <a:t>Two</a:t>
            </a:r>
            <a:r>
              <a:rPr lang="fr-FR" dirty="0"/>
              <a:t> types of data, and </a:t>
            </a:r>
            <a:r>
              <a:rPr lang="fr-FR" dirty="0" err="1"/>
              <a:t>we</a:t>
            </a:r>
            <a:r>
              <a:rPr lang="fr-FR" dirty="0"/>
              <a:t> </a:t>
            </a:r>
            <a:r>
              <a:rPr lang="fr-FR" dirty="0" err="1"/>
              <a:t>will</a:t>
            </a:r>
            <a:r>
              <a:rPr lang="fr-FR" dirty="0"/>
              <a:t> </a:t>
            </a:r>
            <a:r>
              <a:rPr lang="fr-FR" dirty="0" err="1"/>
              <a:t>get</a:t>
            </a:r>
            <a:r>
              <a:rPr lang="fr-FR" dirty="0"/>
              <a:t> </a:t>
            </a:r>
            <a:r>
              <a:rPr lang="fr-FR" dirty="0" err="1"/>
              <a:t>into</a:t>
            </a:r>
            <a:r>
              <a:rPr lang="fr-FR" dirty="0"/>
              <a:t> more </a:t>
            </a:r>
            <a:r>
              <a:rPr lang="fr-FR" dirty="0" err="1"/>
              <a:t>detail</a:t>
            </a:r>
            <a:r>
              <a:rPr lang="fr-FR" dirty="0"/>
              <a:t> about </a:t>
            </a:r>
            <a:r>
              <a:rPr lang="fr-FR" dirty="0" err="1"/>
              <a:t>that</a:t>
            </a:r>
            <a:r>
              <a:rPr lang="fr-FR" dirty="0"/>
              <a:t> </a:t>
            </a:r>
            <a:r>
              <a:rPr lang="fr-FR" dirty="0" err="1"/>
              <a:t>next</a:t>
            </a:r>
            <a:r>
              <a:rPr lang="fr-FR" dirty="0"/>
              <a:t>.</a:t>
            </a:r>
            <a:endParaRPr dirty="0"/>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None/>
            </a:pPr>
            <a:r>
              <a:rPr lang="fr-FR" dirty="0"/>
              <a:t>The record </a:t>
            </a:r>
            <a:r>
              <a:rPr lang="fr-FR" dirty="0" err="1"/>
              <a:t>could</a:t>
            </a:r>
            <a:r>
              <a:rPr lang="fr-FR" dirty="0"/>
              <a:t> </a:t>
            </a:r>
            <a:r>
              <a:rPr lang="fr-FR" dirty="0" err="1"/>
              <a:t>be</a:t>
            </a:r>
            <a:r>
              <a:rPr lang="fr-FR" dirty="0"/>
              <a:t> about </a:t>
            </a:r>
            <a:r>
              <a:rPr lang="fr-FR" dirty="0" err="1"/>
              <a:t>you</a:t>
            </a:r>
            <a:r>
              <a:rPr lang="fr-FR" dirty="0"/>
              <a:t>, a car, a </a:t>
            </a:r>
            <a:r>
              <a:rPr lang="fr-FR" dirty="0" err="1"/>
              <a:t>parcel</a:t>
            </a:r>
            <a:r>
              <a:rPr lang="fr-FR" dirty="0"/>
              <a:t> of land, the budget for a </a:t>
            </a:r>
            <a:r>
              <a:rPr lang="fr-FR" dirty="0" err="1"/>
              <a:t>year</a:t>
            </a:r>
            <a:r>
              <a:rPr lang="fr-FR" dirty="0"/>
              <a:t> for an </a:t>
            </a:r>
            <a:r>
              <a:rPr lang="fr-FR" dirty="0" err="1"/>
              <a:t>organization</a:t>
            </a:r>
            <a:r>
              <a:rPr lang="fr-FR" dirty="0"/>
              <a:t>, an </a:t>
            </a:r>
            <a:r>
              <a:rPr lang="fr-FR" dirty="0" err="1"/>
              <a:t>ecozone</a:t>
            </a:r>
            <a:r>
              <a:rPr lang="fr-FR" dirty="0"/>
              <a:t>…</a:t>
            </a:r>
            <a:endParaRPr dirty="0"/>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None/>
            </a:pPr>
            <a:r>
              <a:rPr lang="fr-FR" dirty="0"/>
              <a:t>So a </a:t>
            </a:r>
            <a:r>
              <a:rPr lang="fr-FR" dirty="0" err="1"/>
              <a:t>census</a:t>
            </a:r>
            <a:r>
              <a:rPr lang="fr-FR" dirty="0"/>
              <a:t>, </a:t>
            </a:r>
            <a:r>
              <a:rPr lang="fr-FR" dirty="0" err="1"/>
              <a:t>which</a:t>
            </a:r>
            <a:r>
              <a:rPr lang="fr-FR" dirty="0"/>
              <a:t> I trust </a:t>
            </a:r>
            <a:r>
              <a:rPr lang="fr-FR" dirty="0" err="1"/>
              <a:t>you</a:t>
            </a:r>
            <a:r>
              <a:rPr lang="fr-FR" dirty="0"/>
              <a:t> have all </a:t>
            </a:r>
            <a:r>
              <a:rPr lang="fr-FR" dirty="0" err="1"/>
              <a:t>heard</a:t>
            </a:r>
            <a:r>
              <a:rPr lang="fr-FR" dirty="0"/>
              <a:t> of, </a:t>
            </a:r>
            <a:r>
              <a:rPr lang="fr-FR" dirty="0" err="1"/>
              <a:t>is</a:t>
            </a:r>
            <a:r>
              <a:rPr lang="fr-FR" dirty="0"/>
              <a:t> a stack of records about </a:t>
            </a:r>
            <a:r>
              <a:rPr lang="fr-FR" dirty="0" err="1"/>
              <a:t>almost</a:t>
            </a:r>
            <a:r>
              <a:rPr lang="fr-FR" dirty="0"/>
              <a:t> </a:t>
            </a:r>
            <a:r>
              <a:rPr lang="fr-FR" dirty="0" err="1"/>
              <a:t>every</a:t>
            </a:r>
            <a:r>
              <a:rPr lang="fr-FR" dirty="0"/>
              <a:t> </a:t>
            </a:r>
            <a:r>
              <a:rPr lang="fr-FR" dirty="0" err="1"/>
              <a:t>member</a:t>
            </a:r>
            <a:r>
              <a:rPr lang="fr-FR" dirty="0"/>
              <a:t> of a population of a group.  You can have a </a:t>
            </a:r>
            <a:r>
              <a:rPr lang="fr-FR" dirty="0" err="1"/>
              <a:t>census</a:t>
            </a:r>
            <a:r>
              <a:rPr lang="fr-FR" dirty="0"/>
              <a:t> of </a:t>
            </a:r>
            <a:r>
              <a:rPr lang="fr-FR" dirty="0" err="1"/>
              <a:t>residents</a:t>
            </a:r>
            <a:r>
              <a:rPr lang="fr-FR" dirty="0"/>
              <a:t>, </a:t>
            </a:r>
            <a:r>
              <a:rPr lang="fr-FR" dirty="0" err="1"/>
              <a:t>which</a:t>
            </a:r>
            <a:r>
              <a:rPr lang="fr-FR" dirty="0"/>
              <a:t> Canada </a:t>
            </a:r>
            <a:r>
              <a:rPr lang="fr-FR" dirty="0" err="1"/>
              <a:t>does</a:t>
            </a:r>
            <a:r>
              <a:rPr lang="fr-FR" dirty="0"/>
              <a:t> </a:t>
            </a:r>
            <a:r>
              <a:rPr lang="fr-FR" dirty="0" err="1"/>
              <a:t>every</a:t>
            </a:r>
            <a:r>
              <a:rPr lang="fr-FR" dirty="0"/>
              <a:t> five </a:t>
            </a:r>
            <a:r>
              <a:rPr lang="fr-FR" dirty="0" err="1"/>
              <a:t>years</a:t>
            </a:r>
            <a:r>
              <a:rPr lang="fr-FR" dirty="0"/>
              <a:t>, and </a:t>
            </a:r>
            <a:r>
              <a:rPr lang="fr-FR" dirty="0" err="1"/>
              <a:t>you</a:t>
            </a:r>
            <a:r>
              <a:rPr lang="fr-FR" dirty="0"/>
              <a:t> can </a:t>
            </a:r>
            <a:r>
              <a:rPr lang="fr-FR" dirty="0" err="1"/>
              <a:t>also</a:t>
            </a:r>
            <a:r>
              <a:rPr lang="fr-FR" dirty="0"/>
              <a:t> have business </a:t>
            </a:r>
            <a:r>
              <a:rPr lang="fr-FR" dirty="0" err="1"/>
              <a:t>censuses</a:t>
            </a:r>
            <a:r>
              <a:rPr lang="fr-FR" dirty="0"/>
              <a:t>, </a:t>
            </a:r>
            <a:r>
              <a:rPr lang="fr-FR" dirty="0" err="1"/>
              <a:t>which</a:t>
            </a:r>
            <a:r>
              <a:rPr lang="fr-FR" dirty="0"/>
              <a:t> </a:t>
            </a:r>
            <a:r>
              <a:rPr lang="fr-FR" dirty="0" err="1"/>
              <a:t>municipalities</a:t>
            </a:r>
            <a:r>
              <a:rPr lang="fr-FR" dirty="0"/>
              <a:t> </a:t>
            </a:r>
            <a:r>
              <a:rPr lang="fr-FR" dirty="0" err="1"/>
              <a:t>increasingly</a:t>
            </a:r>
            <a:r>
              <a:rPr lang="fr-FR" dirty="0"/>
              <a:t> </a:t>
            </a:r>
            <a:r>
              <a:rPr lang="fr-FR" dirty="0" err="1"/>
              <a:t>collect</a:t>
            </a:r>
            <a:r>
              <a:rPr lang="fr-FR" dirty="0"/>
              <a:t> </a:t>
            </a:r>
            <a:r>
              <a:rPr lang="fr-FR" dirty="0" err="1"/>
              <a:t>annually</a:t>
            </a:r>
            <a:r>
              <a:rPr lang="fr-FR" dirty="0"/>
              <a:t>.  Or an </a:t>
            </a:r>
            <a:r>
              <a:rPr lang="fr-FR" dirty="0" err="1"/>
              <a:t>ecological</a:t>
            </a:r>
            <a:r>
              <a:rPr lang="fr-FR" dirty="0"/>
              <a:t> </a:t>
            </a:r>
            <a:r>
              <a:rPr lang="fr-FR" dirty="0" err="1"/>
              <a:t>census</a:t>
            </a:r>
            <a:r>
              <a:rPr lang="fr-FR" dirty="0"/>
              <a:t> of, </a:t>
            </a:r>
            <a:r>
              <a:rPr lang="fr-FR" dirty="0" err="1"/>
              <a:t>say</a:t>
            </a:r>
            <a:r>
              <a:rPr lang="fr-FR" dirty="0"/>
              <a:t>, </a:t>
            </a:r>
            <a:r>
              <a:rPr lang="fr-FR" dirty="0" err="1"/>
              <a:t>whales</a:t>
            </a:r>
            <a:r>
              <a:rPr lang="fr-FR" dirty="0"/>
              <a:t>.</a:t>
            </a:r>
            <a:endParaRPr dirty="0"/>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None/>
            </a:pPr>
            <a:r>
              <a:rPr lang="fr-FR" b="1" dirty="0"/>
              <a:t>Have </a:t>
            </a:r>
            <a:r>
              <a:rPr lang="fr-FR" b="1" dirty="0" err="1"/>
              <a:t>any</a:t>
            </a:r>
            <a:r>
              <a:rPr lang="fr-FR" b="1" dirty="0"/>
              <a:t> of </a:t>
            </a:r>
            <a:r>
              <a:rPr lang="fr-FR" b="1" dirty="0" err="1"/>
              <a:t>you</a:t>
            </a:r>
            <a:r>
              <a:rPr lang="fr-FR" b="1" dirty="0"/>
              <a:t> </a:t>
            </a:r>
            <a:r>
              <a:rPr lang="fr-FR" b="1" dirty="0" err="1"/>
              <a:t>seen</a:t>
            </a:r>
            <a:r>
              <a:rPr lang="fr-FR" b="1" dirty="0"/>
              <a:t> a data set in real life? Like a mailing </a:t>
            </a:r>
            <a:r>
              <a:rPr lang="fr-FR" b="1" dirty="0" err="1"/>
              <a:t>list</a:t>
            </a:r>
            <a:r>
              <a:rPr lang="fr-FR" b="1" dirty="0"/>
              <a:t>, or a cargo </a:t>
            </a:r>
            <a:r>
              <a:rPr lang="fr-FR" b="1" dirty="0" err="1"/>
              <a:t>manifest</a:t>
            </a:r>
            <a:r>
              <a:rPr lang="fr-FR" b="1" dirty="0"/>
              <a:t>? Can </a:t>
            </a:r>
            <a:r>
              <a:rPr lang="fr-FR" b="1" dirty="0" err="1"/>
              <a:t>you</a:t>
            </a:r>
            <a:r>
              <a:rPr lang="fr-FR" b="1" dirty="0"/>
              <a:t> </a:t>
            </a:r>
            <a:r>
              <a:rPr lang="fr-FR" b="1" dirty="0" err="1"/>
              <a:t>think</a:t>
            </a:r>
            <a:r>
              <a:rPr lang="fr-FR" b="1" dirty="0"/>
              <a:t>, or </a:t>
            </a:r>
            <a:r>
              <a:rPr lang="fr-FR" b="1" dirty="0" err="1"/>
              <a:t>even</a:t>
            </a:r>
            <a:r>
              <a:rPr lang="fr-FR" b="1" dirty="0"/>
              <a:t> </a:t>
            </a:r>
            <a:r>
              <a:rPr lang="fr-FR" b="1" dirty="0" err="1"/>
              <a:t>speculate</a:t>
            </a:r>
            <a:r>
              <a:rPr lang="fr-FR" b="1" dirty="0"/>
              <a:t>, about </a:t>
            </a:r>
            <a:r>
              <a:rPr lang="fr-FR" b="1" dirty="0" err="1"/>
              <a:t>other</a:t>
            </a:r>
            <a:r>
              <a:rPr lang="fr-FR" b="1" dirty="0"/>
              <a:t> data sets </a:t>
            </a:r>
            <a:r>
              <a:rPr lang="fr-FR" b="1" dirty="0" err="1"/>
              <a:t>that</a:t>
            </a:r>
            <a:r>
              <a:rPr lang="fr-FR" b="1" dirty="0"/>
              <a:t> </a:t>
            </a:r>
            <a:r>
              <a:rPr lang="fr-FR" b="1" dirty="0" err="1"/>
              <a:t>might</a:t>
            </a:r>
            <a:r>
              <a:rPr lang="fr-FR" b="1" dirty="0"/>
              <a:t> </a:t>
            </a:r>
            <a:r>
              <a:rPr lang="fr-FR" b="1" dirty="0" err="1"/>
              <a:t>exist</a:t>
            </a:r>
            <a:r>
              <a:rPr lang="fr-FR" b="1" dirty="0"/>
              <a:t>?  That </a:t>
            </a:r>
            <a:r>
              <a:rPr lang="fr-FR" b="1" dirty="0" err="1"/>
              <a:t>you</a:t>
            </a:r>
            <a:r>
              <a:rPr lang="fr-FR" b="1" dirty="0"/>
              <a:t> </a:t>
            </a:r>
            <a:r>
              <a:rPr lang="fr-FR" b="1" dirty="0" err="1"/>
              <a:t>might</a:t>
            </a:r>
            <a:r>
              <a:rPr lang="fr-FR" b="1" dirty="0"/>
              <a:t> </a:t>
            </a:r>
            <a:r>
              <a:rPr lang="fr-FR" b="1" dirty="0" err="1"/>
              <a:t>be</a:t>
            </a:r>
            <a:r>
              <a:rPr lang="fr-FR" b="1" dirty="0"/>
              <a:t> </a:t>
            </a:r>
            <a:r>
              <a:rPr lang="fr-FR" b="1" dirty="0" err="1"/>
              <a:t>interested</a:t>
            </a:r>
            <a:r>
              <a:rPr lang="fr-FR" b="1" dirty="0"/>
              <a:t> in?  Like the </a:t>
            </a:r>
            <a:r>
              <a:rPr lang="fr-FR" b="1" dirty="0" err="1"/>
              <a:t>number</a:t>
            </a:r>
            <a:r>
              <a:rPr lang="fr-FR" b="1" dirty="0"/>
              <a:t> of cars </a:t>
            </a:r>
            <a:r>
              <a:rPr lang="fr-FR" b="1" dirty="0" err="1"/>
              <a:t>that</a:t>
            </a:r>
            <a:r>
              <a:rPr lang="fr-FR" b="1" dirty="0"/>
              <a:t> drive by </a:t>
            </a:r>
            <a:r>
              <a:rPr lang="fr-FR" b="1" dirty="0" err="1"/>
              <a:t>your</a:t>
            </a:r>
            <a:r>
              <a:rPr lang="fr-FR" b="1" dirty="0"/>
              <a:t> business </a:t>
            </a:r>
            <a:r>
              <a:rPr lang="fr-FR" b="1" dirty="0" err="1"/>
              <a:t>each</a:t>
            </a:r>
            <a:r>
              <a:rPr lang="fr-FR" b="1" dirty="0"/>
              <a:t> Monday?  Or how </a:t>
            </a:r>
            <a:r>
              <a:rPr lang="fr-FR" b="1" dirty="0" err="1"/>
              <a:t>many</a:t>
            </a:r>
            <a:r>
              <a:rPr lang="fr-FR" b="1" dirty="0"/>
              <a:t> people </a:t>
            </a:r>
            <a:r>
              <a:rPr lang="fr-FR" b="1" dirty="0" err="1"/>
              <a:t>with</a:t>
            </a:r>
            <a:r>
              <a:rPr lang="fr-FR" b="1" dirty="0"/>
              <a:t> </a:t>
            </a:r>
            <a:r>
              <a:rPr lang="fr-FR" b="1" dirty="0" err="1"/>
              <a:t>welding</a:t>
            </a:r>
            <a:r>
              <a:rPr lang="fr-FR" b="1" dirty="0"/>
              <a:t> </a:t>
            </a:r>
            <a:r>
              <a:rPr lang="fr-FR" b="1" dirty="0" err="1"/>
              <a:t>skills</a:t>
            </a:r>
            <a:r>
              <a:rPr lang="fr-FR" b="1" dirty="0"/>
              <a:t> live in </a:t>
            </a:r>
            <a:r>
              <a:rPr lang="fr-FR" b="1" dirty="0" err="1"/>
              <a:t>driving</a:t>
            </a:r>
            <a:r>
              <a:rPr lang="fr-FR" b="1" dirty="0"/>
              <a:t> distance? Or </a:t>
            </a:r>
            <a:r>
              <a:rPr lang="fr-FR" b="1" dirty="0" err="1"/>
              <a:t>who</a:t>
            </a:r>
            <a:r>
              <a:rPr lang="fr-FR" b="1" dirty="0"/>
              <a:t> </a:t>
            </a:r>
            <a:r>
              <a:rPr lang="fr-FR" b="1" dirty="0" err="1"/>
              <a:t>donated</a:t>
            </a:r>
            <a:r>
              <a:rPr lang="fr-FR" b="1" dirty="0"/>
              <a:t> to </a:t>
            </a:r>
            <a:r>
              <a:rPr lang="fr-FR" b="1" dirty="0" err="1"/>
              <a:t>your</a:t>
            </a:r>
            <a:r>
              <a:rPr lang="fr-FR" b="1" dirty="0"/>
              <a:t> local </a:t>
            </a:r>
            <a:r>
              <a:rPr lang="fr-FR" b="1" dirty="0" err="1"/>
              <a:t>political</a:t>
            </a:r>
            <a:r>
              <a:rPr lang="fr-FR" b="1" dirty="0"/>
              <a:t> candidates last </a:t>
            </a:r>
            <a:r>
              <a:rPr lang="fr-FR" b="1" dirty="0" err="1"/>
              <a:t>election</a:t>
            </a:r>
            <a:r>
              <a:rPr lang="fr-FR" b="1" dirty="0"/>
              <a:t>?</a:t>
            </a:r>
            <a:endParaRPr b="1" dirty="0"/>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 name="Google Shape;12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r-FR" dirty="0"/>
              <a:t>Source: </a:t>
            </a:r>
            <a:r>
              <a:rPr lang="fr-FR" i="0" u="sng" strike="noStrike" dirty="0">
                <a:solidFill>
                  <a:schemeClr val="hlink"/>
                </a:solidFill>
                <a:hlinkClick r:id="rId3"/>
              </a:rPr>
              <a:t>https://www.mathsisfun.com/data/data.html</a:t>
            </a:r>
            <a:endParaRPr i="0" u="none" strike="noStrike" dirty="0">
              <a:solidFill>
                <a:srgbClr val="000000"/>
              </a:solidFill>
            </a:endParaRPr>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fr-FR" dirty="0" err="1"/>
              <a:t>Your</a:t>
            </a:r>
            <a:r>
              <a:rPr lang="fr-FR" dirty="0"/>
              <a:t> </a:t>
            </a:r>
            <a:r>
              <a:rPr lang="fr-FR" dirty="0" err="1"/>
              <a:t>age</a:t>
            </a:r>
            <a:r>
              <a:rPr lang="fr-FR" dirty="0"/>
              <a:t> </a:t>
            </a:r>
            <a:r>
              <a:rPr lang="fr-FR" dirty="0" err="1"/>
              <a:t>technically</a:t>
            </a:r>
            <a:r>
              <a:rPr lang="fr-FR" dirty="0"/>
              <a:t> </a:t>
            </a:r>
            <a:r>
              <a:rPr lang="fr-FR" dirty="0" err="1"/>
              <a:t>should</a:t>
            </a:r>
            <a:r>
              <a:rPr lang="fr-FR" dirty="0"/>
              <a:t> </a:t>
            </a:r>
            <a:r>
              <a:rPr lang="fr-FR" dirty="0" err="1"/>
              <a:t>be</a:t>
            </a:r>
            <a:r>
              <a:rPr lang="fr-FR" dirty="0"/>
              <a:t> a </a:t>
            </a:r>
            <a:r>
              <a:rPr lang="fr-FR" dirty="0" err="1"/>
              <a:t>continuous</a:t>
            </a:r>
            <a:r>
              <a:rPr lang="fr-FR" dirty="0"/>
              <a:t> </a:t>
            </a:r>
            <a:r>
              <a:rPr lang="fr-FR" dirty="0" err="1"/>
              <a:t>number</a:t>
            </a:r>
            <a:r>
              <a:rPr lang="fr-FR" dirty="0"/>
              <a:t>, as in, I </a:t>
            </a:r>
            <a:r>
              <a:rPr lang="fr-FR" dirty="0" err="1"/>
              <a:t>am</a:t>
            </a:r>
            <a:r>
              <a:rPr lang="fr-FR" dirty="0"/>
              <a:t> 51.15 </a:t>
            </a:r>
            <a:r>
              <a:rPr lang="fr-FR" dirty="0" err="1"/>
              <a:t>years</a:t>
            </a:r>
            <a:r>
              <a:rPr lang="fr-FR" dirty="0"/>
              <a:t> </a:t>
            </a:r>
            <a:r>
              <a:rPr lang="fr-FR" dirty="0" err="1"/>
              <a:t>old</a:t>
            </a:r>
            <a:r>
              <a:rPr lang="fr-FR" dirty="0"/>
              <a:t> </a:t>
            </a:r>
            <a:r>
              <a:rPr lang="fr-FR" dirty="0" err="1"/>
              <a:t>today</a:t>
            </a:r>
            <a:r>
              <a:rPr lang="fr-FR" dirty="0"/>
              <a:t>.  But for </a:t>
            </a:r>
            <a:r>
              <a:rPr lang="fr-FR" dirty="0" err="1"/>
              <a:t>convenience</a:t>
            </a:r>
            <a:r>
              <a:rPr lang="fr-FR" dirty="0"/>
              <a:t> and the </a:t>
            </a:r>
            <a:r>
              <a:rPr lang="fr-FR" dirty="0" err="1"/>
              <a:t>sake</a:t>
            </a:r>
            <a:r>
              <a:rPr lang="fr-FR" dirty="0"/>
              <a:t> of relevance,  </a:t>
            </a:r>
            <a:r>
              <a:rPr lang="fr-FR" dirty="0" err="1"/>
              <a:t>we</a:t>
            </a:r>
            <a:r>
              <a:rPr lang="fr-FR" dirty="0"/>
              <a:t> </a:t>
            </a:r>
            <a:r>
              <a:rPr lang="fr-FR" dirty="0" err="1"/>
              <a:t>usually</a:t>
            </a:r>
            <a:r>
              <a:rPr lang="fr-FR" dirty="0"/>
              <a:t> use a </a:t>
            </a:r>
            <a:r>
              <a:rPr lang="fr-FR" dirty="0" err="1"/>
              <a:t>discrete</a:t>
            </a:r>
            <a:r>
              <a:rPr lang="fr-FR" dirty="0"/>
              <a:t> </a:t>
            </a:r>
            <a:r>
              <a:rPr lang="fr-FR" dirty="0" err="1"/>
              <a:t>number</a:t>
            </a:r>
            <a:r>
              <a:rPr lang="fr-FR" dirty="0"/>
              <a:t>.  But </a:t>
            </a:r>
            <a:r>
              <a:rPr lang="fr-FR" dirty="0" err="1"/>
              <a:t>that</a:t>
            </a:r>
            <a:r>
              <a:rPr lang="fr-FR" dirty="0"/>
              <a:t> </a:t>
            </a:r>
            <a:r>
              <a:rPr lang="fr-FR" dirty="0" err="1"/>
              <a:t>is</a:t>
            </a:r>
            <a:r>
              <a:rPr lang="fr-FR" dirty="0"/>
              <a:t> approximation, and </a:t>
            </a:r>
            <a:r>
              <a:rPr lang="fr-FR" dirty="0" err="1"/>
              <a:t>does</a:t>
            </a:r>
            <a:r>
              <a:rPr lang="fr-FR" dirty="0"/>
              <a:t> not </a:t>
            </a:r>
            <a:r>
              <a:rPr lang="fr-FR" dirty="0" err="1"/>
              <a:t>take</a:t>
            </a:r>
            <a:r>
              <a:rPr lang="fr-FR" dirty="0"/>
              <a:t> </a:t>
            </a:r>
            <a:r>
              <a:rPr lang="fr-FR" dirty="0" err="1"/>
              <a:t>away</a:t>
            </a:r>
            <a:r>
              <a:rPr lang="fr-FR" dirty="0"/>
              <a:t> </a:t>
            </a:r>
            <a:r>
              <a:rPr lang="fr-FR" dirty="0" err="1"/>
              <a:t>from</a:t>
            </a:r>
            <a:r>
              <a:rPr lang="fr-FR" dirty="0"/>
              <a:t> the </a:t>
            </a:r>
            <a:r>
              <a:rPr lang="fr-FR" dirty="0" err="1"/>
              <a:t>fact</a:t>
            </a:r>
            <a:r>
              <a:rPr lang="fr-FR" dirty="0"/>
              <a:t> </a:t>
            </a:r>
            <a:r>
              <a:rPr lang="fr-FR" dirty="0" err="1"/>
              <a:t>that</a:t>
            </a:r>
            <a:r>
              <a:rPr lang="fr-FR" dirty="0"/>
              <a:t> </a:t>
            </a:r>
            <a:r>
              <a:rPr lang="fr-FR" dirty="0" err="1"/>
              <a:t>your</a:t>
            </a:r>
            <a:r>
              <a:rPr lang="fr-FR" dirty="0"/>
              <a:t> </a:t>
            </a:r>
            <a:r>
              <a:rPr lang="fr-FR" dirty="0" err="1"/>
              <a:t>age</a:t>
            </a:r>
            <a:r>
              <a:rPr lang="fr-FR" dirty="0"/>
              <a:t> </a:t>
            </a:r>
            <a:r>
              <a:rPr lang="fr-FR" dirty="0" err="1"/>
              <a:t>is</a:t>
            </a:r>
            <a:r>
              <a:rPr lang="fr-FR" dirty="0"/>
              <a:t> a </a:t>
            </a:r>
            <a:r>
              <a:rPr lang="fr-FR" dirty="0" err="1"/>
              <a:t>continuous</a:t>
            </a:r>
            <a:r>
              <a:rPr lang="fr-FR" dirty="0"/>
              <a:t> </a:t>
            </a:r>
            <a:r>
              <a:rPr lang="fr-FR" dirty="0" err="1"/>
              <a:t>number</a:t>
            </a:r>
            <a:r>
              <a:rPr lang="fr-FR" dirty="0"/>
              <a:t>.</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fr-FR" b="1" dirty="0"/>
              <a:t>Can </a:t>
            </a:r>
            <a:r>
              <a:rPr lang="fr-FR" b="1" dirty="0" err="1"/>
              <a:t>anyone</a:t>
            </a:r>
            <a:r>
              <a:rPr lang="fr-FR" b="1" dirty="0"/>
              <a:t> </a:t>
            </a:r>
            <a:r>
              <a:rPr lang="fr-FR" b="1" dirty="0" err="1"/>
              <a:t>think</a:t>
            </a:r>
            <a:r>
              <a:rPr lang="fr-FR" b="1" dirty="0"/>
              <a:t> of </a:t>
            </a:r>
            <a:r>
              <a:rPr lang="fr-FR" b="1" dirty="0" err="1"/>
              <a:t>another</a:t>
            </a:r>
            <a:r>
              <a:rPr lang="fr-FR" b="1" dirty="0"/>
              <a:t> </a:t>
            </a:r>
            <a:r>
              <a:rPr lang="fr-FR" b="1" dirty="0" err="1"/>
              <a:t>reason</a:t>
            </a:r>
            <a:r>
              <a:rPr lang="fr-FR" b="1" dirty="0"/>
              <a:t> </a:t>
            </a:r>
            <a:r>
              <a:rPr lang="fr-FR" b="1" dirty="0" err="1"/>
              <a:t>that</a:t>
            </a:r>
            <a:r>
              <a:rPr lang="fr-FR" b="1" dirty="0"/>
              <a:t> a </a:t>
            </a:r>
            <a:r>
              <a:rPr lang="fr-FR" b="1" dirty="0" err="1"/>
              <a:t>discrete</a:t>
            </a:r>
            <a:r>
              <a:rPr lang="fr-FR" b="1" dirty="0"/>
              <a:t> </a:t>
            </a:r>
            <a:r>
              <a:rPr lang="fr-FR" b="1" dirty="0" err="1"/>
              <a:t>number</a:t>
            </a:r>
            <a:r>
              <a:rPr lang="fr-FR" b="1" dirty="0"/>
              <a:t> </a:t>
            </a:r>
            <a:r>
              <a:rPr lang="fr-FR" b="1" dirty="0" err="1"/>
              <a:t>might</a:t>
            </a:r>
            <a:r>
              <a:rPr lang="fr-FR" b="1" dirty="0"/>
              <a:t> </a:t>
            </a:r>
            <a:r>
              <a:rPr lang="fr-FR" b="1" dirty="0" err="1"/>
              <a:t>be</a:t>
            </a:r>
            <a:r>
              <a:rPr lang="fr-FR" b="1" dirty="0"/>
              <a:t> </a:t>
            </a:r>
            <a:r>
              <a:rPr lang="fr-FR" b="1" dirty="0" err="1"/>
              <a:t>used</a:t>
            </a:r>
            <a:r>
              <a:rPr lang="fr-FR" b="1" dirty="0"/>
              <a:t> to </a:t>
            </a:r>
            <a:r>
              <a:rPr lang="fr-FR" b="1" dirty="0" err="1"/>
              <a:t>describe</a:t>
            </a:r>
            <a:r>
              <a:rPr lang="fr-FR" b="1" dirty="0"/>
              <a:t> </a:t>
            </a:r>
            <a:r>
              <a:rPr lang="fr-FR" b="1" dirty="0" err="1"/>
              <a:t>some</a:t>
            </a:r>
            <a:r>
              <a:rPr lang="fr-FR" b="1" dirty="0"/>
              <a:t> aspect of </a:t>
            </a:r>
            <a:r>
              <a:rPr lang="fr-FR" b="1" dirty="0" err="1"/>
              <a:t>yourself</a:t>
            </a:r>
            <a:r>
              <a:rPr lang="fr-FR" b="1" dirty="0"/>
              <a:t> in a record about </a:t>
            </a:r>
            <a:r>
              <a:rPr lang="fr-FR" b="1" dirty="0" err="1"/>
              <a:t>yourself</a:t>
            </a:r>
            <a:r>
              <a:rPr lang="fr-FR" b="1" dirty="0"/>
              <a:t>?</a:t>
            </a:r>
            <a:endParaRPr b="1" dirty="0"/>
          </a:p>
          <a:p>
            <a:pPr marL="0" lvl="0" indent="0" algn="l" rtl="0">
              <a:lnSpc>
                <a:spcPct val="100000"/>
              </a:lnSpc>
              <a:spcBef>
                <a:spcPts val="0"/>
              </a:spcBef>
              <a:spcAft>
                <a:spcPts val="0"/>
              </a:spcAft>
              <a:buSzPts val="1100"/>
              <a:buNone/>
            </a:pPr>
            <a:endParaRPr b="1" dirty="0"/>
          </a:p>
          <a:p>
            <a:pPr marL="0" lvl="0" indent="0" algn="l" rtl="0">
              <a:lnSpc>
                <a:spcPct val="100000"/>
              </a:lnSpc>
              <a:spcBef>
                <a:spcPts val="0"/>
              </a:spcBef>
              <a:spcAft>
                <a:spcPts val="0"/>
              </a:spcAft>
              <a:buSzPts val="1100"/>
              <a:buNone/>
            </a:pPr>
            <a:r>
              <a:rPr lang="fr-FR" b="1" dirty="0"/>
              <a:t>In </a:t>
            </a:r>
            <a:r>
              <a:rPr lang="fr-FR" b="1" dirty="0" err="1"/>
              <a:t>contrast</a:t>
            </a:r>
            <a:r>
              <a:rPr lang="fr-FR" b="1" dirty="0"/>
              <a:t>, can </a:t>
            </a:r>
            <a:r>
              <a:rPr lang="fr-FR" b="1" dirty="0" err="1"/>
              <a:t>anyone</a:t>
            </a:r>
            <a:r>
              <a:rPr lang="fr-FR" b="1" dirty="0"/>
              <a:t> </a:t>
            </a:r>
            <a:r>
              <a:rPr lang="fr-FR" b="1" dirty="0" err="1"/>
              <a:t>think</a:t>
            </a:r>
            <a:r>
              <a:rPr lang="fr-FR" b="1" dirty="0"/>
              <a:t> of a </a:t>
            </a:r>
            <a:r>
              <a:rPr lang="fr-FR" b="1" dirty="0" err="1"/>
              <a:t>reason</a:t>
            </a:r>
            <a:r>
              <a:rPr lang="fr-FR" b="1" dirty="0"/>
              <a:t> </a:t>
            </a:r>
            <a:r>
              <a:rPr lang="fr-FR" b="1" dirty="0" err="1"/>
              <a:t>that</a:t>
            </a:r>
            <a:r>
              <a:rPr lang="fr-FR" b="1" dirty="0"/>
              <a:t> a </a:t>
            </a:r>
            <a:r>
              <a:rPr lang="fr-FR" b="1" dirty="0" err="1"/>
              <a:t>continuous</a:t>
            </a:r>
            <a:r>
              <a:rPr lang="fr-FR" b="1" dirty="0"/>
              <a:t> </a:t>
            </a:r>
            <a:r>
              <a:rPr lang="fr-FR" b="1" dirty="0" err="1"/>
              <a:t>number</a:t>
            </a:r>
            <a:r>
              <a:rPr lang="fr-FR" b="1" dirty="0"/>
              <a:t> </a:t>
            </a:r>
            <a:r>
              <a:rPr lang="fr-FR" b="1" dirty="0" err="1"/>
              <a:t>would</a:t>
            </a:r>
            <a:r>
              <a:rPr lang="fr-FR" b="1" dirty="0"/>
              <a:t> </a:t>
            </a:r>
            <a:r>
              <a:rPr lang="fr-FR" b="1" dirty="0" err="1"/>
              <a:t>be</a:t>
            </a:r>
            <a:r>
              <a:rPr lang="fr-FR" b="1" dirty="0"/>
              <a:t> </a:t>
            </a:r>
            <a:r>
              <a:rPr lang="fr-FR" b="1" dirty="0" err="1"/>
              <a:t>used</a:t>
            </a:r>
            <a:r>
              <a:rPr lang="fr-FR" b="1" dirty="0"/>
              <a:t> to </a:t>
            </a:r>
            <a:r>
              <a:rPr lang="fr-FR" b="1" dirty="0" err="1"/>
              <a:t>describe</a:t>
            </a:r>
            <a:r>
              <a:rPr lang="fr-FR" b="1" dirty="0"/>
              <a:t> </a:t>
            </a:r>
            <a:r>
              <a:rPr lang="fr-FR" b="1" dirty="0" err="1"/>
              <a:t>some</a:t>
            </a:r>
            <a:r>
              <a:rPr lang="fr-FR" b="1" dirty="0"/>
              <a:t> aspect of </a:t>
            </a:r>
            <a:r>
              <a:rPr lang="fr-FR" b="1" dirty="0" err="1"/>
              <a:t>yourself</a:t>
            </a:r>
            <a:r>
              <a:rPr lang="fr-FR" b="1" dirty="0"/>
              <a:t>?  (</a:t>
            </a:r>
            <a:r>
              <a:rPr lang="fr-FR" b="1" dirty="0" err="1"/>
              <a:t>height</a:t>
            </a:r>
            <a:r>
              <a:rPr lang="fr-FR" b="1" dirty="0"/>
              <a:t>, </a:t>
            </a:r>
            <a:r>
              <a:rPr lang="fr-FR" b="1" dirty="0" err="1"/>
              <a:t>weight</a:t>
            </a:r>
            <a:r>
              <a:rPr lang="fr-FR" b="1" dirty="0"/>
              <a:t>)</a:t>
            </a:r>
            <a:endParaRPr b="1"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 name="Google Shape;12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r-FR" dirty="0"/>
              <a:t>This </a:t>
            </a:r>
            <a:r>
              <a:rPr lang="fr-FR" dirty="0" err="1"/>
              <a:t>is</a:t>
            </a:r>
            <a:r>
              <a:rPr lang="fr-FR" dirty="0"/>
              <a:t> a </a:t>
            </a:r>
            <a:r>
              <a:rPr lang="fr-FR" dirty="0" err="1"/>
              <a:t>slightly</a:t>
            </a:r>
            <a:r>
              <a:rPr lang="fr-FR" dirty="0"/>
              <a:t> </a:t>
            </a:r>
            <a:r>
              <a:rPr lang="fr-FR" dirty="0" err="1"/>
              <a:t>lesser-known</a:t>
            </a:r>
            <a:r>
              <a:rPr lang="fr-FR" dirty="0"/>
              <a:t> </a:t>
            </a:r>
            <a:r>
              <a:rPr lang="fr-FR" dirty="0" err="1"/>
              <a:t>fact</a:t>
            </a:r>
            <a:r>
              <a:rPr lang="fr-FR" dirty="0"/>
              <a:t> - </a:t>
            </a:r>
            <a:r>
              <a:rPr lang="fr-FR" dirty="0" err="1"/>
              <a:t>that</a:t>
            </a:r>
            <a:r>
              <a:rPr lang="fr-FR" dirty="0"/>
              <a:t> not all data </a:t>
            </a:r>
            <a:r>
              <a:rPr lang="fr-FR" dirty="0" err="1"/>
              <a:t>is</a:t>
            </a:r>
            <a:r>
              <a:rPr lang="fr-FR" dirty="0"/>
              <a:t> </a:t>
            </a:r>
            <a:r>
              <a:rPr lang="fr-FR" dirty="0" err="1"/>
              <a:t>numbers</a:t>
            </a:r>
            <a:r>
              <a:rPr lang="fr-FR" dirty="0"/>
              <a:t>.</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fr-FR" dirty="0"/>
              <a:t>It </a:t>
            </a:r>
            <a:r>
              <a:rPr lang="fr-FR" dirty="0" err="1"/>
              <a:t>is</a:t>
            </a:r>
            <a:r>
              <a:rPr lang="fr-FR" dirty="0"/>
              <a:t> </a:t>
            </a:r>
            <a:r>
              <a:rPr lang="fr-FR" dirty="0" err="1"/>
              <a:t>true</a:t>
            </a:r>
            <a:r>
              <a:rPr lang="fr-FR" dirty="0"/>
              <a:t> </a:t>
            </a:r>
            <a:r>
              <a:rPr lang="fr-FR" dirty="0" err="1"/>
              <a:t>that</a:t>
            </a:r>
            <a:r>
              <a:rPr lang="fr-FR" dirty="0"/>
              <a:t> all the information in a computer </a:t>
            </a:r>
            <a:r>
              <a:rPr lang="fr-FR" dirty="0" err="1"/>
              <a:t>is</a:t>
            </a:r>
            <a:r>
              <a:rPr lang="fr-FR" dirty="0"/>
              <a:t> </a:t>
            </a:r>
            <a:r>
              <a:rPr lang="fr-FR" dirty="0" err="1"/>
              <a:t>boiled</a:t>
            </a:r>
            <a:r>
              <a:rPr lang="fr-FR" dirty="0"/>
              <a:t> down to, and </a:t>
            </a:r>
            <a:r>
              <a:rPr lang="fr-FR" dirty="0" err="1"/>
              <a:t>processed</a:t>
            </a:r>
            <a:r>
              <a:rPr lang="fr-FR" dirty="0"/>
              <a:t> as, </a:t>
            </a:r>
            <a:r>
              <a:rPr lang="fr-FR" dirty="0" err="1"/>
              <a:t>ones</a:t>
            </a:r>
            <a:r>
              <a:rPr lang="fr-FR" dirty="0"/>
              <a:t> and </a:t>
            </a:r>
            <a:r>
              <a:rPr lang="fr-FR" dirty="0" err="1"/>
              <a:t>zeroes</a:t>
            </a:r>
            <a:r>
              <a:rPr lang="fr-FR" dirty="0"/>
              <a:t>.  </a:t>
            </a:r>
            <a:r>
              <a:rPr lang="fr-FR" dirty="0" err="1"/>
              <a:t>Binary</a:t>
            </a:r>
            <a:r>
              <a:rPr lang="fr-FR" dirty="0"/>
              <a:t> in </a:t>
            </a:r>
            <a:r>
              <a:rPr lang="fr-FR" dirty="0" err="1"/>
              <a:t>other</a:t>
            </a:r>
            <a:r>
              <a:rPr lang="fr-FR" dirty="0"/>
              <a:t> </a:t>
            </a:r>
            <a:r>
              <a:rPr lang="fr-FR" dirty="0" err="1"/>
              <a:t>words</a:t>
            </a:r>
            <a:r>
              <a:rPr lang="fr-FR" dirty="0"/>
              <a:t>.  But at the </a:t>
            </a:r>
            <a:r>
              <a:rPr lang="fr-FR" dirty="0" err="1"/>
              <a:t>level</a:t>
            </a:r>
            <a:r>
              <a:rPr lang="fr-FR" dirty="0"/>
              <a:t> of data, </a:t>
            </a:r>
            <a:r>
              <a:rPr lang="fr-FR" dirty="0" err="1"/>
              <a:t>they</a:t>
            </a:r>
            <a:r>
              <a:rPr lang="fr-FR" dirty="0"/>
              <a:t> can </a:t>
            </a:r>
            <a:r>
              <a:rPr lang="fr-FR" dirty="0" err="1"/>
              <a:t>be</a:t>
            </a:r>
            <a:r>
              <a:rPr lang="fr-FR" dirty="0"/>
              <a:t> </a:t>
            </a:r>
            <a:r>
              <a:rPr lang="fr-FR" dirty="0" err="1"/>
              <a:t>numbers</a:t>
            </a:r>
            <a:r>
              <a:rPr lang="fr-FR" dirty="0"/>
              <a:t>, or not </a:t>
            </a:r>
            <a:r>
              <a:rPr lang="fr-FR" dirty="0" err="1"/>
              <a:t>numbers</a:t>
            </a:r>
            <a:r>
              <a:rPr lang="fr-FR" dirty="0"/>
              <a:t>.</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fr-FR" dirty="0"/>
              <a:t>Data </a:t>
            </a:r>
            <a:r>
              <a:rPr lang="fr-FR" dirty="0" err="1"/>
              <a:t>that</a:t>
            </a:r>
            <a:r>
              <a:rPr lang="fr-FR" dirty="0"/>
              <a:t> </a:t>
            </a:r>
            <a:r>
              <a:rPr lang="fr-FR" dirty="0" err="1"/>
              <a:t>is</a:t>
            </a:r>
            <a:r>
              <a:rPr lang="fr-FR" dirty="0"/>
              <a:t> not </a:t>
            </a:r>
            <a:r>
              <a:rPr lang="fr-FR" dirty="0" err="1"/>
              <a:t>numbers</a:t>
            </a:r>
            <a:r>
              <a:rPr lang="fr-FR" dirty="0"/>
              <a:t> </a:t>
            </a:r>
            <a:r>
              <a:rPr lang="fr-FR" dirty="0" err="1"/>
              <a:t>includes</a:t>
            </a:r>
            <a:r>
              <a:rPr lang="fr-FR" dirty="0"/>
              <a:t> </a:t>
            </a:r>
            <a:r>
              <a:rPr lang="fr-FR" dirty="0" err="1"/>
              <a:t>colours</a:t>
            </a:r>
            <a:r>
              <a:rPr lang="fr-FR" dirty="0"/>
              <a:t>, </a:t>
            </a:r>
            <a:r>
              <a:rPr lang="fr-FR" dirty="0" err="1"/>
              <a:t>shapes</a:t>
            </a:r>
            <a:r>
              <a:rPr lang="fr-FR" dirty="0"/>
              <a:t>, affiliations, </a:t>
            </a:r>
            <a:r>
              <a:rPr lang="fr-FR" dirty="0" err="1"/>
              <a:t>species</a:t>
            </a:r>
            <a:r>
              <a:rPr lang="fr-FR" dirty="0"/>
              <a:t>, and </a:t>
            </a:r>
            <a:r>
              <a:rPr lang="fr-FR" dirty="0" err="1"/>
              <a:t>other</a:t>
            </a:r>
            <a:r>
              <a:rPr lang="fr-FR" dirty="0"/>
              <a:t> classifications.</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fr-FR" b="1" dirty="0"/>
              <a:t>Can </a:t>
            </a:r>
            <a:r>
              <a:rPr lang="fr-FR" b="1" dirty="0" err="1"/>
              <a:t>you</a:t>
            </a:r>
            <a:r>
              <a:rPr lang="fr-FR" b="1" dirty="0"/>
              <a:t> </a:t>
            </a:r>
            <a:r>
              <a:rPr lang="fr-FR" b="1" dirty="0" err="1"/>
              <a:t>think</a:t>
            </a:r>
            <a:r>
              <a:rPr lang="fr-FR" b="1" dirty="0"/>
              <a:t> of </a:t>
            </a:r>
            <a:r>
              <a:rPr lang="fr-FR" b="1" dirty="0" err="1"/>
              <a:t>other</a:t>
            </a:r>
            <a:r>
              <a:rPr lang="fr-FR" b="1" dirty="0"/>
              <a:t> </a:t>
            </a:r>
            <a:r>
              <a:rPr lang="fr-FR" b="1" dirty="0" err="1"/>
              <a:t>kinds</a:t>
            </a:r>
            <a:r>
              <a:rPr lang="fr-FR" b="1" dirty="0"/>
              <a:t> of qualitative data?  Data </a:t>
            </a:r>
            <a:r>
              <a:rPr lang="fr-FR" b="1" dirty="0" err="1"/>
              <a:t>that</a:t>
            </a:r>
            <a:r>
              <a:rPr lang="fr-FR" b="1" dirty="0"/>
              <a:t> can </a:t>
            </a:r>
            <a:r>
              <a:rPr lang="fr-FR" b="1" dirty="0" err="1"/>
              <a:t>be</a:t>
            </a:r>
            <a:r>
              <a:rPr lang="fr-FR" b="1" dirty="0"/>
              <a:t> </a:t>
            </a:r>
            <a:r>
              <a:rPr lang="fr-FR" b="1" dirty="0" err="1"/>
              <a:t>used</a:t>
            </a:r>
            <a:r>
              <a:rPr lang="fr-FR" b="1" dirty="0"/>
              <a:t> to </a:t>
            </a:r>
            <a:r>
              <a:rPr lang="fr-FR" b="1" dirty="0" err="1"/>
              <a:t>categorise</a:t>
            </a:r>
            <a:r>
              <a:rPr lang="fr-FR" b="1" dirty="0"/>
              <a:t>, and not </a:t>
            </a:r>
            <a:r>
              <a:rPr lang="fr-FR" b="1" dirty="0" err="1"/>
              <a:t>just</a:t>
            </a:r>
            <a:r>
              <a:rPr lang="fr-FR" b="1" dirty="0"/>
              <a:t> </a:t>
            </a:r>
            <a:r>
              <a:rPr lang="fr-FR" b="1" dirty="0" err="1"/>
              <a:t>measure</a:t>
            </a:r>
            <a:r>
              <a:rPr lang="fr-FR" b="1" dirty="0"/>
              <a:t>, </a:t>
            </a:r>
            <a:r>
              <a:rPr lang="fr-FR" b="1" dirty="0" err="1"/>
              <a:t>you</a:t>
            </a:r>
            <a:r>
              <a:rPr lang="fr-FR" b="1" dirty="0"/>
              <a:t> or </a:t>
            </a:r>
            <a:r>
              <a:rPr lang="fr-FR" b="1" dirty="0" err="1"/>
              <a:t>things</a:t>
            </a:r>
            <a:r>
              <a:rPr lang="fr-FR" b="1" dirty="0"/>
              <a:t>, or parts </a:t>
            </a:r>
            <a:r>
              <a:rPr lang="fr-FR" b="1" dirty="0" err="1"/>
              <a:t>thereof</a:t>
            </a:r>
            <a:r>
              <a:rPr lang="fr-FR" b="1" dirty="0"/>
              <a:t>?</a:t>
            </a:r>
            <a:endParaRPr b="1"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17257c3230f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g17257c3230f_0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r-FR"/>
              <a:t>Of course, you are on a computer right now as you watch me, and you obviously know about computer files and file formats.  Like .docx for a Microsoft Word document.  Or .exe for a software program.</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fr-FR"/>
              <a:t>So it will come as absolutely no surprise to you that most data also comes to people as computer files.  Here we talk about common and simple types of file used for data.</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fr-FR"/>
              <a:t>These are open, which means that you don’t necessarily have to pay for software that can read such files.  Unlike Microsoft Excel, which is like a csv but adds a lot of formatting and formulas and what-have-you to the basic data.  And can generally only be read by Microsoft Excel - at least that is the intention.</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fr-FR"/>
              <a:t>This openness will become important later on.</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fr-FR"/>
              <a:t>Source: </a:t>
            </a:r>
            <a:r>
              <a:rPr lang="fr-FR" u="sng">
                <a:solidFill>
                  <a:schemeClr val="hlink"/>
                </a:solidFill>
                <a:hlinkClick r:id="rId3"/>
              </a:rPr>
              <a:t>https://opendata.vancouver.ca/pages/data-file-formats/</a:t>
            </a:r>
            <a:r>
              <a:rPr lang="fr-FR"/>
              <a:t>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17257c3230f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 name="Google Shape;144;g17257c3230f_0_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r-FR" dirty="0"/>
              <a:t>As </a:t>
            </a:r>
            <a:r>
              <a:rPr lang="fr-FR" dirty="0" err="1"/>
              <a:t>mentioned</a:t>
            </a:r>
            <a:r>
              <a:rPr lang="fr-FR" dirty="0"/>
              <a:t> </a:t>
            </a:r>
            <a:r>
              <a:rPr lang="fr-FR" dirty="0" err="1"/>
              <a:t>before</a:t>
            </a:r>
            <a:r>
              <a:rPr lang="fr-FR" dirty="0"/>
              <a:t>, </a:t>
            </a:r>
            <a:r>
              <a:rPr lang="fr-FR" dirty="0" err="1"/>
              <a:t>this</a:t>
            </a:r>
            <a:r>
              <a:rPr lang="fr-FR" dirty="0"/>
              <a:t> </a:t>
            </a:r>
            <a:r>
              <a:rPr lang="fr-FR" dirty="0" err="1"/>
              <a:t>is</a:t>
            </a:r>
            <a:r>
              <a:rPr lang="fr-FR" dirty="0"/>
              <a:t> </a:t>
            </a:r>
            <a:r>
              <a:rPr lang="fr-FR" dirty="0" err="1"/>
              <a:t>what</a:t>
            </a:r>
            <a:r>
              <a:rPr lang="fr-FR" dirty="0"/>
              <a:t> a data set (.csv format, or Excel, or a </a:t>
            </a:r>
            <a:r>
              <a:rPr lang="fr-FR" dirty="0" err="1"/>
              <a:t>database</a:t>
            </a:r>
            <a:r>
              <a:rPr lang="fr-FR" dirty="0"/>
              <a:t>) </a:t>
            </a:r>
            <a:r>
              <a:rPr lang="fr-FR" dirty="0" err="1"/>
              <a:t>may</a:t>
            </a:r>
            <a:r>
              <a:rPr lang="fr-FR" dirty="0"/>
              <a:t> </a:t>
            </a:r>
            <a:r>
              <a:rPr lang="fr-FR" dirty="0" err="1"/>
              <a:t>typically</a:t>
            </a:r>
            <a:r>
              <a:rPr lang="fr-FR" dirty="0"/>
              <a:t> look like.</a:t>
            </a:r>
          </a:p>
          <a:p>
            <a:pPr marL="0" lvl="0" indent="0" algn="l" rtl="0">
              <a:lnSpc>
                <a:spcPct val="100000"/>
              </a:lnSpc>
              <a:spcBef>
                <a:spcPts val="0"/>
              </a:spcBef>
              <a:spcAft>
                <a:spcPts val="0"/>
              </a:spcAft>
              <a:buSzPts val="1100"/>
              <a:buNone/>
            </a:pPr>
            <a:endParaRPr lang="fr-FR" dirty="0"/>
          </a:p>
          <a:p>
            <a:pPr marL="0" lvl="0" indent="0" algn="l" rtl="0">
              <a:lnSpc>
                <a:spcPct val="100000"/>
              </a:lnSpc>
              <a:spcBef>
                <a:spcPts val="0"/>
              </a:spcBef>
              <a:spcAft>
                <a:spcPts val="0"/>
              </a:spcAft>
              <a:buNone/>
            </a:pPr>
            <a:r>
              <a:rPr lang="en-US" dirty="0"/>
              <a:t>If you are visualizing a data set right now, the field names (like name, address, phone number, last purchase date, etc.) can be across the top, and the name of each thing or person with a record is down the left.  Usually. </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fr-FR" dirty="0"/>
              <a:t>There are </a:t>
            </a:r>
            <a:r>
              <a:rPr lang="fr-FR" dirty="0" err="1"/>
              <a:t>still</a:t>
            </a:r>
            <a:r>
              <a:rPr lang="fr-FR" dirty="0"/>
              <a:t> </a:t>
            </a:r>
            <a:r>
              <a:rPr lang="fr-FR" dirty="0" err="1"/>
              <a:t>too</a:t>
            </a:r>
            <a:r>
              <a:rPr lang="fr-FR" dirty="0"/>
              <a:t> </a:t>
            </a:r>
            <a:r>
              <a:rPr lang="fr-FR" dirty="0" err="1"/>
              <a:t>many</a:t>
            </a:r>
            <a:r>
              <a:rPr lang="fr-FR" dirty="0"/>
              <a:t> people and </a:t>
            </a:r>
            <a:r>
              <a:rPr lang="fr-FR" dirty="0" err="1"/>
              <a:t>organizations</a:t>
            </a:r>
            <a:r>
              <a:rPr lang="fr-FR" dirty="0"/>
              <a:t> “</a:t>
            </a:r>
            <a:r>
              <a:rPr lang="fr-FR" dirty="0" err="1"/>
              <a:t>doing</a:t>
            </a:r>
            <a:r>
              <a:rPr lang="fr-FR" dirty="0"/>
              <a:t> </a:t>
            </a:r>
            <a:r>
              <a:rPr lang="fr-FR" dirty="0" err="1"/>
              <a:t>their</a:t>
            </a:r>
            <a:r>
              <a:rPr lang="fr-FR" dirty="0"/>
              <a:t> </a:t>
            </a:r>
            <a:r>
              <a:rPr lang="fr-FR" dirty="0" err="1"/>
              <a:t>own</a:t>
            </a:r>
            <a:r>
              <a:rPr lang="fr-FR" dirty="0"/>
              <a:t> </a:t>
            </a:r>
            <a:r>
              <a:rPr lang="fr-FR" dirty="0" err="1"/>
              <a:t>thing</a:t>
            </a:r>
            <a:r>
              <a:rPr lang="fr-FR" dirty="0"/>
              <a:t>” </a:t>
            </a:r>
            <a:r>
              <a:rPr lang="fr-FR" dirty="0" err="1"/>
              <a:t>when</a:t>
            </a:r>
            <a:r>
              <a:rPr lang="fr-FR" dirty="0"/>
              <a:t> </a:t>
            </a:r>
            <a:r>
              <a:rPr lang="fr-FR" dirty="0" err="1"/>
              <a:t>it</a:t>
            </a:r>
            <a:r>
              <a:rPr lang="fr-FR" dirty="0"/>
              <a:t> </a:t>
            </a:r>
            <a:r>
              <a:rPr lang="fr-FR" dirty="0" err="1"/>
              <a:t>comes</a:t>
            </a:r>
            <a:r>
              <a:rPr lang="fr-FR" dirty="0"/>
              <a:t> to </a:t>
            </a:r>
            <a:r>
              <a:rPr lang="fr-FR" dirty="0" err="1"/>
              <a:t>naming</a:t>
            </a:r>
            <a:r>
              <a:rPr lang="fr-FR" dirty="0"/>
              <a:t> types of data and </a:t>
            </a:r>
            <a:r>
              <a:rPr lang="fr-FR" dirty="0" err="1"/>
              <a:t>formatting</a:t>
            </a:r>
            <a:r>
              <a:rPr lang="fr-FR" dirty="0"/>
              <a:t> </a:t>
            </a:r>
            <a:r>
              <a:rPr lang="fr-FR" dirty="0" err="1"/>
              <a:t>them</a:t>
            </a:r>
            <a:r>
              <a:rPr lang="fr-FR" dirty="0"/>
              <a:t>.  </a:t>
            </a:r>
            <a:r>
              <a:rPr lang="fr-FR" dirty="0" err="1"/>
              <a:t>Which</a:t>
            </a:r>
            <a:r>
              <a:rPr lang="fr-FR" dirty="0"/>
              <a:t> in practice </a:t>
            </a:r>
            <a:r>
              <a:rPr lang="fr-FR" dirty="0" err="1"/>
              <a:t>makes</a:t>
            </a:r>
            <a:r>
              <a:rPr lang="fr-FR" dirty="0"/>
              <a:t> </a:t>
            </a:r>
            <a:r>
              <a:rPr lang="fr-FR" dirty="0" err="1"/>
              <a:t>combining</a:t>
            </a:r>
            <a:r>
              <a:rPr lang="fr-FR" dirty="0"/>
              <a:t> data sets, </a:t>
            </a:r>
            <a:r>
              <a:rPr lang="fr-FR" dirty="0" err="1"/>
              <a:t>which</a:t>
            </a:r>
            <a:r>
              <a:rPr lang="fr-FR" dirty="0"/>
              <a:t> at first blush are about the </a:t>
            </a:r>
            <a:r>
              <a:rPr lang="fr-FR" dirty="0" err="1"/>
              <a:t>same</a:t>
            </a:r>
            <a:r>
              <a:rPr lang="fr-FR" dirty="0"/>
              <a:t> type of </a:t>
            </a:r>
            <a:r>
              <a:rPr lang="fr-FR" dirty="0" err="1"/>
              <a:t>thing</a:t>
            </a:r>
            <a:r>
              <a:rPr lang="fr-FR" dirty="0"/>
              <a:t>, </a:t>
            </a:r>
            <a:r>
              <a:rPr lang="fr-FR" dirty="0" err="1"/>
              <a:t>very</a:t>
            </a:r>
            <a:r>
              <a:rPr lang="fr-FR" dirty="0"/>
              <a:t> </a:t>
            </a:r>
            <a:r>
              <a:rPr lang="fr-FR" dirty="0" err="1"/>
              <a:t>difficult</a:t>
            </a:r>
            <a:r>
              <a:rPr lang="fr-FR" dirty="0"/>
              <a:t>.  You end up </a:t>
            </a:r>
            <a:r>
              <a:rPr lang="fr-FR" dirty="0" err="1"/>
              <a:t>having</a:t>
            </a:r>
            <a:r>
              <a:rPr lang="fr-FR" dirty="0"/>
              <a:t> to clean the data set </a:t>
            </a:r>
            <a:r>
              <a:rPr lang="fr-FR" dirty="0" err="1"/>
              <a:t>so</a:t>
            </a:r>
            <a:r>
              <a:rPr lang="fr-FR" dirty="0"/>
              <a:t>, for instance, all the phone </a:t>
            </a:r>
            <a:r>
              <a:rPr lang="fr-FR" dirty="0" err="1"/>
              <a:t>numbers</a:t>
            </a:r>
            <a:r>
              <a:rPr lang="fr-FR" dirty="0"/>
              <a:t> are laid out the </a:t>
            </a:r>
            <a:r>
              <a:rPr lang="fr-FR" dirty="0" err="1"/>
              <a:t>same</a:t>
            </a:r>
            <a:r>
              <a:rPr lang="fr-FR" dirty="0"/>
              <a:t> and </a:t>
            </a:r>
            <a:r>
              <a:rPr lang="fr-FR" dirty="0" err="1"/>
              <a:t>will</a:t>
            </a:r>
            <a:r>
              <a:rPr lang="fr-FR" dirty="0"/>
              <a:t> sort </a:t>
            </a:r>
            <a:r>
              <a:rPr lang="fr-FR" dirty="0" err="1"/>
              <a:t>properly</a:t>
            </a:r>
            <a:r>
              <a:rPr lang="fr-FR" dirty="0"/>
              <a:t> and </a:t>
            </a:r>
            <a:r>
              <a:rPr lang="fr-FR" dirty="0" err="1"/>
              <a:t>be</a:t>
            </a:r>
            <a:r>
              <a:rPr lang="fr-FR" dirty="0"/>
              <a:t> </a:t>
            </a:r>
            <a:r>
              <a:rPr lang="fr-FR" dirty="0" err="1"/>
              <a:t>read</a:t>
            </a:r>
            <a:r>
              <a:rPr lang="fr-FR" dirty="0"/>
              <a:t> </a:t>
            </a:r>
            <a:r>
              <a:rPr lang="fr-FR" dirty="0" err="1"/>
              <a:t>properly</a:t>
            </a:r>
            <a:r>
              <a:rPr lang="fr-FR" dirty="0"/>
              <a:t> by a machine.</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fr-FR" dirty="0"/>
              <a:t>There </a:t>
            </a:r>
            <a:r>
              <a:rPr lang="fr-FR" dirty="0" err="1"/>
              <a:t>is</a:t>
            </a:r>
            <a:r>
              <a:rPr lang="fr-FR" dirty="0"/>
              <a:t> the </a:t>
            </a:r>
            <a:r>
              <a:rPr lang="fr-FR" dirty="0" err="1"/>
              <a:t>possibility</a:t>
            </a:r>
            <a:r>
              <a:rPr lang="fr-FR" dirty="0"/>
              <a:t> of </a:t>
            </a:r>
            <a:r>
              <a:rPr lang="fr-FR" dirty="0" err="1"/>
              <a:t>using</a:t>
            </a:r>
            <a:r>
              <a:rPr lang="fr-FR" dirty="0"/>
              <a:t> machine </a:t>
            </a:r>
            <a:r>
              <a:rPr lang="fr-FR" dirty="0" err="1"/>
              <a:t>learning</a:t>
            </a:r>
            <a:r>
              <a:rPr lang="fr-FR" dirty="0"/>
              <a:t> and the like to </a:t>
            </a:r>
            <a:r>
              <a:rPr lang="fr-FR" dirty="0" err="1"/>
              <a:t>automatically</a:t>
            </a:r>
            <a:r>
              <a:rPr lang="fr-FR" dirty="0"/>
              <a:t> </a:t>
            </a:r>
            <a:r>
              <a:rPr lang="fr-FR" dirty="0" err="1"/>
              <a:t>standardize</a:t>
            </a:r>
            <a:r>
              <a:rPr lang="fr-FR" dirty="0"/>
              <a:t> formats but I </a:t>
            </a:r>
            <a:r>
              <a:rPr lang="fr-FR" dirty="0" err="1"/>
              <a:t>understand</a:t>
            </a:r>
            <a:r>
              <a:rPr lang="fr-FR" dirty="0"/>
              <a:t> </a:t>
            </a:r>
            <a:r>
              <a:rPr lang="fr-FR" dirty="0" err="1"/>
              <a:t>it</a:t>
            </a:r>
            <a:r>
              <a:rPr lang="fr-FR" dirty="0"/>
              <a:t> </a:t>
            </a:r>
            <a:r>
              <a:rPr lang="fr-FR" dirty="0" err="1"/>
              <a:t>is</a:t>
            </a:r>
            <a:r>
              <a:rPr lang="fr-FR" dirty="0"/>
              <a:t> </a:t>
            </a:r>
            <a:r>
              <a:rPr lang="fr-FR" dirty="0" err="1"/>
              <a:t>early</a:t>
            </a:r>
            <a:r>
              <a:rPr lang="fr-FR" dirty="0"/>
              <a:t> </a:t>
            </a:r>
            <a:r>
              <a:rPr lang="fr-FR" dirty="0" err="1"/>
              <a:t>days</a:t>
            </a:r>
            <a:r>
              <a:rPr lang="fr-FR" dirty="0"/>
              <a:t>.</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fr-FR" dirty="0"/>
              <a:t>So </a:t>
            </a:r>
            <a:r>
              <a:rPr lang="fr-FR" dirty="0" err="1"/>
              <a:t>when</a:t>
            </a:r>
            <a:r>
              <a:rPr lang="fr-FR" dirty="0"/>
              <a:t> </a:t>
            </a:r>
            <a:r>
              <a:rPr lang="fr-FR" dirty="0" err="1"/>
              <a:t>you</a:t>
            </a:r>
            <a:r>
              <a:rPr lang="fr-FR" dirty="0"/>
              <a:t> are </a:t>
            </a:r>
            <a:r>
              <a:rPr lang="fr-FR" dirty="0" err="1"/>
              <a:t>collecting</a:t>
            </a:r>
            <a:r>
              <a:rPr lang="fr-FR" dirty="0"/>
              <a:t> </a:t>
            </a:r>
            <a:r>
              <a:rPr lang="fr-FR" dirty="0" err="1"/>
              <a:t>your</a:t>
            </a:r>
            <a:r>
              <a:rPr lang="fr-FR" dirty="0"/>
              <a:t> </a:t>
            </a:r>
            <a:r>
              <a:rPr lang="fr-FR" dirty="0" err="1"/>
              <a:t>own</a:t>
            </a:r>
            <a:r>
              <a:rPr lang="fr-FR" dirty="0"/>
              <a:t> data, </a:t>
            </a:r>
            <a:r>
              <a:rPr lang="fr-FR" dirty="0" err="1"/>
              <a:t>be</a:t>
            </a:r>
            <a:r>
              <a:rPr lang="fr-FR" dirty="0"/>
              <a:t> sure not to “</a:t>
            </a:r>
            <a:r>
              <a:rPr lang="fr-FR" dirty="0" err="1"/>
              <a:t>reinvent</a:t>
            </a:r>
            <a:r>
              <a:rPr lang="fr-FR" dirty="0"/>
              <a:t> the </a:t>
            </a:r>
            <a:r>
              <a:rPr lang="fr-FR" dirty="0" err="1"/>
              <a:t>wheel</a:t>
            </a:r>
            <a:r>
              <a:rPr lang="fr-FR" dirty="0"/>
              <a:t>” but </a:t>
            </a:r>
            <a:r>
              <a:rPr lang="fr-FR" dirty="0" err="1"/>
              <a:t>rather</a:t>
            </a:r>
            <a:r>
              <a:rPr lang="fr-FR" dirty="0"/>
              <a:t> </a:t>
            </a:r>
            <a:r>
              <a:rPr lang="fr-FR" dirty="0" err="1"/>
              <a:t>see</a:t>
            </a:r>
            <a:r>
              <a:rPr lang="fr-FR" dirty="0"/>
              <a:t> how </a:t>
            </a:r>
            <a:r>
              <a:rPr lang="fr-FR" dirty="0" err="1"/>
              <a:t>others</a:t>
            </a:r>
            <a:r>
              <a:rPr lang="fr-FR" dirty="0"/>
              <a:t> have </a:t>
            </a:r>
            <a:r>
              <a:rPr lang="fr-FR" dirty="0" err="1"/>
              <a:t>named</a:t>
            </a:r>
            <a:r>
              <a:rPr lang="fr-FR" dirty="0"/>
              <a:t> </a:t>
            </a:r>
            <a:r>
              <a:rPr lang="fr-FR" dirty="0" err="1"/>
              <a:t>it</a:t>
            </a:r>
            <a:r>
              <a:rPr lang="fr-FR" dirty="0"/>
              <a:t>.  And </a:t>
            </a:r>
            <a:r>
              <a:rPr lang="fr-FR" dirty="0" err="1"/>
              <a:t>when</a:t>
            </a:r>
            <a:r>
              <a:rPr lang="fr-FR" dirty="0"/>
              <a:t> </a:t>
            </a:r>
            <a:r>
              <a:rPr lang="fr-FR" dirty="0" err="1"/>
              <a:t>you</a:t>
            </a:r>
            <a:r>
              <a:rPr lang="fr-FR" dirty="0"/>
              <a:t> are </a:t>
            </a:r>
            <a:r>
              <a:rPr lang="fr-FR" dirty="0" err="1"/>
              <a:t>analysing</a:t>
            </a:r>
            <a:r>
              <a:rPr lang="fr-FR" dirty="0"/>
              <a:t> data </a:t>
            </a:r>
            <a:r>
              <a:rPr lang="fr-FR" dirty="0" err="1"/>
              <a:t>from</a:t>
            </a:r>
            <a:r>
              <a:rPr lang="fr-FR" dirty="0"/>
              <a:t> </a:t>
            </a:r>
            <a:r>
              <a:rPr lang="fr-FR" dirty="0" err="1"/>
              <a:t>different</a:t>
            </a:r>
            <a:r>
              <a:rPr lang="fr-FR" dirty="0"/>
              <a:t> sources, </a:t>
            </a:r>
            <a:r>
              <a:rPr lang="fr-FR" dirty="0" err="1"/>
              <a:t>be</a:t>
            </a:r>
            <a:r>
              <a:rPr lang="fr-FR" dirty="0"/>
              <a:t> sure </a:t>
            </a:r>
            <a:r>
              <a:rPr lang="fr-FR" dirty="0" err="1"/>
              <a:t>they</a:t>
            </a:r>
            <a:r>
              <a:rPr lang="fr-FR" dirty="0"/>
              <a:t> </a:t>
            </a:r>
            <a:r>
              <a:rPr lang="fr-FR" dirty="0" err="1"/>
              <a:t>will</a:t>
            </a:r>
            <a:r>
              <a:rPr lang="fr-FR" dirty="0"/>
              <a:t> all </a:t>
            </a:r>
            <a:r>
              <a:rPr lang="fr-FR" dirty="0" err="1"/>
              <a:t>be</a:t>
            </a:r>
            <a:r>
              <a:rPr lang="fr-FR" dirty="0"/>
              <a:t> </a:t>
            </a:r>
            <a:r>
              <a:rPr lang="fr-FR" dirty="0" err="1"/>
              <a:t>read</a:t>
            </a:r>
            <a:r>
              <a:rPr lang="fr-FR" dirty="0"/>
              <a:t> the </a:t>
            </a:r>
            <a:r>
              <a:rPr lang="fr-FR" dirty="0" err="1"/>
              <a:t>same</a:t>
            </a:r>
            <a:r>
              <a:rPr lang="fr-FR" dirty="0"/>
              <a:t> </a:t>
            </a:r>
            <a:r>
              <a:rPr lang="fr-FR" dirty="0" err="1"/>
              <a:t>way</a:t>
            </a:r>
            <a:r>
              <a:rPr lang="fr-FR" dirty="0"/>
              <a:t> by </a:t>
            </a:r>
            <a:r>
              <a:rPr lang="fr-FR" dirty="0" err="1"/>
              <a:t>your</a:t>
            </a:r>
            <a:r>
              <a:rPr lang="fr-FR" dirty="0"/>
              <a:t> </a:t>
            </a:r>
            <a:r>
              <a:rPr lang="fr-FR" dirty="0" err="1"/>
              <a:t>formulae</a:t>
            </a:r>
            <a:r>
              <a:rPr lang="fr-FR" dirty="0"/>
              <a:t>, </a:t>
            </a:r>
            <a:r>
              <a:rPr lang="fr-FR" dirty="0" err="1"/>
              <a:t>your</a:t>
            </a:r>
            <a:r>
              <a:rPr lang="fr-FR" dirty="0"/>
              <a:t> software, </a:t>
            </a:r>
            <a:r>
              <a:rPr lang="fr-FR" dirty="0" err="1"/>
              <a:t>your</a:t>
            </a:r>
            <a:r>
              <a:rPr lang="fr-FR" dirty="0"/>
              <a:t> </a:t>
            </a:r>
            <a:r>
              <a:rPr lang="fr-FR" dirty="0" err="1"/>
              <a:t>algorithm</a:t>
            </a:r>
            <a:r>
              <a:rPr lang="fr-FR" dirty="0"/>
              <a:t>, or </a:t>
            </a:r>
            <a:r>
              <a:rPr lang="fr-FR" dirty="0" err="1"/>
              <a:t>whatever</a:t>
            </a:r>
            <a:r>
              <a:rPr lang="fr-FR" dirty="0"/>
              <a:t>.</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17257c3230f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 name="Google Shape;151;g17257c3230f_0_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fr-FR">
                <a:solidFill>
                  <a:schemeClr val="dk1"/>
                </a:solidFill>
              </a:rPr>
              <a:t>The OG of metadata is card catalogues of libraries.  Not only helped you find where on the shelves a book was, but also what other books like it might be of interest to you.  As well as whether the book was too old to be relevant</a:t>
            </a:r>
            <a:endParaRPr sz="1200"/>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fr-FR"/>
              <a:t>Other types of metadata include:</a:t>
            </a:r>
            <a:endParaRPr/>
          </a:p>
          <a:p>
            <a:pPr marL="457200" lvl="0" indent="-298450" algn="l" rtl="0">
              <a:lnSpc>
                <a:spcPct val="115000"/>
              </a:lnSpc>
              <a:spcBef>
                <a:spcPts val="1000"/>
              </a:spcBef>
              <a:spcAft>
                <a:spcPts val="0"/>
              </a:spcAft>
              <a:buClr>
                <a:schemeClr val="dk1"/>
              </a:buClr>
              <a:buSzPts val="1100"/>
              <a:buChar char="●"/>
            </a:pPr>
            <a:r>
              <a:rPr lang="fr-FR" b="1">
                <a:solidFill>
                  <a:schemeClr val="dk1"/>
                </a:solidFill>
              </a:rPr>
              <a:t>Administrative metadata</a:t>
            </a:r>
            <a:r>
              <a:rPr lang="fr-FR">
                <a:solidFill>
                  <a:schemeClr val="dk1"/>
                </a:solidFill>
              </a:rPr>
              <a:t> – information to help manage a resource, like resource type, permissions, and when and how it was created.</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fr-FR" b="1">
                <a:solidFill>
                  <a:schemeClr val="dk1"/>
                </a:solidFill>
              </a:rPr>
              <a:t>Reference metadata</a:t>
            </a:r>
            <a:r>
              <a:rPr lang="fr-FR">
                <a:solidFill>
                  <a:schemeClr val="dk1"/>
                </a:solidFill>
              </a:rPr>
              <a:t> - information about the contents and quality of statistical data. (Very important if you want to trust that data enough to use it in your own research!)</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fr-FR" b="1">
                <a:solidFill>
                  <a:schemeClr val="dk1"/>
                </a:solidFill>
              </a:rPr>
              <a:t>Statistical metadata </a:t>
            </a:r>
            <a:r>
              <a:rPr lang="fr-FR">
                <a:solidFill>
                  <a:schemeClr val="dk1"/>
                </a:solidFill>
              </a:rPr>
              <a:t>- also called process data, may describe processes that collect, process, or produce statistical data.  (Also very important if you want to trust that data enough to use it in your own research!)</a:t>
            </a:r>
            <a:endParaRPr/>
          </a:p>
          <a:p>
            <a:pPr marL="0" lvl="0" indent="0" algn="l" rtl="0">
              <a:spcBef>
                <a:spcPts val="1000"/>
              </a:spcBef>
              <a:spcAft>
                <a:spcPts val="0"/>
              </a:spcAft>
              <a:buClr>
                <a:schemeClr val="dk1"/>
              </a:buClr>
              <a:buSzPts val="1100"/>
              <a:buFont typeface="Arial"/>
              <a:buNone/>
            </a:pPr>
            <a:r>
              <a:rPr lang="fr-FR">
                <a:solidFill>
                  <a:schemeClr val="dk1"/>
                </a:solidFill>
              </a:rPr>
              <a:t>Source: </a:t>
            </a:r>
            <a:r>
              <a:rPr lang="fr-FR" u="sng">
                <a:solidFill>
                  <a:schemeClr val="hlink"/>
                </a:solidFill>
                <a:hlinkClick r:id="rId3"/>
              </a:rPr>
              <a:t>https://en.wikipedia.org/wiki/Metadata</a:t>
            </a:r>
            <a:r>
              <a:rPr lang="fr-FR">
                <a:solidFill>
                  <a:schemeClr val="dk1"/>
                </a:solidFill>
              </a:rPr>
              <a:t> </a:t>
            </a:r>
            <a:endParaRPr sz="10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17257c3230f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8" name="Google Shape;158;g17257c3230f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r-FR" b="1"/>
              <a:t>Observational: </a:t>
            </a:r>
            <a:r>
              <a:rPr lang="fr-FR"/>
              <a:t>Imagine sitting with a clicker at the side of the highway or the front of a bus counting who passes you.  That too was data collection. Thankfully you can automate this now.  Computers can now be trained to scan all satellite images that there are to count swimming pools, railway cars, ships… a whole new way to estimate economic and business activity.</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fr-FR"/>
              <a:t>Online tracking, facilitated with “cookies” that you may or may not give permission to accept on your computer, can tell a website’s owner where you are coming from, how long you were on each page, what you clicked through, what you bought, if you abandoned a shopping cart, what search terms you used, etc.  All well and good; less so if they are tracking your activity elsewhere, beyond their own website, which social media often facilitates.</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fr-FR" b="1"/>
              <a:t>Experimental:  </a:t>
            </a:r>
            <a:r>
              <a:rPr lang="fr-FR"/>
              <a:t>This is usually the domain of scientists who have the facilities to control the conditions under which data is collected.  But it is still worth learning about.</a:t>
            </a:r>
            <a:endParaRPr/>
          </a:p>
          <a:p>
            <a:pPr marL="0" lvl="0" indent="0" algn="l" rtl="0">
              <a:lnSpc>
                <a:spcPct val="100000"/>
              </a:lnSpc>
              <a:spcBef>
                <a:spcPts val="0"/>
              </a:spcBef>
              <a:spcAft>
                <a:spcPts val="0"/>
              </a:spcAft>
              <a:buSzPts val="1100"/>
              <a:buNone/>
            </a:pPr>
            <a:endParaRPr/>
          </a:p>
          <a:p>
            <a:pPr marL="0" lvl="0" indent="0" algn="l" rtl="0">
              <a:spcBef>
                <a:spcPts val="0"/>
              </a:spcBef>
              <a:spcAft>
                <a:spcPts val="0"/>
              </a:spcAft>
              <a:buSzPts val="1100"/>
              <a:buNone/>
            </a:pPr>
            <a:r>
              <a:rPr lang="fr-FR" b="1">
                <a:solidFill>
                  <a:schemeClr val="dk1"/>
                </a:solidFill>
              </a:rPr>
              <a:t>Derived or compiled: </a:t>
            </a:r>
            <a:r>
              <a:rPr lang="fr-FR">
                <a:solidFill>
                  <a:schemeClr val="dk1"/>
                </a:solidFill>
              </a:rPr>
              <a:t>If you are interviewing someone and they spill their guts in an unstructured way, you can still count the number of times they state an important term; you can rate their tone and perceived honesty, or their level of interaction…  This is becoming a bigger deal.  Remember, qualitative data is still data!  And scraping old data from old formats, rescuing it if you will, is becoming big business.  In a bonus video, one of my colleagues will touch on an off-the-shelf solution to do just that.  Just remember, if it isn’t your website or data, see if you need to get permission first.</a:t>
            </a:r>
            <a:endParaRPr>
              <a:solidFill>
                <a:schemeClr val="dk1"/>
              </a:solidFill>
            </a:endParaRPr>
          </a:p>
          <a:p>
            <a:pPr marL="0" lvl="0" indent="0" algn="l" rtl="0">
              <a:spcBef>
                <a:spcPts val="0"/>
              </a:spcBef>
              <a:spcAft>
                <a:spcPts val="0"/>
              </a:spcAft>
              <a:buSzPts val="1100"/>
              <a:buNone/>
            </a:pPr>
            <a:endParaRPr>
              <a:solidFill>
                <a:schemeClr val="dk1"/>
              </a:solidFill>
            </a:endParaRPr>
          </a:p>
          <a:p>
            <a:pPr marL="0" lvl="0" indent="0" algn="l" rtl="0">
              <a:spcBef>
                <a:spcPts val="0"/>
              </a:spcBef>
              <a:spcAft>
                <a:spcPts val="0"/>
              </a:spcAft>
              <a:buSzPts val="1100"/>
              <a:buNone/>
            </a:pPr>
            <a:r>
              <a:rPr lang="fr-FR" b="1">
                <a:solidFill>
                  <a:schemeClr val="dk1"/>
                </a:solidFill>
              </a:rPr>
              <a:t>Reference or canonical: </a:t>
            </a:r>
            <a:r>
              <a:rPr lang="fr-FR"/>
              <a:t>this is the sort of data that ends up in a library, long story short.</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fr-FR"/>
              <a:t>Source: </a:t>
            </a:r>
            <a:r>
              <a:rPr lang="fr-FR" sz="1000" u="sng">
                <a:solidFill>
                  <a:schemeClr val="hlink"/>
                </a:solidFill>
                <a:hlinkClick r:id="rId3"/>
              </a:rPr>
              <a:t>https://guides.library.oregonstate.edu/research-data-services/data-management-types-formats</a:t>
            </a:r>
            <a:r>
              <a:rPr lang="fr-FR" sz="1000"/>
              <a:t>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1770b76cc8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5" name="Google Shape;165;g1770b76cc8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r-FR"/>
              <a:t>If you haven’t heard of XKCD, check it out, it is scientific and engineering humour, but accessible and hilarious.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fr-FR"/>
              <a:t>This example makes a very important point. The amount of data in the world is not exploding merely because we are deploying more equipment to collect more of it; but also because we are analysing it constantly to gain insights which are often represented as…more data.</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2" name="Google Shape;17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r-FR" dirty="0" err="1"/>
              <a:t>Take</a:t>
            </a:r>
            <a:r>
              <a:rPr lang="fr-FR" dirty="0"/>
              <a:t> a minute to </a:t>
            </a:r>
            <a:r>
              <a:rPr lang="fr-FR" dirty="0" err="1"/>
              <a:t>read</a:t>
            </a:r>
            <a:r>
              <a:rPr lang="fr-FR" dirty="0"/>
              <a:t> </a:t>
            </a:r>
            <a:r>
              <a:rPr lang="fr-FR" dirty="0" err="1"/>
              <a:t>through</a:t>
            </a:r>
            <a:r>
              <a:rPr lang="fr-FR" dirty="0"/>
              <a:t> </a:t>
            </a:r>
            <a:r>
              <a:rPr lang="fr-FR" dirty="0" err="1"/>
              <a:t>this</a:t>
            </a:r>
            <a:r>
              <a:rPr lang="fr-FR" dirty="0"/>
              <a:t> </a:t>
            </a:r>
            <a:r>
              <a:rPr lang="fr-FR" dirty="0" err="1"/>
              <a:t>list</a:t>
            </a:r>
            <a:r>
              <a:rPr lang="fr-FR" dirty="0"/>
              <a:t>, like </a:t>
            </a:r>
            <a:r>
              <a:rPr lang="fr-FR" dirty="0" err="1"/>
              <a:t>sixty</a:t>
            </a:r>
            <a:r>
              <a:rPr lang="fr-FR" dirty="0"/>
              <a:t> seconds.  </a:t>
            </a:r>
            <a:r>
              <a:rPr lang="fr-FR" dirty="0" err="1"/>
              <a:t>Then</a:t>
            </a:r>
            <a:r>
              <a:rPr lang="fr-FR" dirty="0"/>
              <a:t> I </a:t>
            </a:r>
            <a:r>
              <a:rPr lang="fr-FR" dirty="0" err="1"/>
              <a:t>will</a:t>
            </a:r>
            <a:r>
              <a:rPr lang="fr-FR" dirty="0"/>
              <a:t> </a:t>
            </a:r>
            <a:r>
              <a:rPr lang="fr-FR" dirty="0" err="1"/>
              <a:t>ask</a:t>
            </a:r>
            <a:r>
              <a:rPr lang="fr-FR" dirty="0"/>
              <a:t> </a:t>
            </a:r>
            <a:r>
              <a:rPr lang="fr-FR" dirty="0" err="1"/>
              <a:t>you</a:t>
            </a:r>
            <a:r>
              <a:rPr lang="fr-FR" b="1" dirty="0"/>
              <a:t>: </a:t>
            </a:r>
            <a:r>
              <a:rPr lang="fr-FR" b="1" dirty="0" err="1"/>
              <a:t>is</a:t>
            </a:r>
            <a:r>
              <a:rPr lang="fr-FR" b="1" dirty="0"/>
              <a:t> </a:t>
            </a:r>
            <a:r>
              <a:rPr lang="fr-FR" b="1" dirty="0" err="1"/>
              <a:t>there</a:t>
            </a:r>
            <a:r>
              <a:rPr lang="fr-FR" b="1" dirty="0"/>
              <a:t> </a:t>
            </a:r>
            <a:r>
              <a:rPr lang="fr-FR" b="1" dirty="0" err="1"/>
              <a:t>anything</a:t>
            </a:r>
            <a:r>
              <a:rPr lang="fr-FR" b="1" dirty="0"/>
              <a:t> </a:t>
            </a:r>
            <a:r>
              <a:rPr lang="fr-FR" b="1" dirty="0" err="1"/>
              <a:t>else</a:t>
            </a:r>
            <a:r>
              <a:rPr lang="fr-FR" b="1" dirty="0"/>
              <a:t> </a:t>
            </a:r>
            <a:r>
              <a:rPr lang="fr-FR" b="1" dirty="0" err="1"/>
              <a:t>that</a:t>
            </a:r>
            <a:r>
              <a:rPr lang="fr-FR" b="1" dirty="0"/>
              <a:t> </a:t>
            </a:r>
            <a:r>
              <a:rPr lang="fr-FR" b="1" dirty="0" err="1"/>
              <a:t>could</a:t>
            </a:r>
            <a:r>
              <a:rPr lang="fr-FR" b="1" dirty="0"/>
              <a:t> </a:t>
            </a:r>
            <a:r>
              <a:rPr lang="fr-FR" b="1" dirty="0" err="1"/>
              <a:t>be</a:t>
            </a:r>
            <a:r>
              <a:rPr lang="fr-FR" b="1" dirty="0"/>
              <a:t> on </a:t>
            </a:r>
            <a:r>
              <a:rPr lang="fr-FR" b="1" dirty="0" err="1"/>
              <a:t>this</a:t>
            </a:r>
            <a:r>
              <a:rPr lang="fr-FR" b="1" dirty="0"/>
              <a:t> </a:t>
            </a:r>
            <a:r>
              <a:rPr lang="fr-FR" b="1" dirty="0" err="1"/>
              <a:t>list</a:t>
            </a:r>
            <a:r>
              <a:rPr lang="fr-FR" b="1" dirty="0"/>
              <a:t> as </a:t>
            </a:r>
            <a:r>
              <a:rPr lang="fr-FR" b="1" dirty="0" err="1"/>
              <a:t>represented</a:t>
            </a:r>
            <a:r>
              <a:rPr lang="fr-FR" b="1" dirty="0"/>
              <a:t> by data </a:t>
            </a:r>
            <a:r>
              <a:rPr lang="fr-FR" b="1" dirty="0" err="1"/>
              <a:t>somewhere</a:t>
            </a:r>
            <a:r>
              <a:rPr lang="fr-FR" b="1" dirty="0"/>
              <a:t> in the world?  </a:t>
            </a:r>
            <a:endParaRPr b="1"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fr-FR" b="1" dirty="0" err="1"/>
              <a:t>Also</a:t>
            </a:r>
            <a:r>
              <a:rPr lang="fr-FR" b="1" dirty="0"/>
              <a:t>, in </a:t>
            </a:r>
            <a:r>
              <a:rPr lang="fr-FR" b="1" dirty="0" err="1"/>
              <a:t>your</a:t>
            </a:r>
            <a:r>
              <a:rPr lang="fr-FR" b="1" dirty="0"/>
              <a:t> opinion, </a:t>
            </a:r>
            <a:r>
              <a:rPr lang="fr-FR" b="1" dirty="0" err="1"/>
              <a:t>is</a:t>
            </a:r>
            <a:r>
              <a:rPr lang="fr-FR" b="1" dirty="0"/>
              <a:t> </a:t>
            </a:r>
            <a:r>
              <a:rPr lang="fr-FR" b="1" dirty="0" err="1"/>
              <a:t>there</a:t>
            </a:r>
            <a:r>
              <a:rPr lang="fr-FR" b="1" dirty="0"/>
              <a:t> </a:t>
            </a:r>
            <a:r>
              <a:rPr lang="fr-FR" b="1" dirty="0" err="1"/>
              <a:t>anything</a:t>
            </a:r>
            <a:r>
              <a:rPr lang="fr-FR" b="1" dirty="0"/>
              <a:t> in the world </a:t>
            </a:r>
            <a:r>
              <a:rPr lang="fr-FR" b="1" dirty="0" err="1"/>
              <a:t>that</a:t>
            </a:r>
            <a:r>
              <a:rPr lang="fr-FR" b="1" dirty="0"/>
              <a:t> </a:t>
            </a:r>
            <a:r>
              <a:rPr lang="fr-FR" b="1" u="sng" dirty="0" err="1"/>
              <a:t>cannot</a:t>
            </a:r>
            <a:r>
              <a:rPr lang="fr-FR" b="1" u="sng" dirty="0"/>
              <a:t> </a:t>
            </a:r>
            <a:r>
              <a:rPr lang="fr-FR" b="1" dirty="0" err="1"/>
              <a:t>be</a:t>
            </a:r>
            <a:r>
              <a:rPr lang="fr-FR" b="1" dirty="0"/>
              <a:t> </a:t>
            </a:r>
            <a:r>
              <a:rPr lang="fr-FR" b="1" dirty="0" err="1"/>
              <a:t>represented</a:t>
            </a:r>
            <a:r>
              <a:rPr lang="fr-FR" b="1" dirty="0"/>
              <a:t> by data?</a:t>
            </a:r>
            <a:endParaRPr b="1"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r-FR" dirty="0"/>
              <a:t>This first point </a:t>
            </a:r>
            <a:r>
              <a:rPr lang="fr-FR" dirty="0" err="1"/>
              <a:t>is</a:t>
            </a:r>
            <a:r>
              <a:rPr lang="fr-FR" dirty="0"/>
              <a:t> an important one. </a:t>
            </a:r>
            <a:r>
              <a:rPr lang="fr-FR" dirty="0" err="1"/>
              <a:t>We</a:t>
            </a:r>
            <a:r>
              <a:rPr lang="fr-FR" dirty="0"/>
              <a:t> </a:t>
            </a:r>
            <a:r>
              <a:rPr lang="fr-FR" dirty="0" err="1"/>
              <a:t>create</a:t>
            </a:r>
            <a:r>
              <a:rPr lang="fr-FR" dirty="0"/>
              <a:t> data, </a:t>
            </a:r>
            <a:r>
              <a:rPr lang="fr-FR" dirty="0" err="1"/>
              <a:t>we</a:t>
            </a:r>
            <a:r>
              <a:rPr lang="fr-FR" dirty="0"/>
              <a:t> </a:t>
            </a:r>
            <a:r>
              <a:rPr lang="fr-FR" dirty="0" err="1"/>
              <a:t>make</a:t>
            </a:r>
            <a:r>
              <a:rPr lang="fr-FR" dirty="0"/>
              <a:t> </a:t>
            </a:r>
            <a:r>
              <a:rPr lang="fr-FR" dirty="0" err="1"/>
              <a:t>representations</a:t>
            </a:r>
            <a:r>
              <a:rPr lang="fr-FR" dirty="0"/>
              <a:t> of </a:t>
            </a:r>
            <a:r>
              <a:rPr lang="fr-FR" dirty="0" err="1"/>
              <a:t>things</a:t>
            </a:r>
            <a:r>
              <a:rPr lang="fr-FR" dirty="0"/>
              <a:t> in the world out of data, </a:t>
            </a:r>
            <a:r>
              <a:rPr lang="fr-FR" dirty="0" err="1"/>
              <a:t>because</a:t>
            </a:r>
            <a:r>
              <a:rPr lang="fr-FR" dirty="0"/>
              <a:t> </a:t>
            </a:r>
            <a:r>
              <a:rPr lang="fr-FR" dirty="0" err="1"/>
              <a:t>we</a:t>
            </a:r>
            <a:r>
              <a:rPr lang="fr-FR" dirty="0"/>
              <a:t> </a:t>
            </a:r>
            <a:r>
              <a:rPr lang="fr-FR" dirty="0" err="1"/>
              <a:t>want</a:t>
            </a:r>
            <a:r>
              <a:rPr lang="fr-FR" dirty="0"/>
              <a:t> to more </a:t>
            </a:r>
            <a:r>
              <a:rPr lang="fr-FR" dirty="0" err="1"/>
              <a:t>conveniently</a:t>
            </a:r>
            <a:r>
              <a:rPr lang="fr-FR" dirty="0"/>
              <a:t>:</a:t>
            </a:r>
            <a:endParaRPr dirty="0"/>
          </a:p>
          <a:p>
            <a:pPr marL="457200" lvl="0" indent="-298450" algn="l" rtl="0">
              <a:lnSpc>
                <a:spcPct val="100000"/>
              </a:lnSpc>
              <a:spcBef>
                <a:spcPts val="0"/>
              </a:spcBef>
              <a:spcAft>
                <a:spcPts val="0"/>
              </a:spcAft>
              <a:buSzPts val="1100"/>
              <a:buAutoNum type="arabicPeriod"/>
            </a:pPr>
            <a:r>
              <a:rPr lang="fr-FR" dirty="0" err="1"/>
              <a:t>See</a:t>
            </a:r>
            <a:r>
              <a:rPr lang="fr-FR" dirty="0"/>
              <a:t> </a:t>
            </a:r>
            <a:r>
              <a:rPr lang="fr-FR" dirty="0" err="1"/>
              <a:t>it</a:t>
            </a:r>
            <a:r>
              <a:rPr lang="fr-FR" dirty="0"/>
              <a:t>, </a:t>
            </a:r>
            <a:r>
              <a:rPr lang="fr-FR" dirty="0" err="1"/>
              <a:t>whenever</a:t>
            </a:r>
            <a:r>
              <a:rPr lang="fr-FR" dirty="0"/>
              <a:t> and </a:t>
            </a:r>
            <a:r>
              <a:rPr lang="fr-FR" dirty="0" err="1"/>
              <a:t>wherever</a:t>
            </a:r>
            <a:r>
              <a:rPr lang="fr-FR" dirty="0"/>
              <a:t> </a:t>
            </a:r>
            <a:r>
              <a:rPr lang="fr-FR" dirty="0" err="1"/>
              <a:t>we</a:t>
            </a:r>
            <a:r>
              <a:rPr lang="fr-FR" dirty="0"/>
              <a:t> </a:t>
            </a:r>
            <a:r>
              <a:rPr lang="fr-FR" dirty="0" err="1"/>
              <a:t>want</a:t>
            </a:r>
            <a:r>
              <a:rPr lang="fr-FR" dirty="0"/>
              <a:t>.</a:t>
            </a:r>
            <a:endParaRPr dirty="0"/>
          </a:p>
          <a:p>
            <a:pPr marL="457200" lvl="0" indent="-298450" algn="l" rtl="0">
              <a:lnSpc>
                <a:spcPct val="100000"/>
              </a:lnSpc>
              <a:spcBef>
                <a:spcPts val="0"/>
              </a:spcBef>
              <a:spcAft>
                <a:spcPts val="0"/>
              </a:spcAft>
              <a:buSzPts val="1100"/>
              <a:buAutoNum type="arabicPeriod"/>
            </a:pPr>
            <a:r>
              <a:rPr lang="fr-FR" dirty="0" err="1"/>
              <a:t>Analyze</a:t>
            </a:r>
            <a:r>
              <a:rPr lang="fr-FR" dirty="0"/>
              <a:t> </a:t>
            </a:r>
            <a:r>
              <a:rPr lang="fr-FR" dirty="0" err="1"/>
              <a:t>it</a:t>
            </a:r>
            <a:r>
              <a:rPr lang="fr-FR" dirty="0"/>
              <a:t> to gain insights about the </a:t>
            </a:r>
            <a:r>
              <a:rPr lang="fr-FR" dirty="0" err="1"/>
              <a:t>things</a:t>
            </a:r>
            <a:r>
              <a:rPr lang="fr-FR" dirty="0"/>
              <a:t> and the world.</a:t>
            </a:r>
            <a:endParaRPr dirty="0"/>
          </a:p>
          <a:p>
            <a:pPr marL="457200" lvl="0" indent="-298450" algn="l" rtl="0">
              <a:lnSpc>
                <a:spcPct val="100000"/>
              </a:lnSpc>
              <a:spcBef>
                <a:spcPts val="0"/>
              </a:spcBef>
              <a:spcAft>
                <a:spcPts val="0"/>
              </a:spcAft>
              <a:buSzPts val="1100"/>
              <a:buAutoNum type="arabicPeriod"/>
            </a:pPr>
            <a:r>
              <a:rPr lang="fr-FR" dirty="0"/>
              <a:t>Combine </a:t>
            </a:r>
            <a:r>
              <a:rPr lang="fr-FR" dirty="0" err="1"/>
              <a:t>it</a:t>
            </a:r>
            <a:r>
              <a:rPr lang="fr-FR" dirty="0"/>
              <a:t> to </a:t>
            </a:r>
            <a:r>
              <a:rPr lang="fr-FR" dirty="0" err="1"/>
              <a:t>broaden</a:t>
            </a:r>
            <a:r>
              <a:rPr lang="fr-FR" dirty="0"/>
              <a:t> the </a:t>
            </a:r>
            <a:r>
              <a:rPr lang="fr-FR" dirty="0" err="1"/>
              <a:t>space</a:t>
            </a:r>
            <a:r>
              <a:rPr lang="fr-FR" dirty="0"/>
              <a:t> </a:t>
            </a:r>
            <a:r>
              <a:rPr lang="fr-FR" dirty="0" err="1"/>
              <a:t>we</a:t>
            </a:r>
            <a:r>
              <a:rPr lang="fr-FR" dirty="0"/>
              <a:t> are </a:t>
            </a:r>
            <a:r>
              <a:rPr lang="fr-FR" dirty="0" err="1"/>
              <a:t>analysing</a:t>
            </a:r>
            <a:r>
              <a:rPr lang="fr-FR" dirty="0"/>
              <a:t>, and </a:t>
            </a:r>
            <a:r>
              <a:rPr lang="fr-FR" dirty="0" err="1"/>
              <a:t>see</a:t>
            </a:r>
            <a:r>
              <a:rPr lang="fr-FR" dirty="0"/>
              <a:t> how </a:t>
            </a:r>
            <a:r>
              <a:rPr lang="fr-FR" dirty="0" err="1"/>
              <a:t>perhaps</a:t>
            </a:r>
            <a:r>
              <a:rPr lang="fr-FR" dirty="0"/>
              <a:t> </a:t>
            </a:r>
            <a:r>
              <a:rPr lang="fr-FR" dirty="0" err="1"/>
              <a:t>apparently</a:t>
            </a:r>
            <a:r>
              <a:rPr lang="fr-FR" dirty="0"/>
              <a:t> </a:t>
            </a:r>
            <a:r>
              <a:rPr lang="fr-FR" dirty="0" err="1"/>
              <a:t>unrelated</a:t>
            </a:r>
            <a:r>
              <a:rPr lang="fr-FR" dirty="0"/>
              <a:t> </a:t>
            </a:r>
            <a:r>
              <a:rPr lang="fr-FR" dirty="0" err="1"/>
              <a:t>things</a:t>
            </a:r>
            <a:r>
              <a:rPr lang="fr-FR" dirty="0"/>
              <a:t> are </a:t>
            </a:r>
            <a:r>
              <a:rPr lang="fr-FR" dirty="0" err="1"/>
              <a:t>connected</a:t>
            </a:r>
            <a:r>
              <a:rPr lang="fr-FR" dirty="0"/>
              <a:t>, </a:t>
            </a:r>
            <a:r>
              <a:rPr lang="fr-FR" dirty="0" err="1"/>
              <a:t>hopefully</a:t>
            </a:r>
            <a:r>
              <a:rPr lang="fr-FR" dirty="0"/>
              <a:t> by a causal </a:t>
            </a:r>
            <a:r>
              <a:rPr lang="fr-FR" dirty="0" err="1"/>
              <a:t>relationship</a:t>
            </a:r>
            <a:r>
              <a:rPr lang="fr-FR" dirty="0"/>
              <a:t>.</a:t>
            </a:r>
            <a:endParaRPr dirty="0"/>
          </a:p>
          <a:p>
            <a:pPr marL="457200" lvl="0" indent="-298450" algn="l" rtl="0">
              <a:lnSpc>
                <a:spcPct val="100000"/>
              </a:lnSpc>
              <a:spcBef>
                <a:spcPts val="0"/>
              </a:spcBef>
              <a:spcAft>
                <a:spcPts val="0"/>
              </a:spcAft>
              <a:buSzPts val="1100"/>
              <a:buAutoNum type="arabicPeriod"/>
            </a:pPr>
            <a:r>
              <a:rPr lang="fr-FR" dirty="0" err="1"/>
              <a:t>Send</a:t>
            </a:r>
            <a:r>
              <a:rPr lang="fr-FR" dirty="0"/>
              <a:t> and </a:t>
            </a:r>
            <a:r>
              <a:rPr lang="fr-FR" dirty="0" err="1"/>
              <a:t>receive</a:t>
            </a:r>
            <a:r>
              <a:rPr lang="fr-FR" dirty="0"/>
              <a:t> </a:t>
            </a:r>
            <a:r>
              <a:rPr lang="fr-FR" dirty="0" err="1"/>
              <a:t>it</a:t>
            </a:r>
            <a:r>
              <a:rPr lang="fr-FR" dirty="0"/>
              <a:t> </a:t>
            </a:r>
            <a:r>
              <a:rPr lang="fr-FR" dirty="0" err="1"/>
              <a:t>with</a:t>
            </a:r>
            <a:r>
              <a:rPr lang="fr-FR" dirty="0"/>
              <a:t> </a:t>
            </a:r>
            <a:r>
              <a:rPr lang="fr-FR" dirty="0" err="1"/>
              <a:t>others</a:t>
            </a:r>
            <a:r>
              <a:rPr lang="fr-FR" dirty="0"/>
              <a:t>.</a:t>
            </a:r>
            <a:endParaRPr dirty="0"/>
          </a:p>
          <a:p>
            <a:pPr marL="457200" lvl="0" indent="-298450" algn="l" rtl="0">
              <a:lnSpc>
                <a:spcPct val="100000"/>
              </a:lnSpc>
              <a:spcBef>
                <a:spcPts val="0"/>
              </a:spcBef>
              <a:spcAft>
                <a:spcPts val="0"/>
              </a:spcAft>
              <a:buSzPts val="1100"/>
              <a:buAutoNum type="arabicPeriod"/>
            </a:pPr>
            <a:r>
              <a:rPr lang="fr-FR" dirty="0" err="1"/>
              <a:t>Keep</a:t>
            </a:r>
            <a:r>
              <a:rPr lang="fr-FR" dirty="0"/>
              <a:t> </a:t>
            </a:r>
            <a:r>
              <a:rPr lang="fr-FR" dirty="0" err="1"/>
              <a:t>it</a:t>
            </a:r>
            <a:r>
              <a:rPr lang="fr-FR" dirty="0"/>
              <a:t> for a long time.</a:t>
            </a:r>
            <a:endParaRPr dirty="0"/>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None/>
            </a:pPr>
            <a:r>
              <a:rPr lang="fr-FR" dirty="0"/>
              <a:t>Point </a:t>
            </a:r>
            <a:r>
              <a:rPr lang="fr-FR" dirty="0" err="1"/>
              <a:t>two</a:t>
            </a:r>
            <a:r>
              <a:rPr lang="fr-FR" dirty="0"/>
              <a:t> </a:t>
            </a:r>
            <a:r>
              <a:rPr lang="fr-FR" dirty="0" err="1"/>
              <a:t>is</a:t>
            </a:r>
            <a:r>
              <a:rPr lang="fr-FR" dirty="0"/>
              <a:t> </a:t>
            </a:r>
            <a:r>
              <a:rPr lang="fr-FR" dirty="0" err="1"/>
              <a:t>why</a:t>
            </a:r>
            <a:r>
              <a:rPr lang="fr-FR" dirty="0"/>
              <a:t> I </a:t>
            </a:r>
            <a:r>
              <a:rPr lang="fr-FR" dirty="0" err="1"/>
              <a:t>keep</a:t>
            </a:r>
            <a:r>
              <a:rPr lang="fr-FR" dirty="0"/>
              <a:t> tape over </a:t>
            </a:r>
            <a:r>
              <a:rPr lang="fr-FR" dirty="0" err="1"/>
              <a:t>my</a:t>
            </a:r>
            <a:r>
              <a:rPr lang="fr-FR" dirty="0"/>
              <a:t> webcam.  But </a:t>
            </a:r>
            <a:r>
              <a:rPr lang="fr-FR" dirty="0" err="1"/>
              <a:t>seriously</a:t>
            </a:r>
            <a:r>
              <a:rPr lang="fr-FR" dirty="0"/>
              <a:t>, </a:t>
            </a:r>
            <a:r>
              <a:rPr lang="fr-FR" dirty="0" err="1"/>
              <a:t>it</a:t>
            </a:r>
            <a:r>
              <a:rPr lang="fr-FR" dirty="0"/>
              <a:t> </a:t>
            </a:r>
            <a:r>
              <a:rPr lang="fr-FR" dirty="0" err="1"/>
              <a:t>is</a:t>
            </a:r>
            <a:r>
              <a:rPr lang="fr-FR" dirty="0"/>
              <a:t> </a:t>
            </a:r>
            <a:r>
              <a:rPr lang="fr-FR" dirty="0" err="1"/>
              <a:t>worth</a:t>
            </a:r>
            <a:r>
              <a:rPr lang="fr-FR" dirty="0"/>
              <a:t> </a:t>
            </a:r>
            <a:r>
              <a:rPr lang="fr-FR" dirty="0" err="1"/>
              <a:t>thinking</a:t>
            </a:r>
            <a:r>
              <a:rPr lang="fr-FR" dirty="0"/>
              <a:t> about all the </a:t>
            </a:r>
            <a:r>
              <a:rPr lang="fr-FR" dirty="0" err="1"/>
              <a:t>ways</a:t>
            </a:r>
            <a:r>
              <a:rPr lang="fr-FR" dirty="0"/>
              <a:t> </a:t>
            </a:r>
            <a:r>
              <a:rPr lang="fr-FR" dirty="0" err="1"/>
              <a:t>that</a:t>
            </a:r>
            <a:r>
              <a:rPr lang="fr-FR" dirty="0"/>
              <a:t> real world </a:t>
            </a:r>
            <a:r>
              <a:rPr lang="fr-FR" dirty="0" err="1"/>
              <a:t>phenomena</a:t>
            </a:r>
            <a:r>
              <a:rPr lang="fr-FR" dirty="0"/>
              <a:t> are </a:t>
            </a:r>
            <a:r>
              <a:rPr lang="fr-FR" dirty="0" err="1"/>
              <a:t>converted</a:t>
            </a:r>
            <a:r>
              <a:rPr lang="fr-FR" dirty="0"/>
              <a:t> to data and shot down </a:t>
            </a:r>
            <a:r>
              <a:rPr lang="fr-FR" dirty="0" err="1"/>
              <a:t>wires</a:t>
            </a:r>
            <a:r>
              <a:rPr lang="fr-FR" dirty="0"/>
              <a:t> or broadcast as </a:t>
            </a:r>
            <a:r>
              <a:rPr lang="fr-FR" dirty="0" err="1"/>
              <a:t>signals</a:t>
            </a:r>
            <a:r>
              <a:rPr lang="fr-FR" dirty="0"/>
              <a:t>.</a:t>
            </a:r>
            <a:endParaRPr dirty="0"/>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None/>
            </a:pPr>
            <a:r>
              <a:rPr lang="fr-FR" dirty="0"/>
              <a:t>Point </a:t>
            </a:r>
            <a:r>
              <a:rPr lang="fr-FR" dirty="0" err="1"/>
              <a:t>three</a:t>
            </a:r>
            <a:r>
              <a:rPr lang="fr-FR" dirty="0"/>
              <a:t> </a:t>
            </a:r>
            <a:r>
              <a:rPr lang="fr-FR" dirty="0" err="1"/>
              <a:t>is</a:t>
            </a:r>
            <a:r>
              <a:rPr lang="fr-FR" dirty="0"/>
              <a:t> </a:t>
            </a:r>
            <a:r>
              <a:rPr lang="fr-FR" dirty="0" err="1"/>
              <a:t>also</a:t>
            </a:r>
            <a:r>
              <a:rPr lang="fr-FR" dirty="0"/>
              <a:t> </a:t>
            </a:r>
            <a:r>
              <a:rPr lang="fr-FR" dirty="0" err="1"/>
              <a:t>worth</a:t>
            </a:r>
            <a:r>
              <a:rPr lang="fr-FR" dirty="0"/>
              <a:t> </a:t>
            </a:r>
            <a:r>
              <a:rPr lang="fr-FR" dirty="0" err="1"/>
              <a:t>thinking</a:t>
            </a:r>
            <a:r>
              <a:rPr lang="fr-FR" dirty="0"/>
              <a:t> about.  </a:t>
            </a:r>
            <a:r>
              <a:rPr lang="fr-FR" dirty="0" err="1"/>
              <a:t>Increasingly</a:t>
            </a:r>
            <a:r>
              <a:rPr lang="fr-FR" dirty="0"/>
              <a:t> </a:t>
            </a:r>
            <a:r>
              <a:rPr lang="fr-FR" dirty="0" err="1"/>
              <a:t>it</a:t>
            </a:r>
            <a:r>
              <a:rPr lang="fr-FR" dirty="0"/>
              <a:t> </a:t>
            </a:r>
            <a:r>
              <a:rPr lang="fr-FR" dirty="0" err="1"/>
              <a:t>is</a:t>
            </a:r>
            <a:r>
              <a:rPr lang="fr-FR" dirty="0"/>
              <a:t> possible to design </a:t>
            </a:r>
            <a:r>
              <a:rPr lang="fr-FR" dirty="0" err="1"/>
              <a:t>molecules</a:t>
            </a:r>
            <a:r>
              <a:rPr lang="fr-FR" dirty="0"/>
              <a:t> of </a:t>
            </a:r>
            <a:r>
              <a:rPr lang="fr-FR" dirty="0" err="1"/>
              <a:t>matter</a:t>
            </a:r>
            <a:r>
              <a:rPr lang="fr-FR" dirty="0"/>
              <a:t> </a:t>
            </a:r>
            <a:r>
              <a:rPr lang="fr-FR" dirty="0" err="1"/>
              <a:t>that</a:t>
            </a:r>
            <a:r>
              <a:rPr lang="fr-FR" dirty="0"/>
              <a:t> have the </a:t>
            </a:r>
            <a:r>
              <a:rPr lang="fr-FR" dirty="0" err="1"/>
              <a:t>properties</a:t>
            </a:r>
            <a:r>
              <a:rPr lang="fr-FR" dirty="0"/>
              <a:t> of high-performance </a:t>
            </a:r>
            <a:r>
              <a:rPr lang="fr-FR" dirty="0" err="1"/>
              <a:t>materials</a:t>
            </a:r>
            <a:r>
              <a:rPr lang="fr-FR" dirty="0"/>
              <a:t> or </a:t>
            </a:r>
            <a:r>
              <a:rPr lang="fr-FR" dirty="0" err="1"/>
              <a:t>specially</a:t>
            </a:r>
            <a:r>
              <a:rPr lang="fr-FR" dirty="0"/>
              <a:t> </a:t>
            </a:r>
            <a:r>
              <a:rPr lang="fr-FR" dirty="0" err="1"/>
              <a:t>reactive</a:t>
            </a:r>
            <a:r>
              <a:rPr lang="fr-FR" dirty="0"/>
              <a:t> </a:t>
            </a:r>
            <a:r>
              <a:rPr lang="fr-FR" dirty="0" err="1"/>
              <a:t>chemicals</a:t>
            </a:r>
            <a:r>
              <a:rPr lang="fr-FR" dirty="0"/>
              <a:t>.  A </a:t>
            </a:r>
            <a:r>
              <a:rPr lang="fr-FR" dirty="0" err="1"/>
              <a:t>holy</a:t>
            </a:r>
            <a:r>
              <a:rPr lang="fr-FR" dirty="0"/>
              <a:t> </a:t>
            </a:r>
            <a:r>
              <a:rPr lang="fr-FR" dirty="0" err="1"/>
              <a:t>grail</a:t>
            </a:r>
            <a:r>
              <a:rPr lang="fr-FR" dirty="0"/>
              <a:t>, not </a:t>
            </a:r>
            <a:r>
              <a:rPr lang="fr-FR" dirty="0" err="1"/>
              <a:t>quite</a:t>
            </a:r>
            <a:r>
              <a:rPr lang="fr-FR" dirty="0"/>
              <a:t> </a:t>
            </a:r>
            <a:r>
              <a:rPr lang="fr-FR" dirty="0" err="1"/>
              <a:t>achieved</a:t>
            </a:r>
            <a:r>
              <a:rPr lang="fr-FR" dirty="0"/>
              <a:t> as </a:t>
            </a:r>
            <a:r>
              <a:rPr lang="fr-FR" dirty="0" err="1"/>
              <a:t>yet</a:t>
            </a:r>
            <a:r>
              <a:rPr lang="fr-FR" dirty="0"/>
              <a:t> </a:t>
            </a:r>
            <a:r>
              <a:rPr lang="fr-FR" dirty="0" err="1"/>
              <a:t>so</a:t>
            </a:r>
            <a:r>
              <a:rPr lang="fr-FR" dirty="0"/>
              <a:t> far as I know, </a:t>
            </a:r>
            <a:r>
              <a:rPr lang="fr-FR" dirty="0" err="1"/>
              <a:t>is</a:t>
            </a:r>
            <a:r>
              <a:rPr lang="fr-FR" dirty="0"/>
              <a:t> enzymes </a:t>
            </a:r>
            <a:r>
              <a:rPr lang="fr-FR" dirty="0" err="1"/>
              <a:t>that</a:t>
            </a:r>
            <a:r>
              <a:rPr lang="fr-FR" dirty="0"/>
              <a:t> break cellulose (</a:t>
            </a:r>
            <a:r>
              <a:rPr lang="fr-FR" dirty="0" err="1"/>
              <a:t>straw</a:t>
            </a:r>
            <a:r>
              <a:rPr lang="fr-FR" dirty="0"/>
              <a:t>) down </a:t>
            </a:r>
            <a:r>
              <a:rPr lang="fr-FR" dirty="0" err="1"/>
              <a:t>into</a:t>
            </a:r>
            <a:r>
              <a:rPr lang="fr-FR" dirty="0"/>
              <a:t> usable fuel.  And </a:t>
            </a:r>
            <a:r>
              <a:rPr lang="fr-FR" dirty="0" err="1"/>
              <a:t>already</a:t>
            </a:r>
            <a:r>
              <a:rPr lang="fr-FR" dirty="0"/>
              <a:t> </a:t>
            </a:r>
            <a:r>
              <a:rPr lang="fr-FR" dirty="0" err="1"/>
              <a:t>we</a:t>
            </a:r>
            <a:r>
              <a:rPr lang="fr-FR" dirty="0"/>
              <a:t> know </a:t>
            </a:r>
            <a:r>
              <a:rPr lang="fr-FR" dirty="0" err="1"/>
              <a:t>it</a:t>
            </a:r>
            <a:r>
              <a:rPr lang="fr-FR" dirty="0"/>
              <a:t> </a:t>
            </a:r>
            <a:r>
              <a:rPr lang="fr-FR" dirty="0" err="1"/>
              <a:t>is</a:t>
            </a:r>
            <a:r>
              <a:rPr lang="fr-FR" dirty="0"/>
              <a:t> possible to </a:t>
            </a:r>
            <a:r>
              <a:rPr lang="fr-FR" dirty="0" err="1"/>
              <a:t>make</a:t>
            </a:r>
            <a:r>
              <a:rPr lang="fr-FR" dirty="0"/>
              <a:t> usable </a:t>
            </a:r>
            <a:r>
              <a:rPr lang="fr-FR" dirty="0" err="1"/>
              <a:t>things</a:t>
            </a:r>
            <a:r>
              <a:rPr lang="fr-FR" dirty="0"/>
              <a:t> in 3D printers, not </a:t>
            </a:r>
            <a:r>
              <a:rPr lang="fr-FR" dirty="0" err="1"/>
              <a:t>just</a:t>
            </a:r>
            <a:r>
              <a:rPr lang="fr-FR" dirty="0"/>
              <a:t> action figures but </a:t>
            </a:r>
            <a:r>
              <a:rPr lang="fr-FR" dirty="0" err="1"/>
              <a:t>firearms</a:t>
            </a:r>
            <a:r>
              <a:rPr lang="fr-FR" dirty="0"/>
              <a:t>, </a:t>
            </a:r>
            <a:r>
              <a:rPr lang="fr-FR" dirty="0" err="1"/>
              <a:t>spare</a:t>
            </a:r>
            <a:r>
              <a:rPr lang="fr-FR" dirty="0"/>
              <a:t> parts for </a:t>
            </a:r>
            <a:r>
              <a:rPr lang="fr-FR" dirty="0" err="1"/>
              <a:t>aircraft</a:t>
            </a:r>
            <a:r>
              <a:rPr lang="fr-FR" dirty="0"/>
              <a:t>, and </a:t>
            </a:r>
            <a:r>
              <a:rPr lang="fr-FR" dirty="0" err="1"/>
              <a:t>so</a:t>
            </a:r>
            <a:r>
              <a:rPr lang="fr-FR" dirty="0"/>
              <a:t> on.  And </a:t>
            </a:r>
            <a:r>
              <a:rPr lang="fr-FR" dirty="0" err="1"/>
              <a:t>each</a:t>
            </a:r>
            <a:r>
              <a:rPr lang="fr-FR" dirty="0"/>
              <a:t> of </a:t>
            </a:r>
            <a:r>
              <a:rPr lang="fr-FR" dirty="0" err="1"/>
              <a:t>those</a:t>
            </a:r>
            <a:r>
              <a:rPr lang="fr-FR" dirty="0"/>
              <a:t> parts </a:t>
            </a:r>
            <a:r>
              <a:rPr lang="fr-FR" dirty="0" err="1"/>
              <a:t>comes</a:t>
            </a:r>
            <a:r>
              <a:rPr lang="fr-FR" dirty="0"/>
              <a:t> out of a file format, like STL, in </a:t>
            </a:r>
            <a:r>
              <a:rPr lang="fr-FR" dirty="0" err="1"/>
              <a:t>other</a:t>
            </a:r>
            <a:r>
              <a:rPr lang="fr-FR" dirty="0"/>
              <a:t> </a:t>
            </a:r>
            <a:r>
              <a:rPr lang="fr-FR" dirty="0" err="1"/>
              <a:t>words</a:t>
            </a:r>
            <a:r>
              <a:rPr lang="fr-FR" dirty="0"/>
              <a:t> data.</a:t>
            </a:r>
            <a:endParaRPr dirty="0"/>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None/>
            </a:pPr>
            <a:r>
              <a:rPr lang="fr-FR" dirty="0"/>
              <a:t>Sources: https://www.nature.com/articles/448757a , https://en.wikipedia.org/wiki/STL_(file_format)</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 name="Google Shape;5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r-FR"/>
              <a:t>First let me give you an overview of the program and the people who will be delivering it.</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2" name="Google Shape;19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r-FR"/>
              <a:t>This concept comes from the Open Data Institute, and describes the range of types of ownership or access to data.  If you have the access, you can work with or even combine for analysis all these types of data.’</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fr-FR"/>
              <a:t>Remember what I said before about scraping data?  People do that all the time with the fourth item on the list, but again, you should get permission where necessary.  Hackers illegally do it with the first three.</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fr-FR"/>
              <a:t>If you are in government or a non-profit and are thinking about starting to open up your data, a good place to begin is with what is already on your website and facing the public, but as web pages and pdfs.  Scrape those and clean them up into data sets.  One small step for someone with a computer… one giant leap for your organization, as you will see later on in this session.</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fr-FR" i="0" u="none" strike="noStrike">
                <a:solidFill>
                  <a:srgbClr val="000000"/>
                </a:solidFill>
              </a:rPr>
              <a:t>https://theodi.org/about-the-odi/the-data-spectrum/</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17943b2fce8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9" name="Google Shape;199;g17943b2fce8_0_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CA" dirty="0"/>
              <a:t>Let’s pause for questions.</a:t>
            </a: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17943b2fce8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4" name="Google Shape;204;g17943b2fce8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fr-FR" dirty="0" err="1"/>
              <a:t>Creating</a:t>
            </a:r>
            <a:r>
              <a:rPr lang="fr-FR" dirty="0"/>
              <a:t> data </a:t>
            </a:r>
            <a:r>
              <a:rPr lang="fr-FR" dirty="0" err="1"/>
              <a:t>is</a:t>
            </a:r>
            <a:r>
              <a:rPr lang="fr-FR" dirty="0"/>
              <a:t> one </a:t>
            </a:r>
            <a:r>
              <a:rPr lang="fr-FR" dirty="0" err="1"/>
              <a:t>thing</a:t>
            </a:r>
            <a:r>
              <a:rPr lang="fr-FR" dirty="0"/>
              <a:t>. But </a:t>
            </a:r>
            <a:r>
              <a:rPr lang="fr-FR" dirty="0" err="1"/>
              <a:t>sitting</a:t>
            </a:r>
            <a:r>
              <a:rPr lang="fr-FR" dirty="0"/>
              <a:t> and </a:t>
            </a:r>
            <a:r>
              <a:rPr lang="fr-FR" dirty="0" err="1"/>
              <a:t>staring</a:t>
            </a:r>
            <a:r>
              <a:rPr lang="fr-FR" dirty="0"/>
              <a:t> at a </a:t>
            </a:r>
            <a:r>
              <a:rPr lang="fr-FR" dirty="0" err="1"/>
              <a:t>spreadsheet</a:t>
            </a:r>
            <a:r>
              <a:rPr lang="fr-FR" dirty="0"/>
              <a:t> or the like </a:t>
            </a:r>
            <a:r>
              <a:rPr lang="fr-FR" dirty="0" err="1"/>
              <a:t>won’t</a:t>
            </a:r>
            <a:r>
              <a:rPr lang="fr-FR" dirty="0"/>
              <a:t> do </a:t>
            </a:r>
            <a:r>
              <a:rPr lang="fr-FR" dirty="0" err="1"/>
              <a:t>much</a:t>
            </a:r>
            <a:r>
              <a:rPr lang="fr-FR" dirty="0"/>
              <a:t> more for </a:t>
            </a:r>
            <a:r>
              <a:rPr lang="fr-FR" dirty="0" err="1"/>
              <a:t>you</a:t>
            </a:r>
            <a:r>
              <a:rPr lang="fr-FR" dirty="0"/>
              <a:t>.  You have to </a:t>
            </a:r>
            <a:r>
              <a:rPr lang="fr-FR" dirty="0" err="1"/>
              <a:t>apply</a:t>
            </a:r>
            <a:r>
              <a:rPr lang="fr-FR" dirty="0"/>
              <a:t> </a:t>
            </a:r>
            <a:r>
              <a:rPr lang="fr-FR" dirty="0" err="1"/>
              <a:t>tools</a:t>
            </a:r>
            <a:r>
              <a:rPr lang="fr-FR" dirty="0"/>
              <a:t> to the data to gain insight, information… </a:t>
            </a:r>
            <a:r>
              <a:rPr lang="fr-FR" dirty="0" err="1"/>
              <a:t>knowledge</a:t>
            </a:r>
            <a:r>
              <a:rPr lang="fr-FR" dirty="0"/>
              <a:t> </a:t>
            </a:r>
            <a:r>
              <a:rPr lang="fr-FR" dirty="0" err="1"/>
              <a:t>that</a:t>
            </a:r>
            <a:r>
              <a:rPr lang="fr-FR" dirty="0"/>
              <a:t> </a:t>
            </a:r>
            <a:r>
              <a:rPr lang="fr-FR" dirty="0" err="1"/>
              <a:t>you</a:t>
            </a:r>
            <a:r>
              <a:rPr lang="fr-FR" dirty="0"/>
              <a:t> can use to </a:t>
            </a:r>
            <a:r>
              <a:rPr lang="fr-FR" dirty="0" err="1"/>
              <a:t>create</a:t>
            </a:r>
            <a:r>
              <a:rPr lang="fr-FR" dirty="0"/>
              <a:t> value.  To </a:t>
            </a:r>
            <a:r>
              <a:rPr lang="fr-FR" dirty="0" err="1"/>
              <a:t>avoid</a:t>
            </a:r>
            <a:r>
              <a:rPr lang="fr-FR" dirty="0"/>
              <a:t> </a:t>
            </a:r>
            <a:r>
              <a:rPr lang="fr-FR" dirty="0" err="1"/>
              <a:t>pitfalls</a:t>
            </a:r>
            <a:r>
              <a:rPr lang="fr-FR" dirty="0"/>
              <a:t>, </a:t>
            </a:r>
            <a:r>
              <a:rPr lang="fr-FR" dirty="0" err="1"/>
              <a:t>concentrate</a:t>
            </a:r>
            <a:r>
              <a:rPr lang="fr-FR" dirty="0"/>
              <a:t> </a:t>
            </a:r>
            <a:r>
              <a:rPr lang="fr-FR" dirty="0" err="1"/>
              <a:t>your</a:t>
            </a:r>
            <a:r>
              <a:rPr lang="fr-FR" dirty="0"/>
              <a:t> </a:t>
            </a:r>
            <a:r>
              <a:rPr lang="fr-FR" dirty="0" err="1"/>
              <a:t>resources</a:t>
            </a:r>
            <a:r>
              <a:rPr lang="fr-FR" dirty="0"/>
              <a:t> </a:t>
            </a:r>
            <a:r>
              <a:rPr lang="fr-FR" dirty="0" err="1"/>
              <a:t>where</a:t>
            </a:r>
            <a:r>
              <a:rPr lang="fr-FR" dirty="0"/>
              <a:t> </a:t>
            </a:r>
            <a:r>
              <a:rPr lang="fr-FR" dirty="0" err="1"/>
              <a:t>they</a:t>
            </a:r>
            <a:r>
              <a:rPr lang="fr-FR" dirty="0"/>
              <a:t> are </a:t>
            </a:r>
            <a:r>
              <a:rPr lang="fr-FR" dirty="0" err="1"/>
              <a:t>needed</a:t>
            </a:r>
            <a:r>
              <a:rPr lang="fr-FR" dirty="0"/>
              <a:t>, </a:t>
            </a:r>
            <a:r>
              <a:rPr lang="fr-FR" dirty="0" err="1"/>
              <a:t>see</a:t>
            </a:r>
            <a:r>
              <a:rPr lang="fr-FR" dirty="0"/>
              <a:t> </a:t>
            </a:r>
            <a:r>
              <a:rPr lang="fr-FR" dirty="0" err="1"/>
              <a:t>unmet</a:t>
            </a:r>
            <a:r>
              <a:rPr lang="fr-FR" dirty="0"/>
              <a:t> </a:t>
            </a:r>
            <a:r>
              <a:rPr lang="fr-FR" dirty="0" err="1"/>
              <a:t>needs</a:t>
            </a:r>
            <a:r>
              <a:rPr lang="fr-FR" dirty="0"/>
              <a:t> </a:t>
            </a:r>
            <a:r>
              <a:rPr lang="fr-FR" dirty="0" err="1"/>
              <a:t>among</a:t>
            </a:r>
            <a:r>
              <a:rPr lang="fr-FR" dirty="0"/>
              <a:t> </a:t>
            </a:r>
            <a:r>
              <a:rPr lang="fr-FR" dirty="0" err="1"/>
              <a:t>customers</a:t>
            </a:r>
            <a:r>
              <a:rPr lang="fr-FR" dirty="0"/>
              <a:t> or stakeholders or the </a:t>
            </a:r>
            <a:r>
              <a:rPr lang="fr-FR" dirty="0" err="1"/>
              <a:t>organization</a:t>
            </a:r>
            <a:r>
              <a:rPr lang="fr-FR" dirty="0"/>
              <a:t>, do more </a:t>
            </a:r>
            <a:r>
              <a:rPr lang="fr-FR" dirty="0" err="1"/>
              <a:t>with</a:t>
            </a:r>
            <a:r>
              <a:rPr lang="fr-FR" dirty="0"/>
              <a:t> </a:t>
            </a:r>
            <a:r>
              <a:rPr lang="fr-FR" dirty="0" err="1"/>
              <a:t>less</a:t>
            </a:r>
            <a:r>
              <a:rPr lang="fr-FR" dirty="0"/>
              <a:t>…and </a:t>
            </a:r>
            <a:r>
              <a:rPr lang="fr-FR" dirty="0" err="1"/>
              <a:t>so</a:t>
            </a:r>
            <a:r>
              <a:rPr lang="fr-FR" dirty="0"/>
              <a:t> on.</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fr-FR" dirty="0"/>
              <a:t>The </a:t>
            </a:r>
            <a:r>
              <a:rPr lang="fr-FR" dirty="0" err="1"/>
              <a:t>overall</a:t>
            </a:r>
            <a:r>
              <a:rPr lang="fr-FR" dirty="0"/>
              <a:t> program </a:t>
            </a:r>
            <a:r>
              <a:rPr lang="fr-FR" dirty="0" err="1"/>
              <a:t>will</a:t>
            </a:r>
            <a:r>
              <a:rPr lang="fr-FR" dirty="0"/>
              <a:t> </a:t>
            </a:r>
            <a:r>
              <a:rPr lang="fr-FR" dirty="0" err="1"/>
              <a:t>gently</a:t>
            </a:r>
            <a:r>
              <a:rPr lang="fr-FR" dirty="0"/>
              <a:t> </a:t>
            </a:r>
            <a:r>
              <a:rPr lang="fr-FR" dirty="0" err="1"/>
              <a:t>introduce</a:t>
            </a:r>
            <a:r>
              <a:rPr lang="fr-FR" dirty="0"/>
              <a:t> </a:t>
            </a:r>
            <a:r>
              <a:rPr lang="fr-FR" dirty="0" err="1"/>
              <a:t>you</a:t>
            </a:r>
            <a:r>
              <a:rPr lang="fr-FR" dirty="0"/>
              <a:t> to a </a:t>
            </a:r>
            <a:r>
              <a:rPr lang="fr-FR" dirty="0" err="1"/>
              <a:t>number</a:t>
            </a:r>
            <a:r>
              <a:rPr lang="fr-FR" dirty="0"/>
              <a:t> of </a:t>
            </a:r>
            <a:r>
              <a:rPr lang="fr-FR" dirty="0" err="1"/>
              <a:t>such</a:t>
            </a:r>
            <a:r>
              <a:rPr lang="fr-FR" dirty="0"/>
              <a:t> </a:t>
            </a:r>
            <a:r>
              <a:rPr lang="fr-FR" dirty="0" err="1"/>
              <a:t>tools</a:t>
            </a:r>
            <a:r>
              <a:rPr lang="fr-FR" dirty="0"/>
              <a:t>, </a:t>
            </a:r>
            <a:r>
              <a:rPr lang="fr-FR" dirty="0" err="1"/>
              <a:t>starting</a:t>
            </a:r>
            <a:r>
              <a:rPr lang="fr-FR" dirty="0"/>
              <a:t> </a:t>
            </a:r>
            <a:r>
              <a:rPr lang="fr-FR" dirty="0" err="1"/>
              <a:t>with</a:t>
            </a:r>
            <a:r>
              <a:rPr lang="fr-FR" dirty="0"/>
              <a:t> one </a:t>
            </a:r>
            <a:r>
              <a:rPr lang="fr-FR" dirty="0" err="1"/>
              <a:t>many</a:t>
            </a:r>
            <a:r>
              <a:rPr lang="fr-FR" dirty="0"/>
              <a:t> of </a:t>
            </a:r>
            <a:r>
              <a:rPr lang="fr-FR" dirty="0" err="1"/>
              <a:t>you</a:t>
            </a:r>
            <a:r>
              <a:rPr lang="fr-FR" dirty="0"/>
              <a:t> </a:t>
            </a:r>
            <a:r>
              <a:rPr lang="fr-FR" dirty="0" err="1"/>
              <a:t>will</a:t>
            </a:r>
            <a:r>
              <a:rPr lang="fr-FR" dirty="0"/>
              <a:t> </a:t>
            </a:r>
            <a:r>
              <a:rPr lang="fr-FR" dirty="0" err="1"/>
              <a:t>already</a:t>
            </a:r>
            <a:r>
              <a:rPr lang="fr-FR" dirty="0"/>
              <a:t> know: Microsoft Excel.  </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fr-FR" dirty="0"/>
              <a:t>This </a:t>
            </a:r>
            <a:r>
              <a:rPr lang="fr-FR" dirty="0" err="1"/>
              <a:t>is</a:t>
            </a:r>
            <a:r>
              <a:rPr lang="fr-FR" dirty="0"/>
              <a:t> </a:t>
            </a:r>
            <a:r>
              <a:rPr lang="fr-FR" dirty="0" err="1"/>
              <a:t>where</a:t>
            </a:r>
            <a:r>
              <a:rPr lang="fr-FR" dirty="0"/>
              <a:t> the </a:t>
            </a:r>
            <a:r>
              <a:rPr lang="fr-FR" dirty="0" err="1"/>
              <a:t>rubber</a:t>
            </a:r>
            <a:r>
              <a:rPr lang="fr-FR" dirty="0"/>
              <a:t> hits the road, </a:t>
            </a:r>
            <a:r>
              <a:rPr lang="fr-FR" dirty="0" err="1"/>
              <a:t>so</a:t>
            </a:r>
            <a:r>
              <a:rPr lang="fr-FR" dirty="0"/>
              <a:t> to </a:t>
            </a:r>
            <a:r>
              <a:rPr lang="fr-FR" dirty="0" err="1"/>
              <a:t>speak</a:t>
            </a:r>
            <a:r>
              <a:rPr lang="fr-FR" dirty="0"/>
              <a:t>.</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fr-FR" dirty="0"/>
              <a:t>Source</a:t>
            </a:r>
            <a:r>
              <a:rPr lang="fr-FR" i="0" u="none" strike="noStrike" dirty="0">
                <a:solidFill>
                  <a:srgbClr val="000000"/>
                </a:solidFill>
              </a:rPr>
              <a:t>: https://examples.yourdictionary.com/difference-between-data-and-information-explained.html</a:t>
            </a:r>
            <a:br>
              <a:rPr lang="fr-FR" dirty="0"/>
            </a:br>
            <a:br>
              <a:rPr lang="fr-FR" dirty="0"/>
            </a:b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17943b2fce8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1" name="Google Shape;211;g17943b2fce8_0_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fr-FR"/>
              <a:t>This was developed by the famous nurse Florence Nightingale during the Crimean War between Russia and Great Britain all the way back in 1854.’</a:t>
            </a:r>
            <a:endParaRPr/>
          </a:p>
          <a:p>
            <a:pPr marL="158750" lvl="0" indent="0" algn="l" rtl="0">
              <a:lnSpc>
                <a:spcPct val="100000"/>
              </a:lnSpc>
              <a:spcBef>
                <a:spcPts val="0"/>
              </a:spcBef>
              <a:spcAft>
                <a:spcPts val="0"/>
              </a:spcAft>
              <a:buSzPts val="1100"/>
              <a:buNone/>
            </a:pPr>
            <a:endParaRPr/>
          </a:p>
          <a:p>
            <a:pPr marL="158750" lvl="0" indent="0" algn="l" rtl="0">
              <a:lnSpc>
                <a:spcPct val="100000"/>
              </a:lnSpc>
              <a:spcBef>
                <a:spcPts val="0"/>
              </a:spcBef>
              <a:spcAft>
                <a:spcPts val="0"/>
              </a:spcAft>
              <a:buSzPts val="1100"/>
              <a:buNone/>
            </a:pPr>
            <a:r>
              <a:rPr lang="fr-FR"/>
              <a:t>Hospitals were so filthy then, that soldiers were ten times more likely to die in them than in battle.  </a:t>
            </a:r>
            <a:endParaRPr/>
          </a:p>
          <a:p>
            <a:pPr marL="158750" lvl="0" indent="0" algn="l" rtl="0">
              <a:lnSpc>
                <a:spcPct val="100000"/>
              </a:lnSpc>
              <a:spcBef>
                <a:spcPts val="0"/>
              </a:spcBef>
              <a:spcAft>
                <a:spcPts val="0"/>
              </a:spcAft>
              <a:buSzPts val="1100"/>
              <a:buNone/>
            </a:pPr>
            <a:endParaRPr/>
          </a:p>
          <a:p>
            <a:pPr marL="158750" lvl="0" indent="0" algn="l" rtl="0">
              <a:lnSpc>
                <a:spcPct val="100000"/>
              </a:lnSpc>
              <a:spcBef>
                <a:spcPts val="0"/>
              </a:spcBef>
              <a:spcAft>
                <a:spcPts val="0"/>
              </a:spcAft>
              <a:buSzPts val="1100"/>
              <a:buNone/>
            </a:pPr>
            <a:r>
              <a:rPr lang="fr-FR"/>
              <a:t>Ms. Nightingale was able to show this in an intuitive way with this chart.  She had always had a passion for statistics and her improved bookkeeping changed the minds of doctors and leaders about the importance of sanitation in preventing disease.  That passion powered her manual collection, calculation and illustration of the data about how British soldiers were dying - something that can take a briefly trained person seconds or minutes in the present day, but surely took her a very long time.  And in so doing she saved the lives of countless people across all countries of the world.</a:t>
            </a:r>
            <a:endParaRPr/>
          </a:p>
          <a:p>
            <a:pPr marL="158750" lvl="0" indent="0" algn="l" rtl="0">
              <a:lnSpc>
                <a:spcPct val="100000"/>
              </a:lnSpc>
              <a:spcBef>
                <a:spcPts val="0"/>
              </a:spcBef>
              <a:spcAft>
                <a:spcPts val="0"/>
              </a:spcAft>
              <a:buSzPts val="1100"/>
              <a:buNone/>
            </a:pPr>
            <a:endParaRPr/>
          </a:p>
          <a:p>
            <a:pPr marL="158750" lvl="0" indent="0" algn="l" rtl="0">
              <a:lnSpc>
                <a:spcPct val="100000"/>
              </a:lnSpc>
              <a:spcBef>
                <a:spcPts val="0"/>
              </a:spcBef>
              <a:spcAft>
                <a:spcPts val="0"/>
              </a:spcAft>
              <a:buSzPts val="1100"/>
              <a:buNone/>
            </a:pPr>
            <a:r>
              <a:rPr lang="fr-FR"/>
              <a:t>And insights like this are still being sought and found, high and low, through the present day.</a:t>
            </a:r>
            <a:endParaRPr/>
          </a:p>
          <a:p>
            <a:pPr marL="158750" lvl="0" indent="0" algn="l" rtl="0">
              <a:lnSpc>
                <a:spcPct val="100000"/>
              </a:lnSpc>
              <a:spcBef>
                <a:spcPts val="0"/>
              </a:spcBef>
              <a:spcAft>
                <a:spcPts val="0"/>
              </a:spcAft>
              <a:buSzPts val="1100"/>
              <a:buNone/>
            </a:pPr>
            <a:endParaRPr/>
          </a:p>
          <a:p>
            <a:pPr marL="158750" lvl="0" indent="0" algn="l" rtl="0">
              <a:lnSpc>
                <a:spcPct val="100000"/>
              </a:lnSpc>
              <a:spcBef>
                <a:spcPts val="0"/>
              </a:spcBef>
              <a:spcAft>
                <a:spcPts val="0"/>
              </a:spcAft>
              <a:buSzPts val="1100"/>
              <a:buNone/>
            </a:pPr>
            <a:r>
              <a:rPr lang="fr-FR"/>
              <a:t>Source https://www.datacamp.com/blog/florence-nightingale-pioneer-of-data-visualization</a:t>
            </a:r>
            <a:br>
              <a:rPr lang="fr-FR" sz="3200"/>
            </a:br>
            <a:endParaRPr sz="3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17943b2fce8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8" name="Google Shape;218;g17943b2fce8_0_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fr-FR"/>
              <a:t>Gear shift!  Now let’s talk about misrepresentations of the facts using data.  The example at the left was a mistake that the publication themselves corrected.  The one at the right… draw your own conclusions.</a:t>
            </a:r>
            <a:endParaRPr/>
          </a:p>
          <a:p>
            <a:pPr marL="158750" lvl="0" indent="0" algn="l" rtl="0">
              <a:lnSpc>
                <a:spcPct val="100000"/>
              </a:lnSpc>
              <a:spcBef>
                <a:spcPts val="0"/>
              </a:spcBef>
              <a:spcAft>
                <a:spcPts val="0"/>
              </a:spcAft>
              <a:buSzPts val="1100"/>
              <a:buNone/>
            </a:pPr>
            <a:endParaRPr/>
          </a:p>
          <a:p>
            <a:pPr marL="158750" lvl="0" indent="0" algn="l" rtl="0">
              <a:lnSpc>
                <a:spcPct val="100000"/>
              </a:lnSpc>
              <a:spcBef>
                <a:spcPts val="0"/>
              </a:spcBef>
              <a:spcAft>
                <a:spcPts val="0"/>
              </a:spcAft>
              <a:buSzPts val="1100"/>
              <a:buNone/>
            </a:pPr>
            <a:r>
              <a:rPr lang="fr-FR"/>
              <a:t>A key part of data literacy is knowing when someone is trying to pull the wool over your eyes.  More advanced examples involve knowing when a research study is flawed at its heart, for instance by analysing a sample too small to reliably represent the population being studied, or by analysing a sample that has been “cherry-picked” to get the results desired, or by having an over-simplified model that leaves out important influences or factors in the process being studied, like the old studies of nuclear winter.</a:t>
            </a:r>
            <a:endParaRPr/>
          </a:p>
          <a:p>
            <a:pPr marL="158750" lvl="0" indent="0" algn="l" rtl="0">
              <a:lnSpc>
                <a:spcPct val="100000"/>
              </a:lnSpc>
              <a:spcBef>
                <a:spcPts val="0"/>
              </a:spcBef>
              <a:spcAft>
                <a:spcPts val="0"/>
              </a:spcAft>
              <a:buSzPts val="1100"/>
              <a:buNone/>
            </a:pPr>
            <a:endParaRPr/>
          </a:p>
          <a:p>
            <a:pPr marL="158750" lvl="0" indent="0" algn="l" rtl="0">
              <a:lnSpc>
                <a:spcPct val="100000"/>
              </a:lnSpc>
              <a:spcBef>
                <a:spcPts val="0"/>
              </a:spcBef>
              <a:spcAft>
                <a:spcPts val="0"/>
              </a:spcAft>
              <a:buSzPts val="1100"/>
              <a:buNone/>
            </a:pPr>
            <a:r>
              <a:rPr lang="fr-FR"/>
              <a:t>Here we start with the basic example of having your proportions wrong in a chart, so that the largest number looks smaller compared to the others than it actually is (at left), or that the largest number actually is made to look smaller THAN the others (at right), and the author of this should be properly ashamed.</a:t>
            </a:r>
            <a:endParaRPr/>
          </a:p>
          <a:p>
            <a:pPr marL="158750" lvl="0" indent="0" algn="l" rtl="0">
              <a:lnSpc>
                <a:spcPct val="100000"/>
              </a:lnSpc>
              <a:spcBef>
                <a:spcPts val="0"/>
              </a:spcBef>
              <a:spcAft>
                <a:spcPts val="0"/>
              </a:spcAft>
              <a:buSzPts val="1100"/>
              <a:buNone/>
            </a:pPr>
            <a:endParaRPr/>
          </a:p>
          <a:p>
            <a:pPr marL="158750" lvl="0" indent="0" algn="l" rtl="0">
              <a:lnSpc>
                <a:spcPct val="100000"/>
              </a:lnSpc>
              <a:spcBef>
                <a:spcPts val="0"/>
              </a:spcBef>
              <a:spcAft>
                <a:spcPts val="0"/>
              </a:spcAft>
              <a:buSzPts val="1100"/>
              <a:buNone/>
            </a:pPr>
            <a:r>
              <a:rPr lang="fr-FR"/>
              <a:t>Be alive to things like this and you will be a more intelligent consumer of data, and of the media.</a:t>
            </a:r>
            <a:endParaRPr/>
          </a:p>
          <a:p>
            <a:pPr marL="158750" lvl="0" indent="0" algn="l" rtl="0">
              <a:lnSpc>
                <a:spcPct val="100000"/>
              </a:lnSpc>
              <a:spcBef>
                <a:spcPts val="0"/>
              </a:spcBef>
              <a:spcAft>
                <a:spcPts val="0"/>
              </a:spcAft>
              <a:buSzPts val="1100"/>
              <a:buNone/>
            </a:pPr>
            <a:br>
              <a:rPr lang="fr-FR"/>
            </a:br>
            <a:r>
              <a:rPr lang="fr-FR"/>
              <a:t>Sources: The Times of London and The Economist</a:t>
            </a:r>
            <a:br>
              <a:rPr lang="fr-FR" sz="3200"/>
            </a:br>
            <a:br>
              <a:rPr lang="fr-FR" sz="3200"/>
            </a:br>
            <a:endParaRPr sz="3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7943b2fce8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8" name="Google Shape;228;g17943b2fce8_0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fr-FR"/>
              <a:t>Back to Data versus Information: This is a good summation of what has been discussed before.</a:t>
            </a:r>
            <a:endParaRPr/>
          </a:p>
          <a:p>
            <a:pPr marL="158750" lvl="0" indent="0" algn="l" rtl="0">
              <a:lnSpc>
                <a:spcPct val="100000"/>
              </a:lnSpc>
              <a:spcBef>
                <a:spcPts val="0"/>
              </a:spcBef>
              <a:spcAft>
                <a:spcPts val="0"/>
              </a:spcAft>
              <a:buSzPts val="1100"/>
              <a:buNone/>
            </a:pPr>
            <a:endParaRPr/>
          </a:p>
          <a:p>
            <a:pPr marL="158750" lvl="0" indent="0" algn="l" rtl="0">
              <a:lnSpc>
                <a:spcPct val="100000"/>
              </a:lnSpc>
              <a:spcBef>
                <a:spcPts val="0"/>
              </a:spcBef>
              <a:spcAft>
                <a:spcPts val="0"/>
              </a:spcAft>
              <a:buSzPts val="1100"/>
              <a:buNone/>
            </a:pPr>
            <a:r>
              <a:rPr lang="fr-FR"/>
              <a:t>From now on when you think of the words “Data” and “Information”, so often used these days in work and in society, I hope you will be thinking of this hierarchy of concepts.</a:t>
            </a:r>
            <a:endParaRPr/>
          </a:p>
          <a:p>
            <a:pPr marL="158750" lvl="0" indent="0" algn="l" rtl="0">
              <a:lnSpc>
                <a:spcPct val="100000"/>
              </a:lnSpc>
              <a:spcBef>
                <a:spcPts val="0"/>
              </a:spcBef>
              <a:spcAft>
                <a:spcPts val="0"/>
              </a:spcAft>
              <a:buSzPts val="1100"/>
              <a:buNone/>
            </a:pPr>
            <a:br>
              <a:rPr lang="fr-FR"/>
            </a:br>
            <a:r>
              <a:rPr lang="fr-FR"/>
              <a:t>Source</a:t>
            </a:r>
            <a:r>
              <a:rPr lang="fr-FR" i="0" u="none" strike="noStrike">
                <a:solidFill>
                  <a:srgbClr val="000000"/>
                </a:solidFill>
              </a:rPr>
              <a:t>: https://examples.yourdictionary.com/difference-between-data-and-information-explained.html</a:t>
            </a:r>
            <a:br>
              <a:rPr lang="fr-FR"/>
            </a:br>
            <a:br>
              <a:rPr lang="fr-FR"/>
            </a:b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17943b2fce8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5" name="Google Shape;235;g17943b2fce8_0_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fr-FR"/>
              <a:t>In a way, I like to think of it this way: data is the raw material; information is the bricks, mortar, plumbing, etc.; knowledge is what you need to build the house</a:t>
            </a:r>
            <a:endParaRPr/>
          </a:p>
          <a:p>
            <a:pPr marL="158750" lvl="0" indent="0" algn="l" rtl="0">
              <a:lnSpc>
                <a:spcPct val="100000"/>
              </a:lnSpc>
              <a:spcBef>
                <a:spcPts val="0"/>
              </a:spcBef>
              <a:spcAft>
                <a:spcPts val="0"/>
              </a:spcAft>
              <a:buSzPts val="1100"/>
              <a:buNone/>
            </a:pPr>
            <a:endParaRPr/>
          </a:p>
          <a:p>
            <a:pPr marL="158750" lvl="0" indent="0" algn="l" rtl="0">
              <a:lnSpc>
                <a:spcPct val="100000"/>
              </a:lnSpc>
              <a:spcBef>
                <a:spcPts val="0"/>
              </a:spcBef>
              <a:spcAft>
                <a:spcPts val="0"/>
              </a:spcAft>
              <a:buSzPts val="1100"/>
              <a:buNone/>
            </a:pPr>
            <a:r>
              <a:rPr lang="fr-FR"/>
              <a:t>My source for this puts it thusly: information is refined data, knowledge is useful information; information’s outcome is comprehension, while knowledge yields understanding.</a:t>
            </a:r>
            <a:endParaRPr/>
          </a:p>
          <a:p>
            <a:pPr marL="158750" lvl="0" indent="0" algn="l" rtl="0">
              <a:lnSpc>
                <a:spcPct val="100000"/>
              </a:lnSpc>
              <a:spcBef>
                <a:spcPts val="0"/>
              </a:spcBef>
              <a:spcAft>
                <a:spcPts val="0"/>
              </a:spcAft>
              <a:buSzPts val="1100"/>
              <a:buNone/>
            </a:pPr>
            <a:endParaRPr/>
          </a:p>
          <a:p>
            <a:pPr marL="158750" lvl="0" indent="0" algn="l" rtl="0">
              <a:lnSpc>
                <a:spcPct val="100000"/>
              </a:lnSpc>
              <a:spcBef>
                <a:spcPts val="0"/>
              </a:spcBef>
              <a:spcAft>
                <a:spcPts val="0"/>
              </a:spcAft>
              <a:buSzPts val="1100"/>
              <a:buNone/>
            </a:pPr>
            <a:r>
              <a:rPr lang="fr-FR" b="1"/>
              <a:t>The whole point of learning about data and how to work with it is to gain knowledge, and over time, wisdom, using modern methods and tools to do so faster than ever before.</a:t>
            </a:r>
            <a:endParaRPr b="1"/>
          </a:p>
          <a:p>
            <a:pPr marL="158750" lvl="0" indent="0" algn="l" rtl="0">
              <a:lnSpc>
                <a:spcPct val="100000"/>
              </a:lnSpc>
              <a:spcBef>
                <a:spcPts val="0"/>
              </a:spcBef>
              <a:spcAft>
                <a:spcPts val="0"/>
              </a:spcAft>
              <a:buSzPts val="1100"/>
              <a:buNone/>
            </a:pPr>
            <a:endParaRPr/>
          </a:p>
          <a:p>
            <a:pPr marL="158750" lvl="0" indent="0" algn="l" rtl="0">
              <a:lnSpc>
                <a:spcPct val="100000"/>
              </a:lnSpc>
              <a:spcBef>
                <a:spcPts val="0"/>
              </a:spcBef>
              <a:spcAft>
                <a:spcPts val="0"/>
              </a:spcAft>
              <a:buSzPts val="1100"/>
              <a:buNone/>
            </a:pPr>
            <a:r>
              <a:rPr lang="fr-FR" i="0" u="none" strike="noStrike">
                <a:solidFill>
                  <a:srgbClr val="000000"/>
                </a:solidFill>
              </a:rPr>
              <a:t>Adapted from https://www.guru99.com/information-vs-knowledge-difference.html</a:t>
            </a:r>
            <a:br>
              <a:rPr lang="fr-FR"/>
            </a:b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17943b2fce8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2" name="Google Shape;242;g17943b2fce8_0_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CA" dirty="0"/>
              <a:t>Let’s pause for questions.</a:t>
            </a:r>
            <a:endParaRPr lang="fr-FR" dirty="0"/>
          </a:p>
          <a:p>
            <a:pPr marL="0" lvl="0" indent="0" algn="l" rtl="0">
              <a:lnSpc>
                <a:spcPct val="100000"/>
              </a:lnSpc>
              <a:spcBef>
                <a:spcPts val="0"/>
              </a:spcBef>
              <a:spcAft>
                <a:spcPts val="0"/>
              </a:spcAft>
              <a:buSzPts val="1100"/>
              <a:buNone/>
            </a:pPr>
            <a:endParaRPr lang="fr-FR" dirty="0"/>
          </a:p>
          <a:p>
            <a:pPr marL="0" lvl="0" indent="0" algn="l" rtl="0">
              <a:lnSpc>
                <a:spcPct val="100000"/>
              </a:lnSpc>
              <a:spcBef>
                <a:spcPts val="0"/>
              </a:spcBef>
              <a:spcAft>
                <a:spcPts val="0"/>
              </a:spcAft>
              <a:buSzPts val="1100"/>
              <a:buNone/>
            </a:pPr>
            <a:r>
              <a:rPr lang="fr-FR" dirty="0" err="1"/>
              <a:t>Onwards</a:t>
            </a:r>
            <a:r>
              <a:rPr lang="fr-FR" dirty="0"/>
              <a:t> </a:t>
            </a:r>
            <a:r>
              <a:rPr lang="fr-FR" dirty="0" err="1"/>
              <a:t>now</a:t>
            </a:r>
            <a:r>
              <a:rPr lang="fr-FR" dirty="0"/>
              <a:t> to the first love of </a:t>
            </a:r>
            <a:r>
              <a:rPr lang="fr-FR" dirty="0" err="1"/>
              <a:t>everyone</a:t>
            </a:r>
            <a:r>
              <a:rPr lang="fr-FR" dirty="0"/>
              <a:t> </a:t>
            </a:r>
            <a:r>
              <a:rPr lang="fr-FR" dirty="0" err="1"/>
              <a:t>who</a:t>
            </a:r>
            <a:r>
              <a:rPr lang="fr-FR" dirty="0"/>
              <a:t> </a:t>
            </a:r>
            <a:r>
              <a:rPr lang="fr-FR" dirty="0" err="1"/>
              <a:t>helped</a:t>
            </a:r>
            <a:r>
              <a:rPr lang="fr-FR" dirty="0"/>
              <a:t> </a:t>
            </a:r>
            <a:r>
              <a:rPr lang="fr-FR" dirty="0" err="1"/>
              <a:t>created</a:t>
            </a:r>
            <a:r>
              <a:rPr lang="fr-FR" dirty="0"/>
              <a:t> </a:t>
            </a:r>
            <a:r>
              <a:rPr lang="fr-FR" dirty="0" err="1"/>
              <a:t>this</a:t>
            </a:r>
            <a:r>
              <a:rPr lang="fr-FR" dirty="0"/>
              <a:t> program and </a:t>
            </a:r>
            <a:r>
              <a:rPr lang="fr-FR" dirty="0" err="1"/>
              <a:t>this</a:t>
            </a:r>
            <a:r>
              <a:rPr lang="fr-FR" dirty="0"/>
              <a:t> session.</a:t>
            </a: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7" name="Google Shape;247;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r-FR" dirty="0" err="1"/>
              <a:t>Quote</a:t>
            </a:r>
            <a:r>
              <a:rPr lang="fr-FR" dirty="0"/>
              <a:t> </a:t>
            </a:r>
            <a:r>
              <a:rPr lang="fr-FR" dirty="0" err="1"/>
              <a:t>from</a:t>
            </a:r>
            <a:r>
              <a:rPr lang="fr-FR" dirty="0"/>
              <a:t> </a:t>
            </a:r>
            <a:r>
              <a:rPr lang="fr-FR" i="0" u="none" strike="noStrike" dirty="0">
                <a:solidFill>
                  <a:srgbClr val="000000"/>
                </a:solidFill>
              </a:rPr>
              <a:t>Paris Innovation </a:t>
            </a:r>
            <a:r>
              <a:rPr lang="fr-FR" i="0" u="none" strike="noStrike" dirty="0" err="1">
                <a:solidFill>
                  <a:srgbClr val="000000"/>
                </a:solidFill>
              </a:rPr>
              <a:t>Review</a:t>
            </a:r>
            <a:r>
              <a:rPr lang="fr-FR" i="0" u="none" strike="noStrike" dirty="0">
                <a:solidFill>
                  <a:srgbClr val="000000"/>
                </a:solidFill>
              </a:rPr>
              <a:t> – A </a:t>
            </a:r>
            <a:r>
              <a:rPr lang="fr-FR" i="0" u="none" strike="noStrike" dirty="0" err="1">
                <a:solidFill>
                  <a:srgbClr val="000000"/>
                </a:solidFill>
              </a:rPr>
              <a:t>History</a:t>
            </a:r>
            <a:r>
              <a:rPr lang="fr-FR" i="0" u="none" strike="noStrike" dirty="0">
                <a:solidFill>
                  <a:srgbClr val="000000"/>
                </a:solidFill>
              </a:rPr>
              <a:t> of Open Data: </a:t>
            </a:r>
          </a:p>
          <a:p>
            <a:pPr marL="0" lvl="0" indent="0" algn="l" rtl="0">
              <a:lnSpc>
                <a:spcPct val="100000"/>
              </a:lnSpc>
              <a:spcBef>
                <a:spcPts val="0"/>
              </a:spcBef>
              <a:spcAft>
                <a:spcPts val="0"/>
              </a:spcAft>
              <a:buSzPts val="1100"/>
              <a:buNone/>
            </a:pPr>
            <a:endParaRPr lang="fr-FR" i="0" u="none" strike="noStrike" dirty="0">
              <a:solidFill>
                <a:srgbClr val="000000"/>
              </a:solidFill>
            </a:endParaRPr>
          </a:p>
          <a:p>
            <a:pPr marL="0" lvl="0" indent="0" algn="l" rtl="0">
              <a:lnSpc>
                <a:spcPct val="100000"/>
              </a:lnSpc>
              <a:spcBef>
                <a:spcPts val="0"/>
              </a:spcBef>
              <a:spcAft>
                <a:spcPts val="0"/>
              </a:spcAft>
              <a:buSzPts val="1100"/>
              <a:buNone/>
            </a:pPr>
            <a:r>
              <a:rPr lang="fr-FR" i="0" u="none" strike="noStrike" dirty="0">
                <a:solidFill>
                  <a:srgbClr val="000000"/>
                </a:solidFill>
              </a:rPr>
              <a:t>“Big data </a:t>
            </a:r>
            <a:r>
              <a:rPr lang="fr-FR" i="0" u="none" strike="noStrike" dirty="0" err="1">
                <a:solidFill>
                  <a:srgbClr val="000000"/>
                </a:solidFill>
              </a:rPr>
              <a:t>focuses</a:t>
            </a:r>
            <a:r>
              <a:rPr lang="fr-FR" i="0" u="none" strike="noStrike" dirty="0">
                <a:solidFill>
                  <a:srgbClr val="000000"/>
                </a:solidFill>
              </a:rPr>
              <a:t> </a:t>
            </a:r>
            <a:r>
              <a:rPr lang="fr-FR" i="0" u="none" strike="noStrike" dirty="0" err="1">
                <a:solidFill>
                  <a:srgbClr val="000000"/>
                </a:solidFill>
              </a:rPr>
              <a:t>primarily</a:t>
            </a:r>
            <a:r>
              <a:rPr lang="fr-FR" i="0" u="none" strike="noStrike" dirty="0">
                <a:solidFill>
                  <a:srgbClr val="000000"/>
                </a:solidFill>
              </a:rPr>
              <a:t> on the </a:t>
            </a:r>
            <a:r>
              <a:rPr lang="fr-FR" i="0" u="none" strike="noStrike" dirty="0" err="1">
                <a:solidFill>
                  <a:srgbClr val="000000"/>
                </a:solidFill>
              </a:rPr>
              <a:t>possibilities</a:t>
            </a:r>
            <a:r>
              <a:rPr lang="fr-FR" i="0" u="none" strike="noStrike" dirty="0">
                <a:solidFill>
                  <a:srgbClr val="000000"/>
                </a:solidFill>
              </a:rPr>
              <a:t> </a:t>
            </a:r>
            <a:r>
              <a:rPr lang="fr-FR" i="0" u="none" strike="noStrike" dirty="0" err="1">
                <a:solidFill>
                  <a:srgbClr val="000000"/>
                </a:solidFill>
              </a:rPr>
              <a:t>offered</a:t>
            </a:r>
            <a:r>
              <a:rPr lang="fr-FR" i="0" u="none" strike="noStrike" dirty="0">
                <a:solidFill>
                  <a:srgbClr val="000000"/>
                </a:solidFill>
              </a:rPr>
              <a:t> by </a:t>
            </a:r>
            <a:r>
              <a:rPr lang="fr-FR" i="0" u="none" strike="noStrike" dirty="0" err="1">
                <a:solidFill>
                  <a:srgbClr val="000000"/>
                </a:solidFill>
              </a:rPr>
              <a:t>exploiting</a:t>
            </a:r>
            <a:r>
              <a:rPr lang="fr-FR" i="0" u="none" strike="noStrike" dirty="0">
                <a:solidFill>
                  <a:srgbClr val="000000"/>
                </a:solidFill>
              </a:rPr>
              <a:t> a volume of data in </a:t>
            </a:r>
            <a:r>
              <a:rPr lang="fr-FR" i="0" u="none" strike="noStrike" dirty="0" err="1">
                <a:solidFill>
                  <a:srgbClr val="000000"/>
                </a:solidFill>
              </a:rPr>
              <a:t>exponential</a:t>
            </a:r>
            <a:r>
              <a:rPr lang="fr-FR" i="0" u="none" strike="noStrike" dirty="0">
                <a:solidFill>
                  <a:srgbClr val="000000"/>
                </a:solidFill>
              </a:rPr>
              <a:t> </a:t>
            </a:r>
            <a:r>
              <a:rPr lang="fr-FR" i="0" u="none" strike="noStrike" dirty="0" err="1">
                <a:solidFill>
                  <a:srgbClr val="000000"/>
                </a:solidFill>
              </a:rPr>
              <a:t>growth</a:t>
            </a:r>
            <a:r>
              <a:rPr lang="fr-FR" i="0" u="none" strike="noStrike" dirty="0">
                <a:solidFill>
                  <a:srgbClr val="000000"/>
                </a:solidFill>
              </a:rPr>
              <a:t>. </a:t>
            </a:r>
            <a:r>
              <a:rPr lang="fr-FR" i="0" u="none" strike="noStrike" dirty="0" err="1">
                <a:solidFill>
                  <a:srgbClr val="000000"/>
                </a:solidFill>
              </a:rPr>
              <a:t>Whereas</a:t>
            </a:r>
            <a:r>
              <a:rPr lang="fr-FR" i="0" u="none" strike="noStrike" dirty="0">
                <a:solidFill>
                  <a:srgbClr val="000000"/>
                </a:solidFill>
              </a:rPr>
              <a:t> </a:t>
            </a:r>
            <a:r>
              <a:rPr lang="fr-FR" i="0" u="none" strike="noStrike" dirty="0" err="1">
                <a:solidFill>
                  <a:srgbClr val="000000"/>
                </a:solidFill>
              </a:rPr>
              <a:t>with</a:t>
            </a:r>
            <a:r>
              <a:rPr lang="fr-FR" i="0" u="none" strike="noStrike" dirty="0">
                <a:solidFill>
                  <a:srgbClr val="000000"/>
                </a:solidFill>
              </a:rPr>
              <a:t> Open Data, the </a:t>
            </a:r>
            <a:r>
              <a:rPr lang="fr-FR" i="0" u="none" strike="noStrike" dirty="0" err="1">
                <a:solidFill>
                  <a:srgbClr val="000000"/>
                </a:solidFill>
              </a:rPr>
              <a:t>creation</a:t>
            </a:r>
            <a:r>
              <a:rPr lang="fr-FR" i="0" u="none" strike="noStrike" dirty="0">
                <a:solidFill>
                  <a:srgbClr val="000000"/>
                </a:solidFill>
              </a:rPr>
              <a:t> of value </a:t>
            </a:r>
            <a:r>
              <a:rPr lang="fr-FR" i="0" u="none" strike="noStrike" dirty="0" err="1">
                <a:solidFill>
                  <a:srgbClr val="000000"/>
                </a:solidFill>
              </a:rPr>
              <a:t>depends</a:t>
            </a:r>
            <a:r>
              <a:rPr lang="fr-FR" i="0" u="none" strike="noStrike" dirty="0">
                <a:solidFill>
                  <a:srgbClr val="000000"/>
                </a:solidFill>
              </a:rPr>
              <a:t> on the </a:t>
            </a:r>
            <a:r>
              <a:rPr lang="fr-FR" i="0" u="none" strike="noStrike" dirty="0" err="1">
                <a:solidFill>
                  <a:srgbClr val="000000"/>
                </a:solidFill>
              </a:rPr>
              <a:t>ability</a:t>
            </a:r>
            <a:r>
              <a:rPr lang="fr-FR" i="0" u="none" strike="noStrike" dirty="0">
                <a:solidFill>
                  <a:srgbClr val="000000"/>
                </a:solidFill>
              </a:rPr>
              <a:t> to </a:t>
            </a:r>
            <a:r>
              <a:rPr lang="fr-FR" i="0" u="none" strike="noStrike" dirty="0" err="1">
                <a:solidFill>
                  <a:srgbClr val="000000"/>
                </a:solidFill>
              </a:rPr>
              <a:t>share</a:t>
            </a:r>
            <a:r>
              <a:rPr lang="fr-FR" i="0" u="none" strike="noStrike" dirty="0">
                <a:solidFill>
                  <a:srgbClr val="000000"/>
                </a:solidFill>
              </a:rPr>
              <a:t> data, to </a:t>
            </a:r>
            <a:r>
              <a:rPr lang="fr-FR" i="0" u="none" strike="noStrike" dirty="0" err="1">
                <a:solidFill>
                  <a:srgbClr val="000000"/>
                </a:solidFill>
              </a:rPr>
              <a:t>make</a:t>
            </a:r>
            <a:r>
              <a:rPr lang="fr-FR" i="0" u="none" strike="noStrike" dirty="0">
                <a:solidFill>
                  <a:srgbClr val="000000"/>
                </a:solidFill>
              </a:rPr>
              <a:t> </a:t>
            </a:r>
            <a:r>
              <a:rPr lang="fr-FR" i="0" u="none" strike="noStrike" dirty="0" err="1">
                <a:solidFill>
                  <a:srgbClr val="000000"/>
                </a:solidFill>
              </a:rPr>
              <a:t>it</a:t>
            </a:r>
            <a:r>
              <a:rPr lang="fr-FR" i="0" u="none" strike="noStrike" dirty="0">
                <a:solidFill>
                  <a:srgbClr val="000000"/>
                </a:solidFill>
              </a:rPr>
              <a:t> </a:t>
            </a:r>
            <a:r>
              <a:rPr lang="fr-FR" i="0" u="none" strike="noStrike" dirty="0" err="1">
                <a:solidFill>
                  <a:srgbClr val="000000"/>
                </a:solidFill>
              </a:rPr>
              <a:t>available</a:t>
            </a:r>
            <a:r>
              <a:rPr lang="fr-FR" i="0" u="none" strike="noStrike" dirty="0">
                <a:solidFill>
                  <a:srgbClr val="000000"/>
                </a:solidFill>
              </a:rPr>
              <a:t> to </a:t>
            </a:r>
            <a:r>
              <a:rPr lang="fr-FR" i="0" u="none" strike="noStrike" dirty="0" err="1">
                <a:solidFill>
                  <a:srgbClr val="000000"/>
                </a:solidFill>
              </a:rPr>
              <a:t>third</a:t>
            </a:r>
            <a:r>
              <a:rPr lang="fr-FR" i="0" u="none" strike="noStrike" dirty="0">
                <a:solidFill>
                  <a:srgbClr val="000000"/>
                </a:solidFill>
              </a:rPr>
              <a:t> parties, </a:t>
            </a:r>
            <a:r>
              <a:rPr lang="fr-FR" i="0" u="none" strike="noStrike" dirty="0" err="1">
                <a:solidFill>
                  <a:srgbClr val="000000"/>
                </a:solidFill>
              </a:rPr>
              <a:t>rather</a:t>
            </a:r>
            <a:r>
              <a:rPr lang="fr-FR" i="0" u="none" strike="noStrike" dirty="0">
                <a:solidFill>
                  <a:srgbClr val="000000"/>
                </a:solidFill>
              </a:rPr>
              <a:t> </a:t>
            </a:r>
            <a:r>
              <a:rPr lang="fr-FR" i="0" u="none" strike="noStrike" dirty="0" err="1">
                <a:solidFill>
                  <a:srgbClr val="000000"/>
                </a:solidFill>
              </a:rPr>
              <a:t>than</a:t>
            </a:r>
            <a:r>
              <a:rPr lang="fr-FR" i="0" u="none" strike="noStrike" dirty="0">
                <a:solidFill>
                  <a:srgbClr val="000000"/>
                </a:solidFill>
              </a:rPr>
              <a:t> on </a:t>
            </a:r>
            <a:r>
              <a:rPr lang="fr-FR" i="0" u="none" strike="noStrike" dirty="0" err="1">
                <a:solidFill>
                  <a:srgbClr val="000000"/>
                </a:solidFill>
              </a:rPr>
              <a:t>sheer</a:t>
            </a:r>
            <a:r>
              <a:rPr lang="fr-FR" i="0" u="none" strike="noStrike" dirty="0">
                <a:solidFill>
                  <a:srgbClr val="000000"/>
                </a:solidFill>
              </a:rPr>
              <a:t> volume.”  </a:t>
            </a:r>
          </a:p>
          <a:p>
            <a:pPr marL="0" lvl="0" indent="0" algn="l" rtl="0">
              <a:lnSpc>
                <a:spcPct val="100000"/>
              </a:lnSpc>
              <a:spcBef>
                <a:spcPts val="0"/>
              </a:spcBef>
              <a:spcAft>
                <a:spcPts val="0"/>
              </a:spcAft>
              <a:buSzPts val="1100"/>
              <a:buNone/>
            </a:pPr>
            <a:endParaRPr lang="fr-FR" i="0" u="none" strike="noStrike" dirty="0">
              <a:solidFill>
                <a:srgbClr val="000000"/>
              </a:solidFill>
            </a:endParaRPr>
          </a:p>
          <a:p>
            <a:pPr marL="0" lvl="0" indent="0" algn="l" rtl="0">
              <a:lnSpc>
                <a:spcPct val="100000"/>
              </a:lnSpc>
              <a:spcBef>
                <a:spcPts val="0"/>
              </a:spcBef>
              <a:spcAft>
                <a:spcPts val="0"/>
              </a:spcAft>
              <a:buSzPts val="1100"/>
              <a:buNone/>
            </a:pPr>
            <a:r>
              <a:rPr lang="fr-FR" i="0" u="none" strike="noStrike" dirty="0" err="1">
                <a:solidFill>
                  <a:srgbClr val="000000"/>
                </a:solidFill>
              </a:rPr>
              <a:t>Alth</a:t>
            </a:r>
            <a:r>
              <a:rPr lang="fr-FR" dirty="0" err="1"/>
              <a:t>ough</a:t>
            </a:r>
            <a:r>
              <a:rPr lang="fr-FR" dirty="0"/>
              <a:t> if </a:t>
            </a:r>
            <a:r>
              <a:rPr lang="fr-FR" dirty="0" err="1"/>
              <a:t>enough</a:t>
            </a:r>
            <a:r>
              <a:rPr lang="fr-FR" dirty="0"/>
              <a:t> people </a:t>
            </a:r>
            <a:r>
              <a:rPr lang="fr-FR" dirty="0" err="1"/>
              <a:t>share</a:t>
            </a:r>
            <a:r>
              <a:rPr lang="fr-FR" dirty="0"/>
              <a:t> Open Data and </a:t>
            </a:r>
            <a:r>
              <a:rPr lang="fr-FR" dirty="0" err="1"/>
              <a:t>enough</a:t>
            </a:r>
            <a:r>
              <a:rPr lang="fr-FR" dirty="0"/>
              <a:t> </a:t>
            </a:r>
            <a:r>
              <a:rPr lang="fr-FR" dirty="0" err="1"/>
              <a:t>third</a:t>
            </a:r>
            <a:r>
              <a:rPr lang="fr-FR" dirty="0"/>
              <a:t> parties have </a:t>
            </a:r>
            <a:r>
              <a:rPr lang="fr-FR" dirty="0" err="1"/>
              <a:t>access</a:t>
            </a:r>
            <a:r>
              <a:rPr lang="fr-FR" dirty="0"/>
              <a:t> to </a:t>
            </a:r>
            <a:r>
              <a:rPr lang="fr-FR" dirty="0" err="1"/>
              <a:t>it</a:t>
            </a:r>
            <a:r>
              <a:rPr lang="fr-FR" dirty="0"/>
              <a:t>, volume can </a:t>
            </a:r>
            <a:r>
              <a:rPr lang="fr-FR" dirty="0" err="1"/>
              <a:t>result</a:t>
            </a:r>
            <a:r>
              <a:rPr lang="fr-FR" dirty="0"/>
              <a:t>!</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fr-FR" dirty="0" err="1"/>
              <a:t>Now</a:t>
            </a:r>
            <a:r>
              <a:rPr lang="fr-FR" dirty="0"/>
              <a:t> </a:t>
            </a:r>
            <a:r>
              <a:rPr lang="fr-FR" dirty="0" err="1"/>
              <a:t>this</a:t>
            </a:r>
            <a:r>
              <a:rPr lang="fr-FR" dirty="0"/>
              <a:t> slide </a:t>
            </a:r>
            <a:r>
              <a:rPr lang="fr-FR" dirty="0" err="1"/>
              <a:t>is</a:t>
            </a:r>
            <a:r>
              <a:rPr lang="fr-FR" dirty="0"/>
              <a:t> </a:t>
            </a:r>
            <a:r>
              <a:rPr lang="fr-FR" dirty="0" err="1"/>
              <a:t>giving</a:t>
            </a:r>
            <a:r>
              <a:rPr lang="fr-FR" dirty="0"/>
              <a:t> a brief </a:t>
            </a:r>
            <a:r>
              <a:rPr lang="fr-FR" dirty="0" err="1"/>
              <a:t>definition</a:t>
            </a:r>
            <a:r>
              <a:rPr lang="fr-FR" dirty="0"/>
              <a:t>.  </a:t>
            </a:r>
            <a:r>
              <a:rPr lang="fr-FR" dirty="0" err="1"/>
              <a:t>Brace</a:t>
            </a:r>
            <a:r>
              <a:rPr lang="fr-FR" dirty="0"/>
              <a:t> </a:t>
            </a:r>
            <a:r>
              <a:rPr lang="fr-FR" dirty="0" err="1"/>
              <a:t>yourself</a:t>
            </a:r>
            <a:r>
              <a:rPr lang="fr-FR" dirty="0"/>
              <a:t> a </a:t>
            </a:r>
            <a:r>
              <a:rPr lang="fr-FR" dirty="0" err="1"/>
              <a:t>little</a:t>
            </a:r>
            <a:r>
              <a:rPr lang="fr-FR" dirty="0"/>
              <a:t>, for in the slides to come, </a:t>
            </a:r>
            <a:r>
              <a:rPr lang="fr-FR" dirty="0" err="1"/>
              <a:t>we</a:t>
            </a:r>
            <a:r>
              <a:rPr lang="fr-FR" dirty="0"/>
              <a:t> go </a:t>
            </a:r>
            <a:r>
              <a:rPr lang="fr-FR" dirty="0" err="1"/>
              <a:t>into</a:t>
            </a:r>
            <a:r>
              <a:rPr lang="fr-FR" dirty="0"/>
              <a:t> </a:t>
            </a:r>
            <a:r>
              <a:rPr lang="fr-FR" dirty="0" err="1"/>
              <a:t>greater</a:t>
            </a:r>
            <a:r>
              <a:rPr lang="fr-FR" dirty="0"/>
              <a:t> </a:t>
            </a:r>
            <a:r>
              <a:rPr lang="fr-FR" dirty="0" err="1"/>
              <a:t>depth</a:t>
            </a:r>
            <a:r>
              <a:rPr lang="fr-FR" dirty="0"/>
              <a:t> about the </a:t>
            </a:r>
            <a:r>
              <a:rPr lang="fr-FR" dirty="0" err="1"/>
              <a:t>principles</a:t>
            </a:r>
            <a:r>
              <a:rPr lang="fr-FR" dirty="0"/>
              <a:t> </a:t>
            </a:r>
            <a:r>
              <a:rPr lang="fr-FR" dirty="0" err="1"/>
              <a:t>that</a:t>
            </a:r>
            <a:r>
              <a:rPr lang="fr-FR" dirty="0"/>
              <a:t> </a:t>
            </a:r>
            <a:r>
              <a:rPr lang="fr-FR" dirty="0" err="1"/>
              <a:t>govern</a:t>
            </a:r>
            <a:r>
              <a:rPr lang="fr-FR" dirty="0"/>
              <a:t> </a:t>
            </a:r>
            <a:r>
              <a:rPr lang="fr-FR" dirty="0" err="1"/>
              <a:t>what</a:t>
            </a:r>
            <a:r>
              <a:rPr lang="fr-FR" dirty="0"/>
              <a:t> Open Data </a:t>
            </a:r>
            <a:r>
              <a:rPr lang="fr-FR" dirty="0" err="1"/>
              <a:t>truly</a:t>
            </a:r>
            <a:r>
              <a:rPr lang="fr-FR" dirty="0"/>
              <a:t> </a:t>
            </a:r>
            <a:r>
              <a:rPr lang="fr-FR" dirty="0" err="1"/>
              <a:t>is</a:t>
            </a:r>
            <a:r>
              <a:rPr lang="fr-FR" dirty="0"/>
              <a:t>.</a:t>
            </a: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4" name="Google Shape;254;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fr-FR"/>
              <a:t>Source:</a:t>
            </a:r>
            <a:r>
              <a:rPr lang="fr-FR" i="0" u="none" strike="noStrike">
                <a:solidFill>
                  <a:srgbClr val="000000"/>
                </a:solidFill>
              </a:rPr>
              <a:t> Government of Canada</a:t>
            </a:r>
            <a:endParaRPr i="0" u="none" strike="noStrike">
              <a:solidFill>
                <a:srgbClr val="000000"/>
              </a:solidFill>
            </a:endParaRPr>
          </a:p>
          <a:p>
            <a:pPr marL="158750" lvl="0" indent="0" algn="l" rtl="0">
              <a:lnSpc>
                <a:spcPct val="100000"/>
              </a:lnSpc>
              <a:spcBef>
                <a:spcPts val="0"/>
              </a:spcBef>
              <a:spcAft>
                <a:spcPts val="0"/>
              </a:spcAft>
              <a:buSzPts val="1100"/>
              <a:buNone/>
            </a:pPr>
            <a:endParaRPr/>
          </a:p>
          <a:p>
            <a:pPr marL="158750" lvl="0" indent="0" algn="l" rtl="0">
              <a:lnSpc>
                <a:spcPct val="100000"/>
              </a:lnSpc>
              <a:spcBef>
                <a:spcPts val="0"/>
              </a:spcBef>
              <a:spcAft>
                <a:spcPts val="0"/>
              </a:spcAft>
              <a:buSzPts val="1100"/>
              <a:buNone/>
            </a:pPr>
            <a:r>
              <a:rPr lang="fr-FR"/>
              <a:t>Further details</a:t>
            </a:r>
            <a:r>
              <a:rPr lang="fr-FR" i="0" u="none" strike="noStrike">
                <a:solidFill>
                  <a:srgbClr val="000000"/>
                </a:solidFill>
              </a:rPr>
              <a:t> on:</a:t>
            </a:r>
            <a:endParaRPr/>
          </a:p>
          <a:p>
            <a:pPr marL="457200" lvl="0" indent="-298450" algn="l" rtl="0">
              <a:lnSpc>
                <a:spcPct val="100000"/>
              </a:lnSpc>
              <a:spcBef>
                <a:spcPts val="0"/>
              </a:spcBef>
              <a:spcAft>
                <a:spcPts val="0"/>
              </a:spcAft>
              <a:buSzPts val="1100"/>
              <a:buChar char="●"/>
            </a:pPr>
            <a:r>
              <a:rPr lang="fr-FR" i="0" u="sng">
                <a:solidFill>
                  <a:srgbClr val="000000"/>
                </a:solidFill>
              </a:rPr>
              <a:t>Completeness:</a:t>
            </a:r>
            <a:r>
              <a:rPr lang="fr-FR" i="0">
                <a:solidFill>
                  <a:srgbClr val="000000"/>
                </a:solidFill>
              </a:rPr>
              <a:t> </a:t>
            </a:r>
            <a:r>
              <a:rPr lang="fr-FR" i="0" u="none" strike="noStrike">
                <a:solidFill>
                  <a:srgbClr val="000000"/>
                </a:solidFill>
              </a:rPr>
              <a:t>All raw information from a dataset should be released to the public, unless there are Access to Information or Privacy issues. Metadata that defines and explains the raw data should be included, along with explanations for how the data was calculated.  </a:t>
            </a:r>
            <a:r>
              <a:rPr lang="fr-FR" i="1" u="none" strike="noStrike">
                <a:solidFill>
                  <a:srgbClr val="000000"/>
                </a:solidFill>
              </a:rPr>
              <a:t>Hey, metadata, reme</a:t>
            </a:r>
            <a:r>
              <a:rPr lang="fr-FR" i="1"/>
              <a:t>mber we mentioned that library catalogue stuff?  Also helps you find the data sets and relate them to others…</a:t>
            </a:r>
            <a:endParaRPr i="1"/>
          </a:p>
          <a:p>
            <a:pPr marL="457200" lvl="0" indent="-298450" algn="l" rtl="0">
              <a:lnSpc>
                <a:spcPct val="100000"/>
              </a:lnSpc>
              <a:spcBef>
                <a:spcPts val="0"/>
              </a:spcBef>
              <a:spcAft>
                <a:spcPts val="0"/>
              </a:spcAft>
              <a:buSzPts val="1100"/>
              <a:buChar char="●"/>
            </a:pPr>
            <a:r>
              <a:rPr lang="fr-FR" i="0" u="sng">
                <a:solidFill>
                  <a:srgbClr val="000000"/>
                </a:solidFill>
              </a:rPr>
              <a:t>Primacy:</a:t>
            </a:r>
            <a:r>
              <a:rPr lang="fr-FR" i="0" u="none" strike="noStrike">
                <a:solidFill>
                  <a:srgbClr val="000000"/>
                </a:solidFill>
              </a:rPr>
              <a:t> This includes the original information collected by the Government of Canada and available details on how the data was collected. Public dissemination will allow users to verify that information was collected properly and recorded accurately.  </a:t>
            </a:r>
            <a:r>
              <a:rPr lang="fr-FR" i="1" u="none" strike="noStrike">
                <a:solidFill>
                  <a:srgbClr val="000000"/>
                </a:solidFill>
              </a:rPr>
              <a:t>This is particularly important for any data that is depended upon by</a:t>
            </a:r>
            <a:r>
              <a:rPr lang="fr-FR" i="1"/>
              <a:t> </a:t>
            </a:r>
            <a:r>
              <a:rPr lang="fr-FR" i="1" u="none" strike="noStrike">
                <a:solidFill>
                  <a:srgbClr val="000000"/>
                </a:solidFill>
              </a:rPr>
              <a:t>scientific researc</a:t>
            </a:r>
            <a:r>
              <a:rPr lang="fr-FR" i="1"/>
              <a:t>h, economic forecasts, news stories, or anything else we need to trust.</a:t>
            </a:r>
            <a:endParaRPr i="1"/>
          </a:p>
          <a:p>
            <a:pPr marL="457200" lvl="0" indent="-298450" algn="l" rtl="0">
              <a:lnSpc>
                <a:spcPct val="100000"/>
              </a:lnSpc>
              <a:spcBef>
                <a:spcPts val="0"/>
              </a:spcBef>
              <a:spcAft>
                <a:spcPts val="0"/>
              </a:spcAft>
              <a:buSzPts val="1100"/>
              <a:buChar char="●"/>
            </a:pPr>
            <a:r>
              <a:rPr lang="fr-FR" i="0" u="sng">
                <a:solidFill>
                  <a:srgbClr val="000000"/>
                </a:solidFill>
              </a:rPr>
              <a:t>Timeliness:</a:t>
            </a:r>
            <a:r>
              <a:rPr lang="fr-FR" i="0">
                <a:solidFill>
                  <a:srgbClr val="000000"/>
                </a:solidFill>
              </a:rPr>
              <a:t> </a:t>
            </a:r>
            <a:r>
              <a:rPr lang="fr-FR" i="0" u="none" strike="noStrike">
                <a:solidFill>
                  <a:srgbClr val="000000"/>
                </a:solidFill>
              </a:rPr>
              <a:t>Priority should be given to data whose utility is time sensitive.  </a:t>
            </a:r>
            <a:r>
              <a:rPr lang="fr-FR" i="1"/>
              <a:t>No point in sending weather information a week later after all…</a:t>
            </a:r>
            <a:endParaRPr i="1"/>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17257c3230f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g17257c3230f_0_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r-FR" dirty="0"/>
              <a:t>You </a:t>
            </a:r>
            <a:r>
              <a:rPr lang="fr-FR" dirty="0" err="1"/>
              <a:t>see</a:t>
            </a:r>
            <a:r>
              <a:rPr lang="fr-FR" dirty="0"/>
              <a:t> </a:t>
            </a:r>
            <a:r>
              <a:rPr lang="fr-FR" dirty="0" err="1"/>
              <a:t>my</a:t>
            </a:r>
            <a:r>
              <a:rPr lang="fr-FR" dirty="0"/>
              <a:t> face on the top </a:t>
            </a:r>
            <a:r>
              <a:rPr lang="fr-FR" dirty="0" err="1"/>
              <a:t>left</a:t>
            </a:r>
            <a:r>
              <a:rPr lang="fr-FR" dirty="0"/>
              <a:t>; I have </a:t>
            </a:r>
            <a:r>
              <a:rPr lang="fr-FR" dirty="0" err="1"/>
              <a:t>almost</a:t>
            </a:r>
            <a:r>
              <a:rPr lang="fr-FR" dirty="0"/>
              <a:t> no </a:t>
            </a:r>
            <a:r>
              <a:rPr lang="fr-FR" dirty="0" err="1"/>
              <a:t>formal</a:t>
            </a:r>
            <a:r>
              <a:rPr lang="fr-FR" dirty="0"/>
              <a:t> training in data, </a:t>
            </a:r>
            <a:r>
              <a:rPr lang="fr-FR" dirty="0" err="1"/>
              <a:t>learnt</a:t>
            </a:r>
            <a:r>
              <a:rPr lang="fr-FR" dirty="0"/>
              <a:t> </a:t>
            </a:r>
            <a:r>
              <a:rPr lang="fr-FR" dirty="0" err="1"/>
              <a:t>everything</a:t>
            </a:r>
            <a:r>
              <a:rPr lang="fr-FR" dirty="0"/>
              <a:t> on the job(s), and I </a:t>
            </a:r>
            <a:r>
              <a:rPr lang="fr-FR" dirty="0" err="1"/>
              <a:t>guess</a:t>
            </a:r>
            <a:r>
              <a:rPr lang="fr-FR" dirty="0"/>
              <a:t> </a:t>
            </a:r>
            <a:r>
              <a:rPr lang="fr-FR" dirty="0" err="1"/>
              <a:t>that</a:t>
            </a:r>
            <a:r>
              <a:rPr lang="fr-FR" dirty="0"/>
              <a:t> </a:t>
            </a:r>
            <a:r>
              <a:rPr lang="fr-FR" dirty="0" err="1"/>
              <a:t>makes</a:t>
            </a:r>
            <a:r>
              <a:rPr lang="fr-FR" dirty="0"/>
              <a:t> me a prime </a:t>
            </a:r>
            <a:r>
              <a:rPr lang="fr-FR" dirty="0" err="1"/>
              <a:t>example</a:t>
            </a:r>
            <a:r>
              <a:rPr lang="fr-FR" dirty="0"/>
              <a:t> of how, once </a:t>
            </a:r>
            <a:r>
              <a:rPr lang="fr-FR" dirty="0" err="1"/>
              <a:t>things</a:t>
            </a:r>
            <a:r>
              <a:rPr lang="fr-FR" dirty="0"/>
              <a:t> are </a:t>
            </a:r>
            <a:r>
              <a:rPr lang="fr-FR" dirty="0" err="1"/>
              <a:t>demystified</a:t>
            </a:r>
            <a:r>
              <a:rPr lang="fr-FR" dirty="0"/>
              <a:t> and </a:t>
            </a:r>
            <a:r>
              <a:rPr lang="fr-FR" dirty="0" err="1"/>
              <a:t>you</a:t>
            </a:r>
            <a:r>
              <a:rPr lang="fr-FR" dirty="0"/>
              <a:t> </a:t>
            </a:r>
            <a:r>
              <a:rPr lang="fr-FR" dirty="0" err="1"/>
              <a:t>see</a:t>
            </a:r>
            <a:r>
              <a:rPr lang="fr-FR" dirty="0"/>
              <a:t> an </a:t>
            </a:r>
            <a:r>
              <a:rPr lang="fr-FR" dirty="0" err="1"/>
              <a:t>immediate</a:t>
            </a:r>
            <a:r>
              <a:rPr lang="fr-FR" dirty="0"/>
              <a:t> </a:t>
            </a:r>
            <a:r>
              <a:rPr lang="fr-FR" dirty="0" err="1"/>
              <a:t>practical</a:t>
            </a:r>
            <a:r>
              <a:rPr lang="fr-FR" dirty="0"/>
              <a:t> point, </a:t>
            </a:r>
            <a:r>
              <a:rPr lang="fr-FR" dirty="0" err="1"/>
              <a:t>it</a:t>
            </a:r>
            <a:r>
              <a:rPr lang="fr-FR" dirty="0"/>
              <a:t> </a:t>
            </a:r>
            <a:r>
              <a:rPr lang="fr-FR" dirty="0" err="1"/>
              <a:t>is</a:t>
            </a:r>
            <a:r>
              <a:rPr lang="fr-FR" dirty="0"/>
              <a:t> </a:t>
            </a:r>
            <a:r>
              <a:rPr lang="fr-FR" dirty="0" err="1"/>
              <a:t>easy</a:t>
            </a:r>
            <a:r>
              <a:rPr lang="fr-FR" dirty="0"/>
              <a:t> to </a:t>
            </a:r>
            <a:r>
              <a:rPr lang="fr-FR" dirty="0" err="1"/>
              <a:t>get</a:t>
            </a:r>
            <a:r>
              <a:rPr lang="fr-FR" dirty="0"/>
              <a:t> </a:t>
            </a:r>
            <a:r>
              <a:rPr lang="fr-FR" dirty="0" err="1"/>
              <a:t>into</a:t>
            </a:r>
            <a:r>
              <a:rPr lang="fr-FR" dirty="0"/>
              <a:t> </a:t>
            </a:r>
            <a:r>
              <a:rPr lang="fr-FR" dirty="0" err="1"/>
              <a:t>working</a:t>
            </a:r>
            <a:r>
              <a:rPr lang="fr-FR" dirty="0"/>
              <a:t> </a:t>
            </a:r>
            <a:r>
              <a:rPr lang="fr-FR" dirty="0" err="1"/>
              <a:t>with</a:t>
            </a:r>
            <a:r>
              <a:rPr lang="fr-FR" dirty="0"/>
              <a:t> data  </a:t>
            </a:r>
            <a:r>
              <a:rPr lang="fr-FR" dirty="0" err="1"/>
              <a:t>Which</a:t>
            </a:r>
            <a:r>
              <a:rPr lang="fr-FR" dirty="0"/>
              <a:t> I have </a:t>
            </a:r>
            <a:r>
              <a:rPr lang="fr-FR" dirty="0" err="1"/>
              <a:t>done</a:t>
            </a:r>
            <a:r>
              <a:rPr lang="fr-FR" dirty="0"/>
              <a:t> as an </a:t>
            </a:r>
            <a:r>
              <a:rPr lang="fr-FR" dirty="0" err="1"/>
              <a:t>executive</a:t>
            </a:r>
            <a:r>
              <a:rPr lang="fr-FR" dirty="0"/>
              <a:t> assistant, a </a:t>
            </a:r>
            <a:r>
              <a:rPr lang="fr-FR" dirty="0" err="1"/>
              <a:t>political</a:t>
            </a:r>
            <a:r>
              <a:rPr lang="fr-FR" dirty="0"/>
              <a:t> </a:t>
            </a:r>
            <a:r>
              <a:rPr lang="fr-FR" dirty="0" err="1"/>
              <a:t>campaign</a:t>
            </a:r>
            <a:r>
              <a:rPr lang="fr-FR" dirty="0"/>
              <a:t> manager, a </a:t>
            </a:r>
            <a:r>
              <a:rPr lang="fr-FR" dirty="0" err="1"/>
              <a:t>government</a:t>
            </a:r>
            <a:r>
              <a:rPr lang="fr-FR" dirty="0"/>
              <a:t> program manager, a CEO, and an </a:t>
            </a:r>
            <a:r>
              <a:rPr lang="fr-FR" dirty="0" err="1"/>
              <a:t>economic</a:t>
            </a:r>
            <a:r>
              <a:rPr lang="fr-FR" dirty="0"/>
              <a:t> </a:t>
            </a:r>
            <a:r>
              <a:rPr lang="fr-FR" dirty="0" err="1"/>
              <a:t>research</a:t>
            </a:r>
            <a:r>
              <a:rPr lang="fr-FR" dirty="0"/>
              <a:t> manager.</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fr-FR" dirty="0"/>
              <a:t>To </a:t>
            </a:r>
            <a:r>
              <a:rPr lang="fr-FR" dirty="0" err="1"/>
              <a:t>my</a:t>
            </a:r>
            <a:r>
              <a:rPr lang="fr-FR" dirty="0"/>
              <a:t> right </a:t>
            </a:r>
            <a:r>
              <a:rPr lang="fr-FR" dirty="0" err="1"/>
              <a:t>is</a:t>
            </a:r>
            <a:r>
              <a:rPr lang="fr-FR" dirty="0"/>
              <a:t> Eugene Chen, the </a:t>
            </a:r>
            <a:r>
              <a:rPr lang="fr-FR" dirty="0" err="1"/>
              <a:t>President</a:t>
            </a:r>
            <a:r>
              <a:rPr lang="fr-FR" dirty="0"/>
              <a:t> of the Canadian Open Data Society, </a:t>
            </a:r>
            <a:r>
              <a:rPr lang="fr-FR" dirty="0" err="1"/>
              <a:t>who</a:t>
            </a:r>
            <a:r>
              <a:rPr lang="fr-FR" dirty="0"/>
              <a:t> </a:t>
            </a:r>
            <a:r>
              <a:rPr lang="fr-FR" dirty="0" err="1"/>
              <a:t>works</a:t>
            </a:r>
            <a:r>
              <a:rPr lang="fr-FR" dirty="0"/>
              <a:t> in data </a:t>
            </a:r>
            <a:r>
              <a:rPr lang="fr-FR" dirty="0" err="1"/>
              <a:t>visualization</a:t>
            </a:r>
            <a:r>
              <a:rPr lang="fr-FR" dirty="0"/>
              <a:t> and has </a:t>
            </a:r>
            <a:r>
              <a:rPr lang="fr-FR" dirty="0" err="1"/>
              <a:t>participated</a:t>
            </a:r>
            <a:r>
              <a:rPr lang="fr-FR" dirty="0"/>
              <a:t> in more hackathons </a:t>
            </a:r>
            <a:r>
              <a:rPr lang="fr-FR" dirty="0" err="1"/>
              <a:t>than</a:t>
            </a:r>
            <a:r>
              <a:rPr lang="fr-FR" dirty="0"/>
              <a:t> </a:t>
            </a:r>
            <a:r>
              <a:rPr lang="fr-FR" dirty="0" err="1"/>
              <a:t>I’d</a:t>
            </a:r>
            <a:r>
              <a:rPr lang="fr-FR" dirty="0"/>
              <a:t> </a:t>
            </a:r>
            <a:r>
              <a:rPr lang="fr-FR" dirty="0" err="1"/>
              <a:t>even</a:t>
            </a:r>
            <a:r>
              <a:rPr lang="fr-FR" dirty="0"/>
              <a:t> </a:t>
            </a:r>
            <a:r>
              <a:rPr lang="fr-FR" dirty="0" err="1"/>
              <a:t>heard</a:t>
            </a:r>
            <a:r>
              <a:rPr lang="fr-FR" dirty="0"/>
              <a:t> of.  </a:t>
            </a:r>
            <a:r>
              <a:rPr lang="fr-FR" dirty="0" err="1"/>
              <a:t>He’ll</a:t>
            </a:r>
            <a:r>
              <a:rPr lang="fr-FR" dirty="0"/>
              <a:t> </a:t>
            </a:r>
            <a:r>
              <a:rPr lang="fr-FR" dirty="0" err="1"/>
              <a:t>be</a:t>
            </a:r>
            <a:r>
              <a:rPr lang="fr-FR" dirty="0"/>
              <a:t> </a:t>
            </a:r>
            <a:r>
              <a:rPr lang="fr-FR" dirty="0" err="1"/>
              <a:t>present</a:t>
            </a:r>
            <a:r>
              <a:rPr lang="fr-FR" dirty="0"/>
              <a:t> </a:t>
            </a:r>
            <a:r>
              <a:rPr lang="fr-FR" dirty="0" err="1"/>
              <a:t>today</a:t>
            </a:r>
            <a:r>
              <a:rPr lang="fr-FR" dirty="0"/>
              <a:t>, and </a:t>
            </a:r>
            <a:r>
              <a:rPr lang="fr-FR" dirty="0" err="1"/>
              <a:t>next</a:t>
            </a:r>
            <a:r>
              <a:rPr lang="fr-FR" dirty="0"/>
              <a:t> time </a:t>
            </a:r>
            <a:r>
              <a:rPr lang="fr-FR" dirty="0" err="1"/>
              <a:t>will</a:t>
            </a:r>
            <a:r>
              <a:rPr lang="fr-FR" dirty="0"/>
              <a:t> lead </a:t>
            </a:r>
            <a:r>
              <a:rPr lang="fr-FR" dirty="0" err="1"/>
              <a:t>you</a:t>
            </a:r>
            <a:r>
              <a:rPr lang="fr-FR" dirty="0"/>
              <a:t> </a:t>
            </a:r>
            <a:r>
              <a:rPr lang="fr-FR" dirty="0" err="1"/>
              <a:t>through</a:t>
            </a:r>
            <a:r>
              <a:rPr lang="fr-FR" dirty="0"/>
              <a:t> a brainstorming and pitch </a:t>
            </a:r>
            <a:r>
              <a:rPr lang="fr-FR" dirty="0" err="1"/>
              <a:t>development</a:t>
            </a:r>
            <a:r>
              <a:rPr lang="fr-FR" dirty="0"/>
              <a:t> session </a:t>
            </a:r>
            <a:r>
              <a:rPr lang="fr-FR" dirty="0" err="1"/>
              <a:t>next</a:t>
            </a:r>
            <a:r>
              <a:rPr lang="fr-FR" dirty="0"/>
              <a:t> Saturday at </a:t>
            </a:r>
            <a:r>
              <a:rPr lang="fr-FR" dirty="0" err="1"/>
              <a:t>Yukonstruct</a:t>
            </a:r>
            <a:r>
              <a:rPr lang="fr-FR" dirty="0"/>
              <a:t> in downtown Whitehorse.  If </a:t>
            </a:r>
            <a:r>
              <a:rPr lang="fr-FR" dirty="0" err="1"/>
              <a:t>you</a:t>
            </a:r>
            <a:r>
              <a:rPr lang="fr-FR" dirty="0"/>
              <a:t> </a:t>
            </a:r>
            <a:r>
              <a:rPr lang="fr-FR" dirty="0" err="1"/>
              <a:t>participate</a:t>
            </a:r>
            <a:r>
              <a:rPr lang="fr-FR" dirty="0"/>
              <a:t> in </a:t>
            </a:r>
            <a:r>
              <a:rPr lang="fr-FR" dirty="0" err="1"/>
              <a:t>person</a:t>
            </a:r>
            <a:r>
              <a:rPr lang="fr-FR" dirty="0"/>
              <a:t> </a:t>
            </a:r>
            <a:r>
              <a:rPr lang="fr-FR" dirty="0" err="1"/>
              <a:t>rather</a:t>
            </a:r>
            <a:r>
              <a:rPr lang="fr-FR" dirty="0"/>
              <a:t> </a:t>
            </a:r>
            <a:r>
              <a:rPr lang="fr-FR" dirty="0" err="1"/>
              <a:t>than</a:t>
            </a:r>
            <a:r>
              <a:rPr lang="fr-FR" dirty="0"/>
              <a:t> online, </a:t>
            </a:r>
            <a:r>
              <a:rPr lang="fr-FR" dirty="0" err="1"/>
              <a:t>we</a:t>
            </a:r>
            <a:r>
              <a:rPr lang="fr-FR" dirty="0"/>
              <a:t> </a:t>
            </a:r>
            <a:r>
              <a:rPr lang="fr-FR" dirty="0" err="1"/>
              <a:t>intend</a:t>
            </a:r>
            <a:r>
              <a:rPr lang="fr-FR" dirty="0"/>
              <a:t> to </a:t>
            </a:r>
            <a:r>
              <a:rPr lang="fr-FR" dirty="0" err="1"/>
              <a:t>feed</a:t>
            </a:r>
            <a:r>
              <a:rPr lang="fr-FR" dirty="0"/>
              <a:t> </a:t>
            </a:r>
            <a:r>
              <a:rPr lang="fr-FR" dirty="0" err="1"/>
              <a:t>you</a:t>
            </a:r>
            <a:r>
              <a:rPr lang="fr-FR" dirty="0"/>
              <a:t>!</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fr-FR" dirty="0" err="1"/>
              <a:t>Below</a:t>
            </a:r>
            <a:r>
              <a:rPr lang="fr-FR" dirty="0"/>
              <a:t> me </a:t>
            </a:r>
            <a:r>
              <a:rPr lang="fr-FR" dirty="0" err="1"/>
              <a:t>is</a:t>
            </a:r>
            <a:r>
              <a:rPr lang="fr-FR" dirty="0"/>
              <a:t> </a:t>
            </a:r>
            <a:r>
              <a:rPr lang="fr-FR" dirty="0" err="1"/>
              <a:t>Reena</a:t>
            </a:r>
            <a:r>
              <a:rPr lang="fr-FR" dirty="0"/>
              <a:t> Shaw, a data </a:t>
            </a:r>
            <a:r>
              <a:rPr lang="fr-FR" dirty="0" err="1"/>
              <a:t>scientist</a:t>
            </a:r>
            <a:r>
              <a:rPr lang="fr-FR" dirty="0"/>
              <a:t> </a:t>
            </a:r>
            <a:r>
              <a:rPr lang="fr-FR" dirty="0" err="1"/>
              <a:t>who</a:t>
            </a:r>
            <a:r>
              <a:rPr lang="fr-FR" dirty="0"/>
              <a:t> </a:t>
            </a:r>
            <a:r>
              <a:rPr lang="fr-FR" dirty="0" err="1"/>
              <a:t>teaches</a:t>
            </a:r>
            <a:r>
              <a:rPr lang="fr-FR" dirty="0"/>
              <a:t> at the </a:t>
            </a:r>
            <a:r>
              <a:rPr lang="fr-FR" dirty="0" err="1"/>
              <a:t>University</a:t>
            </a:r>
            <a:r>
              <a:rPr lang="fr-FR" dirty="0"/>
              <a:t> of Toronto, and a </a:t>
            </a:r>
            <a:r>
              <a:rPr lang="fr-FR" dirty="0" err="1"/>
              <a:t>board</a:t>
            </a:r>
            <a:r>
              <a:rPr lang="fr-FR" dirty="0"/>
              <a:t> </a:t>
            </a:r>
            <a:r>
              <a:rPr lang="fr-FR" dirty="0" err="1"/>
              <a:t>member</a:t>
            </a:r>
            <a:r>
              <a:rPr lang="fr-FR" dirty="0"/>
              <a:t> of the Society like Eugene. At the </a:t>
            </a:r>
            <a:r>
              <a:rPr lang="fr-FR" dirty="0" err="1"/>
              <a:t>tail</a:t>
            </a:r>
            <a:r>
              <a:rPr lang="fr-FR" dirty="0"/>
              <a:t> end of </a:t>
            </a:r>
            <a:r>
              <a:rPr lang="fr-FR" dirty="0" err="1"/>
              <a:t>today’s</a:t>
            </a:r>
            <a:r>
              <a:rPr lang="fr-FR" dirty="0"/>
              <a:t> session, </a:t>
            </a:r>
            <a:r>
              <a:rPr lang="fr-FR" dirty="0" err="1"/>
              <a:t>she</a:t>
            </a:r>
            <a:r>
              <a:rPr lang="fr-FR" dirty="0"/>
              <a:t> </a:t>
            </a:r>
            <a:r>
              <a:rPr lang="fr-FR" dirty="0" err="1"/>
              <a:t>will</a:t>
            </a:r>
            <a:r>
              <a:rPr lang="fr-FR" dirty="0"/>
              <a:t> do </a:t>
            </a:r>
            <a:r>
              <a:rPr lang="fr-FR" dirty="0" err="1"/>
              <a:t>some</a:t>
            </a:r>
            <a:r>
              <a:rPr lang="fr-FR" dirty="0"/>
              <a:t> basic moves </a:t>
            </a:r>
            <a:r>
              <a:rPr lang="fr-FR" dirty="0" err="1"/>
              <a:t>with</a:t>
            </a:r>
            <a:r>
              <a:rPr lang="fr-FR" dirty="0"/>
              <a:t> Microsoft Excel, </a:t>
            </a:r>
            <a:r>
              <a:rPr lang="fr-FR" dirty="0" err="1"/>
              <a:t>just</a:t>
            </a:r>
            <a:r>
              <a:rPr lang="fr-FR" dirty="0"/>
              <a:t> to show how </a:t>
            </a:r>
            <a:r>
              <a:rPr lang="fr-FR" dirty="0" err="1"/>
              <a:t>easy</a:t>
            </a:r>
            <a:r>
              <a:rPr lang="fr-FR" dirty="0"/>
              <a:t> </a:t>
            </a:r>
            <a:r>
              <a:rPr lang="fr-FR" dirty="0" err="1"/>
              <a:t>it</a:t>
            </a:r>
            <a:r>
              <a:rPr lang="fr-FR" dirty="0"/>
              <a:t> </a:t>
            </a:r>
            <a:r>
              <a:rPr lang="fr-FR" dirty="0" err="1"/>
              <a:t>is</a:t>
            </a:r>
            <a:r>
              <a:rPr lang="fr-FR" dirty="0"/>
              <a:t> to </a:t>
            </a:r>
            <a:r>
              <a:rPr lang="fr-FR" dirty="0" err="1"/>
              <a:t>get</a:t>
            </a:r>
            <a:r>
              <a:rPr lang="fr-FR" dirty="0"/>
              <a:t> </a:t>
            </a:r>
            <a:r>
              <a:rPr lang="fr-FR" dirty="0" err="1"/>
              <a:t>started</a:t>
            </a:r>
            <a:r>
              <a:rPr lang="fr-FR" dirty="0"/>
              <a:t> </a:t>
            </a:r>
            <a:r>
              <a:rPr lang="fr-FR" dirty="0" err="1"/>
              <a:t>working</a:t>
            </a:r>
            <a:r>
              <a:rPr lang="fr-FR" dirty="0"/>
              <a:t> </a:t>
            </a:r>
            <a:r>
              <a:rPr lang="fr-FR" dirty="0" err="1"/>
              <a:t>with</a:t>
            </a:r>
            <a:r>
              <a:rPr lang="fr-FR" dirty="0"/>
              <a:t> data.  </a:t>
            </a:r>
            <a:r>
              <a:rPr lang="fr-FR" dirty="0" err="1"/>
              <a:t>Then</a:t>
            </a:r>
            <a:r>
              <a:rPr lang="fr-FR" dirty="0"/>
              <a:t>, on the first </a:t>
            </a:r>
            <a:r>
              <a:rPr lang="fr-FR" dirty="0" err="1"/>
              <a:t>day</a:t>
            </a:r>
            <a:r>
              <a:rPr lang="fr-FR" dirty="0"/>
              <a:t> of the </a:t>
            </a:r>
            <a:r>
              <a:rPr lang="fr-FR" dirty="0" err="1"/>
              <a:t>Summit</a:t>
            </a:r>
            <a:r>
              <a:rPr lang="fr-FR" dirty="0"/>
              <a:t> </a:t>
            </a:r>
            <a:r>
              <a:rPr lang="fr-FR" dirty="0" err="1"/>
              <a:t>exactly</a:t>
            </a:r>
            <a:r>
              <a:rPr lang="fr-FR" dirty="0"/>
              <a:t> one </a:t>
            </a:r>
            <a:r>
              <a:rPr lang="fr-FR" dirty="0" err="1"/>
              <a:t>week</a:t>
            </a:r>
            <a:r>
              <a:rPr lang="fr-FR" dirty="0"/>
              <a:t> </a:t>
            </a:r>
            <a:r>
              <a:rPr lang="fr-FR" dirty="0" err="1"/>
              <a:t>from</a:t>
            </a:r>
            <a:r>
              <a:rPr lang="fr-FR" dirty="0"/>
              <a:t> </a:t>
            </a:r>
            <a:r>
              <a:rPr lang="fr-FR" dirty="0" err="1"/>
              <a:t>today</a:t>
            </a:r>
            <a:r>
              <a:rPr lang="fr-FR" dirty="0"/>
              <a:t>, </a:t>
            </a:r>
            <a:r>
              <a:rPr lang="fr-FR" dirty="0" err="1"/>
              <a:t>she</a:t>
            </a:r>
            <a:r>
              <a:rPr lang="fr-FR" dirty="0"/>
              <a:t> </a:t>
            </a:r>
            <a:r>
              <a:rPr lang="fr-FR" dirty="0" err="1"/>
              <a:t>will</a:t>
            </a:r>
            <a:r>
              <a:rPr lang="fr-FR" dirty="0"/>
              <a:t> lead </a:t>
            </a:r>
            <a:r>
              <a:rPr lang="fr-FR" dirty="0" err="1"/>
              <a:t>her</a:t>
            </a:r>
            <a:r>
              <a:rPr lang="fr-FR" dirty="0"/>
              <a:t> </a:t>
            </a:r>
            <a:r>
              <a:rPr lang="fr-FR" dirty="0" err="1"/>
              <a:t>own</a:t>
            </a:r>
            <a:r>
              <a:rPr lang="fr-FR" dirty="0"/>
              <a:t> session.  </a:t>
            </a:r>
            <a:r>
              <a:rPr lang="fr-FR" dirty="0" err="1"/>
              <a:t>Reena</a:t>
            </a:r>
            <a:r>
              <a:rPr lang="fr-FR" dirty="0"/>
              <a:t> </a:t>
            </a:r>
            <a:r>
              <a:rPr lang="fr-FR" dirty="0" err="1"/>
              <a:t>will</a:t>
            </a:r>
            <a:r>
              <a:rPr lang="fr-FR" dirty="0"/>
              <a:t> </a:t>
            </a:r>
            <a:r>
              <a:rPr lang="fr-FR" dirty="0" err="1"/>
              <a:t>introduce</a:t>
            </a:r>
            <a:r>
              <a:rPr lang="fr-FR" dirty="0"/>
              <a:t> Python, a </a:t>
            </a:r>
            <a:r>
              <a:rPr lang="fr-FR" dirty="0" err="1"/>
              <a:t>programming</a:t>
            </a:r>
            <a:r>
              <a:rPr lang="fr-FR" dirty="0"/>
              <a:t> </a:t>
            </a:r>
            <a:r>
              <a:rPr lang="fr-FR" dirty="0" err="1"/>
              <a:t>language</a:t>
            </a:r>
            <a:r>
              <a:rPr lang="fr-FR" dirty="0"/>
              <a:t> </a:t>
            </a:r>
            <a:r>
              <a:rPr lang="fr-FR" dirty="0" err="1"/>
              <a:t>that</a:t>
            </a:r>
            <a:r>
              <a:rPr lang="fr-FR" dirty="0"/>
              <a:t> </a:t>
            </a:r>
            <a:r>
              <a:rPr lang="fr-FR" dirty="0" err="1"/>
              <a:t>is</a:t>
            </a:r>
            <a:r>
              <a:rPr lang="fr-FR" dirty="0"/>
              <a:t> </a:t>
            </a:r>
            <a:r>
              <a:rPr lang="fr-FR" dirty="0" err="1"/>
              <a:t>almost</a:t>
            </a:r>
            <a:r>
              <a:rPr lang="fr-FR" dirty="0"/>
              <a:t> like plain English, and </a:t>
            </a:r>
            <a:r>
              <a:rPr lang="fr-FR" dirty="0" err="1"/>
              <a:t>work</a:t>
            </a:r>
            <a:r>
              <a:rPr lang="fr-FR" dirty="0"/>
              <a:t> </a:t>
            </a:r>
            <a:r>
              <a:rPr lang="fr-FR" dirty="0" err="1"/>
              <a:t>with</a:t>
            </a:r>
            <a:r>
              <a:rPr lang="fr-FR" dirty="0"/>
              <a:t> </a:t>
            </a:r>
            <a:r>
              <a:rPr lang="fr-FR" dirty="0" err="1"/>
              <a:t>some</a:t>
            </a:r>
            <a:r>
              <a:rPr lang="fr-FR" dirty="0"/>
              <a:t> public transit data to show how to squeeze insights </a:t>
            </a:r>
            <a:r>
              <a:rPr lang="fr-FR" dirty="0" err="1"/>
              <a:t>from</a:t>
            </a:r>
            <a:r>
              <a:rPr lang="fr-FR" dirty="0"/>
              <a:t> </a:t>
            </a:r>
            <a:r>
              <a:rPr lang="fr-FR" dirty="0" err="1"/>
              <a:t>it</a:t>
            </a:r>
            <a:r>
              <a:rPr lang="fr-FR" dirty="0"/>
              <a:t> to </a:t>
            </a:r>
            <a:r>
              <a:rPr lang="fr-FR" dirty="0" err="1"/>
              <a:t>make</a:t>
            </a:r>
            <a:r>
              <a:rPr lang="fr-FR" dirty="0"/>
              <a:t> </a:t>
            </a:r>
            <a:r>
              <a:rPr lang="fr-FR" dirty="0" err="1"/>
              <a:t>better</a:t>
            </a:r>
            <a:r>
              <a:rPr lang="fr-FR" dirty="0"/>
              <a:t> </a:t>
            </a:r>
            <a:r>
              <a:rPr lang="fr-FR" dirty="0" err="1"/>
              <a:t>decisions</a:t>
            </a:r>
            <a:r>
              <a:rPr lang="fr-FR" dirty="0"/>
              <a:t>.</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fr-FR" dirty="0"/>
              <a:t>Bottom right </a:t>
            </a:r>
            <a:r>
              <a:rPr lang="fr-FR" dirty="0" err="1"/>
              <a:t>is</a:t>
            </a:r>
            <a:r>
              <a:rPr lang="fr-FR" dirty="0"/>
              <a:t> Stuart Browne, an </a:t>
            </a:r>
            <a:r>
              <a:rPr lang="fr-FR" dirty="0" err="1"/>
              <a:t>old</a:t>
            </a:r>
            <a:r>
              <a:rPr lang="fr-FR" dirty="0"/>
              <a:t> </a:t>
            </a:r>
            <a:r>
              <a:rPr lang="fr-FR" dirty="0" err="1"/>
              <a:t>friend</a:t>
            </a:r>
            <a:r>
              <a:rPr lang="fr-FR" dirty="0"/>
              <a:t> of mine </a:t>
            </a:r>
            <a:r>
              <a:rPr lang="fr-FR" dirty="0" err="1"/>
              <a:t>who</a:t>
            </a:r>
            <a:r>
              <a:rPr lang="fr-FR" dirty="0"/>
              <a:t> </a:t>
            </a:r>
            <a:r>
              <a:rPr lang="fr-FR" dirty="0" err="1"/>
              <a:t>is</a:t>
            </a:r>
            <a:r>
              <a:rPr lang="fr-FR" dirty="0"/>
              <a:t> </a:t>
            </a:r>
            <a:r>
              <a:rPr lang="fr-FR" dirty="0" err="1"/>
              <a:t>now</a:t>
            </a:r>
            <a:r>
              <a:rPr lang="fr-FR" dirty="0"/>
              <a:t> a venture </a:t>
            </a:r>
            <a:r>
              <a:rPr lang="fr-FR" dirty="0" err="1"/>
              <a:t>capitalist</a:t>
            </a:r>
            <a:r>
              <a:rPr lang="fr-FR" dirty="0"/>
              <a:t> </a:t>
            </a:r>
            <a:r>
              <a:rPr lang="fr-FR" dirty="0" err="1"/>
              <a:t>helping</a:t>
            </a:r>
            <a:r>
              <a:rPr lang="fr-FR" dirty="0"/>
              <a:t> </a:t>
            </a:r>
            <a:r>
              <a:rPr lang="fr-FR" dirty="0" err="1"/>
              <a:t>bring</a:t>
            </a:r>
            <a:r>
              <a:rPr lang="fr-FR" dirty="0"/>
              <a:t> startup entrepreneurs and </a:t>
            </a:r>
            <a:r>
              <a:rPr lang="fr-FR" dirty="0" err="1"/>
              <a:t>investment</a:t>
            </a:r>
            <a:r>
              <a:rPr lang="fr-FR" dirty="0"/>
              <a:t> capital </a:t>
            </a:r>
            <a:r>
              <a:rPr lang="fr-FR" dirty="0" err="1"/>
              <a:t>into</a:t>
            </a:r>
            <a:r>
              <a:rPr lang="fr-FR" dirty="0"/>
              <a:t> Canada, as </a:t>
            </a:r>
            <a:r>
              <a:rPr lang="fr-FR" dirty="0" err="1"/>
              <a:t>well</a:t>
            </a:r>
            <a:r>
              <a:rPr lang="fr-FR" dirty="0"/>
              <a:t> as an </a:t>
            </a:r>
            <a:r>
              <a:rPr lang="fr-FR" dirty="0" err="1"/>
              <a:t>adjunct</a:t>
            </a:r>
            <a:r>
              <a:rPr lang="fr-FR" dirty="0"/>
              <a:t> </a:t>
            </a:r>
            <a:r>
              <a:rPr lang="fr-FR" dirty="0" err="1"/>
              <a:t>professor</a:t>
            </a:r>
            <a:r>
              <a:rPr lang="fr-FR" dirty="0"/>
              <a:t> at York </a:t>
            </a:r>
            <a:r>
              <a:rPr lang="fr-FR" dirty="0" err="1"/>
              <a:t>University</a:t>
            </a:r>
            <a:r>
              <a:rPr lang="fr-FR" dirty="0"/>
              <a:t>.  </a:t>
            </a:r>
            <a:r>
              <a:rPr lang="fr-FR" dirty="0" err="1"/>
              <a:t>He’ll</a:t>
            </a:r>
            <a:r>
              <a:rPr lang="fr-FR" dirty="0"/>
              <a:t> </a:t>
            </a:r>
            <a:r>
              <a:rPr lang="fr-FR" dirty="0" err="1"/>
              <a:t>be</a:t>
            </a:r>
            <a:r>
              <a:rPr lang="fr-FR" dirty="0"/>
              <a:t> </a:t>
            </a:r>
            <a:r>
              <a:rPr lang="fr-FR" dirty="0" err="1"/>
              <a:t>introducing</a:t>
            </a:r>
            <a:r>
              <a:rPr lang="fr-FR" dirty="0"/>
              <a:t> </a:t>
            </a:r>
            <a:r>
              <a:rPr lang="fr-FR" dirty="0" err="1"/>
              <a:t>some</a:t>
            </a:r>
            <a:r>
              <a:rPr lang="fr-FR" dirty="0"/>
              <a:t> basic concepts </a:t>
            </a:r>
            <a:r>
              <a:rPr lang="fr-FR" dirty="0" err="1"/>
              <a:t>around</a:t>
            </a:r>
            <a:r>
              <a:rPr lang="fr-FR" dirty="0"/>
              <a:t> </a:t>
            </a:r>
            <a:r>
              <a:rPr lang="fr-FR" dirty="0" err="1"/>
              <a:t>designing</a:t>
            </a:r>
            <a:r>
              <a:rPr lang="fr-FR" dirty="0"/>
              <a:t> and </a:t>
            </a:r>
            <a:r>
              <a:rPr lang="fr-FR" dirty="0" err="1"/>
              <a:t>starting</a:t>
            </a:r>
            <a:r>
              <a:rPr lang="fr-FR" dirty="0"/>
              <a:t> up a business </a:t>
            </a:r>
            <a:r>
              <a:rPr lang="fr-FR" dirty="0" err="1"/>
              <a:t>based</a:t>
            </a:r>
            <a:r>
              <a:rPr lang="fr-FR" dirty="0"/>
              <a:t> on data insights.  </a:t>
            </a:r>
            <a:r>
              <a:rPr lang="fr-FR" dirty="0" err="1"/>
              <a:t>These</a:t>
            </a:r>
            <a:r>
              <a:rPr lang="fr-FR" dirty="0"/>
              <a:t> concepts </a:t>
            </a:r>
            <a:r>
              <a:rPr lang="fr-FR" dirty="0" err="1"/>
              <a:t>will</a:t>
            </a:r>
            <a:r>
              <a:rPr lang="fr-FR" dirty="0"/>
              <a:t> </a:t>
            </a:r>
            <a:r>
              <a:rPr lang="fr-FR" dirty="0" err="1"/>
              <a:t>work</a:t>
            </a:r>
            <a:r>
              <a:rPr lang="fr-FR" dirty="0"/>
              <a:t> as </a:t>
            </a:r>
            <a:r>
              <a:rPr lang="fr-FR" dirty="0" err="1"/>
              <a:t>well</a:t>
            </a:r>
            <a:r>
              <a:rPr lang="fr-FR" dirty="0"/>
              <a:t> for </a:t>
            </a:r>
            <a:r>
              <a:rPr lang="fr-FR" dirty="0" err="1"/>
              <a:t>internal</a:t>
            </a:r>
            <a:r>
              <a:rPr lang="fr-FR" dirty="0"/>
              <a:t> </a:t>
            </a:r>
            <a:r>
              <a:rPr lang="fr-FR" dirty="0" err="1"/>
              <a:t>projects</a:t>
            </a:r>
            <a:r>
              <a:rPr lang="fr-FR" dirty="0"/>
              <a:t> as for businesses, </a:t>
            </a:r>
            <a:r>
              <a:rPr lang="fr-FR" dirty="0" err="1"/>
              <a:t>so</a:t>
            </a:r>
            <a:r>
              <a:rPr lang="fr-FR" dirty="0"/>
              <a:t> </a:t>
            </a:r>
            <a:r>
              <a:rPr lang="fr-FR" dirty="0" err="1"/>
              <a:t>you</a:t>
            </a:r>
            <a:r>
              <a:rPr lang="fr-FR" dirty="0"/>
              <a:t> can </a:t>
            </a:r>
            <a:r>
              <a:rPr lang="fr-FR" dirty="0" err="1"/>
              <a:t>be</a:t>
            </a:r>
            <a:r>
              <a:rPr lang="fr-FR" dirty="0"/>
              <a:t> an intrapreneur not </a:t>
            </a:r>
            <a:r>
              <a:rPr lang="fr-FR" dirty="0" err="1"/>
              <a:t>just</a:t>
            </a:r>
            <a:r>
              <a:rPr lang="fr-FR" dirty="0"/>
              <a:t> a </a:t>
            </a:r>
            <a:r>
              <a:rPr lang="fr-FR" dirty="0" err="1"/>
              <a:t>budding</a:t>
            </a:r>
            <a:r>
              <a:rPr lang="fr-FR" dirty="0"/>
              <a:t> entrepreneur to </a:t>
            </a:r>
            <a:r>
              <a:rPr lang="fr-FR" dirty="0" err="1"/>
              <a:t>enjoy</a:t>
            </a:r>
            <a:r>
              <a:rPr lang="fr-FR" dirty="0"/>
              <a:t> </a:t>
            </a:r>
            <a:r>
              <a:rPr lang="fr-FR" dirty="0" err="1"/>
              <a:t>this</a:t>
            </a:r>
            <a:r>
              <a:rPr lang="fr-FR" dirty="0"/>
              <a:t> session.</a:t>
            </a: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1" name="Google Shape;261;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spcBef>
                <a:spcPts val="0"/>
              </a:spcBef>
              <a:spcAft>
                <a:spcPts val="0"/>
              </a:spcAft>
              <a:buNone/>
            </a:pPr>
            <a:r>
              <a:rPr lang="fr-FR">
                <a:solidFill>
                  <a:schemeClr val="dk1"/>
                </a:solidFill>
              </a:rPr>
              <a:t>Source: Government of Canada</a:t>
            </a:r>
            <a:endParaRPr>
              <a:solidFill>
                <a:schemeClr val="dk1"/>
              </a:solidFill>
            </a:endParaRPr>
          </a:p>
          <a:p>
            <a:pPr marL="158750" lvl="0" indent="0" algn="l" rtl="0">
              <a:spcBef>
                <a:spcPts val="0"/>
              </a:spcBef>
              <a:spcAft>
                <a:spcPts val="0"/>
              </a:spcAft>
              <a:buNone/>
            </a:pPr>
            <a:endParaRPr>
              <a:solidFill>
                <a:schemeClr val="dk1"/>
              </a:solidFill>
            </a:endParaRPr>
          </a:p>
          <a:p>
            <a:pPr marL="158750" lvl="0" indent="0" algn="l" rtl="0">
              <a:spcBef>
                <a:spcPts val="0"/>
              </a:spcBef>
              <a:spcAft>
                <a:spcPts val="0"/>
              </a:spcAft>
              <a:buNone/>
            </a:pPr>
            <a:r>
              <a:rPr lang="fr-FR">
                <a:solidFill>
                  <a:schemeClr val="dk1"/>
                </a:solidFill>
              </a:rPr>
              <a:t>Further details on:</a:t>
            </a:r>
            <a:endParaRPr/>
          </a:p>
          <a:p>
            <a:pPr marL="457200" lvl="0" indent="-298450" algn="l" rtl="0">
              <a:lnSpc>
                <a:spcPct val="100000"/>
              </a:lnSpc>
              <a:spcBef>
                <a:spcPts val="0"/>
              </a:spcBef>
              <a:spcAft>
                <a:spcPts val="0"/>
              </a:spcAft>
              <a:buSzPts val="1100"/>
              <a:buChar char="●"/>
            </a:pPr>
            <a:r>
              <a:rPr lang="fr-FR" i="0" u="sng">
                <a:solidFill>
                  <a:srgbClr val="000000"/>
                </a:solidFill>
              </a:rPr>
              <a:t>Ease of Physical and Electronic Access: </a:t>
            </a:r>
            <a:r>
              <a:rPr lang="fr-FR" i="0" u="none" strike="noStrike">
                <a:solidFill>
                  <a:srgbClr val="000000"/>
                </a:solidFill>
              </a:rPr>
              <a:t> With accessibility defined as the ease with which information can be obtained. Barriers to electronic access include making data accessible only via submitted forms or systems that require</a:t>
            </a:r>
            <a:r>
              <a:rPr lang="fr-FR" i="1" u="none" strike="noStrike">
                <a:solidFill>
                  <a:srgbClr val="000000"/>
                </a:solidFill>
              </a:rPr>
              <a:t> we</a:t>
            </a:r>
            <a:r>
              <a:rPr lang="fr-FR" i="1"/>
              <a:t>b-</a:t>
            </a:r>
            <a:r>
              <a:rPr lang="fr-FR" i="0" u="none" strike="noStrike">
                <a:solidFill>
                  <a:srgbClr val="000000"/>
                </a:solidFill>
              </a:rPr>
              <a:t>browser-oriented technologies (e.g., Javascript, cookies or Java applets). By contrast, providing an interface for users to make specific calls for data through an Application Programming Interface (API) make data much more readily accessible.  </a:t>
            </a:r>
            <a:r>
              <a:rPr lang="fr-FR" i="1" u="none" strike="noStrike">
                <a:solidFill>
                  <a:srgbClr val="000000"/>
                </a:solidFill>
              </a:rPr>
              <a:t>Let</a:t>
            </a:r>
            <a:r>
              <a:rPr lang="fr-FR" i="1"/>
              <a:t>’s talk for a moment about APIs.  All you need to know right now is that they allow constant access to data on a server by calls your application can always make to the latest version of that data.  Very useful for weather and transit information, vote counts on election night, and other timely data.</a:t>
            </a:r>
            <a:endParaRPr i="1"/>
          </a:p>
          <a:p>
            <a:pPr marL="457200" lvl="0" indent="-298450" algn="l" rtl="0">
              <a:lnSpc>
                <a:spcPct val="100000"/>
              </a:lnSpc>
              <a:spcBef>
                <a:spcPts val="0"/>
              </a:spcBef>
              <a:spcAft>
                <a:spcPts val="0"/>
              </a:spcAft>
              <a:buSzPts val="1100"/>
              <a:buChar char="●"/>
            </a:pPr>
            <a:r>
              <a:rPr lang="fr-FR" i="0" u="sng">
                <a:solidFill>
                  <a:srgbClr val="000000"/>
                </a:solidFill>
              </a:rPr>
              <a:t>Machine readability:</a:t>
            </a:r>
            <a:r>
              <a:rPr lang="fr-FR" i="0" u="none" strike="noStrike">
                <a:solidFill>
                  <a:srgbClr val="000000"/>
                </a:solidFill>
              </a:rPr>
              <a:t>  These files should be accompanied by documentation related to the format and how to use it in relation to the data.  </a:t>
            </a:r>
            <a:r>
              <a:rPr lang="fr-FR" i="1" u="none" strike="noStrike">
                <a:solidFill>
                  <a:srgbClr val="000000"/>
                </a:solidFill>
              </a:rPr>
              <a:t>Reme</a:t>
            </a:r>
            <a:r>
              <a:rPr lang="fr-FR" i="1"/>
              <a:t>mber how we talked about file formats like .csv, .shp, .tiff and .stl?  If a data set is truly open, you’ll be able to access information about the file format it is saved to, so that the accessibility is guaranteed.  Like what programs can be used to open the files, ideally free or open source ones…</a:t>
            </a:r>
            <a:endParaRPr i="1"/>
          </a:p>
          <a:p>
            <a:pPr marL="457200" lvl="0" indent="-298450" algn="l" rtl="0">
              <a:lnSpc>
                <a:spcPct val="100000"/>
              </a:lnSpc>
              <a:spcBef>
                <a:spcPts val="0"/>
              </a:spcBef>
              <a:spcAft>
                <a:spcPts val="0"/>
              </a:spcAft>
              <a:buSzPts val="1100"/>
              <a:buChar char="●"/>
            </a:pPr>
            <a:r>
              <a:rPr lang="fr-FR" i="0" u="sng">
                <a:solidFill>
                  <a:srgbClr val="000000"/>
                </a:solidFill>
              </a:rPr>
              <a:t>Non-discrimination:</a:t>
            </a:r>
            <a:r>
              <a:rPr lang="fr-FR" i="0" u="none" strike="noStrike">
                <a:solidFill>
                  <a:srgbClr val="000000"/>
                </a:solidFill>
              </a:rPr>
              <a:t>  Datasets released should have as few barriers to use as possible. Non-discrimination refers to who can access data and how they must do so. Barriers to use of data can include registration or membership requirements. </a:t>
            </a:r>
            <a:r>
              <a:rPr lang="fr-FR" i="1" u="none" strike="noStrike">
                <a:solidFill>
                  <a:srgbClr val="000000"/>
                </a:solidFill>
              </a:rPr>
              <a:t>No paywal</a:t>
            </a:r>
            <a:r>
              <a:rPr lang="fr-FR" i="1"/>
              <a:t>ls…NO PAYWALLS.  No registration.  No confessing your identity or your reasons for wanting the data.  Just click and download.</a:t>
            </a:r>
            <a:br>
              <a:rPr lang="fr-FR"/>
            </a:br>
            <a:br>
              <a:rPr lang="fr-FR"/>
            </a:br>
            <a:br>
              <a:rPr lang="fr-FR"/>
            </a:br>
            <a:br>
              <a:rPr lang="fr-FR"/>
            </a:br>
            <a:br>
              <a:rPr lang="fr-FR"/>
            </a:b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8" name="Google Shape;268;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spcBef>
                <a:spcPts val="0"/>
              </a:spcBef>
              <a:spcAft>
                <a:spcPts val="0"/>
              </a:spcAft>
              <a:buNone/>
            </a:pPr>
            <a:r>
              <a:rPr lang="fr-FR" dirty="0">
                <a:solidFill>
                  <a:schemeClr val="dk1"/>
                </a:solidFill>
              </a:rPr>
              <a:t>Source: </a:t>
            </a:r>
            <a:r>
              <a:rPr lang="fr-FR" dirty="0" err="1">
                <a:solidFill>
                  <a:schemeClr val="dk1"/>
                </a:solidFill>
              </a:rPr>
              <a:t>Government</a:t>
            </a:r>
            <a:r>
              <a:rPr lang="fr-FR" dirty="0">
                <a:solidFill>
                  <a:schemeClr val="dk1"/>
                </a:solidFill>
              </a:rPr>
              <a:t> of Canada</a:t>
            </a:r>
            <a:endParaRPr dirty="0">
              <a:solidFill>
                <a:schemeClr val="dk1"/>
              </a:solidFill>
            </a:endParaRPr>
          </a:p>
          <a:p>
            <a:pPr marL="158750" lvl="0" indent="0" algn="l" rtl="0">
              <a:spcBef>
                <a:spcPts val="0"/>
              </a:spcBef>
              <a:spcAft>
                <a:spcPts val="0"/>
              </a:spcAft>
              <a:buNone/>
            </a:pPr>
            <a:endParaRPr dirty="0">
              <a:solidFill>
                <a:schemeClr val="dk1"/>
              </a:solidFill>
            </a:endParaRPr>
          </a:p>
          <a:p>
            <a:pPr marL="158750" lvl="0" indent="0" algn="l" rtl="0">
              <a:spcBef>
                <a:spcPts val="0"/>
              </a:spcBef>
              <a:spcAft>
                <a:spcPts val="0"/>
              </a:spcAft>
              <a:buNone/>
            </a:pPr>
            <a:r>
              <a:rPr lang="fr-FR" dirty="0" err="1">
                <a:solidFill>
                  <a:schemeClr val="dk1"/>
                </a:solidFill>
              </a:rPr>
              <a:t>Further</a:t>
            </a:r>
            <a:r>
              <a:rPr lang="fr-FR" dirty="0">
                <a:solidFill>
                  <a:schemeClr val="dk1"/>
                </a:solidFill>
              </a:rPr>
              <a:t> </a:t>
            </a:r>
            <a:r>
              <a:rPr lang="fr-FR" dirty="0" err="1">
                <a:solidFill>
                  <a:schemeClr val="dk1"/>
                </a:solidFill>
              </a:rPr>
              <a:t>details</a:t>
            </a:r>
            <a:r>
              <a:rPr lang="fr-FR" dirty="0">
                <a:solidFill>
                  <a:schemeClr val="dk1"/>
                </a:solidFill>
              </a:rPr>
              <a:t> on:</a:t>
            </a:r>
            <a:endParaRPr dirty="0"/>
          </a:p>
          <a:p>
            <a:pPr marL="457200" lvl="0" indent="-298450" algn="l" rtl="0">
              <a:lnSpc>
                <a:spcPct val="100000"/>
              </a:lnSpc>
              <a:spcBef>
                <a:spcPts val="0"/>
              </a:spcBef>
              <a:spcAft>
                <a:spcPts val="0"/>
              </a:spcAft>
              <a:buSzPts val="1100"/>
              <a:buChar char="●"/>
            </a:pPr>
            <a:r>
              <a:rPr lang="fr-FR" i="0" u="sng" dirty="0">
                <a:solidFill>
                  <a:srgbClr val="000000"/>
                </a:solidFill>
              </a:rPr>
              <a:t>Use of </a:t>
            </a:r>
            <a:r>
              <a:rPr lang="fr-FR" i="0" u="sng" dirty="0" err="1">
                <a:solidFill>
                  <a:srgbClr val="000000"/>
                </a:solidFill>
              </a:rPr>
              <a:t>Commonly</a:t>
            </a:r>
            <a:r>
              <a:rPr lang="fr-FR" i="0" u="sng" dirty="0">
                <a:solidFill>
                  <a:srgbClr val="000000"/>
                </a:solidFill>
              </a:rPr>
              <a:t> </a:t>
            </a:r>
            <a:r>
              <a:rPr lang="fr-FR" i="0" u="sng" dirty="0" err="1">
                <a:solidFill>
                  <a:srgbClr val="000000"/>
                </a:solidFill>
              </a:rPr>
              <a:t>Owned</a:t>
            </a:r>
            <a:r>
              <a:rPr lang="fr-FR" i="0" u="sng" dirty="0">
                <a:solidFill>
                  <a:srgbClr val="000000"/>
                </a:solidFill>
              </a:rPr>
              <a:t> Standards:</a:t>
            </a:r>
            <a:r>
              <a:rPr lang="fr-FR" i="0" u="none" strike="noStrike" dirty="0">
                <a:solidFill>
                  <a:srgbClr val="000000"/>
                </a:solidFill>
              </a:rPr>
              <a:t>   </a:t>
            </a:r>
            <a:r>
              <a:rPr lang="fr-FR" i="0" u="none" strike="noStrike" dirty="0" err="1">
                <a:solidFill>
                  <a:srgbClr val="000000"/>
                </a:solidFill>
              </a:rPr>
              <a:t>Commonly</a:t>
            </a:r>
            <a:r>
              <a:rPr lang="fr-FR" i="0" u="none" strike="noStrike" dirty="0">
                <a:solidFill>
                  <a:srgbClr val="000000"/>
                </a:solidFill>
              </a:rPr>
              <a:t> </a:t>
            </a:r>
            <a:r>
              <a:rPr lang="fr-FR" i="0" u="none" strike="noStrike" dirty="0" err="1">
                <a:solidFill>
                  <a:srgbClr val="000000"/>
                </a:solidFill>
              </a:rPr>
              <a:t>owned</a:t>
            </a:r>
            <a:r>
              <a:rPr lang="fr-FR" i="0" u="none" strike="noStrike" dirty="0">
                <a:solidFill>
                  <a:srgbClr val="000000"/>
                </a:solidFill>
              </a:rPr>
              <a:t> standards </a:t>
            </a:r>
            <a:r>
              <a:rPr lang="fr-FR" i="0" u="none" strike="noStrike" dirty="0" err="1">
                <a:solidFill>
                  <a:srgbClr val="000000"/>
                </a:solidFill>
              </a:rPr>
              <a:t>refer</a:t>
            </a:r>
            <a:r>
              <a:rPr lang="fr-FR" i="0" u="none" strike="noStrike" dirty="0">
                <a:solidFill>
                  <a:srgbClr val="000000"/>
                </a:solidFill>
              </a:rPr>
              <a:t> to </a:t>
            </a:r>
            <a:r>
              <a:rPr lang="fr-FR" i="0" u="none" strike="noStrike" dirty="0" err="1">
                <a:solidFill>
                  <a:srgbClr val="000000"/>
                </a:solidFill>
              </a:rPr>
              <a:t>who</a:t>
            </a:r>
            <a:r>
              <a:rPr lang="fr-FR" i="0" u="none" strike="noStrike" dirty="0">
                <a:solidFill>
                  <a:srgbClr val="000000"/>
                </a:solidFill>
              </a:rPr>
              <a:t> </a:t>
            </a:r>
            <a:r>
              <a:rPr lang="fr-FR" i="0" u="none" strike="noStrike" dirty="0" err="1">
                <a:solidFill>
                  <a:srgbClr val="000000"/>
                </a:solidFill>
              </a:rPr>
              <a:t>owns</a:t>
            </a:r>
            <a:r>
              <a:rPr lang="fr-FR" i="0" u="none" strike="noStrike" dirty="0">
                <a:solidFill>
                  <a:srgbClr val="000000"/>
                </a:solidFill>
              </a:rPr>
              <a:t> the format in </a:t>
            </a:r>
            <a:r>
              <a:rPr lang="fr-FR" i="0" u="none" strike="noStrike" dirty="0" err="1">
                <a:solidFill>
                  <a:srgbClr val="000000"/>
                </a:solidFill>
              </a:rPr>
              <a:t>which</a:t>
            </a:r>
            <a:r>
              <a:rPr lang="fr-FR" i="0" u="none" strike="noStrike" dirty="0">
                <a:solidFill>
                  <a:srgbClr val="000000"/>
                </a:solidFill>
              </a:rPr>
              <a:t> data </a:t>
            </a:r>
            <a:r>
              <a:rPr lang="fr-FR" i="0" u="none" strike="noStrike" dirty="0" err="1">
                <a:solidFill>
                  <a:srgbClr val="000000"/>
                </a:solidFill>
              </a:rPr>
              <a:t>is</a:t>
            </a:r>
            <a:r>
              <a:rPr lang="fr-FR" i="0" u="none" strike="noStrike" dirty="0">
                <a:solidFill>
                  <a:srgbClr val="000000"/>
                </a:solidFill>
              </a:rPr>
              <a:t> </a:t>
            </a:r>
            <a:r>
              <a:rPr lang="fr-FR" i="0" u="none" strike="noStrike" dirty="0" err="1">
                <a:solidFill>
                  <a:srgbClr val="000000"/>
                </a:solidFill>
              </a:rPr>
              <a:t>stored</a:t>
            </a:r>
            <a:r>
              <a:rPr lang="fr-FR" i="0" u="none" strike="noStrike" dirty="0">
                <a:solidFill>
                  <a:srgbClr val="000000"/>
                </a:solidFill>
              </a:rPr>
              <a:t>. For </a:t>
            </a:r>
            <a:r>
              <a:rPr lang="fr-FR" i="0" u="none" strike="noStrike" dirty="0" err="1">
                <a:solidFill>
                  <a:srgbClr val="000000"/>
                </a:solidFill>
              </a:rPr>
              <a:t>example</a:t>
            </a:r>
            <a:r>
              <a:rPr lang="fr-FR" i="0" u="none" strike="noStrike" dirty="0">
                <a:solidFill>
                  <a:srgbClr val="000000"/>
                </a:solidFill>
              </a:rPr>
              <a:t>, if </a:t>
            </a:r>
            <a:r>
              <a:rPr lang="fr-FR" i="0" u="none" strike="noStrike" dirty="0" err="1">
                <a:solidFill>
                  <a:srgbClr val="000000"/>
                </a:solidFill>
              </a:rPr>
              <a:t>only</a:t>
            </a:r>
            <a:r>
              <a:rPr lang="fr-FR" i="0" u="none" strike="noStrike" dirty="0">
                <a:solidFill>
                  <a:srgbClr val="000000"/>
                </a:solidFill>
              </a:rPr>
              <a:t> one </a:t>
            </a:r>
            <a:r>
              <a:rPr lang="fr-FR" i="0" u="none" strike="noStrike" dirty="0" err="1">
                <a:solidFill>
                  <a:srgbClr val="000000"/>
                </a:solidFill>
              </a:rPr>
              <a:t>company</a:t>
            </a:r>
            <a:r>
              <a:rPr lang="fr-FR" i="0" u="none" strike="noStrike" dirty="0">
                <a:solidFill>
                  <a:srgbClr val="000000"/>
                </a:solidFill>
              </a:rPr>
              <a:t> manufactures the program </a:t>
            </a:r>
            <a:r>
              <a:rPr lang="fr-FR" i="0" u="none" strike="noStrike" dirty="0" err="1">
                <a:solidFill>
                  <a:srgbClr val="000000"/>
                </a:solidFill>
              </a:rPr>
              <a:t>that</a:t>
            </a:r>
            <a:r>
              <a:rPr lang="fr-FR" i="0" u="none" strike="noStrike" dirty="0">
                <a:solidFill>
                  <a:srgbClr val="000000"/>
                </a:solidFill>
              </a:rPr>
              <a:t> can </a:t>
            </a:r>
            <a:r>
              <a:rPr lang="fr-FR" i="0" u="none" strike="noStrike" dirty="0" err="1">
                <a:solidFill>
                  <a:srgbClr val="000000"/>
                </a:solidFill>
              </a:rPr>
              <a:t>read</a:t>
            </a:r>
            <a:r>
              <a:rPr lang="fr-FR" i="0" u="none" strike="noStrike" dirty="0">
                <a:solidFill>
                  <a:srgbClr val="000000"/>
                </a:solidFill>
              </a:rPr>
              <a:t> a file </a:t>
            </a:r>
            <a:r>
              <a:rPr lang="fr-FR" i="0" u="none" strike="noStrike" dirty="0" err="1">
                <a:solidFill>
                  <a:srgbClr val="000000"/>
                </a:solidFill>
              </a:rPr>
              <a:t>where</a:t>
            </a:r>
            <a:r>
              <a:rPr lang="fr-FR" i="0" u="none" strike="noStrike" dirty="0">
                <a:solidFill>
                  <a:srgbClr val="000000"/>
                </a:solidFill>
              </a:rPr>
              <a:t> data </a:t>
            </a:r>
            <a:r>
              <a:rPr lang="fr-FR" i="0" u="none" strike="noStrike" dirty="0" err="1">
                <a:solidFill>
                  <a:srgbClr val="000000"/>
                </a:solidFill>
              </a:rPr>
              <a:t>is</a:t>
            </a:r>
            <a:r>
              <a:rPr lang="fr-FR" i="0" u="none" strike="noStrike" dirty="0">
                <a:solidFill>
                  <a:srgbClr val="000000"/>
                </a:solidFill>
              </a:rPr>
              <a:t> </a:t>
            </a:r>
            <a:r>
              <a:rPr lang="fr-FR" i="0" u="none" strike="noStrike" dirty="0" err="1">
                <a:solidFill>
                  <a:srgbClr val="000000"/>
                </a:solidFill>
              </a:rPr>
              <a:t>stored</a:t>
            </a:r>
            <a:r>
              <a:rPr lang="fr-FR" i="0" u="none" strike="noStrike" dirty="0">
                <a:solidFill>
                  <a:srgbClr val="000000"/>
                </a:solidFill>
              </a:rPr>
              <a:t>, </a:t>
            </a:r>
            <a:r>
              <a:rPr lang="fr-FR" i="0" u="none" strike="noStrike" dirty="0" err="1">
                <a:solidFill>
                  <a:srgbClr val="000000"/>
                </a:solidFill>
              </a:rPr>
              <a:t>access</a:t>
            </a:r>
            <a:r>
              <a:rPr lang="fr-FR" i="0" u="none" strike="noStrike" dirty="0">
                <a:solidFill>
                  <a:srgbClr val="000000"/>
                </a:solidFill>
              </a:rPr>
              <a:t> to </a:t>
            </a:r>
            <a:r>
              <a:rPr lang="fr-FR" i="0" u="none" strike="noStrike" dirty="0" err="1">
                <a:solidFill>
                  <a:srgbClr val="000000"/>
                </a:solidFill>
              </a:rPr>
              <a:t>that</a:t>
            </a:r>
            <a:r>
              <a:rPr lang="fr-FR" i="0" u="none" strike="noStrike" dirty="0">
                <a:solidFill>
                  <a:srgbClr val="000000"/>
                </a:solidFill>
              </a:rPr>
              <a:t> information </a:t>
            </a:r>
            <a:r>
              <a:rPr lang="fr-FR" i="0" u="none" strike="noStrike" dirty="0" err="1">
                <a:solidFill>
                  <a:srgbClr val="000000"/>
                </a:solidFill>
              </a:rPr>
              <a:t>is</a:t>
            </a:r>
            <a:r>
              <a:rPr lang="fr-FR" i="0" u="none" strike="noStrike" dirty="0">
                <a:solidFill>
                  <a:srgbClr val="000000"/>
                </a:solidFill>
              </a:rPr>
              <a:t> </a:t>
            </a:r>
            <a:r>
              <a:rPr lang="fr-FR" i="0" u="none" strike="noStrike" dirty="0" err="1">
                <a:solidFill>
                  <a:srgbClr val="000000"/>
                </a:solidFill>
              </a:rPr>
              <a:t>dependent</a:t>
            </a:r>
            <a:r>
              <a:rPr lang="fr-FR" i="0" u="none" strike="noStrike" dirty="0">
                <a:solidFill>
                  <a:srgbClr val="000000"/>
                </a:solidFill>
              </a:rPr>
              <a:t> </a:t>
            </a:r>
            <a:r>
              <a:rPr lang="fr-FR" i="0" u="none" strike="noStrike" dirty="0" err="1">
                <a:solidFill>
                  <a:srgbClr val="000000"/>
                </a:solidFill>
              </a:rPr>
              <a:t>upon</a:t>
            </a:r>
            <a:r>
              <a:rPr lang="fr-FR" i="0" u="none" strike="noStrike" dirty="0">
                <a:solidFill>
                  <a:srgbClr val="000000"/>
                </a:solidFill>
              </a:rPr>
              <a:t> use of </a:t>
            </a:r>
            <a:r>
              <a:rPr lang="fr-FR" i="0" u="none" strike="noStrike" dirty="0" err="1">
                <a:solidFill>
                  <a:srgbClr val="000000"/>
                </a:solidFill>
              </a:rPr>
              <a:t>that</a:t>
            </a:r>
            <a:r>
              <a:rPr lang="fr-FR" i="0" u="none" strike="noStrike" dirty="0">
                <a:solidFill>
                  <a:srgbClr val="000000"/>
                </a:solidFill>
              </a:rPr>
              <a:t> </a:t>
            </a:r>
            <a:r>
              <a:rPr lang="fr-FR" i="0" u="none" strike="noStrike" dirty="0" err="1">
                <a:solidFill>
                  <a:srgbClr val="000000"/>
                </a:solidFill>
              </a:rPr>
              <a:t>company's</a:t>
            </a:r>
            <a:r>
              <a:rPr lang="fr-FR" i="0" u="none" strike="noStrike" dirty="0">
                <a:solidFill>
                  <a:srgbClr val="000000"/>
                </a:solidFill>
              </a:rPr>
              <a:t> program. </a:t>
            </a:r>
            <a:r>
              <a:rPr lang="fr-FR" i="0" u="none" strike="noStrike" dirty="0" err="1">
                <a:solidFill>
                  <a:srgbClr val="000000"/>
                </a:solidFill>
              </a:rPr>
              <a:t>Sometimes</a:t>
            </a:r>
            <a:r>
              <a:rPr lang="fr-FR" i="0" u="none" strike="noStrike" dirty="0">
                <a:solidFill>
                  <a:srgbClr val="000000"/>
                </a:solidFill>
              </a:rPr>
              <a:t> </a:t>
            </a:r>
            <a:r>
              <a:rPr lang="fr-FR" i="0" u="none" strike="noStrike" dirty="0" err="1">
                <a:solidFill>
                  <a:srgbClr val="000000"/>
                </a:solidFill>
              </a:rPr>
              <a:t>that</a:t>
            </a:r>
            <a:r>
              <a:rPr lang="fr-FR" i="0" u="none" strike="noStrike" dirty="0">
                <a:solidFill>
                  <a:srgbClr val="000000"/>
                </a:solidFill>
              </a:rPr>
              <a:t> program </a:t>
            </a:r>
            <a:r>
              <a:rPr lang="fr-FR" i="0" u="none" strike="noStrike" dirty="0" err="1">
                <a:solidFill>
                  <a:srgbClr val="000000"/>
                </a:solidFill>
              </a:rPr>
              <a:t>is</a:t>
            </a:r>
            <a:r>
              <a:rPr lang="fr-FR" i="0" u="none" strike="noStrike" dirty="0">
                <a:solidFill>
                  <a:srgbClr val="000000"/>
                </a:solidFill>
              </a:rPr>
              <a:t> </a:t>
            </a:r>
            <a:r>
              <a:rPr lang="fr-FR" i="0" u="none" strike="noStrike" dirty="0" err="1">
                <a:solidFill>
                  <a:srgbClr val="000000"/>
                </a:solidFill>
              </a:rPr>
              <a:t>unavailable</a:t>
            </a:r>
            <a:r>
              <a:rPr lang="fr-FR" i="0" u="none" strike="noStrike" dirty="0">
                <a:solidFill>
                  <a:srgbClr val="000000"/>
                </a:solidFill>
              </a:rPr>
              <a:t> to the public at </a:t>
            </a:r>
            <a:r>
              <a:rPr lang="fr-FR" i="0" u="none" strike="noStrike" dirty="0" err="1">
                <a:solidFill>
                  <a:srgbClr val="000000"/>
                </a:solidFill>
              </a:rPr>
              <a:t>any</a:t>
            </a:r>
            <a:r>
              <a:rPr lang="fr-FR" i="0" u="none" strike="noStrike" dirty="0">
                <a:solidFill>
                  <a:srgbClr val="000000"/>
                </a:solidFill>
              </a:rPr>
              <a:t> </a:t>
            </a:r>
            <a:r>
              <a:rPr lang="fr-FR" i="0" u="none" strike="noStrike" dirty="0" err="1">
                <a:solidFill>
                  <a:srgbClr val="000000"/>
                </a:solidFill>
              </a:rPr>
              <a:t>cost</a:t>
            </a:r>
            <a:r>
              <a:rPr lang="fr-FR" i="1" u="none" strike="noStrike" dirty="0">
                <a:solidFill>
                  <a:srgbClr val="000000"/>
                </a:solidFill>
              </a:rPr>
              <a:t> (</a:t>
            </a:r>
            <a:r>
              <a:rPr lang="fr-FR" i="1" u="none" strike="noStrike" dirty="0" err="1">
                <a:solidFill>
                  <a:srgbClr val="000000"/>
                </a:solidFill>
              </a:rPr>
              <a:t>companies</a:t>
            </a:r>
            <a:r>
              <a:rPr lang="fr-FR" i="1" u="none" strike="noStrike" dirty="0">
                <a:solidFill>
                  <a:srgbClr val="000000"/>
                </a:solidFill>
              </a:rPr>
              <a:t> go out of business </a:t>
            </a:r>
            <a:r>
              <a:rPr lang="fr-FR" i="1" u="none" strike="noStrike" dirty="0" err="1">
                <a:solidFill>
                  <a:srgbClr val="000000"/>
                </a:solidFill>
              </a:rPr>
              <a:t>after</a:t>
            </a:r>
            <a:r>
              <a:rPr lang="fr-FR" i="1" u="none" strike="noStrike" dirty="0">
                <a:solidFill>
                  <a:srgbClr val="000000"/>
                </a:solidFill>
              </a:rPr>
              <a:t> all)</a:t>
            </a:r>
            <a:r>
              <a:rPr lang="fr-FR" i="0" u="none" strike="noStrike" dirty="0">
                <a:solidFill>
                  <a:srgbClr val="000000"/>
                </a:solidFill>
              </a:rPr>
              <a:t>, or </a:t>
            </a:r>
            <a:r>
              <a:rPr lang="fr-FR" i="0" u="none" strike="noStrike" dirty="0" err="1">
                <a:solidFill>
                  <a:srgbClr val="000000"/>
                </a:solidFill>
              </a:rPr>
              <a:t>is</a:t>
            </a:r>
            <a:r>
              <a:rPr lang="fr-FR" i="0" u="none" strike="noStrike" dirty="0">
                <a:solidFill>
                  <a:srgbClr val="000000"/>
                </a:solidFill>
              </a:rPr>
              <a:t> </a:t>
            </a:r>
            <a:r>
              <a:rPr lang="fr-FR" i="0" u="none" strike="noStrike" dirty="0" err="1">
                <a:solidFill>
                  <a:srgbClr val="000000"/>
                </a:solidFill>
              </a:rPr>
              <a:t>available</a:t>
            </a:r>
            <a:r>
              <a:rPr lang="fr-FR" i="0" u="none" strike="noStrike" dirty="0">
                <a:solidFill>
                  <a:srgbClr val="000000"/>
                </a:solidFill>
              </a:rPr>
              <a:t>, but for a </a:t>
            </a:r>
            <a:r>
              <a:rPr lang="fr-FR" i="0" u="none" strike="noStrike" dirty="0" err="1">
                <a:solidFill>
                  <a:srgbClr val="000000"/>
                </a:solidFill>
              </a:rPr>
              <a:t>fee</a:t>
            </a:r>
            <a:r>
              <a:rPr lang="fr-FR" i="0" u="none" strike="noStrike" dirty="0">
                <a:solidFill>
                  <a:srgbClr val="000000"/>
                </a:solidFill>
              </a:rPr>
              <a:t>. </a:t>
            </a:r>
            <a:r>
              <a:rPr lang="fr-FR" i="0" u="none" strike="noStrike" dirty="0" err="1">
                <a:solidFill>
                  <a:srgbClr val="000000"/>
                </a:solidFill>
              </a:rPr>
              <a:t>Removing</a:t>
            </a:r>
            <a:r>
              <a:rPr lang="fr-FR" i="0" u="none" strike="noStrike" dirty="0">
                <a:solidFill>
                  <a:srgbClr val="000000"/>
                </a:solidFill>
              </a:rPr>
              <a:t> </a:t>
            </a:r>
            <a:r>
              <a:rPr lang="fr-FR" i="0" u="none" strike="noStrike" dirty="0" err="1">
                <a:solidFill>
                  <a:srgbClr val="000000"/>
                </a:solidFill>
              </a:rPr>
              <a:t>this</a:t>
            </a:r>
            <a:r>
              <a:rPr lang="fr-FR" i="0" u="none" strike="noStrike" dirty="0">
                <a:solidFill>
                  <a:srgbClr val="000000"/>
                </a:solidFill>
              </a:rPr>
              <a:t> </a:t>
            </a:r>
            <a:r>
              <a:rPr lang="fr-FR" i="0" u="none" strike="noStrike" dirty="0" err="1">
                <a:solidFill>
                  <a:srgbClr val="000000"/>
                </a:solidFill>
              </a:rPr>
              <a:t>cost</a:t>
            </a:r>
            <a:r>
              <a:rPr lang="fr-FR" i="0" u="none" strike="noStrike" dirty="0">
                <a:solidFill>
                  <a:srgbClr val="000000"/>
                </a:solidFill>
              </a:rPr>
              <a:t> </a:t>
            </a:r>
            <a:r>
              <a:rPr lang="fr-FR" i="0" u="none" strike="noStrike" dirty="0" err="1">
                <a:solidFill>
                  <a:srgbClr val="000000"/>
                </a:solidFill>
              </a:rPr>
              <a:t>makes</a:t>
            </a:r>
            <a:r>
              <a:rPr lang="fr-FR" i="0" u="none" strike="noStrike" dirty="0">
                <a:solidFill>
                  <a:srgbClr val="000000"/>
                </a:solidFill>
              </a:rPr>
              <a:t> the data </a:t>
            </a:r>
            <a:r>
              <a:rPr lang="fr-FR" i="0" u="none" strike="noStrike" dirty="0" err="1">
                <a:solidFill>
                  <a:srgbClr val="000000"/>
                </a:solidFill>
              </a:rPr>
              <a:t>available</a:t>
            </a:r>
            <a:r>
              <a:rPr lang="fr-FR" i="0" u="none" strike="noStrike" dirty="0">
                <a:solidFill>
                  <a:srgbClr val="000000"/>
                </a:solidFill>
              </a:rPr>
              <a:t> to a </a:t>
            </a:r>
            <a:r>
              <a:rPr lang="fr-FR" i="0" u="none" strike="noStrike" dirty="0" err="1">
                <a:solidFill>
                  <a:srgbClr val="000000"/>
                </a:solidFill>
              </a:rPr>
              <a:t>wider</a:t>
            </a:r>
            <a:r>
              <a:rPr lang="fr-FR" i="0" u="none" strike="noStrike" dirty="0">
                <a:solidFill>
                  <a:srgbClr val="000000"/>
                </a:solidFill>
              </a:rPr>
              <a:t> pool of </a:t>
            </a:r>
            <a:r>
              <a:rPr lang="fr-FR" i="0" u="none" strike="noStrike" dirty="0" err="1">
                <a:solidFill>
                  <a:srgbClr val="000000"/>
                </a:solidFill>
              </a:rPr>
              <a:t>potential</a:t>
            </a:r>
            <a:r>
              <a:rPr lang="fr-FR" i="0" u="none" strike="noStrike" dirty="0">
                <a:solidFill>
                  <a:srgbClr val="000000"/>
                </a:solidFill>
              </a:rPr>
              <a:t> </a:t>
            </a:r>
            <a:r>
              <a:rPr lang="fr-FR" i="0" u="none" strike="noStrike" dirty="0" err="1">
                <a:solidFill>
                  <a:srgbClr val="000000"/>
                </a:solidFill>
              </a:rPr>
              <a:t>users</a:t>
            </a:r>
            <a:r>
              <a:rPr lang="fr-FR" i="0" u="none" strike="noStrike" dirty="0">
                <a:solidFill>
                  <a:srgbClr val="000000"/>
                </a:solidFill>
              </a:rPr>
              <a:t>. </a:t>
            </a:r>
            <a:r>
              <a:rPr lang="fr-FR" i="0" u="none" strike="noStrike" dirty="0" err="1">
                <a:solidFill>
                  <a:srgbClr val="000000"/>
                </a:solidFill>
              </a:rPr>
              <a:t>Datasets</a:t>
            </a:r>
            <a:r>
              <a:rPr lang="fr-FR" i="0" u="none" strike="noStrike" dirty="0">
                <a:solidFill>
                  <a:srgbClr val="000000"/>
                </a:solidFill>
              </a:rPr>
              <a:t> </a:t>
            </a:r>
            <a:r>
              <a:rPr lang="fr-FR" i="0" u="none" strike="noStrike" dirty="0" err="1">
                <a:solidFill>
                  <a:srgbClr val="000000"/>
                </a:solidFill>
              </a:rPr>
              <a:t>released</a:t>
            </a:r>
            <a:r>
              <a:rPr lang="fr-FR" i="0" u="none" strike="noStrike" dirty="0">
                <a:solidFill>
                  <a:srgbClr val="000000"/>
                </a:solidFill>
              </a:rPr>
              <a:t> by the </a:t>
            </a:r>
            <a:r>
              <a:rPr lang="fr-FR" i="0" u="none" strike="noStrike" dirty="0" err="1">
                <a:solidFill>
                  <a:srgbClr val="000000"/>
                </a:solidFill>
              </a:rPr>
              <a:t>Government</a:t>
            </a:r>
            <a:r>
              <a:rPr lang="fr-FR" i="0" u="none" strike="noStrike" dirty="0">
                <a:solidFill>
                  <a:srgbClr val="000000"/>
                </a:solidFill>
              </a:rPr>
              <a:t> of Canada </a:t>
            </a:r>
            <a:r>
              <a:rPr lang="fr-FR" i="0" u="none" strike="noStrike" dirty="0" err="1">
                <a:solidFill>
                  <a:srgbClr val="000000"/>
                </a:solidFill>
              </a:rPr>
              <a:t>should</a:t>
            </a:r>
            <a:r>
              <a:rPr lang="fr-FR" i="0" u="none" strike="noStrike" dirty="0">
                <a:solidFill>
                  <a:srgbClr val="000000"/>
                </a:solidFill>
              </a:rPr>
              <a:t> </a:t>
            </a:r>
            <a:r>
              <a:rPr lang="fr-FR" i="0" u="none" strike="noStrike" dirty="0" err="1">
                <a:solidFill>
                  <a:srgbClr val="000000"/>
                </a:solidFill>
              </a:rPr>
              <a:t>be</a:t>
            </a:r>
            <a:r>
              <a:rPr lang="fr-FR" i="0" u="none" strike="noStrike" dirty="0">
                <a:solidFill>
                  <a:srgbClr val="000000"/>
                </a:solidFill>
              </a:rPr>
              <a:t> in </a:t>
            </a:r>
            <a:r>
              <a:rPr lang="fr-FR" i="0" u="none" strike="noStrike" dirty="0" err="1">
                <a:solidFill>
                  <a:srgbClr val="000000"/>
                </a:solidFill>
              </a:rPr>
              <a:t>freely</a:t>
            </a:r>
            <a:r>
              <a:rPr lang="fr-FR" i="0" u="none" strike="noStrike" dirty="0">
                <a:solidFill>
                  <a:srgbClr val="000000"/>
                </a:solidFill>
              </a:rPr>
              <a:t> </a:t>
            </a:r>
            <a:r>
              <a:rPr lang="fr-FR" i="0" u="none" strike="noStrike" dirty="0" err="1">
                <a:solidFill>
                  <a:srgbClr val="000000"/>
                </a:solidFill>
              </a:rPr>
              <a:t>available</a:t>
            </a:r>
            <a:r>
              <a:rPr lang="fr-FR" i="0" u="none" strike="noStrike" dirty="0">
                <a:solidFill>
                  <a:srgbClr val="000000"/>
                </a:solidFill>
              </a:rPr>
              <a:t> file formats as </a:t>
            </a:r>
            <a:r>
              <a:rPr lang="fr-FR" i="0" u="none" strike="noStrike" dirty="0" err="1">
                <a:solidFill>
                  <a:srgbClr val="000000"/>
                </a:solidFill>
              </a:rPr>
              <a:t>often</a:t>
            </a:r>
            <a:r>
              <a:rPr lang="fr-FR" i="0" u="none" strike="noStrike" dirty="0">
                <a:solidFill>
                  <a:srgbClr val="000000"/>
                </a:solidFill>
              </a:rPr>
              <a:t> as possible.  </a:t>
            </a:r>
            <a:r>
              <a:rPr lang="fr-FR" i="1" u="none" strike="noStrike" dirty="0">
                <a:solidFill>
                  <a:srgbClr val="000000"/>
                </a:solidFill>
              </a:rPr>
              <a:t>So in </a:t>
            </a:r>
            <a:r>
              <a:rPr lang="fr-FR" i="1" u="none" strike="noStrike" dirty="0" err="1">
                <a:solidFill>
                  <a:srgbClr val="000000"/>
                </a:solidFill>
              </a:rPr>
              <a:t>other</a:t>
            </a:r>
            <a:r>
              <a:rPr lang="fr-FR" i="1" u="none" strike="noStrike" dirty="0">
                <a:solidFill>
                  <a:srgbClr val="000000"/>
                </a:solidFill>
              </a:rPr>
              <a:t> </a:t>
            </a:r>
            <a:r>
              <a:rPr lang="fr-FR" i="1" u="none" strike="noStrike" dirty="0" err="1">
                <a:solidFill>
                  <a:srgbClr val="000000"/>
                </a:solidFill>
              </a:rPr>
              <a:t>words</a:t>
            </a:r>
            <a:r>
              <a:rPr lang="fr-FR" i="1" u="none" strike="noStrike" dirty="0">
                <a:solidFill>
                  <a:srgbClr val="000000"/>
                </a:solidFill>
              </a:rPr>
              <a:t>, NOT </a:t>
            </a:r>
            <a:r>
              <a:rPr lang="fr-FR" i="1" u="none" strike="noStrike" dirty="0" err="1">
                <a:solidFill>
                  <a:srgbClr val="000000"/>
                </a:solidFill>
              </a:rPr>
              <a:t>PDF</a:t>
            </a:r>
            <a:r>
              <a:rPr lang="fr-FR" i="1" dirty="0" err="1"/>
              <a:t>s</a:t>
            </a:r>
            <a:r>
              <a:rPr lang="fr-FR" i="1" dirty="0"/>
              <a:t>.  NOT MS WORD.  </a:t>
            </a:r>
            <a:r>
              <a:rPr lang="fr-FR" i="1" dirty="0" err="1"/>
              <a:t>Those</a:t>
            </a:r>
            <a:r>
              <a:rPr lang="fr-FR" i="1" dirty="0"/>
              <a:t> </a:t>
            </a:r>
            <a:r>
              <a:rPr lang="fr-FR" i="1" dirty="0" err="1"/>
              <a:t>ain’t</a:t>
            </a:r>
            <a:r>
              <a:rPr lang="fr-FR" i="1" dirty="0"/>
              <a:t> open.</a:t>
            </a:r>
            <a:endParaRPr i="1" dirty="0"/>
          </a:p>
          <a:p>
            <a:pPr marL="457200" lvl="0" indent="-298450" algn="l" rtl="0">
              <a:lnSpc>
                <a:spcPct val="100000"/>
              </a:lnSpc>
              <a:spcBef>
                <a:spcPts val="0"/>
              </a:spcBef>
              <a:spcAft>
                <a:spcPts val="0"/>
              </a:spcAft>
              <a:buSzPts val="1100"/>
              <a:buChar char="●"/>
            </a:pPr>
            <a:r>
              <a:rPr lang="fr-FR" i="0" u="sng" dirty="0" err="1">
                <a:solidFill>
                  <a:srgbClr val="000000"/>
                </a:solidFill>
              </a:rPr>
              <a:t>Licencing</a:t>
            </a:r>
            <a:r>
              <a:rPr lang="fr-FR" i="0" u="sng" dirty="0">
                <a:solidFill>
                  <a:srgbClr val="000000"/>
                </a:solidFill>
              </a:rPr>
              <a:t>:</a:t>
            </a:r>
            <a:r>
              <a:rPr lang="fr-FR" i="0" u="none" strike="noStrike" dirty="0">
                <a:solidFill>
                  <a:srgbClr val="000000"/>
                </a:solidFill>
              </a:rPr>
              <a:t>  For instance, the </a:t>
            </a:r>
            <a:r>
              <a:rPr lang="fr-FR" i="0" u="none" strike="noStrike" dirty="0" err="1">
                <a:solidFill>
                  <a:srgbClr val="000000"/>
                </a:solidFill>
              </a:rPr>
              <a:t>Government</a:t>
            </a:r>
            <a:r>
              <a:rPr lang="fr-FR" i="0" u="none" strike="noStrike" dirty="0">
                <a:solidFill>
                  <a:srgbClr val="000000"/>
                </a:solidFill>
              </a:rPr>
              <a:t> of Canada releases </a:t>
            </a:r>
            <a:r>
              <a:rPr lang="fr-FR" i="0" u="none" strike="noStrike" dirty="0" err="1">
                <a:solidFill>
                  <a:srgbClr val="000000"/>
                </a:solidFill>
              </a:rPr>
              <a:t>datasets</a:t>
            </a:r>
            <a:r>
              <a:rPr lang="fr-FR" i="0" u="none" strike="noStrike" dirty="0">
                <a:solidFill>
                  <a:srgbClr val="000000"/>
                </a:solidFill>
              </a:rPr>
              <a:t> </a:t>
            </a:r>
            <a:r>
              <a:rPr lang="fr-FR" i="0" u="none" strike="noStrike" dirty="0" err="1">
                <a:solidFill>
                  <a:srgbClr val="000000"/>
                </a:solidFill>
              </a:rPr>
              <a:t>under</a:t>
            </a:r>
            <a:r>
              <a:rPr lang="fr-FR" i="0" u="none" strike="noStrike" dirty="0">
                <a:solidFill>
                  <a:srgbClr val="000000"/>
                </a:solidFill>
              </a:rPr>
              <a:t> the Open </a:t>
            </a:r>
            <a:r>
              <a:rPr lang="fr-FR" i="0" u="none" strike="noStrike" dirty="0" err="1">
                <a:solidFill>
                  <a:srgbClr val="000000"/>
                </a:solidFill>
              </a:rPr>
              <a:t>Government</a:t>
            </a:r>
            <a:r>
              <a:rPr lang="fr-FR" i="0" u="none" strike="noStrike" dirty="0">
                <a:solidFill>
                  <a:srgbClr val="000000"/>
                </a:solidFill>
              </a:rPr>
              <a:t> Licence – Canada agreement. </a:t>
            </a:r>
            <a:r>
              <a:rPr lang="fr-FR" i="1" u="none" strike="noStrike" dirty="0">
                <a:solidFill>
                  <a:srgbClr val="000000"/>
                </a:solidFill>
              </a:rPr>
              <a:t>If </a:t>
            </a:r>
            <a:r>
              <a:rPr lang="fr-FR" i="1" u="none" strike="noStrike" dirty="0" err="1">
                <a:solidFill>
                  <a:srgbClr val="000000"/>
                </a:solidFill>
              </a:rPr>
              <a:t>you</a:t>
            </a:r>
            <a:r>
              <a:rPr lang="fr-FR" i="1" u="none" strike="noStrike" dirty="0">
                <a:solidFill>
                  <a:srgbClr val="000000"/>
                </a:solidFill>
              </a:rPr>
              <a:t> a</a:t>
            </a:r>
            <a:r>
              <a:rPr lang="fr-FR" i="1" dirty="0"/>
              <a:t>re in an </a:t>
            </a:r>
            <a:r>
              <a:rPr lang="fr-FR" i="1" dirty="0" err="1"/>
              <a:t>organization</a:t>
            </a:r>
            <a:r>
              <a:rPr lang="fr-FR" i="1" dirty="0"/>
              <a:t> </a:t>
            </a:r>
            <a:r>
              <a:rPr lang="fr-FR" i="1" dirty="0" err="1"/>
              <a:t>that</a:t>
            </a:r>
            <a:r>
              <a:rPr lang="fr-FR" i="1" dirty="0"/>
              <a:t> </a:t>
            </a:r>
            <a:r>
              <a:rPr lang="fr-FR" i="1" dirty="0" err="1"/>
              <a:t>is</a:t>
            </a:r>
            <a:r>
              <a:rPr lang="fr-FR" i="1" dirty="0"/>
              <a:t> releasing or </a:t>
            </a:r>
            <a:r>
              <a:rPr lang="fr-FR" i="1" dirty="0" err="1"/>
              <a:t>thinking</a:t>
            </a:r>
            <a:r>
              <a:rPr lang="fr-FR" i="1" dirty="0"/>
              <a:t> about releasing Open Data, </a:t>
            </a:r>
            <a:r>
              <a:rPr lang="fr-FR" i="1" dirty="0" err="1"/>
              <a:t>this</a:t>
            </a:r>
            <a:r>
              <a:rPr lang="fr-FR" i="1" dirty="0"/>
              <a:t> licence </a:t>
            </a:r>
            <a:r>
              <a:rPr lang="fr-FR" i="1" dirty="0" err="1"/>
              <a:t>is</a:t>
            </a:r>
            <a:r>
              <a:rPr lang="fr-FR" i="1" dirty="0"/>
              <a:t> </a:t>
            </a:r>
            <a:r>
              <a:rPr lang="fr-FR" i="1" dirty="0" err="1"/>
              <a:t>worth</a:t>
            </a:r>
            <a:r>
              <a:rPr lang="fr-FR" i="1" dirty="0"/>
              <a:t> </a:t>
            </a:r>
            <a:r>
              <a:rPr lang="fr-FR" i="1" dirty="0" err="1"/>
              <a:t>reviewing</a:t>
            </a:r>
            <a:r>
              <a:rPr lang="fr-FR" i="1" dirty="0"/>
              <a:t> and </a:t>
            </a:r>
            <a:r>
              <a:rPr lang="fr-FR" i="1" dirty="0" err="1"/>
              <a:t>copying</a:t>
            </a:r>
            <a:r>
              <a:rPr lang="fr-FR" i="1" dirty="0"/>
              <a:t>.  </a:t>
            </a:r>
            <a:r>
              <a:rPr lang="fr-FR" i="1" dirty="0" err="1"/>
              <a:t>Increasingly</a:t>
            </a:r>
            <a:r>
              <a:rPr lang="fr-FR" i="1" dirty="0"/>
              <a:t>, the Open Data </a:t>
            </a:r>
            <a:r>
              <a:rPr lang="fr-FR" i="1" dirty="0" err="1"/>
              <a:t>movement</a:t>
            </a:r>
            <a:r>
              <a:rPr lang="fr-FR" i="1" dirty="0"/>
              <a:t> </a:t>
            </a:r>
            <a:r>
              <a:rPr lang="fr-FR" i="1" dirty="0" err="1"/>
              <a:t>advocates</a:t>
            </a:r>
            <a:r>
              <a:rPr lang="fr-FR" i="1" dirty="0"/>
              <a:t> for </a:t>
            </a:r>
            <a:r>
              <a:rPr lang="fr-FR" i="1" dirty="0" err="1"/>
              <a:t>standardization</a:t>
            </a:r>
            <a:r>
              <a:rPr lang="fr-FR" i="1" dirty="0"/>
              <a:t> in </a:t>
            </a:r>
            <a:r>
              <a:rPr lang="fr-FR" i="1" dirty="0" err="1"/>
              <a:t>this</a:t>
            </a:r>
            <a:r>
              <a:rPr lang="fr-FR" i="1" dirty="0"/>
              <a:t> regard.</a:t>
            </a:r>
            <a:endParaRPr i="1" dirty="0"/>
          </a:p>
          <a:p>
            <a:pPr marL="457200" lvl="0" indent="-298450" algn="l" rtl="0">
              <a:lnSpc>
                <a:spcPct val="100000"/>
              </a:lnSpc>
              <a:spcBef>
                <a:spcPts val="0"/>
              </a:spcBef>
              <a:spcAft>
                <a:spcPts val="0"/>
              </a:spcAft>
              <a:buSzPts val="1100"/>
              <a:buChar char="●"/>
            </a:pPr>
            <a:r>
              <a:rPr lang="fr-FR" i="0" u="sng" dirty="0">
                <a:solidFill>
                  <a:srgbClr val="000000"/>
                </a:solidFill>
              </a:rPr>
              <a:t>Permanence:</a:t>
            </a:r>
            <a:r>
              <a:rPr lang="fr-FR" i="0" u="none" strike="noStrike" dirty="0">
                <a:solidFill>
                  <a:srgbClr val="000000"/>
                </a:solidFill>
              </a:rPr>
              <a:t>  </a:t>
            </a:r>
            <a:r>
              <a:rPr lang="fr-FR" i="0" u="none" strike="noStrike" dirty="0" err="1">
                <a:solidFill>
                  <a:srgbClr val="000000"/>
                </a:solidFill>
              </a:rPr>
              <a:t>Ideally</a:t>
            </a:r>
            <a:r>
              <a:rPr lang="fr-FR" i="0" u="none" strike="noStrike" dirty="0">
                <a:solidFill>
                  <a:srgbClr val="000000"/>
                </a:solidFill>
              </a:rPr>
              <a:t> the permanence and </a:t>
            </a:r>
            <a:r>
              <a:rPr lang="fr-FR" i="0" u="none" strike="noStrike" dirty="0" err="1">
                <a:solidFill>
                  <a:srgbClr val="000000"/>
                </a:solidFill>
              </a:rPr>
              <a:t>persistence</a:t>
            </a:r>
            <a:r>
              <a:rPr lang="fr-FR" i="0" u="none" strike="noStrike" dirty="0">
                <a:solidFill>
                  <a:srgbClr val="000000"/>
                </a:solidFill>
              </a:rPr>
              <a:t> of data online </a:t>
            </a:r>
            <a:r>
              <a:rPr lang="fr-FR" i="0" u="none" strike="noStrike" dirty="0" err="1">
                <a:solidFill>
                  <a:srgbClr val="000000"/>
                </a:solidFill>
              </a:rPr>
              <a:t>should</a:t>
            </a:r>
            <a:r>
              <a:rPr lang="fr-FR" i="0" u="none" strike="noStrike" dirty="0">
                <a:solidFill>
                  <a:srgbClr val="000000"/>
                </a:solidFill>
              </a:rPr>
              <a:t> </a:t>
            </a:r>
            <a:r>
              <a:rPr lang="fr-FR" i="0" u="none" strike="noStrike" dirty="0" err="1">
                <a:solidFill>
                  <a:srgbClr val="000000"/>
                </a:solidFill>
              </a:rPr>
              <a:t>include</a:t>
            </a:r>
            <a:r>
              <a:rPr lang="fr-FR" i="0" u="none" strike="noStrike" dirty="0">
                <a:solidFill>
                  <a:srgbClr val="000000"/>
                </a:solidFill>
              </a:rPr>
              <a:t> </a:t>
            </a:r>
            <a:r>
              <a:rPr lang="fr-FR" i="0" u="none" strike="noStrike" dirty="0" err="1">
                <a:solidFill>
                  <a:srgbClr val="000000"/>
                </a:solidFill>
              </a:rPr>
              <a:t>appropriate</a:t>
            </a:r>
            <a:r>
              <a:rPr lang="fr-FR" i="0" u="none" strike="noStrike" dirty="0">
                <a:solidFill>
                  <a:srgbClr val="000000"/>
                </a:solidFill>
              </a:rPr>
              <a:t> version-</a:t>
            </a:r>
            <a:r>
              <a:rPr lang="fr-FR" i="0" u="none" strike="noStrike" dirty="0" err="1">
                <a:solidFill>
                  <a:srgbClr val="000000"/>
                </a:solidFill>
              </a:rPr>
              <a:t>tracking</a:t>
            </a:r>
            <a:r>
              <a:rPr lang="fr-FR" i="0" u="none" strike="noStrike" dirty="0">
                <a:solidFill>
                  <a:srgbClr val="000000"/>
                </a:solidFill>
              </a:rPr>
              <a:t> and </a:t>
            </a:r>
            <a:r>
              <a:rPr lang="fr-FR" i="0" u="none" strike="noStrike" dirty="0" err="1">
                <a:solidFill>
                  <a:srgbClr val="000000"/>
                </a:solidFill>
              </a:rPr>
              <a:t>archiving</a:t>
            </a:r>
            <a:r>
              <a:rPr lang="fr-FR" i="0" u="none" strike="noStrike" dirty="0">
                <a:solidFill>
                  <a:srgbClr val="000000"/>
                </a:solidFill>
              </a:rPr>
              <a:t> over time.</a:t>
            </a:r>
            <a:r>
              <a:rPr lang="fr-FR" i="1" u="none" strike="noStrike" dirty="0">
                <a:solidFill>
                  <a:srgbClr val="000000"/>
                </a:solidFill>
              </a:rPr>
              <a:t> </a:t>
            </a:r>
            <a:r>
              <a:rPr lang="fr-FR" i="1" u="none" strike="noStrike" dirty="0" err="1">
                <a:solidFill>
                  <a:srgbClr val="000000"/>
                </a:solidFill>
              </a:rPr>
              <a:t>Rem</a:t>
            </a:r>
            <a:r>
              <a:rPr lang="fr-FR" i="1" dirty="0" err="1"/>
              <a:t>ember</a:t>
            </a:r>
            <a:r>
              <a:rPr lang="fr-FR" i="1" dirty="0"/>
              <a:t> how </a:t>
            </a:r>
            <a:r>
              <a:rPr lang="fr-FR" i="1" dirty="0" err="1"/>
              <a:t>there</a:t>
            </a:r>
            <a:r>
              <a:rPr lang="fr-FR" i="1" dirty="0"/>
              <a:t> </a:t>
            </a:r>
            <a:r>
              <a:rPr lang="fr-FR" i="1" dirty="0" err="1"/>
              <a:t>was</a:t>
            </a:r>
            <a:r>
              <a:rPr lang="fr-FR" i="1" dirty="0"/>
              <a:t> a </a:t>
            </a:r>
            <a:r>
              <a:rPr lang="fr-FR" i="1" dirty="0" err="1"/>
              <a:t>mad</a:t>
            </a:r>
            <a:r>
              <a:rPr lang="fr-FR" i="1" dirty="0"/>
              <a:t> </a:t>
            </a:r>
            <a:r>
              <a:rPr lang="fr-FR" i="1" dirty="0" err="1"/>
              <a:t>flurry</a:t>
            </a:r>
            <a:r>
              <a:rPr lang="fr-FR" i="1" dirty="0"/>
              <a:t> of </a:t>
            </a:r>
            <a:r>
              <a:rPr lang="fr-FR" i="1" dirty="0" err="1"/>
              <a:t>downloading</a:t>
            </a:r>
            <a:r>
              <a:rPr lang="fr-FR" i="1" dirty="0"/>
              <a:t> </a:t>
            </a:r>
            <a:r>
              <a:rPr lang="fr-FR" i="1" dirty="0" err="1"/>
              <a:t>from</a:t>
            </a:r>
            <a:r>
              <a:rPr lang="fr-FR" i="1" dirty="0"/>
              <a:t> US </a:t>
            </a:r>
            <a:r>
              <a:rPr lang="fr-FR" i="1" dirty="0" err="1"/>
              <a:t>government</a:t>
            </a:r>
            <a:r>
              <a:rPr lang="fr-FR" i="1" dirty="0"/>
              <a:t> </a:t>
            </a:r>
            <a:r>
              <a:rPr lang="fr-FR" i="1" dirty="0" err="1"/>
              <a:t>websites</a:t>
            </a:r>
            <a:r>
              <a:rPr lang="fr-FR" i="1" dirty="0"/>
              <a:t> in </a:t>
            </a:r>
            <a:r>
              <a:rPr lang="fr-FR" i="1" dirty="0" err="1"/>
              <a:t>early</a:t>
            </a:r>
            <a:r>
              <a:rPr lang="fr-FR" i="1" dirty="0"/>
              <a:t> 2017? There </a:t>
            </a:r>
            <a:r>
              <a:rPr lang="fr-FR" i="1" dirty="0" err="1"/>
              <a:t>was</a:t>
            </a:r>
            <a:r>
              <a:rPr lang="fr-FR" i="1" dirty="0"/>
              <a:t> a </a:t>
            </a:r>
            <a:r>
              <a:rPr lang="fr-FR" i="1" dirty="0" err="1"/>
              <a:t>concern</a:t>
            </a:r>
            <a:r>
              <a:rPr lang="fr-FR" i="1" dirty="0"/>
              <a:t> </a:t>
            </a:r>
            <a:r>
              <a:rPr lang="fr-FR" i="1" dirty="0" err="1"/>
              <a:t>that</a:t>
            </a:r>
            <a:r>
              <a:rPr lang="fr-FR" i="1" dirty="0"/>
              <a:t> the new administration </a:t>
            </a:r>
            <a:r>
              <a:rPr lang="fr-FR" i="1" dirty="0" err="1"/>
              <a:t>would</a:t>
            </a:r>
            <a:r>
              <a:rPr lang="fr-FR" i="1" dirty="0"/>
              <a:t> </a:t>
            </a:r>
            <a:r>
              <a:rPr lang="fr-FR" i="1" dirty="0" err="1"/>
              <a:t>delete</a:t>
            </a:r>
            <a:r>
              <a:rPr lang="fr-FR" i="1" dirty="0"/>
              <a:t> </a:t>
            </a:r>
            <a:r>
              <a:rPr lang="fr-FR" i="1" dirty="0" err="1"/>
              <a:t>environmental</a:t>
            </a:r>
            <a:r>
              <a:rPr lang="fr-FR" i="1" dirty="0"/>
              <a:t> and </a:t>
            </a:r>
            <a:r>
              <a:rPr lang="fr-FR" i="1" dirty="0" err="1"/>
              <a:t>other</a:t>
            </a:r>
            <a:r>
              <a:rPr lang="fr-FR" i="1" dirty="0"/>
              <a:t> </a:t>
            </a:r>
            <a:r>
              <a:rPr lang="fr-FR" i="1" dirty="0" err="1"/>
              <a:t>scientific</a:t>
            </a:r>
            <a:r>
              <a:rPr lang="fr-FR" i="1" dirty="0"/>
              <a:t> data </a:t>
            </a:r>
            <a:r>
              <a:rPr lang="fr-FR" i="1" dirty="0" err="1"/>
              <a:t>from</a:t>
            </a:r>
            <a:r>
              <a:rPr lang="fr-FR" i="1" dirty="0"/>
              <a:t> </a:t>
            </a:r>
            <a:r>
              <a:rPr lang="fr-FR" i="1" dirty="0" err="1"/>
              <a:t>government</a:t>
            </a:r>
            <a:r>
              <a:rPr lang="fr-FR" i="1" dirty="0"/>
              <a:t> </a:t>
            </a:r>
            <a:r>
              <a:rPr lang="fr-FR" i="1" dirty="0" err="1"/>
              <a:t>websites</a:t>
            </a:r>
            <a:r>
              <a:rPr lang="fr-FR" i="1" dirty="0"/>
              <a:t> for </a:t>
            </a:r>
            <a:r>
              <a:rPr lang="fr-FR" i="1" dirty="0" err="1"/>
              <a:t>whatever</a:t>
            </a:r>
            <a:r>
              <a:rPr lang="fr-FR" i="1" dirty="0"/>
              <a:t> </a:t>
            </a:r>
            <a:r>
              <a:rPr lang="fr-FR" i="1" dirty="0" err="1"/>
              <a:t>reason</a:t>
            </a:r>
            <a:r>
              <a:rPr lang="fr-FR" i="1" dirty="0"/>
              <a:t>, </a:t>
            </a:r>
            <a:r>
              <a:rPr lang="fr-FR" i="1" dirty="0" err="1"/>
              <a:t>so</a:t>
            </a:r>
            <a:r>
              <a:rPr lang="fr-FR" i="1" dirty="0"/>
              <a:t> people </a:t>
            </a:r>
            <a:r>
              <a:rPr lang="fr-FR" i="1" dirty="0" err="1"/>
              <a:t>took</a:t>
            </a:r>
            <a:r>
              <a:rPr lang="fr-FR" i="1" dirty="0"/>
              <a:t> </a:t>
            </a:r>
            <a:r>
              <a:rPr lang="fr-FR" i="1" dirty="0" err="1"/>
              <a:t>it</a:t>
            </a:r>
            <a:r>
              <a:rPr lang="fr-FR" i="1" dirty="0"/>
              <a:t> </a:t>
            </a:r>
            <a:r>
              <a:rPr lang="fr-FR" i="1" dirty="0" err="1"/>
              <a:t>upon</a:t>
            </a:r>
            <a:r>
              <a:rPr lang="fr-FR" i="1" dirty="0"/>
              <a:t> </a:t>
            </a:r>
            <a:r>
              <a:rPr lang="fr-FR" i="1" dirty="0" err="1"/>
              <a:t>themselves</a:t>
            </a:r>
            <a:r>
              <a:rPr lang="fr-FR" i="1" dirty="0"/>
              <a:t> to “</a:t>
            </a:r>
            <a:r>
              <a:rPr lang="fr-FR" i="1" dirty="0" err="1"/>
              <a:t>rescue</a:t>
            </a:r>
            <a:r>
              <a:rPr lang="fr-FR" i="1" dirty="0"/>
              <a:t>” </a:t>
            </a:r>
            <a:r>
              <a:rPr lang="fr-FR" i="1" dirty="0" err="1"/>
              <a:t>this</a:t>
            </a:r>
            <a:r>
              <a:rPr lang="fr-FR" i="1" dirty="0"/>
              <a:t> data.  In more </a:t>
            </a:r>
            <a:r>
              <a:rPr lang="fr-FR" i="1" dirty="0" err="1"/>
              <a:t>mundane</a:t>
            </a:r>
            <a:r>
              <a:rPr lang="fr-FR" i="1" dirty="0"/>
              <a:t> </a:t>
            </a:r>
            <a:r>
              <a:rPr lang="fr-FR" i="1" dirty="0" err="1"/>
              <a:t>circumstances</a:t>
            </a:r>
            <a:r>
              <a:rPr lang="fr-FR" i="1" dirty="0"/>
              <a:t>, </a:t>
            </a:r>
            <a:r>
              <a:rPr lang="fr-FR" i="1" dirty="0" err="1"/>
              <a:t>small</a:t>
            </a:r>
            <a:r>
              <a:rPr lang="fr-FR" i="1" dirty="0"/>
              <a:t> non-profits and institutes </a:t>
            </a:r>
            <a:r>
              <a:rPr lang="fr-FR" i="1" dirty="0" err="1"/>
              <a:t>may</a:t>
            </a:r>
            <a:r>
              <a:rPr lang="fr-FR" i="1" dirty="0"/>
              <a:t> </a:t>
            </a:r>
            <a:r>
              <a:rPr lang="fr-FR" i="1" dirty="0" err="1"/>
              <a:t>pass</a:t>
            </a:r>
            <a:r>
              <a:rPr lang="fr-FR" i="1" dirty="0"/>
              <a:t> </a:t>
            </a:r>
            <a:r>
              <a:rPr lang="fr-FR" i="1" dirty="0" err="1"/>
              <a:t>from</a:t>
            </a:r>
            <a:r>
              <a:rPr lang="fr-FR" i="1" dirty="0"/>
              <a:t> the </a:t>
            </a:r>
            <a:r>
              <a:rPr lang="fr-FR" i="1" dirty="0" err="1"/>
              <a:t>scene</a:t>
            </a:r>
            <a:r>
              <a:rPr lang="fr-FR" i="1" dirty="0"/>
              <a:t> and </a:t>
            </a:r>
            <a:r>
              <a:rPr lang="fr-FR" i="1" dirty="0" err="1"/>
              <a:t>their</a:t>
            </a:r>
            <a:r>
              <a:rPr lang="fr-FR" i="1" dirty="0"/>
              <a:t> data </a:t>
            </a:r>
            <a:r>
              <a:rPr lang="fr-FR" i="1" dirty="0" err="1"/>
              <a:t>may</a:t>
            </a:r>
            <a:r>
              <a:rPr lang="fr-FR" i="1" dirty="0"/>
              <a:t> </a:t>
            </a:r>
            <a:r>
              <a:rPr lang="fr-FR" i="1" dirty="0" err="1"/>
              <a:t>need</a:t>
            </a:r>
            <a:r>
              <a:rPr lang="fr-FR" i="1" dirty="0"/>
              <a:t> to </a:t>
            </a:r>
            <a:r>
              <a:rPr lang="fr-FR" i="1" dirty="0" err="1"/>
              <a:t>be</a:t>
            </a:r>
            <a:r>
              <a:rPr lang="fr-FR" i="1" dirty="0"/>
              <a:t> </a:t>
            </a:r>
            <a:r>
              <a:rPr lang="fr-FR" i="1" dirty="0" err="1"/>
              <a:t>rescued</a:t>
            </a:r>
            <a:r>
              <a:rPr lang="fr-FR" i="1" dirty="0"/>
              <a:t> as </a:t>
            </a:r>
            <a:r>
              <a:rPr lang="fr-FR" i="1" dirty="0" err="1"/>
              <a:t>well</a:t>
            </a:r>
            <a:r>
              <a:rPr lang="fr-FR" i="1" dirty="0"/>
              <a:t>.  </a:t>
            </a:r>
            <a:r>
              <a:rPr lang="fr-FR" i="1" dirty="0" err="1"/>
              <a:t>Sometimes</a:t>
            </a:r>
            <a:r>
              <a:rPr lang="fr-FR" i="1" dirty="0"/>
              <a:t> the Internet </a:t>
            </a:r>
            <a:r>
              <a:rPr lang="fr-FR" i="1" dirty="0" err="1"/>
              <a:t>Wayback</a:t>
            </a:r>
            <a:r>
              <a:rPr lang="fr-FR" i="1" dirty="0"/>
              <a:t> Machine can back </a:t>
            </a:r>
            <a:r>
              <a:rPr lang="fr-FR" i="1" dirty="0" err="1"/>
              <a:t>things</a:t>
            </a:r>
            <a:r>
              <a:rPr lang="fr-FR" i="1" dirty="0"/>
              <a:t> up, but </a:t>
            </a:r>
            <a:r>
              <a:rPr lang="fr-FR" i="1" dirty="0" err="1"/>
              <a:t>increasingly</a:t>
            </a:r>
            <a:r>
              <a:rPr lang="fr-FR" i="1" dirty="0"/>
              <a:t> </a:t>
            </a:r>
            <a:r>
              <a:rPr lang="fr-FR" i="1" dirty="0" err="1"/>
              <a:t>there</a:t>
            </a:r>
            <a:r>
              <a:rPr lang="fr-FR" i="1" dirty="0"/>
              <a:t> </a:t>
            </a:r>
            <a:r>
              <a:rPr lang="fr-FR" i="1" dirty="0" err="1"/>
              <a:t>is</a:t>
            </a:r>
            <a:r>
              <a:rPr lang="fr-FR" i="1" dirty="0"/>
              <a:t> a </a:t>
            </a:r>
            <a:r>
              <a:rPr lang="fr-FR" i="1" dirty="0" err="1"/>
              <a:t>demand</a:t>
            </a:r>
            <a:r>
              <a:rPr lang="fr-FR" i="1" dirty="0"/>
              <a:t> for a more permanent home for data </a:t>
            </a:r>
            <a:r>
              <a:rPr lang="fr-FR" i="1" dirty="0" err="1"/>
              <a:t>that</a:t>
            </a:r>
            <a:r>
              <a:rPr lang="fr-FR" i="1" dirty="0"/>
              <a:t> has </a:t>
            </a:r>
            <a:r>
              <a:rPr lang="fr-FR" i="1" dirty="0" err="1"/>
              <a:t>previously</a:t>
            </a:r>
            <a:r>
              <a:rPr lang="fr-FR" i="1" dirty="0"/>
              <a:t> been </a:t>
            </a:r>
            <a:r>
              <a:rPr lang="fr-FR" i="1" dirty="0" err="1"/>
              <a:t>opened</a:t>
            </a:r>
            <a:r>
              <a:rPr lang="fr-FR" i="1" dirty="0"/>
              <a:t>.</a:t>
            </a:r>
            <a:br>
              <a:rPr lang="fr-FR" dirty="0"/>
            </a:br>
            <a:br>
              <a:rPr lang="fr-FR" dirty="0"/>
            </a:br>
            <a:br>
              <a:rPr lang="fr-FR" dirty="0"/>
            </a:br>
            <a:br>
              <a:rPr lang="fr-FR" dirty="0"/>
            </a:br>
            <a:br>
              <a:rPr lang="fr-FR" dirty="0"/>
            </a:b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7257c3230f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5" name="Google Shape;275;g17257c3230f_0_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fr-FR" b="1" dirty="0" err="1"/>
              <a:t>Privacy</a:t>
            </a:r>
            <a:r>
              <a:rPr lang="fr-FR" b="1" dirty="0"/>
              <a:t>: </a:t>
            </a:r>
            <a:r>
              <a:rPr lang="fr-FR" dirty="0"/>
              <a:t>Exceptions </a:t>
            </a:r>
            <a:r>
              <a:rPr lang="fr-FR" dirty="0" err="1"/>
              <a:t>include</a:t>
            </a:r>
            <a:r>
              <a:rPr lang="fr-FR" dirty="0"/>
              <a:t> </a:t>
            </a:r>
            <a:r>
              <a:rPr lang="fr-FR" dirty="0" err="1"/>
              <a:t>registers</a:t>
            </a:r>
            <a:r>
              <a:rPr lang="fr-FR" dirty="0"/>
              <a:t> for </a:t>
            </a:r>
            <a:r>
              <a:rPr lang="fr-FR" dirty="0" err="1"/>
              <a:t>lobbyists</a:t>
            </a:r>
            <a:r>
              <a:rPr lang="fr-FR" dirty="0"/>
              <a:t>, </a:t>
            </a:r>
            <a:r>
              <a:rPr lang="fr-FR" dirty="0" err="1"/>
              <a:t>lists</a:t>
            </a:r>
            <a:r>
              <a:rPr lang="fr-FR" dirty="0"/>
              <a:t> of </a:t>
            </a:r>
            <a:r>
              <a:rPr lang="fr-FR" dirty="0" err="1"/>
              <a:t>political</a:t>
            </a:r>
            <a:r>
              <a:rPr lang="fr-FR" dirty="0"/>
              <a:t> </a:t>
            </a:r>
            <a:r>
              <a:rPr lang="fr-FR" dirty="0" err="1"/>
              <a:t>donors</a:t>
            </a:r>
            <a:r>
              <a:rPr lang="fr-FR" dirty="0"/>
              <a:t>…But </a:t>
            </a:r>
            <a:r>
              <a:rPr lang="fr-FR" dirty="0" err="1"/>
              <a:t>publishing</a:t>
            </a:r>
            <a:r>
              <a:rPr lang="fr-FR" dirty="0"/>
              <a:t> information about </a:t>
            </a:r>
            <a:r>
              <a:rPr lang="fr-FR" dirty="0" err="1"/>
              <a:t>individuals</a:t>
            </a:r>
            <a:r>
              <a:rPr lang="fr-FR" dirty="0"/>
              <a:t> not </a:t>
            </a:r>
            <a:r>
              <a:rPr lang="fr-FR" dirty="0" err="1"/>
              <a:t>taking</a:t>
            </a:r>
            <a:r>
              <a:rPr lang="fr-FR" dirty="0"/>
              <a:t> active part in the </a:t>
            </a:r>
            <a:r>
              <a:rPr lang="fr-FR" dirty="0" err="1"/>
              <a:t>political</a:t>
            </a:r>
            <a:r>
              <a:rPr lang="fr-FR" dirty="0"/>
              <a:t> process, or in corporations, </a:t>
            </a:r>
            <a:r>
              <a:rPr lang="fr-FR" dirty="0" err="1"/>
              <a:t>is</a:t>
            </a:r>
            <a:r>
              <a:rPr lang="fr-FR" dirty="0"/>
              <a:t> </a:t>
            </a:r>
            <a:r>
              <a:rPr lang="fr-FR" dirty="0" err="1"/>
              <a:t>generally</a:t>
            </a:r>
            <a:r>
              <a:rPr lang="fr-FR" dirty="0"/>
              <a:t> a </a:t>
            </a:r>
            <a:r>
              <a:rPr lang="fr-FR" dirty="0" err="1"/>
              <a:t>no-no</a:t>
            </a:r>
            <a:r>
              <a:rPr lang="fr-FR" dirty="0"/>
              <a:t>.</a:t>
            </a:r>
            <a:endParaRPr dirty="0"/>
          </a:p>
          <a:p>
            <a:pPr marL="0" lvl="0" indent="0" algn="l" rtl="0">
              <a:lnSpc>
                <a:spcPct val="100000"/>
              </a:lnSpc>
              <a:spcBef>
                <a:spcPts val="0"/>
              </a:spcBef>
              <a:spcAft>
                <a:spcPts val="0"/>
              </a:spcAft>
              <a:buNone/>
            </a:pPr>
            <a:br>
              <a:rPr lang="fr-FR" dirty="0"/>
            </a:br>
            <a:r>
              <a:rPr lang="fr-FR" b="1" dirty="0" err="1"/>
              <a:t>Sovereignty</a:t>
            </a:r>
            <a:r>
              <a:rPr lang="fr-FR" b="1" dirty="0"/>
              <a:t>: </a:t>
            </a:r>
            <a:r>
              <a:rPr lang="fr-FR" dirty="0"/>
              <a:t>The </a:t>
            </a:r>
            <a:r>
              <a:rPr lang="fr-FR" dirty="0" err="1"/>
              <a:t>integrity</a:t>
            </a:r>
            <a:r>
              <a:rPr lang="fr-FR" dirty="0"/>
              <a:t> of the </a:t>
            </a:r>
            <a:r>
              <a:rPr lang="fr-FR" dirty="0" err="1"/>
              <a:t>individual</a:t>
            </a:r>
            <a:r>
              <a:rPr lang="fr-FR" dirty="0"/>
              <a:t> </a:t>
            </a:r>
            <a:r>
              <a:rPr lang="fr-FR" dirty="0" err="1"/>
              <a:t>now</a:t>
            </a:r>
            <a:r>
              <a:rPr lang="fr-FR" dirty="0"/>
              <a:t> </a:t>
            </a:r>
            <a:r>
              <a:rPr lang="fr-FR" dirty="0" err="1"/>
              <a:t>is</a:t>
            </a:r>
            <a:r>
              <a:rPr lang="fr-FR" dirty="0"/>
              <a:t> </a:t>
            </a:r>
            <a:r>
              <a:rPr lang="fr-FR" dirty="0" err="1"/>
              <a:t>being</a:t>
            </a:r>
            <a:r>
              <a:rPr lang="fr-FR" dirty="0"/>
              <a:t> </a:t>
            </a:r>
            <a:r>
              <a:rPr lang="fr-FR" dirty="0" err="1"/>
              <a:t>extended</a:t>
            </a:r>
            <a:r>
              <a:rPr lang="fr-FR" dirty="0"/>
              <a:t> to groups as </a:t>
            </a:r>
            <a:r>
              <a:rPr lang="fr-FR" dirty="0" err="1"/>
              <a:t>well</a:t>
            </a:r>
            <a:r>
              <a:rPr lang="fr-FR" dirty="0"/>
              <a:t>, </a:t>
            </a:r>
            <a:r>
              <a:rPr lang="fr-FR" dirty="0" err="1"/>
              <a:t>particularly</a:t>
            </a:r>
            <a:r>
              <a:rPr lang="fr-FR" dirty="0"/>
              <a:t> peoples </a:t>
            </a:r>
            <a:r>
              <a:rPr lang="fr-FR" dirty="0" err="1"/>
              <a:t>against</a:t>
            </a:r>
            <a:r>
              <a:rPr lang="fr-FR" dirty="0"/>
              <a:t> </a:t>
            </a:r>
            <a:r>
              <a:rPr lang="fr-FR" dirty="0" err="1"/>
              <a:t>whom</a:t>
            </a:r>
            <a:r>
              <a:rPr lang="fr-FR" dirty="0"/>
              <a:t> data has been </a:t>
            </a:r>
            <a:r>
              <a:rPr lang="fr-FR" dirty="0" err="1"/>
              <a:t>used</a:t>
            </a:r>
            <a:r>
              <a:rPr lang="fr-FR" dirty="0"/>
              <a:t> in the </a:t>
            </a:r>
            <a:r>
              <a:rPr lang="fr-FR" dirty="0" err="1"/>
              <a:t>past</a:t>
            </a:r>
            <a:r>
              <a:rPr lang="fr-FR" dirty="0"/>
              <a:t>.  The original </a:t>
            </a:r>
            <a:r>
              <a:rPr lang="fr-FR" dirty="0" err="1"/>
              <a:t>passionate</a:t>
            </a:r>
            <a:r>
              <a:rPr lang="fr-FR" dirty="0"/>
              <a:t> </a:t>
            </a:r>
            <a:r>
              <a:rPr lang="fr-FR" dirty="0" err="1"/>
              <a:t>advocates</a:t>
            </a:r>
            <a:r>
              <a:rPr lang="fr-FR" dirty="0"/>
              <a:t> of Open Data </a:t>
            </a:r>
            <a:r>
              <a:rPr lang="fr-FR" dirty="0" err="1"/>
              <a:t>sought</a:t>
            </a:r>
            <a:r>
              <a:rPr lang="fr-FR" dirty="0"/>
              <a:t> for </a:t>
            </a:r>
            <a:r>
              <a:rPr lang="fr-FR" dirty="0" err="1"/>
              <a:t>governments</a:t>
            </a:r>
            <a:r>
              <a:rPr lang="fr-FR" dirty="0"/>
              <a:t> to open all </a:t>
            </a:r>
            <a:r>
              <a:rPr lang="fr-FR" dirty="0" err="1"/>
              <a:t>their</a:t>
            </a:r>
            <a:r>
              <a:rPr lang="fr-FR" dirty="0"/>
              <a:t> data </a:t>
            </a:r>
            <a:r>
              <a:rPr lang="fr-FR" dirty="0" err="1"/>
              <a:t>unless</a:t>
            </a:r>
            <a:r>
              <a:rPr lang="fr-FR" dirty="0"/>
              <a:t> </a:t>
            </a:r>
            <a:r>
              <a:rPr lang="fr-FR" dirty="0" err="1"/>
              <a:t>specific</a:t>
            </a:r>
            <a:r>
              <a:rPr lang="fr-FR" dirty="0"/>
              <a:t> </a:t>
            </a:r>
            <a:r>
              <a:rPr lang="fr-FR" dirty="0" err="1"/>
              <a:t>criteria</a:t>
            </a:r>
            <a:r>
              <a:rPr lang="fr-FR" dirty="0"/>
              <a:t> </a:t>
            </a:r>
            <a:r>
              <a:rPr lang="fr-FR" dirty="0" err="1"/>
              <a:t>were</a:t>
            </a:r>
            <a:r>
              <a:rPr lang="fr-FR" dirty="0"/>
              <a:t> met (as </a:t>
            </a:r>
            <a:r>
              <a:rPr lang="fr-FR" dirty="0" err="1"/>
              <a:t>opposed</a:t>
            </a:r>
            <a:r>
              <a:rPr lang="fr-FR" dirty="0"/>
              <a:t> to </a:t>
            </a:r>
            <a:r>
              <a:rPr lang="fr-FR" dirty="0" err="1"/>
              <a:t>opening</a:t>
            </a:r>
            <a:r>
              <a:rPr lang="fr-FR" dirty="0"/>
              <a:t> </a:t>
            </a:r>
            <a:r>
              <a:rPr lang="fr-FR" dirty="0" err="1"/>
              <a:t>selectively</a:t>
            </a:r>
            <a:r>
              <a:rPr lang="fr-FR" dirty="0"/>
              <a:t> on the basis of </a:t>
            </a:r>
            <a:r>
              <a:rPr lang="fr-FR" dirty="0" err="1"/>
              <a:t>criteria</a:t>
            </a:r>
            <a:r>
              <a:rPr lang="fr-FR" dirty="0"/>
              <a:t> and </a:t>
            </a:r>
            <a:r>
              <a:rPr lang="fr-FR" dirty="0" err="1"/>
              <a:t>sensitivities</a:t>
            </a:r>
            <a:r>
              <a:rPr lang="fr-FR" dirty="0"/>
              <a:t>).  </a:t>
            </a:r>
            <a:r>
              <a:rPr lang="fr-FR" dirty="0" err="1"/>
              <a:t>However</a:t>
            </a:r>
            <a:r>
              <a:rPr lang="fr-FR" dirty="0"/>
              <a:t>, </a:t>
            </a:r>
            <a:r>
              <a:rPr lang="fr-FR" dirty="0" err="1"/>
              <a:t>we</a:t>
            </a:r>
            <a:r>
              <a:rPr lang="fr-FR" dirty="0"/>
              <a:t> </a:t>
            </a:r>
            <a:r>
              <a:rPr lang="fr-FR" dirty="0" err="1"/>
              <a:t>now</a:t>
            </a:r>
            <a:r>
              <a:rPr lang="fr-FR" dirty="0"/>
              <a:t> </a:t>
            </a:r>
            <a:r>
              <a:rPr lang="fr-FR" dirty="0" err="1"/>
              <a:t>realize</a:t>
            </a:r>
            <a:r>
              <a:rPr lang="fr-FR" dirty="0"/>
              <a:t> </a:t>
            </a:r>
            <a:r>
              <a:rPr lang="fr-FR" dirty="0" err="1"/>
              <a:t>that</a:t>
            </a:r>
            <a:r>
              <a:rPr lang="fr-FR" dirty="0"/>
              <a:t> </a:t>
            </a:r>
            <a:r>
              <a:rPr lang="fr-FR" dirty="0" err="1"/>
              <a:t>governments</a:t>
            </a:r>
            <a:r>
              <a:rPr lang="fr-FR" dirty="0"/>
              <a:t> have data </a:t>
            </a:r>
            <a:r>
              <a:rPr lang="fr-FR" dirty="0" err="1"/>
              <a:t>that</a:t>
            </a:r>
            <a:r>
              <a:rPr lang="fr-FR" dirty="0"/>
              <a:t> </a:t>
            </a:r>
            <a:r>
              <a:rPr lang="fr-FR" dirty="0" err="1"/>
              <a:t>morally</a:t>
            </a:r>
            <a:r>
              <a:rPr lang="fr-FR" dirty="0"/>
              <a:t> </a:t>
            </a:r>
            <a:r>
              <a:rPr lang="fr-FR" dirty="0" err="1"/>
              <a:t>belongs</a:t>
            </a:r>
            <a:r>
              <a:rPr lang="fr-FR" dirty="0"/>
              <a:t> not </a:t>
            </a:r>
            <a:r>
              <a:rPr lang="fr-FR" dirty="0" err="1"/>
              <a:t>just</a:t>
            </a:r>
            <a:r>
              <a:rPr lang="fr-FR" dirty="0"/>
              <a:t> to </a:t>
            </a:r>
            <a:r>
              <a:rPr lang="fr-FR" dirty="0" err="1"/>
              <a:t>individuals</a:t>
            </a:r>
            <a:r>
              <a:rPr lang="fr-FR" dirty="0"/>
              <a:t>, but to nations </a:t>
            </a:r>
            <a:r>
              <a:rPr lang="fr-FR" dirty="0" err="1"/>
              <a:t>that</a:t>
            </a:r>
            <a:r>
              <a:rPr lang="fr-FR" dirty="0"/>
              <a:t> have been </a:t>
            </a:r>
            <a:r>
              <a:rPr lang="fr-FR" dirty="0" err="1"/>
              <a:t>unjustly</a:t>
            </a:r>
            <a:r>
              <a:rPr lang="fr-FR" dirty="0"/>
              <a:t> </a:t>
            </a:r>
            <a:r>
              <a:rPr lang="fr-FR" dirty="0" err="1"/>
              <a:t>treated</a:t>
            </a:r>
            <a:r>
              <a:rPr lang="fr-FR" dirty="0"/>
              <a:t> in the </a:t>
            </a:r>
            <a:r>
              <a:rPr lang="fr-FR" dirty="0" err="1"/>
              <a:t>past</a:t>
            </a:r>
            <a:r>
              <a:rPr lang="fr-FR" dirty="0"/>
              <a:t>, </a:t>
            </a:r>
            <a:r>
              <a:rPr lang="fr-FR" dirty="0" err="1"/>
              <a:t>with</a:t>
            </a:r>
            <a:r>
              <a:rPr lang="fr-FR" dirty="0"/>
              <a:t> data </a:t>
            </a:r>
            <a:r>
              <a:rPr lang="fr-FR" dirty="0" err="1"/>
              <a:t>used</a:t>
            </a:r>
            <a:r>
              <a:rPr lang="fr-FR" dirty="0"/>
              <a:t> as a </a:t>
            </a:r>
            <a:r>
              <a:rPr lang="fr-FR" dirty="0" err="1"/>
              <a:t>tool</a:t>
            </a:r>
            <a:r>
              <a:rPr lang="fr-FR" dirty="0"/>
              <a:t> of </a:t>
            </a:r>
            <a:r>
              <a:rPr lang="fr-FR" dirty="0" err="1"/>
              <a:t>such</a:t>
            </a:r>
            <a:r>
              <a:rPr lang="fr-FR" dirty="0"/>
              <a:t> </a:t>
            </a:r>
            <a:r>
              <a:rPr lang="fr-FR" dirty="0" err="1"/>
              <a:t>treatment</a:t>
            </a:r>
            <a:r>
              <a:rPr lang="fr-FR" dirty="0"/>
              <a:t>.  </a:t>
            </a:r>
            <a:endParaRPr dirty="0"/>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None/>
            </a:pPr>
            <a:r>
              <a:rPr lang="fr-FR" dirty="0"/>
              <a:t>That </a:t>
            </a:r>
            <a:r>
              <a:rPr lang="fr-FR" dirty="0" err="1"/>
              <a:t>is</a:t>
            </a:r>
            <a:r>
              <a:rPr lang="fr-FR" dirty="0"/>
              <a:t> </a:t>
            </a:r>
            <a:r>
              <a:rPr lang="fr-FR" dirty="0" err="1"/>
              <a:t>why</a:t>
            </a:r>
            <a:r>
              <a:rPr lang="fr-FR" dirty="0"/>
              <a:t> </a:t>
            </a:r>
            <a:r>
              <a:rPr lang="fr-FR" dirty="0" err="1"/>
              <a:t>this</a:t>
            </a:r>
            <a:r>
              <a:rPr lang="fr-FR" dirty="0"/>
              <a:t> </a:t>
            </a:r>
            <a:r>
              <a:rPr lang="fr-FR" dirty="0" err="1"/>
              <a:t>year’s</a:t>
            </a:r>
            <a:r>
              <a:rPr lang="fr-FR" dirty="0"/>
              <a:t> Canadian Open Data </a:t>
            </a:r>
            <a:r>
              <a:rPr lang="fr-FR" dirty="0" err="1"/>
              <a:t>Summit</a:t>
            </a:r>
            <a:r>
              <a:rPr lang="fr-FR" dirty="0"/>
              <a:t> has </a:t>
            </a:r>
            <a:r>
              <a:rPr lang="fr-FR" dirty="0" err="1"/>
              <a:t>Indigenous</a:t>
            </a:r>
            <a:r>
              <a:rPr lang="fr-FR" dirty="0"/>
              <a:t> Data </a:t>
            </a:r>
            <a:r>
              <a:rPr lang="fr-FR" dirty="0" err="1"/>
              <a:t>Sovereignty</a:t>
            </a:r>
            <a:r>
              <a:rPr lang="fr-FR" dirty="0"/>
              <a:t> as one of </a:t>
            </a:r>
            <a:r>
              <a:rPr lang="fr-FR" dirty="0" err="1"/>
              <a:t>its</a:t>
            </a:r>
            <a:r>
              <a:rPr lang="fr-FR" dirty="0"/>
              <a:t> </a:t>
            </a:r>
            <a:r>
              <a:rPr lang="fr-FR" dirty="0" err="1"/>
              <a:t>animating</a:t>
            </a:r>
            <a:r>
              <a:rPr lang="fr-FR" dirty="0"/>
              <a:t> </a:t>
            </a:r>
            <a:r>
              <a:rPr lang="fr-FR" dirty="0" err="1"/>
              <a:t>themes</a:t>
            </a:r>
            <a:r>
              <a:rPr lang="fr-FR" dirty="0"/>
              <a:t>, in </a:t>
            </a:r>
            <a:r>
              <a:rPr lang="fr-FR" dirty="0" err="1"/>
              <a:t>order</a:t>
            </a:r>
            <a:r>
              <a:rPr lang="fr-FR" dirty="0"/>
              <a:t> to </a:t>
            </a:r>
            <a:r>
              <a:rPr lang="fr-FR" dirty="0" err="1"/>
              <a:t>facilitate</a:t>
            </a:r>
            <a:r>
              <a:rPr lang="fr-FR" dirty="0"/>
              <a:t> </a:t>
            </a:r>
            <a:r>
              <a:rPr lang="fr-FR" dirty="0" err="1"/>
              <a:t>presentations</a:t>
            </a:r>
            <a:r>
              <a:rPr lang="fr-FR" dirty="0"/>
              <a:t> and discussions about </a:t>
            </a:r>
            <a:r>
              <a:rPr lang="fr-FR" dirty="0" err="1"/>
              <a:t>giving</a:t>
            </a:r>
            <a:r>
              <a:rPr lang="fr-FR" dirty="0"/>
              <a:t> </a:t>
            </a:r>
            <a:r>
              <a:rPr lang="fr-FR" dirty="0" err="1"/>
              <a:t>these</a:t>
            </a:r>
            <a:r>
              <a:rPr lang="fr-FR" dirty="0"/>
              <a:t> nations control over </a:t>
            </a:r>
            <a:r>
              <a:rPr lang="fr-FR" dirty="0" err="1"/>
              <a:t>their</a:t>
            </a:r>
            <a:r>
              <a:rPr lang="fr-FR" dirty="0"/>
              <a:t> </a:t>
            </a:r>
            <a:r>
              <a:rPr lang="fr-FR" dirty="0" err="1"/>
              <a:t>own</a:t>
            </a:r>
            <a:r>
              <a:rPr lang="fr-FR" dirty="0"/>
              <a:t> data, and </a:t>
            </a:r>
            <a:r>
              <a:rPr lang="fr-FR" dirty="0" err="1"/>
              <a:t>repatriating</a:t>
            </a:r>
            <a:r>
              <a:rPr lang="fr-FR" dirty="0"/>
              <a:t> </a:t>
            </a:r>
            <a:r>
              <a:rPr lang="fr-FR" dirty="0" err="1"/>
              <a:t>such</a:t>
            </a:r>
            <a:r>
              <a:rPr lang="fr-FR" dirty="0"/>
              <a:t> data </a:t>
            </a:r>
            <a:r>
              <a:rPr lang="fr-FR" dirty="0" err="1"/>
              <a:t>when</a:t>
            </a:r>
            <a:r>
              <a:rPr lang="fr-FR" dirty="0"/>
              <a:t> </a:t>
            </a:r>
            <a:r>
              <a:rPr lang="fr-FR" dirty="0" err="1"/>
              <a:t>it</a:t>
            </a:r>
            <a:r>
              <a:rPr lang="fr-FR" dirty="0"/>
              <a:t> </a:t>
            </a:r>
            <a:r>
              <a:rPr lang="fr-FR" dirty="0" err="1"/>
              <a:t>is</a:t>
            </a:r>
            <a:r>
              <a:rPr lang="fr-FR" dirty="0"/>
              <a:t> in the hands of </a:t>
            </a:r>
            <a:r>
              <a:rPr lang="fr-FR" dirty="0" err="1"/>
              <a:t>others</a:t>
            </a:r>
            <a:r>
              <a:rPr lang="fr-FR" dirty="0"/>
              <a:t>.</a:t>
            </a:r>
            <a:endParaRPr dirty="0"/>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None/>
            </a:pPr>
            <a:r>
              <a:rPr lang="fr-FR" dirty="0"/>
              <a:t>This </a:t>
            </a:r>
            <a:r>
              <a:rPr lang="fr-FR" dirty="0" err="1"/>
              <a:t>still</a:t>
            </a:r>
            <a:r>
              <a:rPr lang="fr-FR" dirty="0"/>
              <a:t> </a:t>
            </a:r>
            <a:r>
              <a:rPr lang="fr-FR" dirty="0" err="1"/>
              <a:t>leaves</a:t>
            </a:r>
            <a:r>
              <a:rPr lang="fr-FR" dirty="0"/>
              <a:t> </a:t>
            </a:r>
            <a:r>
              <a:rPr lang="fr-FR" dirty="0" err="1"/>
              <a:t>broad</a:t>
            </a:r>
            <a:r>
              <a:rPr lang="fr-FR" dirty="0"/>
              <a:t> scope for </a:t>
            </a:r>
            <a:r>
              <a:rPr lang="fr-FR" dirty="0" err="1"/>
              <a:t>opening</a:t>
            </a:r>
            <a:r>
              <a:rPr lang="fr-FR" dirty="0"/>
              <a:t> all </a:t>
            </a:r>
            <a:r>
              <a:rPr lang="fr-FR" dirty="0" err="1"/>
              <a:t>kinds</a:t>
            </a:r>
            <a:r>
              <a:rPr lang="fr-FR" dirty="0"/>
              <a:t> of data; </a:t>
            </a:r>
            <a:r>
              <a:rPr lang="fr-FR" dirty="0" err="1"/>
              <a:t>it</a:t>
            </a:r>
            <a:r>
              <a:rPr lang="fr-FR" dirty="0"/>
              <a:t> </a:t>
            </a:r>
            <a:r>
              <a:rPr lang="fr-FR" dirty="0" err="1"/>
              <a:t>is</a:t>
            </a:r>
            <a:r>
              <a:rPr lang="fr-FR" dirty="0"/>
              <a:t> </a:t>
            </a:r>
            <a:r>
              <a:rPr lang="fr-FR" dirty="0" err="1"/>
              <a:t>just</a:t>
            </a:r>
            <a:r>
              <a:rPr lang="fr-FR" dirty="0"/>
              <a:t> </a:t>
            </a:r>
            <a:r>
              <a:rPr lang="fr-FR" dirty="0" err="1"/>
              <a:t>something</a:t>
            </a:r>
            <a:r>
              <a:rPr lang="fr-FR" dirty="0"/>
              <a:t> </a:t>
            </a:r>
            <a:r>
              <a:rPr lang="fr-FR" dirty="0" err="1"/>
              <a:t>that</a:t>
            </a:r>
            <a:r>
              <a:rPr lang="fr-FR" dirty="0"/>
              <a:t> must </a:t>
            </a:r>
            <a:r>
              <a:rPr lang="fr-FR" dirty="0" err="1"/>
              <a:t>be</a:t>
            </a:r>
            <a:r>
              <a:rPr lang="fr-FR" dirty="0"/>
              <a:t> </a:t>
            </a:r>
            <a:r>
              <a:rPr lang="fr-FR" dirty="0" err="1"/>
              <a:t>done</a:t>
            </a:r>
            <a:r>
              <a:rPr lang="fr-FR" dirty="0"/>
              <a:t> a bit more </a:t>
            </a:r>
            <a:r>
              <a:rPr lang="fr-FR" dirty="0" err="1"/>
              <a:t>mindfully</a:t>
            </a:r>
            <a:r>
              <a:rPr lang="fr-FR" dirty="0"/>
              <a:t> </a:t>
            </a:r>
            <a:r>
              <a:rPr lang="fr-FR" dirty="0" err="1"/>
              <a:t>going</a:t>
            </a:r>
            <a:r>
              <a:rPr lang="fr-FR" dirty="0"/>
              <a:t> </a:t>
            </a:r>
            <a:r>
              <a:rPr lang="fr-FR" dirty="0" err="1"/>
              <a:t>forward</a:t>
            </a:r>
            <a:r>
              <a:rPr lang="fr-FR" dirty="0"/>
              <a:t>.</a:t>
            </a: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2" name="Google Shape;282;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Font typeface="Arial"/>
              <a:buNone/>
            </a:pPr>
            <a:r>
              <a:rPr lang="fr-FR"/>
              <a:t>1957: The idea that scientific research should be free to all was popularized by Robert King Merton in the 1940s, and formalized in the year of Sputnik, the International Geophysical Year.</a:t>
            </a:r>
            <a:endParaRPr/>
          </a:p>
          <a:p>
            <a:pPr marL="158750" lvl="0" indent="0" algn="l" rtl="0">
              <a:lnSpc>
                <a:spcPct val="100000"/>
              </a:lnSpc>
              <a:spcBef>
                <a:spcPts val="0"/>
              </a:spcBef>
              <a:spcAft>
                <a:spcPts val="0"/>
              </a:spcAft>
              <a:buSzPts val="1100"/>
              <a:buFont typeface="Arial"/>
              <a:buNone/>
            </a:pPr>
            <a:r>
              <a:rPr lang="fr-FR"/>
              <a:t>1995: The authors of the 1995 report wanted a complete and open exchange of scientific information between nations, for better analysis &amp; understanding of such global phenomena.  To quote them: “Our atmosphere, oceans and biosphere form an integrated whole that transcends borders.”</a:t>
            </a:r>
            <a:br>
              <a:rPr lang="fr-FR"/>
            </a:br>
            <a:r>
              <a:rPr lang="fr-FR"/>
              <a:t>To quote “Paris Innovation Review – A History of Open Data” again:  (http://parisinnovationreview.com/articles-en/a-brief-history-of-open-data) “The Open Data movement has reached a significant and ever-growing number of states and governments. From New York to Paris, from Nairobi to Singapore, an increasing number of territories offer open sets of data. To fully understand the stakes of this movement, one of the first techno-political ideas to spread at the network speed, one has to track its origins.”</a:t>
            </a:r>
            <a:endParaRPr/>
          </a:p>
          <a:p>
            <a:pPr marL="158750" lvl="0" indent="0" algn="l" rtl="0">
              <a:lnSpc>
                <a:spcPct val="100000"/>
              </a:lnSpc>
              <a:spcBef>
                <a:spcPts val="0"/>
              </a:spcBef>
              <a:spcAft>
                <a:spcPts val="0"/>
              </a:spcAft>
              <a:buSzPts val="1100"/>
              <a:buFont typeface="Arial"/>
              <a:buNone/>
            </a:pPr>
            <a:r>
              <a:rPr lang="fr-FR"/>
              <a:t>The animating idea popularized by 2009 Nobel Prize of Economics winner Elinor Orstrom was that “the use of information commons</a:t>
            </a:r>
            <a:r>
              <a:rPr lang="fr-FR" b="1"/>
              <a:t> does not deplete its stock, but enhances it.</a:t>
            </a:r>
            <a:r>
              <a:rPr lang="fr-FR"/>
              <a:t>” </a:t>
            </a:r>
            <a:r>
              <a:rPr lang="fr-FR" i="1"/>
              <a:t>Let that one marinate.</a:t>
            </a:r>
            <a:br>
              <a:rPr lang="fr-FR" sz="3200"/>
            </a:br>
            <a:br>
              <a:rPr lang="fr-FR" sz="3200"/>
            </a:br>
            <a:br>
              <a:rPr lang="fr-FR" sz="3200"/>
            </a:br>
            <a:br>
              <a:rPr lang="fr-FR" sz="3200"/>
            </a:br>
            <a:endParaRPr sz="320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8" name="Google Shape;298;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fr-FR" dirty="0" err="1"/>
              <a:t>After</a:t>
            </a:r>
            <a:r>
              <a:rPr lang="fr-FR" dirty="0"/>
              <a:t> 2011, </a:t>
            </a:r>
            <a:r>
              <a:rPr lang="fr-FR" dirty="0" err="1"/>
              <a:t>again</a:t>
            </a:r>
            <a:r>
              <a:rPr lang="fr-FR" dirty="0"/>
              <a:t> </a:t>
            </a:r>
            <a:r>
              <a:rPr lang="fr-FR" dirty="0" err="1"/>
              <a:t>quote</a:t>
            </a:r>
            <a:r>
              <a:rPr lang="fr-FR" dirty="0"/>
              <a:t> </a:t>
            </a:r>
            <a:r>
              <a:rPr lang="fr-FR" i="0" dirty="0">
                <a:solidFill>
                  <a:srgbClr val="000000"/>
                </a:solidFill>
              </a:rPr>
              <a:t>Paris Innovation </a:t>
            </a:r>
            <a:r>
              <a:rPr lang="fr-FR" i="0" dirty="0" err="1">
                <a:solidFill>
                  <a:srgbClr val="000000"/>
                </a:solidFill>
              </a:rPr>
              <a:t>Review</a:t>
            </a:r>
            <a:r>
              <a:rPr lang="fr-FR" i="0" dirty="0">
                <a:solidFill>
                  <a:srgbClr val="000000"/>
                </a:solidFill>
              </a:rPr>
              <a:t> – A </a:t>
            </a:r>
            <a:r>
              <a:rPr lang="fr-FR" i="0" dirty="0" err="1">
                <a:solidFill>
                  <a:srgbClr val="000000"/>
                </a:solidFill>
              </a:rPr>
              <a:t>History</a:t>
            </a:r>
            <a:r>
              <a:rPr lang="fr-FR" i="0" dirty="0">
                <a:solidFill>
                  <a:srgbClr val="000000"/>
                </a:solidFill>
              </a:rPr>
              <a:t> of Open Data:  (</a:t>
            </a:r>
            <a:r>
              <a:rPr lang="fr-FR" i="0" strike="noStrike" dirty="0">
                <a:solidFill>
                  <a:srgbClr val="000000"/>
                </a:solidFill>
              </a:rPr>
              <a:t>h</a:t>
            </a:r>
            <a:r>
              <a:rPr lang="fr-FR" i="0" u="none" strike="noStrike" dirty="0">
                <a:solidFill>
                  <a:srgbClr val="000000"/>
                </a:solidFill>
              </a:rPr>
              <a:t>ttp://parisinnovationreview.com/articles-en/a-brief-history-of-open-data)</a:t>
            </a:r>
            <a:r>
              <a:rPr lang="fr-FR" dirty="0"/>
              <a:t>:</a:t>
            </a:r>
            <a:endParaRPr i="0" u="none" strike="noStrike" dirty="0">
              <a:solidFill>
                <a:srgbClr val="000000"/>
              </a:solidFill>
            </a:endParaRPr>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None/>
            </a:pPr>
            <a:r>
              <a:rPr lang="fr-FR" i="0" u="none" strike="noStrike" dirty="0">
                <a:solidFill>
                  <a:srgbClr val="000000"/>
                </a:solidFill>
              </a:rPr>
              <a:t>“The Open Data </a:t>
            </a:r>
            <a:r>
              <a:rPr lang="fr-FR" i="0" u="none" strike="noStrike" dirty="0" err="1">
                <a:solidFill>
                  <a:srgbClr val="000000"/>
                </a:solidFill>
              </a:rPr>
              <a:t>movement</a:t>
            </a:r>
            <a:r>
              <a:rPr lang="fr-FR" i="0" u="none" strike="noStrike" dirty="0">
                <a:solidFill>
                  <a:srgbClr val="000000"/>
                </a:solidFill>
              </a:rPr>
              <a:t> has </a:t>
            </a:r>
            <a:r>
              <a:rPr lang="fr-FR" i="0" u="none" strike="noStrike" dirty="0" err="1">
                <a:solidFill>
                  <a:srgbClr val="000000"/>
                </a:solidFill>
              </a:rPr>
              <a:t>reached</a:t>
            </a:r>
            <a:r>
              <a:rPr lang="fr-FR" i="0" u="none" strike="noStrike" dirty="0">
                <a:solidFill>
                  <a:srgbClr val="000000"/>
                </a:solidFill>
              </a:rPr>
              <a:t> a </a:t>
            </a:r>
            <a:r>
              <a:rPr lang="fr-FR" i="0" u="none" strike="noStrike" dirty="0" err="1">
                <a:solidFill>
                  <a:srgbClr val="000000"/>
                </a:solidFill>
              </a:rPr>
              <a:t>significant</a:t>
            </a:r>
            <a:r>
              <a:rPr lang="fr-FR" i="0" u="none" strike="noStrike" dirty="0">
                <a:solidFill>
                  <a:srgbClr val="000000"/>
                </a:solidFill>
              </a:rPr>
              <a:t> and </a:t>
            </a:r>
            <a:r>
              <a:rPr lang="fr-FR" i="0" u="none" strike="noStrike" dirty="0" err="1">
                <a:solidFill>
                  <a:srgbClr val="000000"/>
                </a:solidFill>
              </a:rPr>
              <a:t>ever-growing</a:t>
            </a:r>
            <a:r>
              <a:rPr lang="fr-FR" i="0" u="none" strike="noStrike" dirty="0">
                <a:solidFill>
                  <a:srgbClr val="000000"/>
                </a:solidFill>
              </a:rPr>
              <a:t> </a:t>
            </a:r>
            <a:r>
              <a:rPr lang="fr-FR" i="0" u="none" strike="noStrike" dirty="0" err="1">
                <a:solidFill>
                  <a:srgbClr val="000000"/>
                </a:solidFill>
              </a:rPr>
              <a:t>number</a:t>
            </a:r>
            <a:r>
              <a:rPr lang="fr-FR" i="0" u="none" strike="noStrike" dirty="0">
                <a:solidFill>
                  <a:srgbClr val="000000"/>
                </a:solidFill>
              </a:rPr>
              <a:t> of states and </a:t>
            </a:r>
            <a:r>
              <a:rPr lang="fr-FR" i="0" u="none" strike="noStrike" dirty="0" err="1">
                <a:solidFill>
                  <a:srgbClr val="000000"/>
                </a:solidFill>
              </a:rPr>
              <a:t>governments</a:t>
            </a:r>
            <a:r>
              <a:rPr lang="fr-FR" i="0" u="none" strike="noStrike" dirty="0">
                <a:solidFill>
                  <a:srgbClr val="000000"/>
                </a:solidFill>
              </a:rPr>
              <a:t>. </a:t>
            </a:r>
            <a:r>
              <a:rPr lang="fr-FR" i="0" u="none" strike="noStrike" dirty="0" err="1">
                <a:solidFill>
                  <a:srgbClr val="000000"/>
                </a:solidFill>
              </a:rPr>
              <a:t>From</a:t>
            </a:r>
            <a:r>
              <a:rPr lang="fr-FR" i="0" u="none" strike="noStrike" dirty="0">
                <a:solidFill>
                  <a:srgbClr val="000000"/>
                </a:solidFill>
              </a:rPr>
              <a:t> New York to Paris, </a:t>
            </a:r>
            <a:r>
              <a:rPr lang="fr-FR" i="0" u="none" strike="noStrike" dirty="0" err="1">
                <a:solidFill>
                  <a:srgbClr val="000000"/>
                </a:solidFill>
              </a:rPr>
              <a:t>from</a:t>
            </a:r>
            <a:r>
              <a:rPr lang="fr-FR" i="0" u="none" strike="noStrike" dirty="0">
                <a:solidFill>
                  <a:srgbClr val="000000"/>
                </a:solidFill>
              </a:rPr>
              <a:t> Nairobi to Singapore, an </a:t>
            </a:r>
            <a:r>
              <a:rPr lang="fr-FR" i="0" u="none" strike="noStrike" dirty="0" err="1">
                <a:solidFill>
                  <a:srgbClr val="000000"/>
                </a:solidFill>
              </a:rPr>
              <a:t>increasing</a:t>
            </a:r>
            <a:r>
              <a:rPr lang="fr-FR" i="0" u="none" strike="noStrike" dirty="0">
                <a:solidFill>
                  <a:srgbClr val="000000"/>
                </a:solidFill>
              </a:rPr>
              <a:t> </a:t>
            </a:r>
            <a:r>
              <a:rPr lang="fr-FR" i="0" u="none" strike="noStrike" dirty="0" err="1">
                <a:solidFill>
                  <a:srgbClr val="000000"/>
                </a:solidFill>
              </a:rPr>
              <a:t>number</a:t>
            </a:r>
            <a:r>
              <a:rPr lang="fr-FR" i="0" u="none" strike="noStrike" dirty="0">
                <a:solidFill>
                  <a:srgbClr val="000000"/>
                </a:solidFill>
              </a:rPr>
              <a:t> of </a:t>
            </a:r>
            <a:r>
              <a:rPr lang="fr-FR" i="0" u="none" strike="noStrike" dirty="0" err="1">
                <a:solidFill>
                  <a:srgbClr val="000000"/>
                </a:solidFill>
              </a:rPr>
              <a:t>territories</a:t>
            </a:r>
            <a:r>
              <a:rPr lang="fr-FR" i="0" u="none" strike="noStrike" dirty="0">
                <a:solidFill>
                  <a:srgbClr val="000000"/>
                </a:solidFill>
              </a:rPr>
              <a:t> </a:t>
            </a:r>
            <a:r>
              <a:rPr lang="fr-FR" i="0" u="none" strike="noStrike" dirty="0" err="1">
                <a:solidFill>
                  <a:srgbClr val="000000"/>
                </a:solidFill>
              </a:rPr>
              <a:t>offer</a:t>
            </a:r>
            <a:r>
              <a:rPr lang="fr-FR" i="0" u="none" strike="noStrike" dirty="0">
                <a:solidFill>
                  <a:srgbClr val="000000"/>
                </a:solidFill>
              </a:rPr>
              <a:t> open sets of data. To </a:t>
            </a:r>
            <a:r>
              <a:rPr lang="fr-FR" i="0" u="none" strike="noStrike" dirty="0" err="1">
                <a:solidFill>
                  <a:srgbClr val="000000"/>
                </a:solidFill>
              </a:rPr>
              <a:t>fully</a:t>
            </a:r>
            <a:r>
              <a:rPr lang="fr-FR" i="0" u="none" strike="noStrike" dirty="0">
                <a:solidFill>
                  <a:srgbClr val="000000"/>
                </a:solidFill>
              </a:rPr>
              <a:t> </a:t>
            </a:r>
            <a:r>
              <a:rPr lang="fr-FR" i="0" u="none" strike="noStrike" dirty="0" err="1">
                <a:solidFill>
                  <a:srgbClr val="000000"/>
                </a:solidFill>
              </a:rPr>
              <a:t>understand</a:t>
            </a:r>
            <a:r>
              <a:rPr lang="fr-FR" i="0" u="none" strike="noStrike" dirty="0">
                <a:solidFill>
                  <a:srgbClr val="000000"/>
                </a:solidFill>
              </a:rPr>
              <a:t> the </a:t>
            </a:r>
            <a:r>
              <a:rPr lang="fr-FR" i="0" u="none" strike="noStrike" dirty="0" err="1">
                <a:solidFill>
                  <a:srgbClr val="000000"/>
                </a:solidFill>
              </a:rPr>
              <a:t>stakes</a:t>
            </a:r>
            <a:r>
              <a:rPr lang="fr-FR" i="0" u="none" strike="noStrike" dirty="0">
                <a:solidFill>
                  <a:srgbClr val="000000"/>
                </a:solidFill>
              </a:rPr>
              <a:t> of </a:t>
            </a:r>
            <a:r>
              <a:rPr lang="fr-FR" i="0" u="none" strike="noStrike" dirty="0" err="1">
                <a:solidFill>
                  <a:srgbClr val="000000"/>
                </a:solidFill>
              </a:rPr>
              <a:t>this</a:t>
            </a:r>
            <a:r>
              <a:rPr lang="fr-FR" i="0" u="none" strike="noStrike" dirty="0">
                <a:solidFill>
                  <a:srgbClr val="000000"/>
                </a:solidFill>
              </a:rPr>
              <a:t> </a:t>
            </a:r>
            <a:r>
              <a:rPr lang="fr-FR" i="0" u="none" strike="noStrike" dirty="0" err="1">
                <a:solidFill>
                  <a:srgbClr val="000000"/>
                </a:solidFill>
              </a:rPr>
              <a:t>movement</a:t>
            </a:r>
            <a:r>
              <a:rPr lang="fr-FR" i="0" u="none" strike="noStrike" dirty="0">
                <a:solidFill>
                  <a:srgbClr val="000000"/>
                </a:solidFill>
              </a:rPr>
              <a:t>, one of the first techno-</a:t>
            </a:r>
            <a:r>
              <a:rPr lang="fr-FR" i="0" u="none" strike="noStrike" dirty="0" err="1">
                <a:solidFill>
                  <a:srgbClr val="000000"/>
                </a:solidFill>
              </a:rPr>
              <a:t>political</a:t>
            </a:r>
            <a:r>
              <a:rPr lang="fr-FR" i="0" u="none" strike="noStrike" dirty="0">
                <a:solidFill>
                  <a:srgbClr val="000000"/>
                </a:solidFill>
              </a:rPr>
              <a:t> </a:t>
            </a:r>
            <a:r>
              <a:rPr lang="fr-FR" i="0" u="none" strike="noStrike" dirty="0" err="1">
                <a:solidFill>
                  <a:srgbClr val="000000"/>
                </a:solidFill>
              </a:rPr>
              <a:t>ideas</a:t>
            </a:r>
            <a:r>
              <a:rPr lang="fr-FR" i="0" u="none" strike="noStrike" dirty="0">
                <a:solidFill>
                  <a:srgbClr val="000000"/>
                </a:solidFill>
              </a:rPr>
              <a:t> to spread at the network speed, one has to </a:t>
            </a:r>
            <a:r>
              <a:rPr lang="fr-FR" i="0" u="none" strike="noStrike" dirty="0" err="1">
                <a:solidFill>
                  <a:srgbClr val="000000"/>
                </a:solidFill>
              </a:rPr>
              <a:t>track</a:t>
            </a:r>
            <a:r>
              <a:rPr lang="fr-FR" i="0" u="none" strike="noStrike" dirty="0">
                <a:solidFill>
                  <a:srgbClr val="000000"/>
                </a:solidFill>
              </a:rPr>
              <a:t> </a:t>
            </a:r>
            <a:r>
              <a:rPr lang="fr-FR" i="0" u="none" strike="noStrike" dirty="0" err="1">
                <a:solidFill>
                  <a:srgbClr val="000000"/>
                </a:solidFill>
              </a:rPr>
              <a:t>its</a:t>
            </a:r>
            <a:r>
              <a:rPr lang="fr-FR" i="0" u="none" strike="noStrike" dirty="0">
                <a:solidFill>
                  <a:srgbClr val="000000"/>
                </a:solidFill>
              </a:rPr>
              <a:t> </a:t>
            </a:r>
            <a:r>
              <a:rPr lang="fr-FR" i="0" u="none" strike="noStrike" dirty="0" err="1">
                <a:solidFill>
                  <a:srgbClr val="000000"/>
                </a:solidFill>
              </a:rPr>
              <a:t>origins</a:t>
            </a:r>
            <a:r>
              <a:rPr lang="fr-FR" i="0" u="none" strike="noStrike" dirty="0">
                <a:solidFill>
                  <a:srgbClr val="000000"/>
                </a:solidFill>
              </a:rPr>
              <a:t>.”</a:t>
            </a:r>
            <a:endParaRPr dirty="0"/>
          </a:p>
          <a:p>
            <a:pPr marL="158750" lvl="0" indent="0" algn="l" rtl="0">
              <a:lnSpc>
                <a:spcPct val="100000"/>
              </a:lnSpc>
              <a:spcBef>
                <a:spcPts val="0"/>
              </a:spcBef>
              <a:spcAft>
                <a:spcPts val="0"/>
              </a:spcAft>
              <a:buSzPts val="1100"/>
              <a:buNone/>
            </a:pPr>
            <a:br>
              <a:rPr lang="fr-FR" dirty="0"/>
            </a:br>
            <a:br>
              <a:rPr lang="fr-FR" dirty="0"/>
            </a:br>
            <a:br>
              <a:rPr lang="fr-FR" dirty="0"/>
            </a:br>
            <a:br>
              <a:rPr lang="fr-FR" dirty="0"/>
            </a:br>
            <a:br>
              <a:rPr lang="fr-FR" dirty="0"/>
            </a:br>
            <a:br>
              <a:rPr lang="fr-FR" dirty="0"/>
            </a:br>
            <a:br>
              <a:rPr lang="fr-FR" dirty="0"/>
            </a:br>
            <a:br>
              <a:rPr lang="fr-FR" dirty="0"/>
            </a:br>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3" name="Google Shape;313;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fr-FR" dirty="0">
                <a:solidFill>
                  <a:schemeClr val="dk1"/>
                </a:solidFill>
              </a:rPr>
              <a:t>For </a:t>
            </a:r>
            <a:r>
              <a:rPr lang="fr-FR" dirty="0" err="1">
                <a:solidFill>
                  <a:schemeClr val="dk1"/>
                </a:solidFill>
              </a:rPr>
              <a:t>example</a:t>
            </a:r>
            <a:r>
              <a:rPr lang="fr-FR" b="0" dirty="0">
                <a:solidFill>
                  <a:schemeClr val="dk1"/>
                </a:solidFill>
              </a:rPr>
              <a:t>, Google </a:t>
            </a:r>
            <a:r>
              <a:rPr lang="fr-FR" b="0" dirty="0" err="1">
                <a:solidFill>
                  <a:schemeClr val="dk1"/>
                </a:solidFill>
              </a:rPr>
              <a:t>released</a:t>
            </a:r>
            <a:r>
              <a:rPr lang="fr-FR" b="0" dirty="0">
                <a:solidFill>
                  <a:schemeClr val="dk1"/>
                </a:solidFill>
              </a:rPr>
              <a:t> the Open Images </a:t>
            </a:r>
            <a:r>
              <a:rPr lang="fr-FR" b="0" dirty="0" err="1">
                <a:solidFill>
                  <a:schemeClr val="dk1"/>
                </a:solidFill>
              </a:rPr>
              <a:t>dataset</a:t>
            </a:r>
            <a:r>
              <a:rPr lang="fr-FR" b="0" dirty="0">
                <a:solidFill>
                  <a:schemeClr val="dk1"/>
                </a:solidFill>
              </a:rPr>
              <a:t> of 36.5 million images </a:t>
            </a:r>
            <a:r>
              <a:rPr lang="fr-FR" b="0" dirty="0" err="1">
                <a:solidFill>
                  <a:schemeClr val="dk1"/>
                </a:solidFill>
              </a:rPr>
              <a:t>containing</a:t>
            </a:r>
            <a:r>
              <a:rPr lang="fr-FR" b="0" dirty="0">
                <a:solidFill>
                  <a:schemeClr val="dk1"/>
                </a:solidFill>
              </a:rPr>
              <a:t> </a:t>
            </a:r>
            <a:r>
              <a:rPr lang="fr-FR" b="0" dirty="0" err="1">
                <a:solidFill>
                  <a:schemeClr val="dk1"/>
                </a:solidFill>
              </a:rPr>
              <a:t>nearly</a:t>
            </a:r>
            <a:r>
              <a:rPr lang="fr-FR" b="0" dirty="0">
                <a:solidFill>
                  <a:schemeClr val="dk1"/>
                </a:solidFill>
              </a:rPr>
              <a:t> 20,000 </a:t>
            </a:r>
            <a:r>
              <a:rPr lang="fr-FR" b="0" dirty="0" err="1">
                <a:solidFill>
                  <a:schemeClr val="dk1"/>
                </a:solidFill>
              </a:rPr>
              <a:t>categories</a:t>
            </a:r>
            <a:r>
              <a:rPr lang="fr-FR" b="0" dirty="0">
                <a:solidFill>
                  <a:schemeClr val="dk1"/>
                </a:solidFill>
              </a:rPr>
              <a:t> of </a:t>
            </a:r>
            <a:r>
              <a:rPr lang="fr-FR" b="0" dirty="0" err="1">
                <a:solidFill>
                  <a:schemeClr val="dk1"/>
                </a:solidFill>
              </a:rPr>
              <a:t>human-labeled</a:t>
            </a:r>
            <a:r>
              <a:rPr lang="fr-FR" b="0" dirty="0">
                <a:solidFill>
                  <a:schemeClr val="dk1"/>
                </a:solidFill>
              </a:rPr>
              <a:t> </a:t>
            </a:r>
            <a:r>
              <a:rPr lang="fr-FR" b="0" dirty="0" err="1">
                <a:solidFill>
                  <a:schemeClr val="dk1"/>
                </a:solidFill>
              </a:rPr>
              <a:t>objects</a:t>
            </a:r>
            <a:r>
              <a:rPr lang="fr-FR" b="0" dirty="0">
                <a:solidFill>
                  <a:schemeClr val="dk1"/>
                </a:solidFill>
              </a:rPr>
              <a:t>.</a:t>
            </a:r>
            <a:endParaRPr b="0" dirty="0">
              <a:solidFill>
                <a:schemeClr val="dk1"/>
              </a:solidFill>
            </a:endParaRPr>
          </a:p>
          <a:p>
            <a:pPr marL="158750" lvl="0" indent="0" algn="l" rtl="0">
              <a:lnSpc>
                <a:spcPct val="100000"/>
              </a:lnSpc>
              <a:spcBef>
                <a:spcPts val="0"/>
              </a:spcBef>
              <a:spcAft>
                <a:spcPts val="0"/>
              </a:spcAft>
              <a:buSzPts val="1100"/>
              <a:buNone/>
            </a:pPr>
            <a:r>
              <a:rPr lang="fr-FR" dirty="0" err="1"/>
              <a:t>Also</a:t>
            </a:r>
            <a:r>
              <a:rPr lang="fr-FR" dirty="0"/>
              <a:t>, Uber claims via Uber </a:t>
            </a:r>
            <a:r>
              <a:rPr lang="fr-FR" dirty="0" err="1"/>
              <a:t>Movement</a:t>
            </a:r>
            <a:r>
              <a:rPr lang="fr-FR" dirty="0"/>
              <a:t> to </a:t>
            </a:r>
            <a:r>
              <a:rPr lang="fr-FR" dirty="0" err="1"/>
              <a:t>share</a:t>
            </a:r>
            <a:r>
              <a:rPr lang="fr-FR" dirty="0"/>
              <a:t> </a:t>
            </a:r>
            <a:r>
              <a:rPr lang="fr-FR" dirty="0" err="1"/>
              <a:t>anonymized</a:t>
            </a:r>
            <a:r>
              <a:rPr lang="fr-FR" dirty="0"/>
              <a:t> data </a:t>
            </a:r>
            <a:r>
              <a:rPr lang="fr-FR" dirty="0" err="1"/>
              <a:t>aggregated</a:t>
            </a:r>
            <a:r>
              <a:rPr lang="fr-FR" dirty="0"/>
              <a:t> </a:t>
            </a:r>
            <a:r>
              <a:rPr lang="fr-FR" dirty="0" err="1"/>
              <a:t>from</a:t>
            </a:r>
            <a:r>
              <a:rPr lang="fr-FR" dirty="0"/>
              <a:t> over </a:t>
            </a:r>
            <a:r>
              <a:rPr lang="fr-FR" dirty="0" err="1"/>
              <a:t>ten</a:t>
            </a:r>
            <a:r>
              <a:rPr lang="fr-FR" dirty="0"/>
              <a:t> billion trips to help </a:t>
            </a:r>
            <a:r>
              <a:rPr lang="fr-FR" dirty="0" err="1"/>
              <a:t>urban</a:t>
            </a:r>
            <a:r>
              <a:rPr lang="fr-FR" dirty="0"/>
              <a:t> planning </a:t>
            </a:r>
            <a:r>
              <a:rPr lang="fr-FR" dirty="0" err="1"/>
              <a:t>around</a:t>
            </a:r>
            <a:r>
              <a:rPr lang="fr-FR" dirty="0"/>
              <a:t> the world.</a:t>
            </a:r>
            <a:endParaRPr dirty="0"/>
          </a:p>
          <a:p>
            <a:pPr marL="158750" lvl="0" indent="0" algn="l" rtl="0">
              <a:lnSpc>
                <a:spcPct val="100000"/>
              </a:lnSpc>
              <a:spcBef>
                <a:spcPts val="0"/>
              </a:spcBef>
              <a:spcAft>
                <a:spcPts val="0"/>
              </a:spcAft>
              <a:buSzPts val="1100"/>
              <a:buNone/>
            </a:pPr>
            <a:r>
              <a:rPr lang="fr-FR" dirty="0" err="1"/>
              <a:t>Those</a:t>
            </a:r>
            <a:r>
              <a:rPr lang="fr-FR" dirty="0"/>
              <a:t> </a:t>
            </a:r>
            <a:r>
              <a:rPr lang="fr-FR" dirty="0" err="1"/>
              <a:t>aware</a:t>
            </a:r>
            <a:r>
              <a:rPr lang="fr-FR" dirty="0"/>
              <a:t> of </a:t>
            </a:r>
            <a:r>
              <a:rPr lang="fr-FR" dirty="0" err="1"/>
              <a:t>recent</a:t>
            </a:r>
            <a:r>
              <a:rPr lang="fr-FR" dirty="0"/>
              <a:t> charitable </a:t>
            </a:r>
            <a:r>
              <a:rPr lang="fr-FR" dirty="0" err="1"/>
              <a:t>scandals</a:t>
            </a:r>
            <a:r>
              <a:rPr lang="fr-FR" dirty="0"/>
              <a:t> in Canada </a:t>
            </a:r>
            <a:r>
              <a:rPr lang="fr-FR" dirty="0" err="1"/>
              <a:t>may</a:t>
            </a:r>
            <a:r>
              <a:rPr lang="fr-FR" dirty="0"/>
              <a:t> </a:t>
            </a:r>
            <a:r>
              <a:rPr lang="fr-FR" dirty="0" err="1"/>
              <a:t>be</a:t>
            </a:r>
            <a:r>
              <a:rPr lang="fr-FR" dirty="0"/>
              <a:t> </a:t>
            </a:r>
            <a:r>
              <a:rPr lang="fr-FR" dirty="0" err="1"/>
              <a:t>interested</a:t>
            </a:r>
            <a:r>
              <a:rPr lang="fr-FR" dirty="0"/>
              <a:t> to know </a:t>
            </a:r>
            <a:r>
              <a:rPr lang="fr-FR" dirty="0" err="1"/>
              <a:t>that</a:t>
            </a:r>
            <a:r>
              <a:rPr lang="fr-FR" dirty="0"/>
              <a:t> </a:t>
            </a:r>
            <a:r>
              <a:rPr lang="fr-FR" dirty="0" err="1"/>
              <a:t>useful</a:t>
            </a:r>
            <a:r>
              <a:rPr lang="fr-FR" dirty="0"/>
              <a:t> information about </a:t>
            </a:r>
            <a:r>
              <a:rPr lang="fr-FR" dirty="0" err="1"/>
              <a:t>such</a:t>
            </a:r>
            <a:r>
              <a:rPr lang="fr-FR" dirty="0"/>
              <a:t> </a:t>
            </a:r>
            <a:r>
              <a:rPr lang="fr-FR" dirty="0" err="1"/>
              <a:t>charities</a:t>
            </a:r>
            <a:r>
              <a:rPr lang="fr-FR" dirty="0"/>
              <a:t> </a:t>
            </a:r>
            <a:r>
              <a:rPr lang="fr-FR" dirty="0" err="1"/>
              <a:t>is</a:t>
            </a:r>
            <a:r>
              <a:rPr lang="fr-FR" dirty="0"/>
              <a:t> </a:t>
            </a:r>
            <a:r>
              <a:rPr lang="fr-FR" dirty="0" err="1"/>
              <a:t>available</a:t>
            </a:r>
            <a:r>
              <a:rPr lang="fr-FR" dirty="0"/>
              <a:t> </a:t>
            </a:r>
            <a:r>
              <a:rPr lang="fr-FR" dirty="0" err="1"/>
              <a:t>from</a:t>
            </a:r>
            <a:r>
              <a:rPr lang="fr-FR" dirty="0"/>
              <a:t> the US </a:t>
            </a:r>
            <a:r>
              <a:rPr lang="fr-FR" dirty="0" err="1"/>
              <a:t>government’s</a:t>
            </a:r>
            <a:r>
              <a:rPr lang="fr-FR" dirty="0"/>
              <a:t> </a:t>
            </a:r>
            <a:r>
              <a:rPr lang="fr-FR" dirty="0" err="1"/>
              <a:t>websites</a:t>
            </a:r>
            <a:r>
              <a:rPr lang="fr-FR" dirty="0"/>
              <a:t>, if </a:t>
            </a:r>
            <a:r>
              <a:rPr lang="fr-FR" dirty="0" err="1"/>
              <a:t>they</a:t>
            </a:r>
            <a:r>
              <a:rPr lang="fr-FR" dirty="0"/>
              <a:t> </a:t>
            </a:r>
            <a:r>
              <a:rPr lang="fr-FR" dirty="0" err="1"/>
              <a:t>operate</a:t>
            </a:r>
            <a:r>
              <a:rPr lang="fr-FR" dirty="0"/>
              <a:t> at all down </a:t>
            </a:r>
            <a:r>
              <a:rPr lang="fr-FR" dirty="0" err="1"/>
              <a:t>there</a:t>
            </a:r>
            <a:r>
              <a:rPr lang="fr-FR" dirty="0"/>
              <a:t>. </a:t>
            </a:r>
            <a:endParaRPr dirty="0"/>
          </a:p>
          <a:p>
            <a:pPr marL="158750" lvl="0" indent="0" algn="l" rtl="0">
              <a:lnSpc>
                <a:spcPct val="100000"/>
              </a:lnSpc>
              <a:spcBef>
                <a:spcPts val="0"/>
              </a:spcBef>
              <a:spcAft>
                <a:spcPts val="0"/>
              </a:spcAft>
              <a:buSzPts val="1100"/>
              <a:buNone/>
            </a:pPr>
            <a:r>
              <a:rPr lang="fr-FR" b="1" dirty="0" err="1"/>
              <a:t>What</a:t>
            </a:r>
            <a:r>
              <a:rPr lang="fr-FR" b="1" dirty="0"/>
              <a:t> </a:t>
            </a:r>
            <a:r>
              <a:rPr lang="fr-FR" b="1" dirty="0" err="1"/>
              <a:t>kind</a:t>
            </a:r>
            <a:r>
              <a:rPr lang="fr-FR" b="1" dirty="0"/>
              <a:t> of data </a:t>
            </a:r>
            <a:r>
              <a:rPr lang="fr-FR" b="1" dirty="0" err="1"/>
              <a:t>would</a:t>
            </a:r>
            <a:r>
              <a:rPr lang="fr-FR" b="1" dirty="0"/>
              <a:t> </a:t>
            </a:r>
            <a:r>
              <a:rPr lang="fr-FR" b="1" dirty="0" err="1"/>
              <a:t>you</a:t>
            </a:r>
            <a:r>
              <a:rPr lang="fr-FR" b="1" dirty="0"/>
              <a:t> like to </a:t>
            </a:r>
            <a:r>
              <a:rPr lang="fr-FR" b="1" dirty="0" err="1"/>
              <a:t>see</a:t>
            </a:r>
            <a:r>
              <a:rPr lang="fr-FR" b="1" dirty="0"/>
              <a:t> large </a:t>
            </a:r>
            <a:r>
              <a:rPr lang="fr-FR" b="1" dirty="0" err="1"/>
              <a:t>companies</a:t>
            </a:r>
            <a:r>
              <a:rPr lang="fr-FR" b="1" dirty="0"/>
              <a:t> in Canada </a:t>
            </a:r>
            <a:r>
              <a:rPr lang="fr-FR" b="1" dirty="0" err="1"/>
              <a:t>publish</a:t>
            </a:r>
            <a:r>
              <a:rPr lang="fr-FR" b="1" dirty="0"/>
              <a:t>? </a:t>
            </a:r>
            <a:r>
              <a:rPr lang="fr-FR" b="1" dirty="0" err="1"/>
              <a:t>Especially</a:t>
            </a:r>
            <a:r>
              <a:rPr lang="fr-FR" b="1" dirty="0"/>
              <a:t> if </a:t>
            </a:r>
            <a:r>
              <a:rPr lang="fr-FR" b="1" dirty="0" err="1"/>
              <a:t>they</a:t>
            </a:r>
            <a:r>
              <a:rPr lang="fr-FR" b="1" dirty="0"/>
              <a:t> </a:t>
            </a:r>
            <a:r>
              <a:rPr lang="fr-FR" b="1" dirty="0" err="1"/>
              <a:t>dominate</a:t>
            </a:r>
            <a:r>
              <a:rPr lang="fr-FR" b="1" dirty="0"/>
              <a:t> </a:t>
            </a:r>
            <a:r>
              <a:rPr lang="fr-FR" b="1" dirty="0" err="1"/>
              <a:t>their</a:t>
            </a:r>
            <a:r>
              <a:rPr lang="fr-FR" b="1" dirty="0"/>
              <a:t> </a:t>
            </a:r>
            <a:r>
              <a:rPr lang="fr-FR" b="1" dirty="0" err="1"/>
              <a:t>markets</a:t>
            </a:r>
            <a:r>
              <a:rPr lang="fr-FR" b="1" dirty="0"/>
              <a:t>, and are or </a:t>
            </a:r>
            <a:r>
              <a:rPr lang="fr-FR" b="1" dirty="0" err="1"/>
              <a:t>should</a:t>
            </a:r>
            <a:r>
              <a:rPr lang="fr-FR" b="1" dirty="0"/>
              <a:t> </a:t>
            </a:r>
            <a:r>
              <a:rPr lang="fr-FR" b="1" dirty="0" err="1"/>
              <a:t>be</a:t>
            </a:r>
            <a:r>
              <a:rPr lang="fr-FR" b="1" dirty="0"/>
              <a:t> </a:t>
            </a:r>
            <a:r>
              <a:rPr lang="fr-FR" b="1" dirty="0" err="1"/>
              <a:t>regulated</a:t>
            </a:r>
            <a:r>
              <a:rPr lang="fr-FR" b="1" dirty="0"/>
              <a:t>?</a:t>
            </a:r>
            <a:br>
              <a:rPr lang="fr-FR" sz="3200" b="1" dirty="0"/>
            </a:br>
            <a:br>
              <a:rPr lang="fr-FR" sz="3200" dirty="0"/>
            </a:br>
            <a:br>
              <a:rPr lang="fr-FR" sz="3200" dirty="0"/>
            </a:br>
            <a:br>
              <a:rPr lang="fr-FR" sz="3200" dirty="0"/>
            </a:br>
            <a:endParaRPr sz="3200"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2" name="Google Shape;322;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fr-FR" dirty="0"/>
              <a:t>A </a:t>
            </a:r>
            <a:r>
              <a:rPr lang="fr-FR" dirty="0" err="1"/>
              <a:t>chunk</a:t>
            </a:r>
            <a:r>
              <a:rPr lang="fr-FR" dirty="0"/>
              <a:t> of the </a:t>
            </a:r>
            <a:r>
              <a:rPr lang="fr-FR" dirty="0" err="1"/>
              <a:t>upcoming</a:t>
            </a:r>
            <a:r>
              <a:rPr lang="fr-FR" dirty="0"/>
              <a:t> Canadian Open Data </a:t>
            </a:r>
            <a:r>
              <a:rPr lang="fr-FR" dirty="0" err="1"/>
              <a:t>Summit</a:t>
            </a:r>
            <a:r>
              <a:rPr lang="fr-FR" dirty="0"/>
              <a:t> in Whitehorse </a:t>
            </a:r>
            <a:r>
              <a:rPr lang="fr-FR" dirty="0" err="1"/>
              <a:t>will</a:t>
            </a:r>
            <a:r>
              <a:rPr lang="fr-FR" dirty="0"/>
              <a:t> </a:t>
            </a:r>
            <a:r>
              <a:rPr lang="fr-FR" dirty="0" err="1"/>
              <a:t>involve</a:t>
            </a:r>
            <a:r>
              <a:rPr lang="fr-FR" dirty="0"/>
              <a:t> </a:t>
            </a:r>
            <a:r>
              <a:rPr lang="fr-FR" dirty="0" err="1"/>
              <a:t>presentations</a:t>
            </a:r>
            <a:r>
              <a:rPr lang="fr-FR" dirty="0"/>
              <a:t> of platforms </a:t>
            </a:r>
            <a:r>
              <a:rPr lang="fr-FR" dirty="0" err="1"/>
              <a:t>where</a:t>
            </a:r>
            <a:r>
              <a:rPr lang="fr-FR" dirty="0"/>
              <a:t> </a:t>
            </a:r>
            <a:r>
              <a:rPr lang="fr-FR" dirty="0" err="1"/>
              <a:t>scientific</a:t>
            </a:r>
            <a:r>
              <a:rPr lang="fr-FR" dirty="0"/>
              <a:t> data about water, marine life, and </a:t>
            </a:r>
            <a:r>
              <a:rPr lang="fr-FR" dirty="0" err="1"/>
              <a:t>so</a:t>
            </a:r>
            <a:r>
              <a:rPr lang="fr-FR" dirty="0"/>
              <a:t> </a:t>
            </a:r>
            <a:r>
              <a:rPr lang="fr-FR" dirty="0" err="1"/>
              <a:t>forth</a:t>
            </a:r>
            <a:r>
              <a:rPr lang="fr-FR" dirty="0"/>
              <a:t> </a:t>
            </a:r>
            <a:r>
              <a:rPr lang="fr-FR" dirty="0" err="1"/>
              <a:t>is</a:t>
            </a:r>
            <a:r>
              <a:rPr lang="fr-FR" dirty="0"/>
              <a:t> </a:t>
            </a:r>
            <a:r>
              <a:rPr lang="fr-FR" dirty="0" err="1"/>
              <a:t>shared</a:t>
            </a:r>
            <a:r>
              <a:rPr lang="fr-FR" dirty="0"/>
              <a:t> for a </a:t>
            </a:r>
            <a:r>
              <a:rPr lang="fr-FR" dirty="0" err="1"/>
              <a:t>greater</a:t>
            </a:r>
            <a:r>
              <a:rPr lang="fr-FR" dirty="0"/>
              <a:t> collective </a:t>
            </a:r>
            <a:r>
              <a:rPr lang="fr-FR" dirty="0" err="1"/>
              <a:t>understanding</a:t>
            </a:r>
            <a:r>
              <a:rPr lang="fr-FR" dirty="0"/>
              <a:t> and </a:t>
            </a:r>
            <a:r>
              <a:rPr lang="fr-FR" dirty="0" err="1"/>
              <a:t>analytical</a:t>
            </a:r>
            <a:r>
              <a:rPr lang="fr-FR" dirty="0"/>
              <a:t> power. </a:t>
            </a:r>
          </a:p>
          <a:p>
            <a:pPr marL="158750" lvl="0" indent="0" algn="l" rtl="0">
              <a:lnSpc>
                <a:spcPct val="100000"/>
              </a:lnSpc>
              <a:spcBef>
                <a:spcPts val="0"/>
              </a:spcBef>
              <a:spcAft>
                <a:spcPts val="0"/>
              </a:spcAft>
              <a:buSzPts val="1100"/>
              <a:buNone/>
            </a:pPr>
            <a:endParaRPr lang="fr-FR" dirty="0"/>
          </a:p>
          <a:p>
            <a:pPr marL="158750" lvl="0" indent="0" algn="l" rtl="0">
              <a:lnSpc>
                <a:spcPct val="100000"/>
              </a:lnSpc>
              <a:spcBef>
                <a:spcPts val="0"/>
              </a:spcBef>
              <a:spcAft>
                <a:spcPts val="0"/>
              </a:spcAft>
              <a:buSzPts val="1100"/>
              <a:buNone/>
            </a:pPr>
            <a:r>
              <a:rPr lang="fr-FR" dirty="0" err="1"/>
              <a:t>Considerations</a:t>
            </a:r>
            <a:r>
              <a:rPr lang="fr-FR" dirty="0"/>
              <a:t> </a:t>
            </a:r>
            <a:r>
              <a:rPr lang="fr-FR" dirty="0" err="1"/>
              <a:t>around</a:t>
            </a:r>
            <a:r>
              <a:rPr lang="fr-FR" dirty="0"/>
              <a:t> </a:t>
            </a:r>
            <a:r>
              <a:rPr lang="fr-FR" dirty="0" err="1"/>
              <a:t>citizens</a:t>
            </a:r>
            <a:r>
              <a:rPr lang="fr-FR" dirty="0"/>
              <a:t> </a:t>
            </a:r>
            <a:r>
              <a:rPr lang="fr-FR" dirty="0" err="1"/>
              <a:t>contributing</a:t>
            </a:r>
            <a:r>
              <a:rPr lang="fr-FR" dirty="0"/>
              <a:t> </a:t>
            </a:r>
            <a:r>
              <a:rPr lang="fr-FR" dirty="0" err="1"/>
              <a:t>some</a:t>
            </a:r>
            <a:r>
              <a:rPr lang="fr-FR" dirty="0"/>
              <a:t> of </a:t>
            </a:r>
            <a:r>
              <a:rPr lang="fr-FR" dirty="0" err="1"/>
              <a:t>that</a:t>
            </a:r>
            <a:r>
              <a:rPr lang="fr-FR" dirty="0"/>
              <a:t> data (smartphones </a:t>
            </a:r>
            <a:r>
              <a:rPr lang="fr-FR" dirty="0" err="1"/>
              <a:t>being</a:t>
            </a:r>
            <a:r>
              <a:rPr lang="fr-FR" dirty="0"/>
              <a:t> </a:t>
            </a:r>
            <a:r>
              <a:rPr lang="fr-FR" dirty="0" err="1"/>
              <a:t>even</a:t>
            </a:r>
            <a:r>
              <a:rPr lang="fr-FR" dirty="0"/>
              <a:t> more </a:t>
            </a:r>
            <a:r>
              <a:rPr lang="fr-FR" dirty="0" err="1"/>
              <a:t>powerful</a:t>
            </a:r>
            <a:r>
              <a:rPr lang="fr-FR" dirty="0"/>
              <a:t> a </a:t>
            </a:r>
            <a:r>
              <a:rPr lang="fr-FR" dirty="0" err="1"/>
              <a:t>tool</a:t>
            </a:r>
            <a:r>
              <a:rPr lang="fr-FR" dirty="0"/>
              <a:t> for </a:t>
            </a:r>
            <a:r>
              <a:rPr lang="fr-FR" dirty="0" err="1"/>
              <a:t>volunteering</a:t>
            </a:r>
            <a:r>
              <a:rPr lang="fr-FR" dirty="0"/>
              <a:t> to </a:t>
            </a:r>
            <a:r>
              <a:rPr lang="fr-FR" dirty="0" err="1"/>
              <a:t>gather</a:t>
            </a:r>
            <a:r>
              <a:rPr lang="fr-FR" dirty="0"/>
              <a:t> </a:t>
            </a:r>
            <a:r>
              <a:rPr lang="fr-FR" dirty="0" err="1"/>
              <a:t>such</a:t>
            </a:r>
            <a:r>
              <a:rPr lang="fr-FR" dirty="0"/>
              <a:t> data </a:t>
            </a:r>
            <a:r>
              <a:rPr lang="fr-FR" dirty="0" err="1"/>
              <a:t>than</a:t>
            </a:r>
            <a:r>
              <a:rPr lang="fr-FR" dirty="0"/>
              <a:t> </a:t>
            </a:r>
            <a:r>
              <a:rPr lang="fr-FR" dirty="0" err="1"/>
              <a:t>is</a:t>
            </a:r>
            <a:r>
              <a:rPr lang="fr-FR" dirty="0"/>
              <a:t> </a:t>
            </a:r>
            <a:r>
              <a:rPr lang="fr-FR" dirty="0" err="1"/>
              <a:t>generally</a:t>
            </a:r>
            <a:r>
              <a:rPr lang="fr-FR" dirty="0"/>
              <a:t> </a:t>
            </a:r>
            <a:r>
              <a:rPr lang="fr-FR" dirty="0" err="1"/>
              <a:t>appreciated</a:t>
            </a:r>
            <a:r>
              <a:rPr lang="fr-FR" dirty="0"/>
              <a:t>) </a:t>
            </a:r>
            <a:r>
              <a:rPr lang="fr-FR" dirty="0" err="1"/>
              <a:t>will</a:t>
            </a:r>
            <a:r>
              <a:rPr lang="fr-FR" dirty="0"/>
              <a:t> </a:t>
            </a:r>
            <a:r>
              <a:rPr lang="fr-FR" dirty="0" err="1"/>
              <a:t>also</a:t>
            </a:r>
            <a:r>
              <a:rPr lang="fr-FR" dirty="0"/>
              <a:t> </a:t>
            </a:r>
            <a:r>
              <a:rPr lang="fr-FR" dirty="0" err="1"/>
              <a:t>be</a:t>
            </a:r>
            <a:r>
              <a:rPr lang="fr-FR" dirty="0"/>
              <a:t> </a:t>
            </a:r>
            <a:r>
              <a:rPr lang="fr-FR" dirty="0" err="1"/>
              <a:t>discussed</a:t>
            </a:r>
            <a:r>
              <a:rPr lang="fr-FR" dirty="0"/>
              <a:t>.</a:t>
            </a:r>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fr-FR" dirty="0"/>
              <a:t>Imagine if </a:t>
            </a:r>
            <a:r>
              <a:rPr lang="fr-FR" dirty="0" err="1"/>
              <a:t>we</a:t>
            </a:r>
            <a:r>
              <a:rPr lang="fr-FR" dirty="0"/>
              <a:t> all </a:t>
            </a:r>
            <a:r>
              <a:rPr lang="fr-FR" dirty="0" err="1"/>
              <a:t>really</a:t>
            </a:r>
            <a:r>
              <a:rPr lang="fr-FR" dirty="0"/>
              <a:t> </a:t>
            </a:r>
            <a:r>
              <a:rPr lang="fr-FR" dirty="0" err="1"/>
              <a:t>owned</a:t>
            </a:r>
            <a:r>
              <a:rPr lang="fr-FR" dirty="0"/>
              <a:t> </a:t>
            </a:r>
            <a:r>
              <a:rPr lang="fr-FR" dirty="0" err="1"/>
              <a:t>our</a:t>
            </a:r>
            <a:r>
              <a:rPr lang="fr-FR" dirty="0"/>
              <a:t> </a:t>
            </a:r>
            <a:r>
              <a:rPr lang="fr-FR" dirty="0" err="1"/>
              <a:t>own</a:t>
            </a:r>
            <a:r>
              <a:rPr lang="fr-FR" dirty="0"/>
              <a:t> data, and </a:t>
            </a:r>
            <a:r>
              <a:rPr lang="fr-FR" dirty="0" err="1"/>
              <a:t>could</a:t>
            </a:r>
            <a:r>
              <a:rPr lang="fr-FR" dirty="0"/>
              <a:t> </a:t>
            </a:r>
            <a:r>
              <a:rPr lang="fr-FR" dirty="0" err="1"/>
              <a:t>share</a:t>
            </a:r>
            <a:r>
              <a:rPr lang="fr-FR" dirty="0"/>
              <a:t> or </a:t>
            </a:r>
            <a:r>
              <a:rPr lang="fr-FR" dirty="0" err="1"/>
              <a:t>withdraw</a:t>
            </a:r>
            <a:r>
              <a:rPr lang="fr-FR" dirty="0"/>
              <a:t> </a:t>
            </a:r>
            <a:r>
              <a:rPr lang="fr-FR" dirty="0" err="1"/>
              <a:t>it</a:t>
            </a:r>
            <a:r>
              <a:rPr lang="fr-FR" dirty="0"/>
              <a:t> </a:t>
            </a:r>
            <a:r>
              <a:rPr lang="fr-FR" dirty="0" err="1"/>
              <a:t>from</a:t>
            </a:r>
            <a:r>
              <a:rPr lang="fr-FR" dirty="0"/>
              <a:t> big corporations at </a:t>
            </a:r>
            <a:r>
              <a:rPr lang="fr-FR" dirty="0" err="1"/>
              <a:t>will</a:t>
            </a:r>
            <a:r>
              <a:rPr lang="fr-FR" dirty="0"/>
              <a:t>. That </a:t>
            </a:r>
            <a:r>
              <a:rPr lang="fr-FR" dirty="0" err="1"/>
              <a:t>is</a:t>
            </a:r>
            <a:r>
              <a:rPr lang="fr-FR" dirty="0"/>
              <a:t> </a:t>
            </a:r>
            <a:r>
              <a:rPr lang="fr-FR" dirty="0" err="1"/>
              <a:t>what</a:t>
            </a:r>
            <a:r>
              <a:rPr lang="fr-FR" dirty="0"/>
              <a:t> Barcelona </a:t>
            </a:r>
            <a:r>
              <a:rPr lang="fr-FR" dirty="0" err="1"/>
              <a:t>is</a:t>
            </a:r>
            <a:r>
              <a:rPr lang="fr-FR" dirty="0"/>
              <a:t> </a:t>
            </a:r>
            <a:r>
              <a:rPr lang="fr-FR" dirty="0" err="1"/>
              <a:t>trying</a:t>
            </a:r>
            <a:r>
              <a:rPr lang="fr-FR" dirty="0"/>
              <a:t> to do, and </a:t>
            </a:r>
            <a:r>
              <a:rPr lang="fr-FR" dirty="0" err="1"/>
              <a:t>you</a:t>
            </a:r>
            <a:r>
              <a:rPr lang="fr-FR" dirty="0"/>
              <a:t> can </a:t>
            </a:r>
            <a:r>
              <a:rPr lang="fr-FR" dirty="0" err="1"/>
              <a:t>learn</a:t>
            </a:r>
            <a:r>
              <a:rPr lang="fr-FR" dirty="0"/>
              <a:t> more about </a:t>
            </a:r>
            <a:r>
              <a:rPr lang="fr-FR" dirty="0" err="1"/>
              <a:t>it</a:t>
            </a:r>
            <a:r>
              <a:rPr lang="fr-FR" dirty="0"/>
              <a:t> at </a:t>
            </a:r>
            <a:r>
              <a:rPr lang="fr-FR" u="sng" dirty="0">
                <a:solidFill>
                  <a:schemeClr val="hlink"/>
                </a:solidFill>
                <a:hlinkClick r:id="rId3"/>
              </a:rPr>
              <a:t>https://fearlesscities.com/</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br>
              <a:rPr lang="fr-FR" sz="3200" dirty="0"/>
            </a:br>
            <a:br>
              <a:rPr lang="fr-FR" sz="3200" dirty="0"/>
            </a:br>
            <a:br>
              <a:rPr lang="fr-FR" sz="3200" dirty="0"/>
            </a:br>
            <a:br>
              <a:rPr lang="fr-FR" sz="3200" dirty="0"/>
            </a:br>
            <a:endParaRPr sz="3200"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0" name="Google Shape;330;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fr-FR" dirty="0" err="1"/>
              <a:t>Take</a:t>
            </a:r>
            <a:r>
              <a:rPr lang="fr-FR" dirty="0"/>
              <a:t> a good long look at </a:t>
            </a:r>
            <a:r>
              <a:rPr lang="fr-FR" dirty="0" err="1"/>
              <a:t>this</a:t>
            </a:r>
            <a:r>
              <a:rPr lang="fr-FR" dirty="0"/>
              <a:t> </a:t>
            </a:r>
            <a:r>
              <a:rPr lang="fr-FR" dirty="0" err="1"/>
              <a:t>list</a:t>
            </a:r>
            <a:r>
              <a:rPr lang="fr-FR" dirty="0"/>
              <a:t>.  </a:t>
            </a:r>
            <a:r>
              <a:rPr lang="fr-FR" b="1" dirty="0" err="1"/>
              <a:t>Later</a:t>
            </a:r>
            <a:r>
              <a:rPr lang="fr-FR" b="1" dirty="0"/>
              <a:t>, </a:t>
            </a:r>
            <a:r>
              <a:rPr lang="fr-FR" b="1" dirty="0" err="1"/>
              <a:t>maybe</a:t>
            </a:r>
            <a:r>
              <a:rPr lang="fr-FR" b="1" dirty="0"/>
              <a:t> </a:t>
            </a:r>
            <a:r>
              <a:rPr lang="fr-FR" b="1" dirty="0" err="1"/>
              <a:t>you</a:t>
            </a:r>
            <a:r>
              <a:rPr lang="fr-FR" b="1" dirty="0"/>
              <a:t> can </a:t>
            </a:r>
            <a:r>
              <a:rPr lang="fr-FR" b="1" dirty="0" err="1"/>
              <a:t>try</a:t>
            </a:r>
            <a:r>
              <a:rPr lang="fr-FR" b="1" dirty="0"/>
              <a:t> to </a:t>
            </a:r>
            <a:r>
              <a:rPr lang="fr-FR" b="1" dirty="0" err="1"/>
              <a:t>find</a:t>
            </a:r>
            <a:r>
              <a:rPr lang="fr-FR" b="1" dirty="0"/>
              <a:t> application or </a:t>
            </a:r>
            <a:r>
              <a:rPr lang="fr-FR" b="1" dirty="0" err="1"/>
              <a:t>websites</a:t>
            </a:r>
            <a:r>
              <a:rPr lang="fr-FR" b="1" dirty="0"/>
              <a:t> </a:t>
            </a:r>
            <a:r>
              <a:rPr lang="fr-FR" b="1" dirty="0" err="1"/>
              <a:t>where</a:t>
            </a:r>
            <a:r>
              <a:rPr lang="fr-FR" b="1" dirty="0"/>
              <a:t> </a:t>
            </a:r>
            <a:r>
              <a:rPr lang="fr-FR" b="1" dirty="0" err="1"/>
              <a:t>this</a:t>
            </a:r>
            <a:r>
              <a:rPr lang="fr-FR" b="1" dirty="0"/>
              <a:t> information can </a:t>
            </a:r>
            <a:r>
              <a:rPr lang="fr-FR" b="1" dirty="0" err="1"/>
              <a:t>be</a:t>
            </a:r>
            <a:r>
              <a:rPr lang="fr-FR" b="1" dirty="0"/>
              <a:t> </a:t>
            </a:r>
            <a:r>
              <a:rPr lang="fr-FR" b="1" dirty="0" err="1"/>
              <a:t>downloaded</a:t>
            </a:r>
            <a:r>
              <a:rPr lang="fr-FR" b="1" dirty="0"/>
              <a:t> or </a:t>
            </a:r>
            <a:r>
              <a:rPr lang="fr-FR" b="1" dirty="0" err="1"/>
              <a:t>accessed</a:t>
            </a:r>
            <a:r>
              <a:rPr lang="fr-FR" b="1" dirty="0"/>
              <a:t> by API.  </a:t>
            </a:r>
            <a:endParaRPr b="1"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fr-FR" dirty="0"/>
              <a:t>In </a:t>
            </a:r>
            <a:r>
              <a:rPr lang="fr-FR" dirty="0" err="1"/>
              <a:t>recent</a:t>
            </a:r>
            <a:r>
              <a:rPr lang="fr-FR" dirty="0"/>
              <a:t> municipal and provincial </a:t>
            </a:r>
            <a:r>
              <a:rPr lang="fr-FR" dirty="0" err="1"/>
              <a:t>elections</a:t>
            </a:r>
            <a:r>
              <a:rPr lang="fr-FR" dirty="0"/>
              <a:t>, Canadian </a:t>
            </a:r>
            <a:r>
              <a:rPr lang="fr-FR" dirty="0" err="1"/>
              <a:t>voters</a:t>
            </a:r>
            <a:r>
              <a:rPr lang="fr-FR" dirty="0"/>
              <a:t> have </a:t>
            </a:r>
            <a:r>
              <a:rPr lang="fr-FR" dirty="0" err="1"/>
              <a:t>called</a:t>
            </a:r>
            <a:r>
              <a:rPr lang="fr-FR" dirty="0"/>
              <a:t> for </a:t>
            </a:r>
            <a:r>
              <a:rPr lang="fr-FR" dirty="0" err="1"/>
              <a:t>such</a:t>
            </a:r>
            <a:r>
              <a:rPr lang="fr-FR" dirty="0"/>
              <a:t> </a:t>
            </a:r>
            <a:r>
              <a:rPr lang="fr-FR" dirty="0" err="1"/>
              <a:t>things</a:t>
            </a:r>
            <a:r>
              <a:rPr lang="fr-FR" dirty="0"/>
              <a:t> as:</a:t>
            </a:r>
            <a:endParaRPr dirty="0"/>
          </a:p>
          <a:p>
            <a:pPr marL="457200" lvl="0" indent="-298450" algn="l" rtl="0">
              <a:lnSpc>
                <a:spcPct val="100000"/>
              </a:lnSpc>
              <a:spcBef>
                <a:spcPts val="0"/>
              </a:spcBef>
              <a:spcAft>
                <a:spcPts val="0"/>
              </a:spcAft>
              <a:buSzPts val="1100"/>
              <a:buChar char="●"/>
            </a:pPr>
            <a:r>
              <a:rPr lang="fr-FR" dirty="0"/>
              <a:t>The </a:t>
            </a:r>
            <a:r>
              <a:rPr lang="fr-FR" dirty="0" err="1"/>
              <a:t>opening</a:t>
            </a:r>
            <a:r>
              <a:rPr lang="fr-FR" dirty="0"/>
              <a:t> of </a:t>
            </a:r>
            <a:r>
              <a:rPr lang="fr-FR" dirty="0" err="1"/>
              <a:t>smelter</a:t>
            </a:r>
            <a:r>
              <a:rPr lang="fr-FR" dirty="0"/>
              <a:t> </a:t>
            </a:r>
            <a:r>
              <a:rPr lang="fr-FR" dirty="0" err="1"/>
              <a:t>emissions</a:t>
            </a:r>
            <a:r>
              <a:rPr lang="fr-FR" dirty="0"/>
              <a:t> data </a:t>
            </a:r>
            <a:r>
              <a:rPr lang="fr-FR" dirty="0" err="1"/>
              <a:t>that</a:t>
            </a:r>
            <a:r>
              <a:rPr lang="fr-FR" dirty="0"/>
              <a:t> </a:t>
            </a:r>
            <a:r>
              <a:rPr lang="fr-FR" dirty="0" err="1"/>
              <a:t>may</a:t>
            </a:r>
            <a:r>
              <a:rPr lang="fr-FR" dirty="0"/>
              <a:t> </a:t>
            </a:r>
            <a:r>
              <a:rPr lang="fr-FR" dirty="0" err="1"/>
              <a:t>explain</a:t>
            </a:r>
            <a:r>
              <a:rPr lang="fr-FR" dirty="0"/>
              <a:t> population </a:t>
            </a:r>
            <a:r>
              <a:rPr lang="fr-FR" dirty="0" err="1"/>
              <a:t>health</a:t>
            </a:r>
            <a:r>
              <a:rPr lang="fr-FR" dirty="0"/>
              <a:t> issues (Source: https://www.cbc.ca/news/canada/montreal/quebec-election-horne-foundry-pollution-levels-1.6580482);</a:t>
            </a:r>
            <a:endParaRPr dirty="0"/>
          </a:p>
          <a:p>
            <a:pPr marL="457200" lvl="0" indent="-298450" algn="l" rtl="0">
              <a:lnSpc>
                <a:spcPct val="100000"/>
              </a:lnSpc>
              <a:spcBef>
                <a:spcPts val="0"/>
              </a:spcBef>
              <a:spcAft>
                <a:spcPts val="0"/>
              </a:spcAft>
              <a:buSzPts val="1100"/>
              <a:buChar char="●"/>
            </a:pPr>
            <a:r>
              <a:rPr lang="fr-FR" dirty="0"/>
              <a:t>Location data for </a:t>
            </a:r>
            <a:r>
              <a:rPr lang="fr-FR" dirty="0" err="1"/>
              <a:t>snowplows</a:t>
            </a:r>
            <a:r>
              <a:rPr lang="fr-FR" dirty="0"/>
              <a:t> and </a:t>
            </a:r>
            <a:r>
              <a:rPr lang="fr-FR" dirty="0" err="1"/>
              <a:t>salters</a:t>
            </a:r>
            <a:r>
              <a:rPr lang="fr-FR" dirty="0"/>
              <a:t> (</a:t>
            </a:r>
            <a:r>
              <a:rPr lang="fr-FR" dirty="0" err="1"/>
              <a:t>occasionally</a:t>
            </a:r>
            <a:r>
              <a:rPr lang="fr-FR" dirty="0"/>
              <a:t> </a:t>
            </a:r>
            <a:r>
              <a:rPr lang="fr-FR" dirty="0" err="1"/>
              <a:t>caught</a:t>
            </a:r>
            <a:r>
              <a:rPr lang="fr-FR" dirty="0"/>
              <a:t> </a:t>
            </a:r>
            <a:r>
              <a:rPr lang="fr-FR" dirty="0" err="1"/>
              <a:t>circling</a:t>
            </a:r>
            <a:r>
              <a:rPr lang="fr-FR" dirty="0"/>
              <a:t> parking lots, ha </a:t>
            </a:r>
            <a:r>
              <a:rPr lang="fr-FR" dirty="0" err="1"/>
              <a:t>ha</a:t>
            </a:r>
            <a:r>
              <a:rPr lang="fr-FR" dirty="0"/>
              <a:t>).</a:t>
            </a:r>
            <a:endParaRPr dirty="0"/>
          </a:p>
          <a:p>
            <a:pPr marL="0" lvl="0" indent="0" algn="l" rtl="0">
              <a:lnSpc>
                <a:spcPct val="100000"/>
              </a:lnSpc>
              <a:spcBef>
                <a:spcPts val="0"/>
              </a:spcBef>
              <a:spcAft>
                <a:spcPts val="0"/>
              </a:spcAft>
              <a:buNone/>
            </a:pPr>
            <a:endParaRPr dirty="0"/>
          </a:p>
          <a:p>
            <a:pPr marL="158750" lvl="0" indent="0" algn="l" rtl="0">
              <a:spcBef>
                <a:spcPts val="0"/>
              </a:spcBef>
              <a:spcAft>
                <a:spcPts val="0"/>
              </a:spcAft>
              <a:buNone/>
            </a:pPr>
            <a:r>
              <a:rPr lang="fr-FR" b="1" dirty="0" err="1">
                <a:solidFill>
                  <a:schemeClr val="dk1"/>
                </a:solidFill>
              </a:rPr>
              <a:t>What</a:t>
            </a:r>
            <a:r>
              <a:rPr lang="fr-FR" b="1" dirty="0">
                <a:solidFill>
                  <a:schemeClr val="dk1"/>
                </a:solidFill>
              </a:rPr>
              <a:t> </a:t>
            </a:r>
            <a:r>
              <a:rPr lang="fr-FR" b="1" dirty="0" err="1">
                <a:solidFill>
                  <a:schemeClr val="dk1"/>
                </a:solidFill>
              </a:rPr>
              <a:t>other</a:t>
            </a:r>
            <a:r>
              <a:rPr lang="fr-FR" b="1" dirty="0">
                <a:solidFill>
                  <a:schemeClr val="dk1"/>
                </a:solidFill>
              </a:rPr>
              <a:t> data </a:t>
            </a:r>
            <a:r>
              <a:rPr lang="fr-FR" b="1" dirty="0" err="1">
                <a:solidFill>
                  <a:schemeClr val="dk1"/>
                </a:solidFill>
              </a:rPr>
              <a:t>would</a:t>
            </a:r>
            <a:r>
              <a:rPr lang="fr-FR" b="1" dirty="0">
                <a:solidFill>
                  <a:schemeClr val="dk1"/>
                </a:solidFill>
              </a:rPr>
              <a:t> </a:t>
            </a:r>
            <a:r>
              <a:rPr lang="fr-FR" b="1" dirty="0" err="1">
                <a:solidFill>
                  <a:schemeClr val="dk1"/>
                </a:solidFill>
              </a:rPr>
              <a:t>you</a:t>
            </a:r>
            <a:r>
              <a:rPr lang="fr-FR" b="1" dirty="0">
                <a:solidFill>
                  <a:schemeClr val="dk1"/>
                </a:solidFill>
              </a:rPr>
              <a:t> like to </a:t>
            </a:r>
            <a:r>
              <a:rPr lang="fr-FR" b="1" dirty="0" err="1">
                <a:solidFill>
                  <a:schemeClr val="dk1"/>
                </a:solidFill>
              </a:rPr>
              <a:t>see</a:t>
            </a:r>
            <a:r>
              <a:rPr lang="fr-FR" b="1" dirty="0">
                <a:solidFill>
                  <a:schemeClr val="dk1"/>
                </a:solidFill>
              </a:rPr>
              <a:t> </a:t>
            </a:r>
            <a:r>
              <a:rPr lang="fr-FR" b="1" dirty="0" err="1">
                <a:solidFill>
                  <a:schemeClr val="dk1"/>
                </a:solidFill>
              </a:rPr>
              <a:t>opened</a:t>
            </a:r>
            <a:r>
              <a:rPr lang="fr-FR" b="1" dirty="0">
                <a:solidFill>
                  <a:schemeClr val="dk1"/>
                </a:solidFill>
              </a:rPr>
              <a:t>?  </a:t>
            </a:r>
            <a:r>
              <a:rPr lang="fr-FR" dirty="0">
                <a:solidFill>
                  <a:schemeClr val="dk1"/>
                </a:solidFill>
              </a:rPr>
              <a:t>For </a:t>
            </a:r>
            <a:r>
              <a:rPr lang="fr-FR" dirty="0" err="1">
                <a:solidFill>
                  <a:schemeClr val="dk1"/>
                </a:solidFill>
              </a:rPr>
              <a:t>my</a:t>
            </a:r>
            <a:r>
              <a:rPr lang="fr-FR" dirty="0">
                <a:solidFill>
                  <a:schemeClr val="dk1"/>
                </a:solidFill>
              </a:rPr>
              <a:t> part, I </a:t>
            </a:r>
            <a:r>
              <a:rPr lang="fr-FR" dirty="0" err="1">
                <a:solidFill>
                  <a:schemeClr val="dk1"/>
                </a:solidFill>
              </a:rPr>
              <a:t>would</a:t>
            </a:r>
            <a:r>
              <a:rPr lang="fr-FR" dirty="0">
                <a:solidFill>
                  <a:schemeClr val="dk1"/>
                </a:solidFill>
              </a:rPr>
              <a:t> like to </a:t>
            </a:r>
            <a:r>
              <a:rPr lang="fr-FR" dirty="0" err="1">
                <a:solidFill>
                  <a:schemeClr val="dk1"/>
                </a:solidFill>
              </a:rPr>
              <a:t>see</a:t>
            </a:r>
            <a:r>
              <a:rPr lang="fr-FR" dirty="0">
                <a:solidFill>
                  <a:schemeClr val="dk1"/>
                </a:solidFill>
              </a:rPr>
              <a:t> all corporations’ and land </a:t>
            </a:r>
            <a:r>
              <a:rPr lang="fr-FR" dirty="0" err="1">
                <a:solidFill>
                  <a:schemeClr val="dk1"/>
                </a:solidFill>
              </a:rPr>
              <a:t>parcels</a:t>
            </a:r>
            <a:r>
              <a:rPr lang="fr-FR" dirty="0">
                <a:solidFill>
                  <a:schemeClr val="dk1"/>
                </a:solidFill>
              </a:rPr>
              <a:t>’ </a:t>
            </a:r>
            <a:r>
              <a:rPr lang="fr-FR" dirty="0" err="1">
                <a:solidFill>
                  <a:schemeClr val="dk1"/>
                </a:solidFill>
              </a:rPr>
              <a:t>beneficial</a:t>
            </a:r>
            <a:r>
              <a:rPr lang="fr-FR" dirty="0">
                <a:solidFill>
                  <a:schemeClr val="dk1"/>
                </a:solidFill>
              </a:rPr>
              <a:t> </a:t>
            </a:r>
            <a:r>
              <a:rPr lang="fr-FR" dirty="0" err="1">
                <a:solidFill>
                  <a:schemeClr val="dk1"/>
                </a:solidFill>
              </a:rPr>
              <a:t>owners</a:t>
            </a:r>
            <a:r>
              <a:rPr lang="fr-FR" dirty="0">
                <a:solidFill>
                  <a:schemeClr val="dk1"/>
                </a:solidFill>
              </a:rPr>
              <a:t> </a:t>
            </a:r>
            <a:r>
              <a:rPr lang="fr-FR" dirty="0" err="1">
                <a:solidFill>
                  <a:schemeClr val="dk1"/>
                </a:solidFill>
              </a:rPr>
              <a:t>released</a:t>
            </a:r>
            <a:r>
              <a:rPr lang="fr-FR" dirty="0">
                <a:solidFill>
                  <a:schemeClr val="dk1"/>
                </a:solidFill>
              </a:rPr>
              <a:t> </a:t>
            </a:r>
            <a:r>
              <a:rPr lang="fr-FR" dirty="0" err="1">
                <a:solidFill>
                  <a:schemeClr val="dk1"/>
                </a:solidFill>
              </a:rPr>
              <a:t>regularly</a:t>
            </a:r>
            <a:r>
              <a:rPr lang="fr-FR" dirty="0">
                <a:solidFill>
                  <a:schemeClr val="dk1"/>
                </a:solidFill>
              </a:rPr>
              <a:t> as Open Data.  This </a:t>
            </a:r>
            <a:r>
              <a:rPr lang="fr-FR" dirty="0" err="1">
                <a:solidFill>
                  <a:schemeClr val="dk1"/>
                </a:solidFill>
              </a:rPr>
              <a:t>would</a:t>
            </a:r>
            <a:r>
              <a:rPr lang="fr-FR" dirty="0">
                <a:solidFill>
                  <a:schemeClr val="dk1"/>
                </a:solidFill>
              </a:rPr>
              <a:t> </a:t>
            </a:r>
            <a:r>
              <a:rPr lang="fr-FR" dirty="0" err="1">
                <a:solidFill>
                  <a:schemeClr val="dk1"/>
                </a:solidFill>
              </a:rPr>
              <a:t>be</a:t>
            </a:r>
            <a:r>
              <a:rPr lang="fr-FR" dirty="0">
                <a:solidFill>
                  <a:schemeClr val="dk1"/>
                </a:solidFill>
              </a:rPr>
              <a:t> a </a:t>
            </a:r>
            <a:r>
              <a:rPr lang="fr-FR" dirty="0" err="1">
                <a:solidFill>
                  <a:schemeClr val="dk1"/>
                </a:solidFill>
              </a:rPr>
              <a:t>powerful</a:t>
            </a:r>
            <a:r>
              <a:rPr lang="fr-FR" dirty="0">
                <a:solidFill>
                  <a:schemeClr val="dk1"/>
                </a:solidFill>
              </a:rPr>
              <a:t> </a:t>
            </a:r>
            <a:r>
              <a:rPr lang="fr-FR" dirty="0" err="1">
                <a:solidFill>
                  <a:schemeClr val="dk1"/>
                </a:solidFill>
              </a:rPr>
              <a:t>tool</a:t>
            </a:r>
            <a:r>
              <a:rPr lang="fr-FR" dirty="0">
                <a:solidFill>
                  <a:schemeClr val="dk1"/>
                </a:solidFill>
              </a:rPr>
              <a:t> for </a:t>
            </a:r>
            <a:r>
              <a:rPr lang="fr-FR" dirty="0" err="1">
                <a:solidFill>
                  <a:schemeClr val="dk1"/>
                </a:solidFill>
              </a:rPr>
              <a:t>managing</a:t>
            </a:r>
            <a:r>
              <a:rPr lang="fr-FR" dirty="0">
                <a:solidFill>
                  <a:schemeClr val="dk1"/>
                </a:solidFill>
              </a:rPr>
              <a:t> the </a:t>
            </a:r>
            <a:r>
              <a:rPr lang="fr-FR" dirty="0" err="1">
                <a:solidFill>
                  <a:schemeClr val="dk1"/>
                </a:solidFill>
              </a:rPr>
              <a:t>housing</a:t>
            </a:r>
            <a:r>
              <a:rPr lang="fr-FR" dirty="0">
                <a:solidFill>
                  <a:schemeClr val="dk1"/>
                </a:solidFill>
              </a:rPr>
              <a:t> </a:t>
            </a:r>
            <a:r>
              <a:rPr lang="fr-FR" dirty="0" err="1">
                <a:solidFill>
                  <a:schemeClr val="dk1"/>
                </a:solidFill>
              </a:rPr>
              <a:t>market</a:t>
            </a:r>
            <a:r>
              <a:rPr lang="fr-FR" dirty="0">
                <a:solidFill>
                  <a:schemeClr val="dk1"/>
                </a:solidFill>
              </a:rPr>
              <a:t>, and </a:t>
            </a:r>
            <a:r>
              <a:rPr lang="fr-FR" dirty="0" err="1">
                <a:solidFill>
                  <a:schemeClr val="dk1"/>
                </a:solidFill>
              </a:rPr>
              <a:t>countering</a:t>
            </a:r>
            <a:r>
              <a:rPr lang="fr-FR" dirty="0">
                <a:solidFill>
                  <a:schemeClr val="dk1"/>
                </a:solidFill>
              </a:rPr>
              <a:t> corruption, </a:t>
            </a:r>
            <a:r>
              <a:rPr lang="fr-FR" dirty="0" err="1">
                <a:solidFill>
                  <a:schemeClr val="dk1"/>
                </a:solidFill>
              </a:rPr>
              <a:t>tax</a:t>
            </a:r>
            <a:r>
              <a:rPr lang="fr-FR" dirty="0">
                <a:solidFill>
                  <a:schemeClr val="dk1"/>
                </a:solidFill>
              </a:rPr>
              <a:t> </a:t>
            </a:r>
            <a:r>
              <a:rPr lang="fr-FR" dirty="0" err="1">
                <a:solidFill>
                  <a:schemeClr val="dk1"/>
                </a:solidFill>
              </a:rPr>
              <a:t>evasion</a:t>
            </a:r>
            <a:r>
              <a:rPr lang="fr-FR" dirty="0">
                <a:solidFill>
                  <a:schemeClr val="dk1"/>
                </a:solidFill>
              </a:rPr>
              <a:t>, and </a:t>
            </a:r>
            <a:r>
              <a:rPr lang="fr-FR" dirty="0" err="1">
                <a:solidFill>
                  <a:schemeClr val="dk1"/>
                </a:solidFill>
              </a:rPr>
              <a:t>foreign</a:t>
            </a:r>
            <a:r>
              <a:rPr lang="fr-FR" dirty="0">
                <a:solidFill>
                  <a:schemeClr val="dk1"/>
                </a:solidFill>
              </a:rPr>
              <a:t> </a:t>
            </a:r>
            <a:r>
              <a:rPr lang="fr-FR" dirty="0" err="1">
                <a:solidFill>
                  <a:schemeClr val="dk1"/>
                </a:solidFill>
              </a:rPr>
              <a:t>economic</a:t>
            </a:r>
            <a:r>
              <a:rPr lang="fr-FR" dirty="0">
                <a:solidFill>
                  <a:schemeClr val="dk1"/>
                </a:solidFill>
              </a:rPr>
              <a:t> domination, </a:t>
            </a:r>
            <a:r>
              <a:rPr lang="fr-FR" dirty="0" err="1">
                <a:solidFill>
                  <a:schemeClr val="dk1"/>
                </a:solidFill>
              </a:rPr>
              <a:t>while</a:t>
            </a:r>
            <a:r>
              <a:rPr lang="fr-FR" dirty="0">
                <a:solidFill>
                  <a:schemeClr val="dk1"/>
                </a:solidFill>
              </a:rPr>
              <a:t> holding </a:t>
            </a:r>
            <a:r>
              <a:rPr lang="fr-FR" dirty="0" err="1">
                <a:solidFill>
                  <a:schemeClr val="dk1"/>
                </a:solidFill>
              </a:rPr>
              <a:t>polluters</a:t>
            </a:r>
            <a:r>
              <a:rPr lang="fr-FR" dirty="0">
                <a:solidFill>
                  <a:schemeClr val="dk1"/>
                </a:solidFill>
              </a:rPr>
              <a:t> </a:t>
            </a:r>
            <a:r>
              <a:rPr lang="fr-FR" dirty="0" err="1">
                <a:solidFill>
                  <a:schemeClr val="dk1"/>
                </a:solidFill>
              </a:rPr>
              <a:t>accountable</a:t>
            </a:r>
            <a:r>
              <a:rPr lang="fr-FR" dirty="0">
                <a:solidFill>
                  <a:schemeClr val="dk1"/>
                </a:solidFill>
              </a:rPr>
              <a:t>.  This </a:t>
            </a:r>
            <a:r>
              <a:rPr lang="fr-FR" dirty="0" err="1">
                <a:solidFill>
                  <a:schemeClr val="dk1"/>
                </a:solidFill>
              </a:rPr>
              <a:t>is</a:t>
            </a:r>
            <a:r>
              <a:rPr lang="fr-FR" dirty="0">
                <a:solidFill>
                  <a:schemeClr val="dk1"/>
                </a:solidFill>
              </a:rPr>
              <a:t> the big one.</a:t>
            </a:r>
            <a:endParaRPr dirty="0">
              <a:solidFill>
                <a:schemeClr val="dk1"/>
              </a:solidFill>
            </a:endParaRPr>
          </a:p>
          <a:p>
            <a:pPr marL="158750" lvl="0" indent="0" algn="l" rtl="0">
              <a:spcBef>
                <a:spcPts val="0"/>
              </a:spcBef>
              <a:spcAft>
                <a:spcPts val="0"/>
              </a:spcAft>
              <a:buNone/>
            </a:pPr>
            <a:endParaRPr dirty="0">
              <a:solidFill>
                <a:schemeClr val="dk1"/>
              </a:solidFill>
            </a:endParaRPr>
          </a:p>
          <a:p>
            <a:pPr marL="158750" lvl="0" indent="0" algn="l" rtl="0">
              <a:spcBef>
                <a:spcPts val="0"/>
              </a:spcBef>
              <a:spcAft>
                <a:spcPts val="0"/>
              </a:spcAft>
              <a:buClr>
                <a:schemeClr val="dk1"/>
              </a:buClr>
              <a:buSzPts val="1100"/>
              <a:buFont typeface="Arial"/>
              <a:buNone/>
            </a:pPr>
            <a:r>
              <a:rPr lang="fr-FR" dirty="0">
                <a:solidFill>
                  <a:schemeClr val="dk1"/>
                </a:solidFill>
              </a:rPr>
              <a:t>It </a:t>
            </a:r>
            <a:r>
              <a:rPr lang="fr-FR" dirty="0" err="1">
                <a:solidFill>
                  <a:schemeClr val="dk1"/>
                </a:solidFill>
              </a:rPr>
              <a:t>should</a:t>
            </a:r>
            <a:r>
              <a:rPr lang="fr-FR" dirty="0">
                <a:solidFill>
                  <a:schemeClr val="dk1"/>
                </a:solidFill>
              </a:rPr>
              <a:t> </a:t>
            </a:r>
            <a:r>
              <a:rPr lang="fr-FR" dirty="0" err="1">
                <a:solidFill>
                  <a:schemeClr val="dk1"/>
                </a:solidFill>
              </a:rPr>
              <a:t>be</a:t>
            </a:r>
            <a:r>
              <a:rPr lang="fr-FR" dirty="0">
                <a:solidFill>
                  <a:schemeClr val="dk1"/>
                </a:solidFill>
              </a:rPr>
              <a:t> </a:t>
            </a:r>
            <a:r>
              <a:rPr lang="fr-FR" dirty="0" err="1">
                <a:solidFill>
                  <a:schemeClr val="dk1"/>
                </a:solidFill>
              </a:rPr>
              <a:t>mentioned</a:t>
            </a:r>
            <a:r>
              <a:rPr lang="fr-FR" dirty="0">
                <a:solidFill>
                  <a:schemeClr val="dk1"/>
                </a:solidFill>
              </a:rPr>
              <a:t> </a:t>
            </a:r>
            <a:r>
              <a:rPr lang="fr-FR" dirty="0" err="1">
                <a:solidFill>
                  <a:schemeClr val="dk1"/>
                </a:solidFill>
              </a:rPr>
              <a:t>that</a:t>
            </a:r>
            <a:r>
              <a:rPr lang="fr-FR" dirty="0">
                <a:solidFill>
                  <a:schemeClr val="dk1"/>
                </a:solidFill>
              </a:rPr>
              <a:t> </a:t>
            </a:r>
            <a:r>
              <a:rPr lang="fr-FR" dirty="0" err="1">
                <a:solidFill>
                  <a:schemeClr val="dk1"/>
                </a:solidFill>
              </a:rPr>
              <a:t>sometimes</a:t>
            </a:r>
            <a:r>
              <a:rPr lang="fr-FR" dirty="0">
                <a:solidFill>
                  <a:schemeClr val="dk1"/>
                </a:solidFill>
              </a:rPr>
              <a:t> </a:t>
            </a:r>
            <a:r>
              <a:rPr lang="fr-FR" dirty="0" err="1">
                <a:solidFill>
                  <a:schemeClr val="dk1"/>
                </a:solidFill>
              </a:rPr>
              <a:t>progress</a:t>
            </a:r>
            <a:r>
              <a:rPr lang="fr-FR" dirty="0">
                <a:solidFill>
                  <a:schemeClr val="dk1"/>
                </a:solidFill>
              </a:rPr>
              <a:t> </a:t>
            </a:r>
            <a:r>
              <a:rPr lang="fr-FR" dirty="0" err="1">
                <a:solidFill>
                  <a:schemeClr val="dk1"/>
                </a:solidFill>
              </a:rPr>
              <a:t>is</a:t>
            </a:r>
            <a:r>
              <a:rPr lang="fr-FR" dirty="0">
                <a:solidFill>
                  <a:schemeClr val="dk1"/>
                </a:solidFill>
              </a:rPr>
              <a:t> </a:t>
            </a:r>
            <a:r>
              <a:rPr lang="fr-FR" dirty="0" err="1">
                <a:solidFill>
                  <a:schemeClr val="dk1"/>
                </a:solidFill>
              </a:rPr>
              <a:t>threatened</a:t>
            </a:r>
            <a:r>
              <a:rPr lang="fr-FR" dirty="0">
                <a:solidFill>
                  <a:schemeClr val="dk1"/>
                </a:solidFill>
              </a:rPr>
              <a:t>. Under the </a:t>
            </a:r>
            <a:r>
              <a:rPr lang="fr-FR" dirty="0" err="1">
                <a:solidFill>
                  <a:schemeClr val="dk1"/>
                </a:solidFill>
              </a:rPr>
              <a:t>current</a:t>
            </a:r>
            <a:r>
              <a:rPr lang="fr-FR" dirty="0">
                <a:solidFill>
                  <a:schemeClr val="dk1"/>
                </a:solidFill>
              </a:rPr>
              <a:t> US administration, </a:t>
            </a:r>
            <a:r>
              <a:rPr lang="fr-FR" dirty="0" err="1">
                <a:solidFill>
                  <a:schemeClr val="dk1"/>
                </a:solidFill>
              </a:rPr>
              <a:t>there</a:t>
            </a:r>
            <a:r>
              <a:rPr lang="fr-FR" dirty="0">
                <a:solidFill>
                  <a:schemeClr val="dk1"/>
                </a:solidFill>
              </a:rPr>
              <a:t> are </a:t>
            </a:r>
            <a:r>
              <a:rPr lang="fr-FR" dirty="0" err="1">
                <a:solidFill>
                  <a:schemeClr val="dk1"/>
                </a:solidFill>
              </a:rPr>
              <a:t>attempts</a:t>
            </a:r>
            <a:r>
              <a:rPr lang="fr-FR" dirty="0">
                <a:solidFill>
                  <a:schemeClr val="dk1"/>
                </a:solidFill>
              </a:rPr>
              <a:t> to move </a:t>
            </a:r>
            <a:r>
              <a:rPr lang="fr-FR" dirty="0" err="1">
                <a:solidFill>
                  <a:schemeClr val="dk1"/>
                </a:solidFill>
              </a:rPr>
              <a:t>backwards</a:t>
            </a:r>
            <a:r>
              <a:rPr lang="fr-FR" dirty="0">
                <a:solidFill>
                  <a:schemeClr val="dk1"/>
                </a:solidFill>
              </a:rPr>
              <a:t>.  The cargo </a:t>
            </a:r>
            <a:r>
              <a:rPr lang="fr-FR" dirty="0" err="1">
                <a:solidFill>
                  <a:schemeClr val="dk1"/>
                </a:solidFill>
              </a:rPr>
              <a:t>manifests</a:t>
            </a:r>
            <a:r>
              <a:rPr lang="fr-FR" dirty="0">
                <a:solidFill>
                  <a:schemeClr val="dk1"/>
                </a:solidFill>
              </a:rPr>
              <a:t> of </a:t>
            </a:r>
            <a:r>
              <a:rPr lang="fr-FR" dirty="0" err="1">
                <a:solidFill>
                  <a:schemeClr val="dk1"/>
                </a:solidFill>
              </a:rPr>
              <a:t>ocean</a:t>
            </a:r>
            <a:r>
              <a:rPr lang="fr-FR" dirty="0">
                <a:solidFill>
                  <a:schemeClr val="dk1"/>
                </a:solidFill>
              </a:rPr>
              <a:t> </a:t>
            </a:r>
            <a:r>
              <a:rPr lang="fr-FR" dirty="0" err="1">
                <a:solidFill>
                  <a:schemeClr val="dk1"/>
                </a:solidFill>
              </a:rPr>
              <a:t>vessels</a:t>
            </a:r>
            <a:r>
              <a:rPr lang="fr-FR" dirty="0">
                <a:solidFill>
                  <a:schemeClr val="dk1"/>
                </a:solidFill>
              </a:rPr>
              <a:t> have been </a:t>
            </a:r>
            <a:r>
              <a:rPr lang="fr-FR" dirty="0" err="1">
                <a:solidFill>
                  <a:schemeClr val="dk1"/>
                </a:solidFill>
              </a:rPr>
              <a:t>published</a:t>
            </a:r>
            <a:r>
              <a:rPr lang="fr-FR" dirty="0">
                <a:solidFill>
                  <a:schemeClr val="dk1"/>
                </a:solidFill>
              </a:rPr>
              <a:t> in the </a:t>
            </a:r>
            <a:r>
              <a:rPr lang="fr-FR" dirty="0" err="1">
                <a:solidFill>
                  <a:schemeClr val="dk1"/>
                </a:solidFill>
              </a:rPr>
              <a:t>past</a:t>
            </a:r>
            <a:r>
              <a:rPr lang="fr-FR" dirty="0">
                <a:solidFill>
                  <a:schemeClr val="dk1"/>
                </a:solidFill>
              </a:rPr>
              <a:t> in </a:t>
            </a:r>
            <a:r>
              <a:rPr lang="fr-FR" dirty="0" err="1">
                <a:solidFill>
                  <a:schemeClr val="dk1"/>
                </a:solidFill>
              </a:rPr>
              <a:t>order</a:t>
            </a:r>
            <a:r>
              <a:rPr lang="fr-FR" dirty="0">
                <a:solidFill>
                  <a:schemeClr val="dk1"/>
                </a:solidFill>
              </a:rPr>
              <a:t> to help </a:t>
            </a:r>
            <a:r>
              <a:rPr lang="fr-FR" dirty="0" err="1">
                <a:solidFill>
                  <a:schemeClr val="dk1"/>
                </a:solidFill>
              </a:rPr>
              <a:t>track</a:t>
            </a:r>
            <a:r>
              <a:rPr lang="fr-FR" dirty="0">
                <a:solidFill>
                  <a:schemeClr val="dk1"/>
                </a:solidFill>
              </a:rPr>
              <a:t> the </a:t>
            </a:r>
            <a:r>
              <a:rPr lang="fr-FR" dirty="0" err="1">
                <a:solidFill>
                  <a:schemeClr val="dk1"/>
                </a:solidFill>
              </a:rPr>
              <a:t>products</a:t>
            </a:r>
            <a:r>
              <a:rPr lang="fr-FR" dirty="0">
                <a:solidFill>
                  <a:schemeClr val="dk1"/>
                </a:solidFill>
              </a:rPr>
              <a:t> of </a:t>
            </a:r>
            <a:r>
              <a:rPr lang="fr-FR" dirty="0" err="1">
                <a:solidFill>
                  <a:schemeClr val="dk1"/>
                </a:solidFill>
              </a:rPr>
              <a:t>forced</a:t>
            </a:r>
            <a:r>
              <a:rPr lang="fr-FR" dirty="0">
                <a:solidFill>
                  <a:schemeClr val="dk1"/>
                </a:solidFill>
              </a:rPr>
              <a:t> labour </a:t>
            </a:r>
            <a:r>
              <a:rPr lang="fr-FR" dirty="0" err="1">
                <a:solidFill>
                  <a:schemeClr val="dk1"/>
                </a:solidFill>
              </a:rPr>
              <a:t>abroad</a:t>
            </a:r>
            <a:r>
              <a:rPr lang="fr-FR" dirty="0">
                <a:solidFill>
                  <a:schemeClr val="dk1"/>
                </a:solidFill>
              </a:rPr>
              <a:t>.  </a:t>
            </a:r>
            <a:r>
              <a:rPr lang="fr-FR" dirty="0" err="1">
                <a:solidFill>
                  <a:schemeClr val="dk1"/>
                </a:solidFill>
              </a:rPr>
              <a:t>Now</a:t>
            </a:r>
            <a:r>
              <a:rPr lang="fr-FR" dirty="0">
                <a:solidFill>
                  <a:schemeClr val="dk1"/>
                </a:solidFill>
              </a:rPr>
              <a:t> </a:t>
            </a:r>
            <a:r>
              <a:rPr lang="fr-FR" dirty="0" err="1">
                <a:solidFill>
                  <a:schemeClr val="dk1"/>
                </a:solidFill>
              </a:rPr>
              <a:t>there</a:t>
            </a:r>
            <a:r>
              <a:rPr lang="fr-FR" dirty="0">
                <a:solidFill>
                  <a:schemeClr val="dk1"/>
                </a:solidFill>
              </a:rPr>
              <a:t> </a:t>
            </a:r>
            <a:r>
              <a:rPr lang="fr-FR" dirty="0" err="1">
                <a:solidFill>
                  <a:schemeClr val="dk1"/>
                </a:solidFill>
              </a:rPr>
              <a:t>is</a:t>
            </a:r>
            <a:r>
              <a:rPr lang="fr-FR" dirty="0">
                <a:solidFill>
                  <a:schemeClr val="dk1"/>
                </a:solidFill>
              </a:rPr>
              <a:t> a lobbying effort </a:t>
            </a:r>
            <a:r>
              <a:rPr lang="fr-FR" dirty="0" err="1">
                <a:solidFill>
                  <a:schemeClr val="dk1"/>
                </a:solidFill>
              </a:rPr>
              <a:t>underway</a:t>
            </a:r>
            <a:r>
              <a:rPr lang="fr-FR" dirty="0">
                <a:solidFill>
                  <a:schemeClr val="dk1"/>
                </a:solidFill>
              </a:rPr>
              <a:t> to </a:t>
            </a:r>
            <a:r>
              <a:rPr lang="fr-FR" dirty="0" err="1">
                <a:solidFill>
                  <a:schemeClr val="dk1"/>
                </a:solidFill>
              </a:rPr>
              <a:t>conceal</a:t>
            </a:r>
            <a:r>
              <a:rPr lang="fr-FR" dirty="0">
                <a:solidFill>
                  <a:schemeClr val="dk1"/>
                </a:solidFill>
              </a:rPr>
              <a:t> </a:t>
            </a:r>
            <a:r>
              <a:rPr lang="fr-FR" dirty="0" err="1">
                <a:solidFill>
                  <a:schemeClr val="dk1"/>
                </a:solidFill>
              </a:rPr>
              <a:t>these</a:t>
            </a:r>
            <a:r>
              <a:rPr lang="fr-FR" dirty="0">
                <a:solidFill>
                  <a:schemeClr val="dk1"/>
                </a:solidFill>
              </a:rPr>
              <a:t> </a:t>
            </a:r>
            <a:r>
              <a:rPr lang="fr-FR" dirty="0" err="1">
                <a:solidFill>
                  <a:schemeClr val="dk1"/>
                </a:solidFill>
              </a:rPr>
              <a:t>manifests</a:t>
            </a:r>
            <a:r>
              <a:rPr lang="fr-FR" dirty="0">
                <a:solidFill>
                  <a:schemeClr val="dk1"/>
                </a:solidFill>
              </a:rPr>
              <a:t> once </a:t>
            </a:r>
            <a:r>
              <a:rPr lang="fr-FR" dirty="0" err="1">
                <a:solidFill>
                  <a:schemeClr val="dk1"/>
                </a:solidFill>
              </a:rPr>
              <a:t>again</a:t>
            </a:r>
            <a:r>
              <a:rPr lang="fr-FR" dirty="0">
                <a:solidFill>
                  <a:schemeClr val="dk1"/>
                </a:solidFill>
              </a:rPr>
              <a:t>. https://fortune.com/2022/10/17/walmart-intel-general-motors-shipping-import-labor-abuses-customs-manifests/</a:t>
            </a:r>
            <a:endParaRPr dirty="0">
              <a:solidFill>
                <a:schemeClr val="dk1"/>
              </a:solidFill>
            </a:endParaRPr>
          </a:p>
          <a:p>
            <a:pPr marL="0" lvl="0" indent="0" algn="l" rtl="0">
              <a:lnSpc>
                <a:spcPct val="100000"/>
              </a:lnSpc>
              <a:spcBef>
                <a:spcPts val="0"/>
              </a:spcBef>
              <a:spcAft>
                <a:spcPts val="0"/>
              </a:spcAft>
              <a:buNone/>
            </a:pPr>
            <a:endParaRPr dirty="0"/>
          </a:p>
          <a:p>
            <a:pPr marL="457200" lvl="0" indent="0" algn="l" rtl="0">
              <a:lnSpc>
                <a:spcPct val="100000"/>
              </a:lnSpc>
              <a:spcBef>
                <a:spcPts val="0"/>
              </a:spcBef>
              <a:spcAft>
                <a:spcPts val="0"/>
              </a:spcAft>
              <a:buNone/>
            </a:pPr>
            <a:br>
              <a:rPr lang="fr-FR" dirty="0"/>
            </a:br>
            <a:br>
              <a:rPr lang="fr-FR" dirty="0"/>
            </a:br>
            <a:br>
              <a:rPr lang="fr-FR" dirty="0"/>
            </a:br>
            <a:br>
              <a:rPr lang="fr-FR" dirty="0"/>
            </a:br>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16770eb238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2" name="Google Shape;342;g16770eb238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fr-FR" dirty="0" err="1"/>
              <a:t>Please</a:t>
            </a:r>
            <a:r>
              <a:rPr lang="fr-FR" dirty="0"/>
              <a:t> note </a:t>
            </a:r>
            <a:r>
              <a:rPr lang="fr-FR" dirty="0" err="1"/>
              <a:t>carefully</a:t>
            </a:r>
            <a:r>
              <a:rPr lang="fr-FR" dirty="0"/>
              <a:t> </a:t>
            </a:r>
            <a:r>
              <a:rPr lang="fr-FR" dirty="0" err="1"/>
              <a:t>that</a:t>
            </a:r>
            <a:r>
              <a:rPr lang="fr-FR" dirty="0"/>
              <a:t> </a:t>
            </a:r>
            <a:r>
              <a:rPr lang="fr-FR" dirty="0" err="1"/>
              <a:t>this</a:t>
            </a:r>
            <a:r>
              <a:rPr lang="fr-FR" dirty="0"/>
              <a:t> </a:t>
            </a:r>
            <a:r>
              <a:rPr lang="fr-FR" dirty="0" err="1"/>
              <a:t>is</a:t>
            </a:r>
            <a:r>
              <a:rPr lang="fr-FR" dirty="0"/>
              <a:t> Google </a:t>
            </a:r>
            <a:r>
              <a:rPr lang="fr-FR" dirty="0" err="1"/>
              <a:t>Maps</a:t>
            </a:r>
            <a:r>
              <a:rPr lang="fr-FR" dirty="0"/>
              <a:t>, </a:t>
            </a:r>
            <a:r>
              <a:rPr lang="fr-FR" dirty="0" err="1"/>
              <a:t>which</a:t>
            </a:r>
            <a:r>
              <a:rPr lang="fr-FR" dirty="0"/>
              <a:t> </a:t>
            </a:r>
            <a:r>
              <a:rPr lang="fr-FR" dirty="0" err="1"/>
              <a:t>is</a:t>
            </a:r>
            <a:r>
              <a:rPr lang="fr-FR" dirty="0"/>
              <a:t> NOT Open Data </a:t>
            </a:r>
            <a:r>
              <a:rPr lang="fr-FR" dirty="0" err="1"/>
              <a:t>itself</a:t>
            </a:r>
            <a:r>
              <a:rPr lang="fr-FR" dirty="0"/>
              <a:t>; </a:t>
            </a:r>
            <a:r>
              <a:rPr lang="fr-FR" dirty="0" err="1"/>
              <a:t>it</a:t>
            </a:r>
            <a:r>
              <a:rPr lang="fr-FR" dirty="0"/>
              <a:t> uses Open Data </a:t>
            </a:r>
            <a:r>
              <a:rPr lang="fr-FR" dirty="0" err="1"/>
              <a:t>from</a:t>
            </a:r>
            <a:r>
              <a:rPr lang="fr-FR" dirty="0"/>
              <a:t> transit </a:t>
            </a:r>
            <a:r>
              <a:rPr lang="fr-FR" dirty="0" err="1"/>
              <a:t>agencies</a:t>
            </a:r>
            <a:r>
              <a:rPr lang="fr-FR" dirty="0"/>
              <a:t> (in </a:t>
            </a:r>
            <a:r>
              <a:rPr lang="fr-FR" dirty="0" err="1"/>
              <a:t>this</a:t>
            </a:r>
            <a:r>
              <a:rPr lang="fr-FR" dirty="0"/>
              <a:t> illustration, </a:t>
            </a:r>
            <a:r>
              <a:rPr lang="fr-FR" dirty="0" err="1"/>
              <a:t>Metrolinx</a:t>
            </a:r>
            <a:r>
              <a:rPr lang="fr-FR" dirty="0"/>
              <a:t> and </a:t>
            </a:r>
            <a:r>
              <a:rPr lang="fr-FR" dirty="0" err="1"/>
              <a:t>its</a:t>
            </a:r>
            <a:r>
              <a:rPr lang="fr-FR" dirty="0"/>
              <a:t> Union Pearson Express train </a:t>
            </a:r>
            <a:r>
              <a:rPr lang="fr-FR" dirty="0" err="1"/>
              <a:t>from</a:t>
            </a:r>
            <a:r>
              <a:rPr lang="fr-FR" dirty="0"/>
              <a:t> downtown to the </a:t>
            </a:r>
            <a:r>
              <a:rPr lang="fr-FR" dirty="0" err="1"/>
              <a:t>airport</a:t>
            </a:r>
            <a:r>
              <a:rPr lang="fr-FR" dirty="0"/>
              <a:t>) to </a:t>
            </a:r>
            <a:r>
              <a:rPr lang="fr-FR" dirty="0" err="1"/>
              <a:t>add</a:t>
            </a:r>
            <a:r>
              <a:rPr lang="fr-FR" dirty="0"/>
              <a:t> value for </a:t>
            </a:r>
            <a:r>
              <a:rPr lang="fr-FR" dirty="0" err="1"/>
              <a:t>its</a:t>
            </a:r>
            <a:r>
              <a:rPr lang="fr-FR" dirty="0"/>
              <a:t> </a:t>
            </a:r>
            <a:r>
              <a:rPr lang="fr-FR" dirty="0" err="1"/>
              <a:t>users</a:t>
            </a:r>
            <a:r>
              <a:rPr lang="fr-FR" dirty="0"/>
              <a:t>. </a:t>
            </a:r>
          </a:p>
          <a:p>
            <a:pPr marL="158750" lvl="0" indent="0" algn="l" rtl="0">
              <a:lnSpc>
                <a:spcPct val="100000"/>
              </a:lnSpc>
              <a:spcBef>
                <a:spcPts val="0"/>
              </a:spcBef>
              <a:spcAft>
                <a:spcPts val="0"/>
              </a:spcAft>
              <a:buSzPts val="1100"/>
              <a:buNone/>
            </a:pPr>
            <a:endParaRPr lang="fr-FR" dirty="0"/>
          </a:p>
          <a:p>
            <a:pPr marL="158750" lvl="0" indent="0" algn="l" rtl="0">
              <a:lnSpc>
                <a:spcPct val="100000"/>
              </a:lnSpc>
              <a:spcBef>
                <a:spcPts val="0"/>
              </a:spcBef>
              <a:spcAft>
                <a:spcPts val="0"/>
              </a:spcAft>
              <a:buSzPts val="1100"/>
              <a:buNone/>
            </a:pPr>
            <a:r>
              <a:rPr lang="fr-FR" dirty="0"/>
              <a:t> </a:t>
            </a:r>
            <a:r>
              <a:rPr lang="fr-FR" dirty="0" err="1"/>
              <a:t>Such</a:t>
            </a:r>
            <a:r>
              <a:rPr lang="fr-FR" dirty="0"/>
              <a:t> data </a:t>
            </a:r>
            <a:r>
              <a:rPr lang="fr-FR" dirty="0" err="1"/>
              <a:t>adheres</a:t>
            </a:r>
            <a:r>
              <a:rPr lang="fr-FR" dirty="0"/>
              <a:t> to the General Transit </a:t>
            </a:r>
            <a:r>
              <a:rPr lang="fr-FR" dirty="0" err="1"/>
              <a:t>Feed</a:t>
            </a:r>
            <a:r>
              <a:rPr lang="fr-FR" dirty="0"/>
              <a:t> </a:t>
            </a:r>
            <a:r>
              <a:rPr lang="fr-FR" dirty="0" err="1"/>
              <a:t>Specification</a:t>
            </a:r>
            <a:r>
              <a:rPr lang="fr-FR" dirty="0"/>
              <a:t> (GTFS), </a:t>
            </a:r>
            <a:r>
              <a:rPr lang="fr-FR" dirty="0" err="1"/>
              <a:t>originally</a:t>
            </a:r>
            <a:r>
              <a:rPr lang="fr-FR" dirty="0"/>
              <a:t> </a:t>
            </a:r>
            <a:r>
              <a:rPr lang="fr-FR" dirty="0" err="1"/>
              <a:t>developed</a:t>
            </a:r>
            <a:r>
              <a:rPr lang="fr-FR" dirty="0"/>
              <a:t> by Google as a format for sharing public transportation information </a:t>
            </a:r>
            <a:r>
              <a:rPr lang="fr-FR" dirty="0" err="1"/>
              <a:t>such</a:t>
            </a:r>
            <a:r>
              <a:rPr lang="fr-FR" dirty="0"/>
              <a:t> as bus stops and bus routes. It </a:t>
            </a:r>
            <a:r>
              <a:rPr lang="fr-FR" dirty="0" err="1"/>
              <a:t>is</a:t>
            </a:r>
            <a:r>
              <a:rPr lang="fr-FR" dirty="0"/>
              <a:t> </a:t>
            </a:r>
            <a:r>
              <a:rPr lang="fr-FR" dirty="0" err="1"/>
              <a:t>now</a:t>
            </a:r>
            <a:r>
              <a:rPr lang="fr-FR" dirty="0"/>
              <a:t> </a:t>
            </a:r>
            <a:r>
              <a:rPr lang="fr-FR" dirty="0" err="1"/>
              <a:t>maintained</a:t>
            </a:r>
            <a:r>
              <a:rPr lang="fr-FR" dirty="0"/>
              <a:t> by the </a:t>
            </a:r>
            <a:r>
              <a:rPr lang="fr-FR" dirty="0" err="1"/>
              <a:t>MobilityData</a:t>
            </a:r>
            <a:r>
              <a:rPr lang="fr-FR" dirty="0"/>
              <a:t> </a:t>
            </a:r>
            <a:r>
              <a:rPr lang="fr-FR" dirty="0" err="1"/>
              <a:t>organization</a:t>
            </a:r>
            <a:r>
              <a:rPr lang="fr-FR" dirty="0"/>
              <a:t> </a:t>
            </a:r>
            <a:r>
              <a:rPr lang="fr-FR" dirty="0" err="1"/>
              <a:t>which</a:t>
            </a:r>
            <a:r>
              <a:rPr lang="fr-FR" dirty="0"/>
              <a:t> </a:t>
            </a:r>
            <a:r>
              <a:rPr lang="fr-FR" dirty="0" err="1"/>
              <a:t>also</a:t>
            </a:r>
            <a:r>
              <a:rPr lang="fr-FR" dirty="0"/>
              <a:t> </a:t>
            </a:r>
            <a:r>
              <a:rPr lang="fr-FR" dirty="0" err="1"/>
              <a:t>maintains</a:t>
            </a:r>
            <a:r>
              <a:rPr lang="fr-FR" dirty="0"/>
              <a:t> </a:t>
            </a:r>
            <a:r>
              <a:rPr lang="fr-FR" dirty="0" err="1"/>
              <a:t>tools</a:t>
            </a:r>
            <a:r>
              <a:rPr lang="fr-FR" dirty="0"/>
              <a:t> for </a:t>
            </a:r>
            <a:r>
              <a:rPr lang="fr-FR" dirty="0" err="1"/>
              <a:t>using</a:t>
            </a:r>
            <a:r>
              <a:rPr lang="fr-FR" dirty="0"/>
              <a:t> GTFS data, a </a:t>
            </a:r>
            <a:r>
              <a:rPr lang="fr-FR" dirty="0" err="1"/>
              <a:t>database</a:t>
            </a:r>
            <a:r>
              <a:rPr lang="fr-FR" dirty="0"/>
              <a:t> of GTFS data, and </a:t>
            </a:r>
            <a:r>
              <a:rPr lang="fr-FR" dirty="0" err="1"/>
              <a:t>now</a:t>
            </a:r>
            <a:r>
              <a:rPr lang="fr-FR" dirty="0"/>
              <a:t> the General </a:t>
            </a:r>
            <a:r>
              <a:rPr lang="fr-FR" dirty="0" err="1"/>
              <a:t>Bikeshare</a:t>
            </a:r>
            <a:r>
              <a:rPr lang="fr-FR" dirty="0"/>
              <a:t> </a:t>
            </a:r>
            <a:r>
              <a:rPr lang="fr-FR" dirty="0" err="1"/>
              <a:t>Feed</a:t>
            </a:r>
            <a:r>
              <a:rPr lang="fr-FR" dirty="0"/>
              <a:t> </a:t>
            </a:r>
            <a:r>
              <a:rPr lang="fr-FR" dirty="0" err="1"/>
              <a:t>Specification</a:t>
            </a:r>
            <a:r>
              <a:rPr lang="fr-FR" dirty="0"/>
              <a:t>. (Source: </a:t>
            </a:r>
            <a:r>
              <a:rPr lang="fr-FR" u="sng" dirty="0">
                <a:solidFill>
                  <a:schemeClr val="hlink"/>
                </a:solidFill>
                <a:hlinkClick r:id="rId3"/>
              </a:rPr>
              <a:t>https://wiki.openstreetmap.org/wiki/General_Transit_Feed_Specification</a:t>
            </a:r>
            <a:r>
              <a:rPr lang="fr-FR" dirty="0"/>
              <a:t>).</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br>
              <a:rPr lang="fr-FR" dirty="0"/>
            </a:br>
            <a:br>
              <a:rPr lang="fr-FR" dirty="0"/>
            </a:br>
            <a:br>
              <a:rPr lang="fr-FR" dirty="0"/>
            </a:br>
            <a:br>
              <a:rPr lang="fr-FR" dirty="0"/>
            </a:br>
            <a:endParaRP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16770eb2388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8" name="Google Shape;348;g16770eb2388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fr-FR" dirty="0">
                <a:solidFill>
                  <a:schemeClr val="dk1"/>
                </a:solidFill>
              </a:rPr>
              <a:t>This shows </a:t>
            </a:r>
            <a:r>
              <a:rPr lang="fr-FR" dirty="0" err="1">
                <a:solidFill>
                  <a:schemeClr val="dk1"/>
                </a:solidFill>
              </a:rPr>
              <a:t>temperatures</a:t>
            </a:r>
            <a:r>
              <a:rPr lang="fr-FR" dirty="0">
                <a:solidFill>
                  <a:schemeClr val="dk1"/>
                </a:solidFill>
              </a:rPr>
              <a:t> and </a:t>
            </a:r>
            <a:r>
              <a:rPr lang="fr-FR" dirty="0" err="1">
                <a:solidFill>
                  <a:schemeClr val="dk1"/>
                </a:solidFill>
              </a:rPr>
              <a:t>wind</a:t>
            </a:r>
            <a:r>
              <a:rPr lang="fr-FR" dirty="0">
                <a:solidFill>
                  <a:schemeClr val="dk1"/>
                </a:solidFill>
              </a:rPr>
              <a:t> patterns </a:t>
            </a:r>
            <a:r>
              <a:rPr lang="fr-FR" dirty="0" err="1">
                <a:solidFill>
                  <a:schemeClr val="dk1"/>
                </a:solidFill>
              </a:rPr>
              <a:t>globally</a:t>
            </a:r>
            <a:r>
              <a:rPr lang="fr-FR" dirty="0">
                <a:solidFill>
                  <a:schemeClr val="dk1"/>
                </a:solidFill>
              </a:rPr>
              <a:t> </a:t>
            </a:r>
            <a:r>
              <a:rPr lang="fr-FR" dirty="0" err="1">
                <a:solidFill>
                  <a:schemeClr val="dk1"/>
                </a:solidFill>
              </a:rPr>
              <a:t>with</a:t>
            </a:r>
            <a:r>
              <a:rPr lang="fr-FR" dirty="0">
                <a:solidFill>
                  <a:schemeClr val="dk1"/>
                </a:solidFill>
              </a:rPr>
              <a:t> a focus in the </a:t>
            </a:r>
            <a:r>
              <a:rPr lang="fr-FR" dirty="0" err="1">
                <a:solidFill>
                  <a:schemeClr val="dk1"/>
                </a:solidFill>
              </a:rPr>
              <a:t>current</a:t>
            </a:r>
            <a:r>
              <a:rPr lang="fr-FR" dirty="0">
                <a:solidFill>
                  <a:schemeClr val="dk1"/>
                </a:solidFill>
              </a:rPr>
              <a:t> image on the high </a:t>
            </a:r>
            <a:r>
              <a:rPr lang="fr-FR" dirty="0" err="1">
                <a:solidFill>
                  <a:schemeClr val="dk1"/>
                </a:solidFill>
              </a:rPr>
              <a:t>Arctic</a:t>
            </a:r>
            <a:r>
              <a:rPr lang="fr-FR" dirty="0">
                <a:solidFill>
                  <a:schemeClr val="dk1"/>
                </a:solidFill>
              </a:rPr>
              <a:t>.  This </a:t>
            </a:r>
            <a:r>
              <a:rPr lang="fr-FR" dirty="0" err="1">
                <a:solidFill>
                  <a:schemeClr val="dk1"/>
                </a:solidFill>
              </a:rPr>
              <a:t>is</a:t>
            </a:r>
            <a:r>
              <a:rPr lang="fr-FR" dirty="0">
                <a:solidFill>
                  <a:schemeClr val="dk1"/>
                </a:solidFill>
              </a:rPr>
              <a:t> </a:t>
            </a:r>
            <a:r>
              <a:rPr lang="fr-FR" dirty="0" err="1">
                <a:solidFill>
                  <a:schemeClr val="dk1"/>
                </a:solidFill>
              </a:rPr>
              <a:t>critical</a:t>
            </a:r>
            <a:r>
              <a:rPr lang="fr-FR" dirty="0">
                <a:solidFill>
                  <a:schemeClr val="dk1"/>
                </a:solidFill>
              </a:rPr>
              <a:t> not </a:t>
            </a:r>
            <a:r>
              <a:rPr lang="fr-FR" dirty="0" err="1">
                <a:solidFill>
                  <a:schemeClr val="dk1"/>
                </a:solidFill>
              </a:rPr>
              <a:t>just</a:t>
            </a:r>
            <a:r>
              <a:rPr lang="fr-FR" dirty="0">
                <a:solidFill>
                  <a:schemeClr val="dk1"/>
                </a:solidFill>
              </a:rPr>
              <a:t> for </a:t>
            </a:r>
            <a:r>
              <a:rPr lang="fr-FR" dirty="0" err="1">
                <a:solidFill>
                  <a:schemeClr val="dk1"/>
                </a:solidFill>
              </a:rPr>
              <a:t>predicting</a:t>
            </a:r>
            <a:r>
              <a:rPr lang="fr-FR" dirty="0">
                <a:solidFill>
                  <a:schemeClr val="dk1"/>
                </a:solidFill>
              </a:rPr>
              <a:t> </a:t>
            </a:r>
            <a:r>
              <a:rPr lang="fr-FR" dirty="0" err="1">
                <a:solidFill>
                  <a:schemeClr val="dk1"/>
                </a:solidFill>
              </a:rPr>
              <a:t>weather</a:t>
            </a:r>
            <a:r>
              <a:rPr lang="fr-FR" dirty="0">
                <a:solidFill>
                  <a:schemeClr val="dk1"/>
                </a:solidFill>
              </a:rPr>
              <a:t>, </a:t>
            </a:r>
            <a:r>
              <a:rPr lang="fr-FR" dirty="0" err="1">
                <a:solidFill>
                  <a:schemeClr val="dk1"/>
                </a:solidFill>
              </a:rPr>
              <a:t>nor</a:t>
            </a:r>
            <a:r>
              <a:rPr lang="fr-FR" dirty="0">
                <a:solidFill>
                  <a:schemeClr val="dk1"/>
                </a:solidFill>
              </a:rPr>
              <a:t> </a:t>
            </a:r>
            <a:r>
              <a:rPr lang="fr-FR" dirty="0" err="1">
                <a:solidFill>
                  <a:schemeClr val="dk1"/>
                </a:solidFill>
              </a:rPr>
              <a:t>just</a:t>
            </a:r>
            <a:r>
              <a:rPr lang="fr-FR" dirty="0">
                <a:solidFill>
                  <a:schemeClr val="dk1"/>
                </a:solidFill>
              </a:rPr>
              <a:t> for </a:t>
            </a:r>
            <a:r>
              <a:rPr lang="fr-FR" dirty="0" err="1">
                <a:solidFill>
                  <a:schemeClr val="dk1"/>
                </a:solidFill>
              </a:rPr>
              <a:t>understanding</a:t>
            </a:r>
            <a:r>
              <a:rPr lang="fr-FR" dirty="0">
                <a:solidFill>
                  <a:schemeClr val="dk1"/>
                </a:solidFill>
              </a:rPr>
              <a:t> and </a:t>
            </a:r>
            <a:r>
              <a:rPr lang="fr-FR" dirty="0" err="1">
                <a:solidFill>
                  <a:schemeClr val="dk1"/>
                </a:solidFill>
              </a:rPr>
              <a:t>projecting</a:t>
            </a:r>
            <a:r>
              <a:rPr lang="fr-FR" dirty="0">
                <a:solidFill>
                  <a:schemeClr val="dk1"/>
                </a:solidFill>
              </a:rPr>
              <a:t> </a:t>
            </a:r>
            <a:r>
              <a:rPr lang="fr-FR" dirty="0" err="1">
                <a:solidFill>
                  <a:schemeClr val="dk1"/>
                </a:solidFill>
              </a:rPr>
              <a:t>climate</a:t>
            </a:r>
            <a:r>
              <a:rPr lang="fr-FR" dirty="0">
                <a:solidFill>
                  <a:schemeClr val="dk1"/>
                </a:solidFill>
              </a:rPr>
              <a:t> change, but can </a:t>
            </a:r>
            <a:r>
              <a:rPr lang="fr-FR" dirty="0" err="1">
                <a:solidFill>
                  <a:schemeClr val="dk1"/>
                </a:solidFill>
              </a:rPr>
              <a:t>also</a:t>
            </a:r>
            <a:r>
              <a:rPr lang="fr-FR" dirty="0">
                <a:solidFill>
                  <a:schemeClr val="dk1"/>
                </a:solidFill>
              </a:rPr>
              <a:t> help </a:t>
            </a:r>
            <a:r>
              <a:rPr lang="fr-FR" dirty="0" err="1">
                <a:solidFill>
                  <a:schemeClr val="dk1"/>
                </a:solidFill>
              </a:rPr>
              <a:t>explain</a:t>
            </a:r>
            <a:r>
              <a:rPr lang="fr-FR" dirty="0">
                <a:solidFill>
                  <a:schemeClr val="dk1"/>
                </a:solidFill>
              </a:rPr>
              <a:t>, for instance, </a:t>
            </a:r>
            <a:r>
              <a:rPr lang="fr-FR" dirty="0" err="1">
                <a:solidFill>
                  <a:schemeClr val="dk1"/>
                </a:solidFill>
              </a:rPr>
              <a:t>why</a:t>
            </a:r>
            <a:r>
              <a:rPr lang="fr-FR" dirty="0">
                <a:solidFill>
                  <a:schemeClr val="dk1"/>
                </a:solidFill>
              </a:rPr>
              <a:t> </a:t>
            </a:r>
            <a:r>
              <a:rPr lang="fr-FR" dirty="0" err="1">
                <a:solidFill>
                  <a:schemeClr val="dk1"/>
                </a:solidFill>
              </a:rPr>
              <a:t>Alaskan</a:t>
            </a:r>
            <a:r>
              <a:rPr lang="fr-FR" dirty="0">
                <a:solidFill>
                  <a:schemeClr val="dk1"/>
                </a:solidFill>
              </a:rPr>
              <a:t> </a:t>
            </a:r>
            <a:r>
              <a:rPr lang="fr-FR" dirty="0" err="1">
                <a:solidFill>
                  <a:schemeClr val="dk1"/>
                </a:solidFill>
              </a:rPr>
              <a:t>crab</a:t>
            </a:r>
            <a:r>
              <a:rPr lang="fr-FR" dirty="0">
                <a:solidFill>
                  <a:schemeClr val="dk1"/>
                </a:solidFill>
              </a:rPr>
              <a:t> populations </a:t>
            </a:r>
            <a:r>
              <a:rPr lang="fr-FR" dirty="0" err="1">
                <a:solidFill>
                  <a:schemeClr val="dk1"/>
                </a:solidFill>
              </a:rPr>
              <a:t>just</a:t>
            </a:r>
            <a:r>
              <a:rPr lang="fr-FR" dirty="0">
                <a:solidFill>
                  <a:schemeClr val="dk1"/>
                </a:solidFill>
              </a:rPr>
              <a:t> </a:t>
            </a:r>
            <a:r>
              <a:rPr lang="fr-FR" dirty="0" err="1">
                <a:solidFill>
                  <a:schemeClr val="dk1"/>
                </a:solidFill>
              </a:rPr>
              <a:t>crashed</a:t>
            </a:r>
            <a:r>
              <a:rPr lang="fr-FR" dirty="0">
                <a:solidFill>
                  <a:schemeClr val="dk1"/>
                </a:solidFill>
              </a:rPr>
              <a:t> (</a:t>
            </a:r>
            <a:r>
              <a:rPr lang="fr-FR" dirty="0" err="1">
                <a:solidFill>
                  <a:schemeClr val="dk1"/>
                </a:solidFill>
              </a:rPr>
              <a:t>because</a:t>
            </a:r>
            <a:r>
              <a:rPr lang="fr-FR" dirty="0">
                <a:solidFill>
                  <a:schemeClr val="dk1"/>
                </a:solidFill>
              </a:rPr>
              <a:t> of </a:t>
            </a:r>
            <a:r>
              <a:rPr lang="fr-FR" dirty="0" err="1">
                <a:solidFill>
                  <a:schemeClr val="dk1"/>
                </a:solidFill>
              </a:rPr>
              <a:t>heat</a:t>
            </a:r>
            <a:r>
              <a:rPr lang="fr-FR" dirty="0">
                <a:solidFill>
                  <a:schemeClr val="dk1"/>
                </a:solidFill>
              </a:rPr>
              <a:t> </a:t>
            </a:r>
            <a:r>
              <a:rPr lang="fr-FR" dirty="0" err="1">
                <a:solidFill>
                  <a:schemeClr val="dk1"/>
                </a:solidFill>
              </a:rPr>
              <a:t>waves</a:t>
            </a:r>
            <a:r>
              <a:rPr lang="fr-FR" dirty="0">
                <a:solidFill>
                  <a:schemeClr val="dk1"/>
                </a:solidFill>
              </a:rPr>
              <a:t> in a couple of </a:t>
            </a:r>
            <a:r>
              <a:rPr lang="fr-FR" dirty="0" err="1">
                <a:solidFill>
                  <a:schemeClr val="dk1"/>
                </a:solidFill>
              </a:rPr>
              <a:t>recent</a:t>
            </a:r>
            <a:r>
              <a:rPr lang="fr-FR" dirty="0">
                <a:solidFill>
                  <a:schemeClr val="dk1"/>
                </a:solidFill>
              </a:rPr>
              <a:t> </a:t>
            </a:r>
            <a:r>
              <a:rPr lang="fr-FR" dirty="0" err="1">
                <a:solidFill>
                  <a:schemeClr val="dk1"/>
                </a:solidFill>
              </a:rPr>
              <a:t>years</a:t>
            </a:r>
            <a:r>
              <a:rPr lang="fr-FR" dirty="0">
                <a:solidFill>
                  <a:schemeClr val="dk1"/>
                </a:solidFill>
              </a:rPr>
              <a:t> </a:t>
            </a:r>
            <a:r>
              <a:rPr lang="fr-FR" dirty="0" err="1">
                <a:solidFill>
                  <a:schemeClr val="dk1"/>
                </a:solidFill>
              </a:rPr>
              <a:t>specifically</a:t>
            </a:r>
            <a:r>
              <a:rPr lang="fr-FR" dirty="0">
                <a:solidFill>
                  <a:schemeClr val="dk1"/>
                </a:solidFill>
              </a:rPr>
              <a:t> </a:t>
            </a:r>
            <a:r>
              <a:rPr lang="fr-FR" dirty="0" err="1">
                <a:solidFill>
                  <a:schemeClr val="dk1"/>
                </a:solidFill>
              </a:rPr>
              <a:t>affecting</a:t>
            </a:r>
            <a:r>
              <a:rPr lang="fr-FR" dirty="0">
                <a:solidFill>
                  <a:schemeClr val="dk1"/>
                </a:solidFill>
              </a:rPr>
              <a:t> </a:t>
            </a:r>
            <a:r>
              <a:rPr lang="fr-FR" dirty="0" err="1">
                <a:solidFill>
                  <a:schemeClr val="dk1"/>
                </a:solidFill>
              </a:rPr>
              <a:t>those</a:t>
            </a:r>
            <a:r>
              <a:rPr lang="fr-FR" dirty="0">
                <a:solidFill>
                  <a:schemeClr val="dk1"/>
                </a:solidFill>
              </a:rPr>
              <a:t> waters). This has put </a:t>
            </a:r>
            <a:r>
              <a:rPr lang="fr-FR" dirty="0" err="1">
                <a:solidFill>
                  <a:schemeClr val="dk1"/>
                </a:solidFill>
              </a:rPr>
              <a:t>many</a:t>
            </a:r>
            <a:r>
              <a:rPr lang="fr-FR" dirty="0">
                <a:solidFill>
                  <a:schemeClr val="dk1"/>
                </a:solidFill>
              </a:rPr>
              <a:t> </a:t>
            </a:r>
            <a:r>
              <a:rPr lang="fr-FR" dirty="0" err="1">
                <a:solidFill>
                  <a:schemeClr val="dk1"/>
                </a:solidFill>
              </a:rPr>
              <a:t>fishermen</a:t>
            </a:r>
            <a:r>
              <a:rPr lang="fr-FR" dirty="0">
                <a:solidFill>
                  <a:schemeClr val="dk1"/>
                </a:solidFill>
              </a:rPr>
              <a:t> out of </a:t>
            </a:r>
            <a:r>
              <a:rPr lang="fr-FR" dirty="0" err="1">
                <a:solidFill>
                  <a:schemeClr val="dk1"/>
                </a:solidFill>
              </a:rPr>
              <a:t>work</a:t>
            </a:r>
            <a:r>
              <a:rPr lang="fr-FR" dirty="0">
                <a:solidFill>
                  <a:schemeClr val="dk1"/>
                </a:solidFill>
              </a:rPr>
              <a:t>.  Source: https://phys.org/news/2022-10-key-culprit-alaska-crab-mass.html</a:t>
            </a:r>
            <a:endParaRPr dirty="0">
              <a:solidFill>
                <a:schemeClr val="dk1"/>
              </a:solidFill>
            </a:endParaRPr>
          </a:p>
          <a:p>
            <a:pPr marL="158750" lvl="0" indent="0" algn="l" rtl="0">
              <a:lnSpc>
                <a:spcPct val="100000"/>
              </a:lnSpc>
              <a:spcBef>
                <a:spcPts val="0"/>
              </a:spcBef>
              <a:spcAft>
                <a:spcPts val="0"/>
              </a:spcAft>
              <a:buSzPts val="1100"/>
              <a:buNone/>
            </a:pPr>
            <a:endParaRPr dirty="0">
              <a:solidFill>
                <a:schemeClr val="dk1"/>
              </a:solidFill>
            </a:endParaRPr>
          </a:p>
          <a:p>
            <a:pPr marL="158750" lvl="0" indent="0" algn="l" rtl="0">
              <a:lnSpc>
                <a:spcPct val="100000"/>
              </a:lnSpc>
              <a:spcBef>
                <a:spcPts val="0"/>
              </a:spcBef>
              <a:spcAft>
                <a:spcPts val="0"/>
              </a:spcAft>
              <a:buSzPts val="1100"/>
              <a:buNone/>
            </a:pPr>
            <a:r>
              <a:rPr lang="fr-FR" dirty="0">
                <a:solidFill>
                  <a:schemeClr val="dk1"/>
                </a:solidFill>
              </a:rPr>
              <a:t>The </a:t>
            </a:r>
            <a:r>
              <a:rPr lang="fr-FR" dirty="0" err="1">
                <a:solidFill>
                  <a:schemeClr val="dk1"/>
                </a:solidFill>
              </a:rPr>
              <a:t>equivalent</a:t>
            </a:r>
            <a:r>
              <a:rPr lang="fr-FR" dirty="0">
                <a:solidFill>
                  <a:schemeClr val="dk1"/>
                </a:solidFill>
              </a:rPr>
              <a:t> to the </a:t>
            </a:r>
            <a:r>
              <a:rPr lang="fr-FR" dirty="0" err="1">
                <a:solidFill>
                  <a:schemeClr val="dk1"/>
                </a:solidFill>
              </a:rPr>
              <a:t>previously</a:t>
            </a:r>
            <a:r>
              <a:rPr lang="fr-FR" dirty="0">
                <a:solidFill>
                  <a:schemeClr val="dk1"/>
                </a:solidFill>
              </a:rPr>
              <a:t> </a:t>
            </a:r>
            <a:r>
              <a:rPr lang="fr-FR" dirty="0" err="1">
                <a:solidFill>
                  <a:schemeClr val="dk1"/>
                </a:solidFill>
              </a:rPr>
              <a:t>mentioned</a:t>
            </a:r>
            <a:r>
              <a:rPr lang="fr-FR" dirty="0">
                <a:solidFill>
                  <a:schemeClr val="dk1"/>
                </a:solidFill>
              </a:rPr>
              <a:t> GTFS for </a:t>
            </a:r>
            <a:r>
              <a:rPr lang="fr-FR" dirty="0" err="1">
                <a:solidFill>
                  <a:schemeClr val="dk1"/>
                </a:solidFill>
              </a:rPr>
              <a:t>weather</a:t>
            </a:r>
            <a:r>
              <a:rPr lang="fr-FR" dirty="0">
                <a:solidFill>
                  <a:schemeClr val="dk1"/>
                </a:solidFill>
              </a:rPr>
              <a:t> data </a:t>
            </a:r>
            <a:r>
              <a:rPr lang="fr-FR" dirty="0" err="1">
                <a:solidFill>
                  <a:schemeClr val="dk1"/>
                </a:solidFill>
              </a:rPr>
              <a:t>is</a:t>
            </a:r>
            <a:r>
              <a:rPr lang="fr-FR" dirty="0">
                <a:solidFill>
                  <a:schemeClr val="dk1"/>
                </a:solidFill>
              </a:rPr>
              <a:t> </a:t>
            </a:r>
            <a:r>
              <a:rPr lang="fr-FR" b="1" dirty="0">
                <a:solidFill>
                  <a:schemeClr val="dk1"/>
                </a:solidFill>
              </a:rPr>
              <a:t>GRIB</a:t>
            </a:r>
            <a:r>
              <a:rPr lang="fr-FR" dirty="0">
                <a:solidFill>
                  <a:schemeClr val="dk1"/>
                </a:solidFill>
              </a:rPr>
              <a:t> (</a:t>
            </a:r>
            <a:r>
              <a:rPr lang="fr-FR" b="1" dirty="0" err="1">
                <a:solidFill>
                  <a:schemeClr val="dk1"/>
                </a:solidFill>
              </a:rPr>
              <a:t>GRIdded</a:t>
            </a:r>
            <a:r>
              <a:rPr lang="fr-FR" b="1" dirty="0">
                <a:solidFill>
                  <a:schemeClr val="dk1"/>
                </a:solidFill>
              </a:rPr>
              <a:t> </a:t>
            </a:r>
            <a:r>
              <a:rPr lang="fr-FR" b="1" dirty="0" err="1">
                <a:solidFill>
                  <a:schemeClr val="dk1"/>
                </a:solidFill>
              </a:rPr>
              <a:t>Binary</a:t>
            </a:r>
            <a:r>
              <a:rPr lang="fr-FR" dirty="0">
                <a:solidFill>
                  <a:schemeClr val="dk1"/>
                </a:solidFill>
              </a:rPr>
              <a:t> or </a:t>
            </a:r>
            <a:r>
              <a:rPr lang="fr-FR" b="1" dirty="0">
                <a:solidFill>
                  <a:schemeClr val="dk1"/>
                </a:solidFill>
              </a:rPr>
              <a:t>General </a:t>
            </a:r>
            <a:r>
              <a:rPr lang="fr-FR" b="1" dirty="0" err="1">
                <a:solidFill>
                  <a:schemeClr val="dk1"/>
                </a:solidFill>
              </a:rPr>
              <a:t>Regularly-distributed</a:t>
            </a:r>
            <a:r>
              <a:rPr lang="fr-FR" b="1" dirty="0">
                <a:solidFill>
                  <a:schemeClr val="dk1"/>
                </a:solidFill>
              </a:rPr>
              <a:t> Information in </a:t>
            </a:r>
            <a:r>
              <a:rPr lang="fr-FR" b="1" dirty="0" err="1">
                <a:solidFill>
                  <a:schemeClr val="dk1"/>
                </a:solidFill>
              </a:rPr>
              <a:t>Binary</a:t>
            </a:r>
            <a:r>
              <a:rPr lang="fr-FR" b="1" dirty="0">
                <a:solidFill>
                  <a:schemeClr val="dk1"/>
                </a:solidFill>
              </a:rPr>
              <a:t> </a:t>
            </a:r>
            <a:r>
              <a:rPr lang="fr-FR" b="1" dirty="0" err="1">
                <a:solidFill>
                  <a:schemeClr val="dk1"/>
                </a:solidFill>
              </a:rPr>
              <a:t>form</a:t>
            </a:r>
            <a:r>
              <a:rPr lang="fr-FR" u="sng" baseline="30000" dirty="0">
                <a:solidFill>
                  <a:schemeClr val="hlink"/>
                </a:solidFill>
                <a:hlinkClick r:id="rId3"/>
              </a:rPr>
              <a:t>[1]</a:t>
            </a:r>
            <a:r>
              <a:rPr lang="fr-FR" dirty="0">
                <a:solidFill>
                  <a:schemeClr val="dk1"/>
                </a:solidFill>
              </a:rPr>
              <a:t>), a concise data format </a:t>
            </a:r>
            <a:r>
              <a:rPr lang="fr-FR" dirty="0" err="1">
                <a:solidFill>
                  <a:schemeClr val="dk1"/>
                </a:solidFill>
              </a:rPr>
              <a:t>commonly</a:t>
            </a:r>
            <a:r>
              <a:rPr lang="fr-FR" dirty="0">
                <a:solidFill>
                  <a:schemeClr val="dk1"/>
                </a:solidFill>
              </a:rPr>
              <a:t> </a:t>
            </a:r>
            <a:r>
              <a:rPr lang="fr-FR" dirty="0" err="1">
                <a:solidFill>
                  <a:schemeClr val="dk1"/>
                </a:solidFill>
              </a:rPr>
              <a:t>used</a:t>
            </a:r>
            <a:r>
              <a:rPr lang="fr-FR" dirty="0">
                <a:solidFill>
                  <a:schemeClr val="dk1"/>
                </a:solidFill>
              </a:rPr>
              <a:t> in</a:t>
            </a:r>
            <a:r>
              <a:rPr lang="fr-FR" dirty="0">
                <a:solidFill>
                  <a:schemeClr val="dk1"/>
                </a:solidFill>
                <a:uFill>
                  <a:noFill/>
                </a:uFill>
                <a:hlinkClick r:id="rId4">
                  <a:extLst>
                    <a:ext uri="{A12FA001-AC4F-418D-AE19-62706E023703}">
                      <ahyp:hlinkClr xmlns:ahyp="http://schemas.microsoft.com/office/drawing/2018/hyperlinkcolor" val="tx"/>
                    </a:ext>
                  </a:extLst>
                </a:hlinkClick>
              </a:rPr>
              <a:t> </a:t>
            </a:r>
            <a:r>
              <a:rPr lang="fr-FR" u="sng" dirty="0" err="1">
                <a:solidFill>
                  <a:schemeClr val="hlink"/>
                </a:solidFill>
                <a:hlinkClick r:id="rId4"/>
              </a:rPr>
              <a:t>meteorology</a:t>
            </a:r>
            <a:r>
              <a:rPr lang="fr-FR" dirty="0">
                <a:solidFill>
                  <a:schemeClr val="dk1"/>
                </a:solidFill>
              </a:rPr>
              <a:t> to store </a:t>
            </a:r>
            <a:r>
              <a:rPr lang="fr-FR" dirty="0" err="1">
                <a:solidFill>
                  <a:schemeClr val="dk1"/>
                </a:solidFill>
              </a:rPr>
              <a:t>historical</a:t>
            </a:r>
            <a:r>
              <a:rPr lang="fr-FR" dirty="0">
                <a:solidFill>
                  <a:schemeClr val="dk1"/>
                </a:solidFill>
              </a:rPr>
              <a:t> and</a:t>
            </a:r>
            <a:r>
              <a:rPr lang="fr-FR" dirty="0">
                <a:solidFill>
                  <a:schemeClr val="dk1"/>
                </a:solidFill>
                <a:uFill>
                  <a:noFill/>
                </a:uFill>
                <a:hlinkClick r:id="rId5">
                  <a:extLst>
                    <a:ext uri="{A12FA001-AC4F-418D-AE19-62706E023703}">
                      <ahyp:hlinkClr xmlns:ahyp="http://schemas.microsoft.com/office/drawing/2018/hyperlinkcolor" val="tx"/>
                    </a:ext>
                  </a:extLst>
                </a:hlinkClick>
              </a:rPr>
              <a:t> </a:t>
            </a:r>
            <a:r>
              <a:rPr lang="fr-FR" u="sng" dirty="0" err="1">
                <a:solidFill>
                  <a:schemeClr val="hlink"/>
                </a:solidFill>
                <a:hlinkClick r:id="rId5"/>
              </a:rPr>
              <a:t>forecast</a:t>
            </a:r>
            <a:r>
              <a:rPr lang="fr-FR" dirty="0">
                <a:solidFill>
                  <a:schemeClr val="dk1"/>
                </a:solidFill>
              </a:rPr>
              <a:t> </a:t>
            </a:r>
            <a:r>
              <a:rPr lang="fr-FR" dirty="0" err="1">
                <a:solidFill>
                  <a:schemeClr val="dk1"/>
                </a:solidFill>
              </a:rPr>
              <a:t>weather</a:t>
            </a:r>
            <a:r>
              <a:rPr lang="fr-FR" dirty="0">
                <a:solidFill>
                  <a:schemeClr val="dk1"/>
                </a:solidFill>
              </a:rPr>
              <a:t> data. It </a:t>
            </a:r>
            <a:r>
              <a:rPr lang="fr-FR" dirty="0" err="1">
                <a:solidFill>
                  <a:schemeClr val="dk1"/>
                </a:solidFill>
              </a:rPr>
              <a:t>is</a:t>
            </a:r>
            <a:r>
              <a:rPr lang="fr-FR" dirty="0">
                <a:solidFill>
                  <a:schemeClr val="dk1"/>
                </a:solidFill>
              </a:rPr>
              <a:t> </a:t>
            </a:r>
            <a:r>
              <a:rPr lang="fr-FR" dirty="0" err="1">
                <a:solidFill>
                  <a:schemeClr val="dk1"/>
                </a:solidFill>
              </a:rPr>
              <a:t>standardized</a:t>
            </a:r>
            <a:r>
              <a:rPr lang="fr-FR" dirty="0">
                <a:solidFill>
                  <a:schemeClr val="dk1"/>
                </a:solidFill>
              </a:rPr>
              <a:t> by the</a:t>
            </a:r>
            <a:r>
              <a:rPr lang="fr-FR" dirty="0">
                <a:solidFill>
                  <a:schemeClr val="dk1"/>
                </a:solidFill>
                <a:uFill>
                  <a:noFill/>
                </a:uFill>
                <a:hlinkClick r:id="rId6">
                  <a:extLst>
                    <a:ext uri="{A12FA001-AC4F-418D-AE19-62706E023703}">
                      <ahyp:hlinkClr xmlns:ahyp="http://schemas.microsoft.com/office/drawing/2018/hyperlinkcolor" val="tx"/>
                    </a:ext>
                  </a:extLst>
                </a:hlinkClick>
              </a:rPr>
              <a:t> </a:t>
            </a:r>
            <a:r>
              <a:rPr lang="fr-FR" u="sng" dirty="0">
                <a:solidFill>
                  <a:schemeClr val="hlink"/>
                </a:solidFill>
                <a:hlinkClick r:id="rId6"/>
              </a:rPr>
              <a:t>World </a:t>
            </a:r>
            <a:r>
              <a:rPr lang="fr-FR" u="sng" dirty="0" err="1">
                <a:solidFill>
                  <a:schemeClr val="hlink"/>
                </a:solidFill>
                <a:hlinkClick r:id="rId6"/>
              </a:rPr>
              <a:t>Meteorological</a:t>
            </a:r>
            <a:r>
              <a:rPr lang="fr-FR" u="sng" dirty="0">
                <a:solidFill>
                  <a:schemeClr val="hlink"/>
                </a:solidFill>
                <a:hlinkClick r:id="rId6"/>
              </a:rPr>
              <a:t> </a:t>
            </a:r>
            <a:r>
              <a:rPr lang="fr-FR" u="sng" dirty="0" err="1">
                <a:solidFill>
                  <a:schemeClr val="hlink"/>
                </a:solidFill>
                <a:hlinkClick r:id="rId6"/>
              </a:rPr>
              <a:t>Organization</a:t>
            </a:r>
            <a:r>
              <a:rPr lang="fr-FR" dirty="0" err="1">
                <a:solidFill>
                  <a:schemeClr val="dk1"/>
                </a:solidFill>
              </a:rPr>
              <a:t>'s</a:t>
            </a:r>
            <a:r>
              <a:rPr lang="fr-FR" dirty="0">
                <a:solidFill>
                  <a:schemeClr val="dk1"/>
                </a:solidFill>
              </a:rPr>
              <a:t> Commission for Basic </a:t>
            </a:r>
            <a:r>
              <a:rPr lang="fr-FR" dirty="0" err="1">
                <a:solidFill>
                  <a:schemeClr val="dk1"/>
                </a:solidFill>
              </a:rPr>
              <a:t>Systems</a:t>
            </a:r>
            <a:r>
              <a:rPr lang="fr-FR" dirty="0">
                <a:solidFill>
                  <a:schemeClr val="dk1"/>
                </a:solidFill>
              </a:rPr>
              <a:t> (Source: https://en.wikipedia.org/wiki/GRIB).</a:t>
            </a:r>
          </a:p>
          <a:p>
            <a:pPr marL="158750" lvl="0" indent="0" algn="l" rtl="0">
              <a:lnSpc>
                <a:spcPct val="100000"/>
              </a:lnSpc>
              <a:spcBef>
                <a:spcPts val="0"/>
              </a:spcBef>
              <a:spcAft>
                <a:spcPts val="0"/>
              </a:spcAft>
              <a:buSzPts val="1100"/>
              <a:buNone/>
            </a:pPr>
            <a:endParaRPr lang="fr-FR" dirty="0">
              <a:solidFill>
                <a:schemeClr val="dk1"/>
              </a:solidFill>
            </a:endParaRPr>
          </a:p>
          <a:p>
            <a:pPr marL="158750" lvl="0" indent="0" algn="l" rtl="0">
              <a:lnSpc>
                <a:spcPct val="100000"/>
              </a:lnSpc>
              <a:spcBef>
                <a:spcPts val="0"/>
              </a:spcBef>
              <a:spcAft>
                <a:spcPts val="0"/>
              </a:spcAft>
              <a:buSzPts val="1100"/>
              <a:buNone/>
            </a:pPr>
            <a:r>
              <a:rPr lang="fr-FR" b="1" dirty="0" err="1">
                <a:solidFill>
                  <a:schemeClr val="dk1"/>
                </a:solidFill>
              </a:rPr>
              <a:t>When</a:t>
            </a:r>
            <a:r>
              <a:rPr lang="fr-FR" b="1" dirty="0">
                <a:solidFill>
                  <a:schemeClr val="dk1"/>
                </a:solidFill>
              </a:rPr>
              <a:t> </a:t>
            </a:r>
            <a:r>
              <a:rPr lang="fr-FR" b="1" dirty="0" err="1">
                <a:solidFill>
                  <a:schemeClr val="dk1"/>
                </a:solidFill>
              </a:rPr>
              <a:t>you</a:t>
            </a:r>
            <a:r>
              <a:rPr lang="fr-FR" b="1" dirty="0">
                <a:solidFill>
                  <a:schemeClr val="dk1"/>
                </a:solidFill>
              </a:rPr>
              <a:t> go on the </a:t>
            </a:r>
            <a:r>
              <a:rPr lang="fr-FR" b="1" dirty="0" err="1">
                <a:solidFill>
                  <a:schemeClr val="dk1"/>
                </a:solidFill>
              </a:rPr>
              <a:t>hunt</a:t>
            </a:r>
            <a:r>
              <a:rPr lang="fr-FR" b="1" dirty="0">
                <a:solidFill>
                  <a:schemeClr val="dk1"/>
                </a:solidFill>
              </a:rPr>
              <a:t> for data </a:t>
            </a:r>
            <a:r>
              <a:rPr lang="fr-FR" b="1" dirty="0" err="1">
                <a:solidFill>
                  <a:schemeClr val="dk1"/>
                </a:solidFill>
              </a:rPr>
              <a:t>that</a:t>
            </a:r>
            <a:r>
              <a:rPr lang="fr-FR" b="1" dirty="0">
                <a:solidFill>
                  <a:schemeClr val="dk1"/>
                </a:solidFill>
              </a:rPr>
              <a:t> </a:t>
            </a:r>
            <a:r>
              <a:rPr lang="fr-FR" b="1" dirty="0" err="1">
                <a:solidFill>
                  <a:schemeClr val="dk1"/>
                </a:solidFill>
              </a:rPr>
              <a:t>will</a:t>
            </a:r>
            <a:r>
              <a:rPr lang="fr-FR" b="1" dirty="0">
                <a:solidFill>
                  <a:schemeClr val="dk1"/>
                </a:solidFill>
              </a:rPr>
              <a:t> help </a:t>
            </a:r>
            <a:r>
              <a:rPr lang="fr-FR" b="1" dirty="0" err="1">
                <a:solidFill>
                  <a:schemeClr val="dk1"/>
                </a:solidFill>
              </a:rPr>
              <a:t>you</a:t>
            </a:r>
            <a:r>
              <a:rPr lang="fr-FR" b="1" dirty="0">
                <a:solidFill>
                  <a:schemeClr val="dk1"/>
                </a:solidFill>
              </a:rPr>
              <a:t> solve a </a:t>
            </a:r>
            <a:r>
              <a:rPr lang="fr-FR" b="1" dirty="0" err="1">
                <a:solidFill>
                  <a:schemeClr val="dk1"/>
                </a:solidFill>
              </a:rPr>
              <a:t>problem</a:t>
            </a:r>
            <a:r>
              <a:rPr lang="fr-FR" b="1" dirty="0">
                <a:solidFill>
                  <a:schemeClr val="dk1"/>
                </a:solidFill>
              </a:rPr>
              <a:t> or </a:t>
            </a:r>
            <a:r>
              <a:rPr lang="fr-FR" b="1" dirty="0" err="1">
                <a:solidFill>
                  <a:schemeClr val="dk1"/>
                </a:solidFill>
              </a:rPr>
              <a:t>realise</a:t>
            </a:r>
            <a:r>
              <a:rPr lang="fr-FR" b="1" dirty="0">
                <a:solidFill>
                  <a:schemeClr val="dk1"/>
                </a:solidFill>
              </a:rPr>
              <a:t> an </a:t>
            </a:r>
            <a:r>
              <a:rPr lang="fr-FR" b="1" dirty="0" err="1">
                <a:solidFill>
                  <a:schemeClr val="dk1"/>
                </a:solidFill>
              </a:rPr>
              <a:t>opportunity</a:t>
            </a:r>
            <a:r>
              <a:rPr lang="fr-FR" b="1" dirty="0">
                <a:solidFill>
                  <a:schemeClr val="dk1"/>
                </a:solidFill>
              </a:rPr>
              <a:t>, </a:t>
            </a:r>
            <a:r>
              <a:rPr lang="fr-FR" b="1" dirty="0" err="1">
                <a:solidFill>
                  <a:schemeClr val="dk1"/>
                </a:solidFill>
              </a:rPr>
              <a:t>keep</a:t>
            </a:r>
            <a:r>
              <a:rPr lang="fr-FR" b="1" dirty="0">
                <a:solidFill>
                  <a:schemeClr val="dk1"/>
                </a:solidFill>
              </a:rPr>
              <a:t> in </a:t>
            </a:r>
            <a:r>
              <a:rPr lang="fr-FR" b="1" dirty="0" err="1">
                <a:solidFill>
                  <a:schemeClr val="dk1"/>
                </a:solidFill>
              </a:rPr>
              <a:t>mind</a:t>
            </a:r>
            <a:r>
              <a:rPr lang="fr-FR" b="1" dirty="0">
                <a:solidFill>
                  <a:schemeClr val="dk1"/>
                </a:solidFill>
              </a:rPr>
              <a:t> </a:t>
            </a:r>
            <a:r>
              <a:rPr lang="fr-FR" b="1" dirty="0" err="1">
                <a:solidFill>
                  <a:schemeClr val="dk1"/>
                </a:solidFill>
              </a:rPr>
              <a:t>there</a:t>
            </a:r>
            <a:r>
              <a:rPr lang="fr-FR" b="1" dirty="0">
                <a:solidFill>
                  <a:schemeClr val="dk1"/>
                </a:solidFill>
              </a:rPr>
              <a:t> </a:t>
            </a:r>
            <a:r>
              <a:rPr lang="fr-FR" b="1" dirty="0" err="1">
                <a:solidFill>
                  <a:schemeClr val="dk1"/>
                </a:solidFill>
              </a:rPr>
              <a:t>may</a:t>
            </a:r>
            <a:r>
              <a:rPr lang="fr-FR" b="1" dirty="0">
                <a:solidFill>
                  <a:schemeClr val="dk1"/>
                </a:solidFill>
              </a:rPr>
              <a:t> </a:t>
            </a:r>
            <a:r>
              <a:rPr lang="fr-FR" b="1" dirty="0" err="1">
                <a:solidFill>
                  <a:schemeClr val="dk1"/>
                </a:solidFill>
              </a:rPr>
              <a:t>be</a:t>
            </a:r>
            <a:r>
              <a:rPr lang="fr-FR" b="1" dirty="0">
                <a:solidFill>
                  <a:schemeClr val="dk1"/>
                </a:solidFill>
              </a:rPr>
              <a:t> a standard for sharing </a:t>
            </a:r>
            <a:r>
              <a:rPr lang="fr-FR" b="1" dirty="0" err="1">
                <a:solidFill>
                  <a:schemeClr val="dk1"/>
                </a:solidFill>
              </a:rPr>
              <a:t>it</a:t>
            </a:r>
            <a:r>
              <a:rPr lang="fr-FR" b="1" dirty="0">
                <a:solidFill>
                  <a:schemeClr val="dk1"/>
                </a:solidFill>
              </a:rPr>
              <a:t>.  Or </a:t>
            </a:r>
            <a:r>
              <a:rPr lang="fr-FR" b="1" dirty="0" err="1">
                <a:solidFill>
                  <a:schemeClr val="dk1"/>
                </a:solidFill>
              </a:rPr>
              <a:t>maybe</a:t>
            </a:r>
            <a:r>
              <a:rPr lang="fr-FR" b="1" dirty="0">
                <a:solidFill>
                  <a:schemeClr val="dk1"/>
                </a:solidFill>
              </a:rPr>
              <a:t> </a:t>
            </a:r>
            <a:r>
              <a:rPr lang="fr-FR" b="1" dirty="0" err="1">
                <a:solidFill>
                  <a:schemeClr val="dk1"/>
                </a:solidFill>
              </a:rPr>
              <a:t>you</a:t>
            </a:r>
            <a:r>
              <a:rPr lang="fr-FR" b="1" dirty="0">
                <a:solidFill>
                  <a:schemeClr val="dk1"/>
                </a:solidFill>
              </a:rPr>
              <a:t> can call for one!</a:t>
            </a:r>
            <a:br>
              <a:rPr lang="fr-FR" dirty="0"/>
            </a:br>
            <a:br>
              <a:rPr lang="fr-FR" dirty="0"/>
            </a:br>
            <a:br>
              <a:rPr lang="fr-FR" dirty="0"/>
            </a:br>
            <a:br>
              <a:rPr lang="fr-FR" dirty="0"/>
            </a:b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 name="Google Shape;7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r-FR"/>
              <a:t>Overall, the goals of the four sessions of the program are these.  They are modest goals because we only have so much time with you.  But you will be able to better “speak data” and better able to realistically envision how to find data and work with it to gain value.</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fr-FR"/>
              <a:t>At the end of almost every session, including this one, we also intend to provide information on local (Yukon) resources, so that if this program has inspired you to learn more, and even pursue your own business or project, you can immediately follow through, and realize your aspirations!</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16770eb238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4" name="Google Shape;354;g16770eb2388_0_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fr-FR" dirty="0" err="1"/>
              <a:t>Here</a:t>
            </a:r>
            <a:r>
              <a:rPr lang="fr-FR" dirty="0"/>
              <a:t> </a:t>
            </a:r>
            <a:r>
              <a:rPr lang="fr-FR" dirty="0" err="1"/>
              <a:t>is</a:t>
            </a:r>
            <a:r>
              <a:rPr lang="fr-FR" dirty="0"/>
              <a:t> an </a:t>
            </a:r>
            <a:r>
              <a:rPr lang="fr-FR" dirty="0" err="1"/>
              <a:t>example</a:t>
            </a:r>
            <a:r>
              <a:rPr lang="fr-FR" dirty="0"/>
              <a:t> of Open Data </a:t>
            </a:r>
            <a:r>
              <a:rPr lang="fr-FR" dirty="0" err="1"/>
              <a:t>that</a:t>
            </a:r>
            <a:r>
              <a:rPr lang="fr-FR" dirty="0"/>
              <a:t> I have a lot of </a:t>
            </a:r>
            <a:r>
              <a:rPr lang="fr-FR" dirty="0" err="1"/>
              <a:t>experience</a:t>
            </a:r>
            <a:r>
              <a:rPr lang="fr-FR" dirty="0"/>
              <a:t> </a:t>
            </a:r>
            <a:r>
              <a:rPr lang="fr-FR" dirty="0" err="1"/>
              <a:t>with</a:t>
            </a:r>
            <a:r>
              <a:rPr lang="fr-FR" dirty="0"/>
              <a:t> as a former </a:t>
            </a:r>
            <a:r>
              <a:rPr lang="fr-FR" dirty="0" err="1"/>
              <a:t>campaign</a:t>
            </a:r>
            <a:r>
              <a:rPr lang="fr-FR" dirty="0"/>
              <a:t> manager.</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fr-FR" dirty="0"/>
              <a:t>There are the </a:t>
            </a:r>
            <a:r>
              <a:rPr lang="fr-FR" dirty="0" err="1"/>
              <a:t>results</a:t>
            </a:r>
            <a:r>
              <a:rPr lang="fr-FR" dirty="0"/>
              <a:t> of the </a:t>
            </a:r>
            <a:r>
              <a:rPr lang="fr-FR" dirty="0" err="1"/>
              <a:t>most</a:t>
            </a:r>
            <a:r>
              <a:rPr lang="fr-FR" dirty="0"/>
              <a:t> </a:t>
            </a:r>
            <a:r>
              <a:rPr lang="fr-FR" dirty="0" err="1"/>
              <a:t>recent</a:t>
            </a:r>
            <a:r>
              <a:rPr lang="fr-FR" dirty="0"/>
              <a:t> </a:t>
            </a:r>
            <a:r>
              <a:rPr lang="fr-FR" dirty="0" err="1"/>
              <a:t>federal</a:t>
            </a:r>
            <a:r>
              <a:rPr lang="fr-FR" dirty="0"/>
              <a:t> </a:t>
            </a:r>
            <a:r>
              <a:rPr lang="fr-FR" dirty="0" err="1"/>
              <a:t>election</a:t>
            </a:r>
            <a:r>
              <a:rPr lang="fr-FR" dirty="0"/>
              <a:t> in Canada.  You </a:t>
            </a:r>
            <a:r>
              <a:rPr lang="fr-FR" dirty="0" err="1"/>
              <a:t>see</a:t>
            </a:r>
            <a:r>
              <a:rPr lang="fr-FR" dirty="0"/>
              <a:t> how the Conservatives </a:t>
            </a:r>
            <a:r>
              <a:rPr lang="fr-FR" dirty="0" err="1"/>
              <a:t>got</a:t>
            </a:r>
            <a:r>
              <a:rPr lang="fr-FR" dirty="0"/>
              <a:t> more votes </a:t>
            </a:r>
            <a:r>
              <a:rPr lang="fr-FR" dirty="0" err="1"/>
              <a:t>than</a:t>
            </a:r>
            <a:r>
              <a:rPr lang="fr-FR" dirty="0"/>
              <a:t> the </a:t>
            </a:r>
            <a:r>
              <a:rPr lang="fr-FR" dirty="0" err="1"/>
              <a:t>Liberals</a:t>
            </a:r>
            <a:r>
              <a:rPr lang="fr-FR" dirty="0"/>
              <a:t>. But </a:t>
            </a:r>
            <a:r>
              <a:rPr lang="fr-FR" dirty="0" err="1"/>
              <a:t>these</a:t>
            </a:r>
            <a:r>
              <a:rPr lang="fr-FR" dirty="0"/>
              <a:t> votes </a:t>
            </a:r>
            <a:r>
              <a:rPr lang="fr-FR" dirty="0" err="1"/>
              <a:t>were</a:t>
            </a:r>
            <a:r>
              <a:rPr lang="fr-FR" dirty="0"/>
              <a:t> </a:t>
            </a:r>
            <a:r>
              <a:rPr lang="fr-FR" dirty="0" err="1"/>
              <a:t>concentrated</a:t>
            </a:r>
            <a:r>
              <a:rPr lang="fr-FR" dirty="0"/>
              <a:t> in </a:t>
            </a:r>
            <a:r>
              <a:rPr lang="fr-FR" dirty="0" err="1"/>
              <a:t>fewer</a:t>
            </a:r>
            <a:r>
              <a:rPr lang="fr-FR" dirty="0"/>
              <a:t> </a:t>
            </a:r>
            <a:r>
              <a:rPr lang="fr-FR" dirty="0" err="1"/>
              <a:t>electoral</a:t>
            </a:r>
            <a:r>
              <a:rPr lang="fr-FR" dirty="0"/>
              <a:t> districts </a:t>
            </a:r>
            <a:r>
              <a:rPr lang="fr-FR" dirty="0" err="1"/>
              <a:t>from</a:t>
            </a:r>
            <a:r>
              <a:rPr lang="fr-FR" dirty="0"/>
              <a:t> </a:t>
            </a:r>
            <a:r>
              <a:rPr lang="fr-FR" dirty="0" err="1"/>
              <a:t>which</a:t>
            </a:r>
            <a:r>
              <a:rPr lang="fr-FR" dirty="0"/>
              <a:t> </a:t>
            </a:r>
            <a:r>
              <a:rPr lang="fr-FR" dirty="0" err="1"/>
              <a:t>Members</a:t>
            </a:r>
            <a:r>
              <a:rPr lang="fr-FR" dirty="0"/>
              <a:t> of </a:t>
            </a:r>
            <a:r>
              <a:rPr lang="fr-FR" dirty="0" err="1"/>
              <a:t>Parliament</a:t>
            </a:r>
            <a:r>
              <a:rPr lang="fr-FR" dirty="0"/>
              <a:t> are </a:t>
            </a:r>
            <a:r>
              <a:rPr lang="fr-FR" dirty="0" err="1"/>
              <a:t>elected</a:t>
            </a:r>
            <a:r>
              <a:rPr lang="fr-FR" dirty="0"/>
              <a:t>. So </a:t>
            </a:r>
            <a:r>
              <a:rPr lang="fr-FR" dirty="0" err="1"/>
              <a:t>they</a:t>
            </a:r>
            <a:r>
              <a:rPr lang="fr-FR" dirty="0"/>
              <a:t> </a:t>
            </a:r>
            <a:r>
              <a:rPr lang="fr-FR" dirty="0" err="1"/>
              <a:t>got</a:t>
            </a:r>
            <a:r>
              <a:rPr lang="fr-FR" dirty="0"/>
              <a:t> </a:t>
            </a:r>
            <a:r>
              <a:rPr lang="fr-FR" dirty="0" err="1"/>
              <a:t>fewer</a:t>
            </a:r>
            <a:r>
              <a:rPr lang="fr-FR" dirty="0"/>
              <a:t> </a:t>
            </a:r>
            <a:r>
              <a:rPr lang="fr-FR" dirty="0" err="1"/>
              <a:t>seats</a:t>
            </a:r>
            <a:r>
              <a:rPr lang="fr-FR" dirty="0"/>
              <a:t>.  Data like </a:t>
            </a:r>
            <a:r>
              <a:rPr lang="fr-FR" dirty="0" err="1"/>
              <a:t>this</a:t>
            </a:r>
            <a:r>
              <a:rPr lang="fr-FR" dirty="0"/>
              <a:t> can tell </a:t>
            </a:r>
            <a:r>
              <a:rPr lang="fr-FR" dirty="0" err="1"/>
              <a:t>campaign</a:t>
            </a:r>
            <a:r>
              <a:rPr lang="fr-FR" dirty="0"/>
              <a:t> </a:t>
            </a:r>
            <a:r>
              <a:rPr lang="fr-FR" dirty="0" err="1"/>
              <a:t>strategists</a:t>
            </a:r>
            <a:r>
              <a:rPr lang="fr-FR" dirty="0"/>
              <a:t> </a:t>
            </a:r>
            <a:r>
              <a:rPr lang="fr-FR" dirty="0" err="1"/>
              <a:t>what</a:t>
            </a:r>
            <a:r>
              <a:rPr lang="fr-FR" dirty="0"/>
              <a:t> to </a:t>
            </a:r>
            <a:r>
              <a:rPr lang="fr-FR" dirty="0" err="1"/>
              <a:t>communicate</a:t>
            </a:r>
            <a:r>
              <a:rPr lang="fr-FR" dirty="0"/>
              <a:t> </a:t>
            </a:r>
            <a:r>
              <a:rPr lang="fr-FR" dirty="0" err="1"/>
              <a:t>with</a:t>
            </a:r>
            <a:r>
              <a:rPr lang="fr-FR" dirty="0"/>
              <a:t> </a:t>
            </a:r>
            <a:r>
              <a:rPr lang="fr-FR" dirty="0" err="1"/>
              <a:t>whom</a:t>
            </a:r>
            <a:r>
              <a:rPr lang="fr-FR" dirty="0"/>
              <a:t> to change </a:t>
            </a:r>
            <a:r>
              <a:rPr lang="fr-FR" dirty="0" err="1"/>
              <a:t>these</a:t>
            </a:r>
            <a:r>
              <a:rPr lang="fr-FR" dirty="0"/>
              <a:t> </a:t>
            </a:r>
            <a:r>
              <a:rPr lang="fr-FR" dirty="0" err="1"/>
              <a:t>numbers</a:t>
            </a:r>
            <a:r>
              <a:rPr lang="fr-FR" dirty="0"/>
              <a:t> and </a:t>
            </a:r>
            <a:r>
              <a:rPr lang="fr-FR" dirty="0" err="1"/>
              <a:t>get</a:t>
            </a:r>
            <a:r>
              <a:rPr lang="fr-FR" dirty="0"/>
              <a:t> </a:t>
            </a:r>
            <a:r>
              <a:rPr lang="fr-FR" dirty="0" err="1"/>
              <a:t>better</a:t>
            </a:r>
            <a:r>
              <a:rPr lang="fr-FR" dirty="0"/>
              <a:t> </a:t>
            </a:r>
            <a:r>
              <a:rPr lang="fr-FR" dirty="0" err="1"/>
              <a:t>results</a:t>
            </a:r>
            <a:r>
              <a:rPr lang="fr-FR" dirty="0"/>
              <a:t>.</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fr-FR" dirty="0"/>
              <a:t>The </a:t>
            </a:r>
            <a:r>
              <a:rPr lang="fr-FR" dirty="0" err="1"/>
              <a:t>same</a:t>
            </a:r>
            <a:r>
              <a:rPr lang="fr-FR" dirty="0"/>
              <a:t> </a:t>
            </a:r>
            <a:r>
              <a:rPr lang="fr-FR" dirty="0" err="1"/>
              <a:t>calculus</a:t>
            </a:r>
            <a:r>
              <a:rPr lang="fr-FR" dirty="0"/>
              <a:t> </a:t>
            </a:r>
            <a:r>
              <a:rPr lang="fr-FR" dirty="0" err="1"/>
              <a:t>applies</a:t>
            </a:r>
            <a:r>
              <a:rPr lang="fr-FR" dirty="0"/>
              <a:t> </a:t>
            </a:r>
            <a:r>
              <a:rPr lang="fr-FR" dirty="0" err="1"/>
              <a:t>within</a:t>
            </a:r>
            <a:r>
              <a:rPr lang="fr-FR" dirty="0"/>
              <a:t> </a:t>
            </a:r>
            <a:r>
              <a:rPr lang="fr-FR" dirty="0" err="1"/>
              <a:t>each</a:t>
            </a:r>
            <a:r>
              <a:rPr lang="fr-FR" dirty="0"/>
              <a:t> </a:t>
            </a:r>
            <a:r>
              <a:rPr lang="fr-FR" dirty="0" err="1"/>
              <a:t>electoral</a:t>
            </a:r>
            <a:r>
              <a:rPr lang="fr-FR" dirty="0"/>
              <a:t> district, </a:t>
            </a:r>
            <a:r>
              <a:rPr lang="fr-FR" dirty="0" err="1"/>
              <a:t>which</a:t>
            </a:r>
            <a:r>
              <a:rPr lang="fr-FR" dirty="0"/>
              <a:t> can </a:t>
            </a:r>
            <a:r>
              <a:rPr lang="fr-FR" dirty="0" err="1"/>
              <a:t>be</a:t>
            </a:r>
            <a:r>
              <a:rPr lang="fr-FR" dirty="0"/>
              <a:t> </a:t>
            </a:r>
            <a:r>
              <a:rPr lang="fr-FR" dirty="0" err="1"/>
              <a:t>divided</a:t>
            </a:r>
            <a:r>
              <a:rPr lang="fr-FR" dirty="0"/>
              <a:t> </a:t>
            </a:r>
            <a:r>
              <a:rPr lang="fr-FR" dirty="0" err="1"/>
              <a:t>into</a:t>
            </a:r>
            <a:r>
              <a:rPr lang="fr-FR" dirty="0"/>
              <a:t> as </a:t>
            </a:r>
            <a:r>
              <a:rPr lang="fr-FR" dirty="0" err="1"/>
              <a:t>many</a:t>
            </a:r>
            <a:r>
              <a:rPr lang="fr-FR" dirty="0"/>
              <a:t> as 200 polling areas, </a:t>
            </a:r>
            <a:r>
              <a:rPr lang="fr-FR" dirty="0" err="1"/>
              <a:t>each</a:t>
            </a:r>
            <a:r>
              <a:rPr lang="fr-FR" dirty="0"/>
              <a:t> </a:t>
            </a:r>
            <a:r>
              <a:rPr lang="fr-FR" dirty="0" err="1"/>
              <a:t>with</a:t>
            </a:r>
            <a:r>
              <a:rPr lang="fr-FR" dirty="0"/>
              <a:t> </a:t>
            </a:r>
            <a:r>
              <a:rPr lang="fr-FR" dirty="0" err="1"/>
              <a:t>its</a:t>
            </a:r>
            <a:r>
              <a:rPr lang="fr-FR" dirty="0"/>
              <a:t> </a:t>
            </a:r>
            <a:r>
              <a:rPr lang="fr-FR" dirty="0" err="1"/>
              <a:t>own</a:t>
            </a:r>
            <a:r>
              <a:rPr lang="fr-FR" dirty="0"/>
              <a:t> polling station or ballot box.  Data </a:t>
            </a:r>
            <a:r>
              <a:rPr lang="fr-FR" dirty="0" err="1"/>
              <a:t>is</a:t>
            </a:r>
            <a:r>
              <a:rPr lang="fr-FR" dirty="0"/>
              <a:t> </a:t>
            </a:r>
            <a:r>
              <a:rPr lang="fr-FR" dirty="0" err="1"/>
              <a:t>available</a:t>
            </a:r>
            <a:r>
              <a:rPr lang="fr-FR" dirty="0"/>
              <a:t> for vote </a:t>
            </a:r>
            <a:r>
              <a:rPr lang="fr-FR" dirty="0" err="1"/>
              <a:t>share</a:t>
            </a:r>
            <a:r>
              <a:rPr lang="fr-FR" dirty="0"/>
              <a:t> and </a:t>
            </a:r>
            <a:r>
              <a:rPr lang="fr-FR" dirty="0" err="1"/>
              <a:t>turnout</a:t>
            </a:r>
            <a:r>
              <a:rPr lang="fr-FR" dirty="0"/>
              <a:t> for </a:t>
            </a:r>
            <a:r>
              <a:rPr lang="fr-FR" dirty="0" err="1"/>
              <a:t>each</a:t>
            </a:r>
            <a:r>
              <a:rPr lang="fr-FR" dirty="0"/>
              <a:t> one of </a:t>
            </a:r>
            <a:r>
              <a:rPr lang="fr-FR" dirty="0" err="1"/>
              <a:t>these</a:t>
            </a:r>
            <a:r>
              <a:rPr lang="fr-FR" dirty="0"/>
              <a:t> polling areas, </a:t>
            </a:r>
            <a:r>
              <a:rPr lang="fr-FR" dirty="0" err="1"/>
              <a:t>telling</a:t>
            </a:r>
            <a:r>
              <a:rPr lang="fr-FR" dirty="0"/>
              <a:t> the </a:t>
            </a:r>
            <a:r>
              <a:rPr lang="fr-FR" dirty="0" err="1"/>
              <a:t>next</a:t>
            </a:r>
            <a:r>
              <a:rPr lang="fr-FR" dirty="0"/>
              <a:t> </a:t>
            </a:r>
            <a:r>
              <a:rPr lang="fr-FR" dirty="0" err="1"/>
              <a:t>campaigns</a:t>
            </a:r>
            <a:r>
              <a:rPr lang="fr-FR" dirty="0"/>
              <a:t> </a:t>
            </a:r>
            <a:r>
              <a:rPr lang="fr-FR" dirty="0" err="1"/>
              <a:t>where</a:t>
            </a:r>
            <a:r>
              <a:rPr lang="fr-FR" dirty="0"/>
              <a:t> </a:t>
            </a:r>
            <a:r>
              <a:rPr lang="fr-FR" dirty="0" err="1"/>
              <a:t>they</a:t>
            </a:r>
            <a:r>
              <a:rPr lang="fr-FR" dirty="0"/>
              <a:t> </a:t>
            </a:r>
            <a:r>
              <a:rPr lang="fr-FR" dirty="0" err="1"/>
              <a:t>should</a:t>
            </a:r>
            <a:r>
              <a:rPr lang="fr-FR" dirty="0"/>
              <a:t> go </a:t>
            </a:r>
            <a:r>
              <a:rPr lang="fr-FR" dirty="0" err="1"/>
              <a:t>door</a:t>
            </a:r>
            <a:r>
              <a:rPr lang="fr-FR" dirty="0"/>
              <a:t> to </a:t>
            </a:r>
            <a:r>
              <a:rPr lang="fr-FR" dirty="0" err="1"/>
              <a:t>door</a:t>
            </a:r>
            <a:r>
              <a:rPr lang="fr-FR" dirty="0"/>
              <a:t>, </a:t>
            </a:r>
            <a:r>
              <a:rPr lang="fr-FR" dirty="0" err="1"/>
              <a:t>what</a:t>
            </a:r>
            <a:r>
              <a:rPr lang="fr-FR" dirty="0"/>
              <a:t> </a:t>
            </a:r>
            <a:r>
              <a:rPr lang="fr-FR" dirty="0" err="1"/>
              <a:t>neighbourhood’s</a:t>
            </a:r>
            <a:r>
              <a:rPr lang="fr-FR" dirty="0"/>
              <a:t> issues to </a:t>
            </a:r>
            <a:r>
              <a:rPr lang="fr-FR" dirty="0" err="1"/>
              <a:t>speak</a:t>
            </a:r>
            <a:r>
              <a:rPr lang="fr-FR" dirty="0"/>
              <a:t> to, and </a:t>
            </a:r>
            <a:r>
              <a:rPr lang="fr-FR" dirty="0" err="1"/>
              <a:t>so</a:t>
            </a:r>
            <a:r>
              <a:rPr lang="fr-FR" dirty="0"/>
              <a:t> </a:t>
            </a:r>
            <a:r>
              <a:rPr lang="fr-FR" dirty="0" err="1"/>
              <a:t>forth</a:t>
            </a:r>
            <a:r>
              <a:rPr lang="fr-FR" dirty="0"/>
              <a:t>.  Great fun, and </a:t>
            </a:r>
            <a:r>
              <a:rPr lang="fr-FR" dirty="0" err="1"/>
              <a:t>among</a:t>
            </a:r>
            <a:r>
              <a:rPr lang="fr-FR" dirty="0"/>
              <a:t> </a:t>
            </a:r>
            <a:r>
              <a:rPr lang="fr-FR" dirty="0" err="1"/>
              <a:t>my</a:t>
            </a:r>
            <a:r>
              <a:rPr lang="fr-FR" dirty="0"/>
              <a:t> </a:t>
            </a:r>
            <a:r>
              <a:rPr lang="fr-FR" dirty="0" err="1"/>
              <a:t>earliest</a:t>
            </a:r>
            <a:r>
              <a:rPr lang="fr-FR" dirty="0"/>
              <a:t> </a:t>
            </a:r>
            <a:r>
              <a:rPr lang="fr-FR" dirty="0" err="1"/>
              <a:t>attempts</a:t>
            </a:r>
            <a:r>
              <a:rPr lang="fr-FR" dirty="0"/>
              <a:t> at </a:t>
            </a:r>
            <a:r>
              <a:rPr lang="fr-FR" dirty="0" err="1"/>
              <a:t>analyzing</a:t>
            </a:r>
            <a:r>
              <a:rPr lang="fr-FR" dirty="0"/>
              <a:t> and </a:t>
            </a:r>
            <a:r>
              <a:rPr lang="fr-FR" dirty="0" err="1"/>
              <a:t>illustrating</a:t>
            </a:r>
            <a:r>
              <a:rPr lang="fr-FR" dirty="0"/>
              <a:t> data.</a:t>
            </a:r>
          </a:p>
          <a:p>
            <a:pPr marL="158750" lvl="0" indent="0" algn="l" rtl="0">
              <a:lnSpc>
                <a:spcPct val="100000"/>
              </a:lnSpc>
              <a:spcBef>
                <a:spcPts val="0"/>
              </a:spcBef>
              <a:spcAft>
                <a:spcPts val="0"/>
              </a:spcAft>
              <a:buSzPts val="1100"/>
              <a:buNone/>
            </a:pPr>
            <a:endParaRPr lang="fr-FR" dirty="0"/>
          </a:p>
          <a:p>
            <a:pPr marL="158750" lvl="0" indent="0" algn="l" rtl="0">
              <a:lnSpc>
                <a:spcPct val="100000"/>
              </a:lnSpc>
              <a:spcBef>
                <a:spcPts val="0"/>
              </a:spcBef>
              <a:spcAft>
                <a:spcPts val="0"/>
              </a:spcAft>
              <a:buSzPts val="1100"/>
              <a:buNone/>
            </a:pPr>
            <a:r>
              <a:rPr lang="fr-FR" dirty="0" err="1"/>
              <a:t>Getting</a:t>
            </a:r>
            <a:r>
              <a:rPr lang="fr-FR" dirty="0"/>
              <a:t> </a:t>
            </a:r>
            <a:r>
              <a:rPr lang="fr-FR" dirty="0" err="1"/>
              <a:t>involved</a:t>
            </a:r>
            <a:r>
              <a:rPr lang="fr-FR" dirty="0"/>
              <a:t> </a:t>
            </a:r>
            <a:r>
              <a:rPr lang="fr-FR" dirty="0" err="1"/>
              <a:t>with</a:t>
            </a:r>
            <a:r>
              <a:rPr lang="fr-FR" dirty="0"/>
              <a:t> </a:t>
            </a:r>
            <a:r>
              <a:rPr lang="fr-FR" dirty="0" err="1"/>
              <a:t>elections</a:t>
            </a:r>
            <a:r>
              <a:rPr lang="fr-FR" dirty="0"/>
              <a:t> </a:t>
            </a:r>
            <a:r>
              <a:rPr lang="fr-FR" dirty="0" err="1"/>
              <a:t>is</a:t>
            </a:r>
            <a:r>
              <a:rPr lang="fr-FR" dirty="0"/>
              <a:t> a </a:t>
            </a:r>
            <a:r>
              <a:rPr lang="fr-FR" dirty="0" err="1"/>
              <a:t>great</a:t>
            </a:r>
            <a:r>
              <a:rPr lang="fr-FR" dirty="0"/>
              <a:t> </a:t>
            </a:r>
            <a:r>
              <a:rPr lang="fr-FR" dirty="0" err="1"/>
              <a:t>way</a:t>
            </a:r>
            <a:r>
              <a:rPr lang="fr-FR" dirty="0"/>
              <a:t> to </a:t>
            </a:r>
            <a:r>
              <a:rPr lang="fr-FR" dirty="0" err="1"/>
              <a:t>learn</a:t>
            </a:r>
            <a:r>
              <a:rPr lang="fr-FR" dirty="0"/>
              <a:t> about data, as I </a:t>
            </a:r>
            <a:r>
              <a:rPr lang="fr-FR" dirty="0" err="1"/>
              <a:t>did</a:t>
            </a:r>
            <a:r>
              <a:rPr lang="fr-FR" dirty="0"/>
              <a:t>!</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fr-FR" dirty="0"/>
              <a:t>This </a:t>
            </a:r>
            <a:r>
              <a:rPr lang="fr-FR" dirty="0" err="1"/>
              <a:t>also</a:t>
            </a:r>
            <a:r>
              <a:rPr lang="fr-FR" dirty="0"/>
              <a:t> of course </a:t>
            </a:r>
            <a:r>
              <a:rPr lang="fr-FR" dirty="0" err="1"/>
              <a:t>applies</a:t>
            </a:r>
            <a:r>
              <a:rPr lang="fr-FR" dirty="0"/>
              <a:t> to territorial and provincial </a:t>
            </a:r>
            <a:r>
              <a:rPr lang="fr-FR" dirty="0" err="1"/>
              <a:t>elections</a:t>
            </a:r>
            <a:r>
              <a:rPr lang="fr-FR" dirty="0"/>
              <a:t>, </a:t>
            </a:r>
            <a:r>
              <a:rPr lang="fr-FR" dirty="0" err="1"/>
              <a:t>regional</a:t>
            </a:r>
            <a:r>
              <a:rPr lang="fr-FR" dirty="0"/>
              <a:t> and municipal </a:t>
            </a:r>
            <a:r>
              <a:rPr lang="fr-FR" dirty="0" err="1"/>
              <a:t>elections</a:t>
            </a:r>
            <a:r>
              <a:rPr lang="fr-FR" dirty="0"/>
              <a:t>, </a:t>
            </a:r>
            <a:r>
              <a:rPr lang="fr-FR" dirty="0" err="1"/>
              <a:t>market</a:t>
            </a:r>
            <a:r>
              <a:rPr lang="fr-FR" dirty="0"/>
              <a:t> </a:t>
            </a:r>
            <a:r>
              <a:rPr lang="fr-FR" dirty="0" err="1"/>
              <a:t>surveys</a:t>
            </a:r>
            <a:r>
              <a:rPr lang="fr-FR" dirty="0"/>
              <a:t> for businesses, service area </a:t>
            </a:r>
            <a:r>
              <a:rPr lang="fr-FR" dirty="0" err="1"/>
              <a:t>surveys</a:t>
            </a:r>
            <a:r>
              <a:rPr lang="fr-FR" dirty="0"/>
              <a:t> for </a:t>
            </a:r>
            <a:r>
              <a:rPr lang="fr-FR" dirty="0" err="1"/>
              <a:t>charities</a:t>
            </a:r>
            <a:r>
              <a:rPr lang="fr-FR" dirty="0"/>
              <a:t> and programs, and more.</a:t>
            </a:r>
            <a:br>
              <a:rPr lang="fr-FR" dirty="0"/>
            </a:br>
            <a:br>
              <a:rPr lang="fr-FR" dirty="0"/>
            </a:br>
            <a:br>
              <a:rPr lang="fr-FR" dirty="0"/>
            </a:br>
            <a:br>
              <a:rPr lang="fr-FR" dirty="0"/>
            </a:br>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0" name="Google Shape;360;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fr-FR" dirty="0" err="1"/>
              <a:t>We</a:t>
            </a:r>
            <a:r>
              <a:rPr lang="fr-FR" dirty="0"/>
              <a:t> are </a:t>
            </a:r>
            <a:r>
              <a:rPr lang="fr-FR" dirty="0" err="1"/>
              <a:t>still</a:t>
            </a:r>
            <a:r>
              <a:rPr lang="fr-FR" dirty="0"/>
              <a:t> at a stage </a:t>
            </a:r>
            <a:r>
              <a:rPr lang="fr-FR" dirty="0" err="1"/>
              <a:t>where</a:t>
            </a:r>
            <a:r>
              <a:rPr lang="fr-FR" dirty="0"/>
              <a:t> the case must </a:t>
            </a:r>
            <a:r>
              <a:rPr lang="fr-FR" dirty="0" err="1"/>
              <a:t>be</a:t>
            </a:r>
            <a:r>
              <a:rPr lang="fr-FR" dirty="0"/>
              <a:t> made for an </a:t>
            </a:r>
            <a:r>
              <a:rPr lang="fr-FR" dirty="0" err="1"/>
              <a:t>organization</a:t>
            </a:r>
            <a:r>
              <a:rPr lang="fr-FR" dirty="0"/>
              <a:t> to open up data. </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fr-FR" dirty="0"/>
              <a:t>It can </a:t>
            </a:r>
            <a:r>
              <a:rPr lang="fr-FR" dirty="0" err="1"/>
              <a:t>be</a:t>
            </a:r>
            <a:r>
              <a:rPr lang="fr-FR" dirty="0"/>
              <a:t> a business case (</a:t>
            </a:r>
            <a:r>
              <a:rPr lang="fr-FR" dirty="0" err="1"/>
              <a:t>such</a:t>
            </a:r>
            <a:r>
              <a:rPr lang="fr-FR" dirty="0"/>
              <a:t> as </a:t>
            </a:r>
            <a:r>
              <a:rPr lang="fr-FR" dirty="0" err="1"/>
              <a:t>increasing</a:t>
            </a:r>
            <a:r>
              <a:rPr lang="fr-FR" dirty="0"/>
              <a:t> </a:t>
            </a:r>
            <a:r>
              <a:rPr lang="fr-FR" dirty="0" err="1"/>
              <a:t>visits</a:t>
            </a:r>
            <a:r>
              <a:rPr lang="fr-FR" dirty="0"/>
              <a:t> to </a:t>
            </a:r>
            <a:r>
              <a:rPr lang="fr-FR" dirty="0" err="1"/>
              <a:t>one’s</a:t>
            </a:r>
            <a:r>
              <a:rPr lang="fr-FR" dirty="0"/>
              <a:t> online platform, </a:t>
            </a:r>
            <a:r>
              <a:rPr lang="fr-FR" dirty="0" err="1"/>
              <a:t>where</a:t>
            </a:r>
            <a:r>
              <a:rPr lang="fr-FR" dirty="0"/>
              <a:t> </a:t>
            </a:r>
            <a:r>
              <a:rPr lang="fr-FR" dirty="0" err="1"/>
              <a:t>visitors</a:t>
            </a:r>
            <a:r>
              <a:rPr lang="fr-FR" dirty="0"/>
              <a:t> can </a:t>
            </a:r>
            <a:r>
              <a:rPr lang="fr-FR" dirty="0" err="1"/>
              <a:t>be</a:t>
            </a:r>
            <a:r>
              <a:rPr lang="fr-FR" dirty="0"/>
              <a:t> </a:t>
            </a:r>
            <a:r>
              <a:rPr lang="fr-FR" dirty="0" err="1"/>
              <a:t>monetized</a:t>
            </a:r>
            <a:r>
              <a:rPr lang="fr-FR" dirty="0"/>
              <a:t>, or </a:t>
            </a:r>
            <a:r>
              <a:rPr lang="fr-FR" dirty="0" err="1"/>
              <a:t>reducing</a:t>
            </a:r>
            <a:r>
              <a:rPr lang="fr-FR" dirty="0"/>
              <a:t> the administrative </a:t>
            </a:r>
            <a:r>
              <a:rPr lang="fr-FR" dirty="0" err="1"/>
              <a:t>costs</a:t>
            </a:r>
            <a:r>
              <a:rPr lang="fr-FR" dirty="0"/>
              <a:t> of a </a:t>
            </a:r>
            <a:r>
              <a:rPr lang="fr-FR" dirty="0" err="1"/>
              <a:t>freedom</a:t>
            </a:r>
            <a:r>
              <a:rPr lang="fr-FR" dirty="0"/>
              <a:t> of information </a:t>
            </a:r>
            <a:r>
              <a:rPr lang="fr-FR" dirty="0" err="1"/>
              <a:t>policy</a:t>
            </a:r>
            <a:r>
              <a:rPr lang="fr-FR" dirty="0"/>
              <a:t>), or a </a:t>
            </a:r>
            <a:r>
              <a:rPr lang="fr-FR" dirty="0" err="1"/>
              <a:t>principled</a:t>
            </a:r>
            <a:r>
              <a:rPr lang="fr-FR" dirty="0"/>
              <a:t> case (</a:t>
            </a:r>
            <a:r>
              <a:rPr lang="fr-FR" dirty="0" err="1"/>
              <a:t>our</a:t>
            </a:r>
            <a:r>
              <a:rPr lang="fr-FR" dirty="0"/>
              <a:t> </a:t>
            </a:r>
            <a:r>
              <a:rPr lang="fr-FR" dirty="0" err="1"/>
              <a:t>tax</a:t>
            </a:r>
            <a:r>
              <a:rPr lang="fr-FR" dirty="0"/>
              <a:t> dollars </a:t>
            </a:r>
            <a:r>
              <a:rPr lang="fr-FR" dirty="0" err="1"/>
              <a:t>pay</a:t>
            </a:r>
            <a:r>
              <a:rPr lang="fr-FR" dirty="0"/>
              <a:t> for programs and </a:t>
            </a:r>
            <a:r>
              <a:rPr lang="fr-FR" dirty="0" err="1"/>
              <a:t>we</a:t>
            </a:r>
            <a:r>
              <a:rPr lang="fr-FR" dirty="0"/>
              <a:t> </a:t>
            </a:r>
            <a:r>
              <a:rPr lang="fr-FR" dirty="0" err="1"/>
              <a:t>deserve</a:t>
            </a:r>
            <a:r>
              <a:rPr lang="fr-FR" dirty="0"/>
              <a:t> to know </a:t>
            </a:r>
            <a:r>
              <a:rPr lang="fr-FR" dirty="0" err="1"/>
              <a:t>their</a:t>
            </a:r>
            <a:r>
              <a:rPr lang="fr-FR" dirty="0"/>
              <a:t> real </a:t>
            </a:r>
            <a:r>
              <a:rPr lang="fr-FR" dirty="0" err="1"/>
              <a:t>cost</a:t>
            </a:r>
            <a:r>
              <a:rPr lang="fr-FR" dirty="0"/>
              <a:t> and impact to </a:t>
            </a:r>
            <a:r>
              <a:rPr lang="fr-FR" dirty="0" err="1"/>
              <a:t>see</a:t>
            </a:r>
            <a:r>
              <a:rPr lang="fr-FR" dirty="0"/>
              <a:t> if </a:t>
            </a:r>
            <a:r>
              <a:rPr lang="fr-FR" dirty="0" err="1"/>
              <a:t>they</a:t>
            </a:r>
            <a:r>
              <a:rPr lang="fr-FR" dirty="0"/>
              <a:t> are </a:t>
            </a:r>
            <a:r>
              <a:rPr lang="fr-FR" dirty="0" err="1"/>
              <a:t>worth</a:t>
            </a:r>
            <a:r>
              <a:rPr lang="fr-FR" dirty="0"/>
              <a:t> </a:t>
            </a:r>
            <a:r>
              <a:rPr lang="fr-FR" dirty="0" err="1"/>
              <a:t>it</a:t>
            </a:r>
            <a:r>
              <a:rPr lang="fr-FR" dirty="0"/>
              <a:t>).</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fr-FR" dirty="0"/>
              <a:t>In </a:t>
            </a:r>
            <a:r>
              <a:rPr lang="fr-FR" dirty="0" err="1"/>
              <a:t>my</a:t>
            </a:r>
            <a:r>
              <a:rPr lang="fr-FR" dirty="0"/>
              <a:t> humble opinion, </a:t>
            </a:r>
            <a:r>
              <a:rPr lang="fr-FR" dirty="0" err="1"/>
              <a:t>we</a:t>
            </a:r>
            <a:r>
              <a:rPr lang="fr-FR" dirty="0"/>
              <a:t> </a:t>
            </a:r>
            <a:r>
              <a:rPr lang="fr-FR" dirty="0" err="1"/>
              <a:t>should</a:t>
            </a:r>
            <a:r>
              <a:rPr lang="fr-FR" dirty="0"/>
              <a:t> </a:t>
            </a:r>
            <a:r>
              <a:rPr lang="fr-FR" dirty="0" err="1"/>
              <a:t>also</a:t>
            </a:r>
            <a:r>
              <a:rPr lang="fr-FR" dirty="0"/>
              <a:t> </a:t>
            </a:r>
            <a:r>
              <a:rPr lang="fr-FR" dirty="0" err="1"/>
              <a:t>be</a:t>
            </a:r>
            <a:r>
              <a:rPr lang="fr-FR" dirty="0"/>
              <a:t> </a:t>
            </a:r>
            <a:r>
              <a:rPr lang="fr-FR" dirty="0" err="1"/>
              <a:t>making</a:t>
            </a:r>
            <a:r>
              <a:rPr lang="fr-FR" dirty="0"/>
              <a:t> a case to </a:t>
            </a:r>
            <a:r>
              <a:rPr lang="fr-FR" dirty="0" err="1"/>
              <a:t>government</a:t>
            </a:r>
            <a:r>
              <a:rPr lang="fr-FR" dirty="0"/>
              <a:t> to open up </a:t>
            </a:r>
            <a:r>
              <a:rPr lang="fr-FR" dirty="0" err="1"/>
              <a:t>corporate</a:t>
            </a:r>
            <a:r>
              <a:rPr lang="fr-FR" dirty="0"/>
              <a:t> data, </a:t>
            </a:r>
            <a:r>
              <a:rPr lang="fr-FR" dirty="0" err="1"/>
              <a:t>especially</a:t>
            </a:r>
            <a:r>
              <a:rPr lang="fr-FR" dirty="0"/>
              <a:t> if </a:t>
            </a:r>
            <a:r>
              <a:rPr lang="fr-FR" dirty="0" err="1"/>
              <a:t>said</a:t>
            </a:r>
            <a:r>
              <a:rPr lang="fr-FR" dirty="0"/>
              <a:t> corporations </a:t>
            </a:r>
            <a:r>
              <a:rPr lang="fr-FR" dirty="0" err="1"/>
              <a:t>hold</a:t>
            </a:r>
            <a:r>
              <a:rPr lang="fr-FR" dirty="0"/>
              <a:t> </a:t>
            </a:r>
            <a:r>
              <a:rPr lang="fr-FR" dirty="0" err="1"/>
              <a:t>undue</a:t>
            </a:r>
            <a:r>
              <a:rPr lang="fr-FR" dirty="0"/>
              <a:t> </a:t>
            </a:r>
            <a:r>
              <a:rPr lang="fr-FR" dirty="0" err="1"/>
              <a:t>market</a:t>
            </a:r>
            <a:r>
              <a:rPr lang="fr-FR" dirty="0"/>
              <a:t> power like </a:t>
            </a:r>
            <a:r>
              <a:rPr lang="fr-FR" dirty="0" err="1"/>
              <a:t>our</a:t>
            </a:r>
            <a:r>
              <a:rPr lang="fr-FR" dirty="0"/>
              <a:t> mobile </a:t>
            </a:r>
            <a:r>
              <a:rPr lang="fr-FR" dirty="0" err="1"/>
              <a:t>telephone</a:t>
            </a:r>
            <a:r>
              <a:rPr lang="fr-FR" dirty="0"/>
              <a:t> </a:t>
            </a:r>
            <a:r>
              <a:rPr lang="fr-FR" dirty="0" err="1"/>
              <a:t>companies</a:t>
            </a:r>
            <a:r>
              <a:rPr lang="fr-FR" dirty="0"/>
              <a:t>, </a:t>
            </a:r>
            <a:r>
              <a:rPr lang="fr-FR" dirty="0" err="1"/>
              <a:t>airlines</a:t>
            </a:r>
            <a:r>
              <a:rPr lang="fr-FR" dirty="0"/>
              <a:t>, </a:t>
            </a:r>
            <a:r>
              <a:rPr lang="fr-FR" dirty="0" err="1"/>
              <a:t>financial</a:t>
            </a:r>
            <a:r>
              <a:rPr lang="fr-FR" dirty="0"/>
              <a:t> institutions, </a:t>
            </a:r>
            <a:r>
              <a:rPr lang="fr-FR" dirty="0" err="1"/>
              <a:t>grocery</a:t>
            </a:r>
            <a:r>
              <a:rPr lang="fr-FR" dirty="0"/>
              <a:t> store </a:t>
            </a:r>
            <a:r>
              <a:rPr lang="fr-FR" dirty="0" err="1"/>
              <a:t>chains</a:t>
            </a:r>
            <a:r>
              <a:rPr lang="fr-FR" dirty="0"/>
              <a:t>, etc.  This has </a:t>
            </a:r>
            <a:r>
              <a:rPr lang="fr-FR" dirty="0" err="1"/>
              <a:t>actually</a:t>
            </a:r>
            <a:r>
              <a:rPr lang="fr-FR" dirty="0"/>
              <a:t> been </a:t>
            </a:r>
            <a:r>
              <a:rPr lang="fr-FR" dirty="0" err="1"/>
              <a:t>proposed</a:t>
            </a:r>
            <a:r>
              <a:rPr lang="fr-FR" dirty="0"/>
              <a:t> in the USA as a </a:t>
            </a:r>
            <a:r>
              <a:rPr lang="fr-FR" dirty="0" err="1"/>
              <a:t>remedy</a:t>
            </a:r>
            <a:r>
              <a:rPr lang="fr-FR" dirty="0"/>
              <a:t> </a:t>
            </a:r>
            <a:r>
              <a:rPr lang="fr-FR" dirty="0" err="1"/>
              <a:t>against</a:t>
            </a:r>
            <a:r>
              <a:rPr lang="fr-FR" dirty="0"/>
              <a:t> Google, Facebook, Apple and Amazon (Source: </a:t>
            </a:r>
            <a:r>
              <a:rPr lang="fr-FR" u="sng" dirty="0">
                <a:solidFill>
                  <a:schemeClr val="hlink"/>
                </a:solidFill>
                <a:hlinkClick r:id="rId3"/>
              </a:rPr>
              <a:t>https://theconversation.com/how-open-data-could-tame-big-techs-power-and-avoid-a-breakup-143962</a:t>
            </a:r>
            <a:r>
              <a:rPr lang="fr-FR" dirty="0"/>
              <a:t>).</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fr-FR" dirty="0"/>
              <a:t>Do check out the </a:t>
            </a:r>
            <a:r>
              <a:rPr lang="fr-FR" dirty="0" err="1"/>
              <a:t>increasing</a:t>
            </a:r>
            <a:r>
              <a:rPr lang="fr-FR" dirty="0"/>
              <a:t> </a:t>
            </a:r>
            <a:r>
              <a:rPr lang="fr-FR" dirty="0" err="1"/>
              <a:t>number</a:t>
            </a:r>
            <a:r>
              <a:rPr lang="fr-FR" dirty="0"/>
              <a:t> of news media </a:t>
            </a:r>
            <a:r>
              <a:rPr lang="fr-FR" dirty="0" err="1"/>
              <a:t>organizations</a:t>
            </a:r>
            <a:r>
              <a:rPr lang="fr-FR" dirty="0"/>
              <a:t> </a:t>
            </a:r>
            <a:r>
              <a:rPr lang="fr-FR" dirty="0" err="1"/>
              <a:t>that</a:t>
            </a:r>
            <a:r>
              <a:rPr lang="fr-FR" dirty="0"/>
              <a:t> engage in data </a:t>
            </a:r>
            <a:r>
              <a:rPr lang="fr-FR" dirty="0" err="1"/>
              <a:t>journalism</a:t>
            </a:r>
            <a:r>
              <a:rPr lang="fr-FR" dirty="0"/>
              <a:t>. One big </a:t>
            </a:r>
            <a:r>
              <a:rPr lang="fr-FR" dirty="0" err="1"/>
              <a:t>example</a:t>
            </a:r>
            <a:r>
              <a:rPr lang="fr-FR" dirty="0"/>
              <a:t> </a:t>
            </a:r>
            <a:r>
              <a:rPr lang="fr-FR" dirty="0" err="1"/>
              <a:t>is</a:t>
            </a:r>
            <a:r>
              <a:rPr lang="fr-FR" dirty="0"/>
              <a:t> The Economist: </a:t>
            </a:r>
            <a:r>
              <a:rPr lang="fr-FR" b="1" u="sng" dirty="0">
                <a:solidFill>
                  <a:schemeClr val="hlink"/>
                </a:solidFill>
                <a:hlinkClick r:id="rId4"/>
              </a:rPr>
              <a:t>https://medium.economist.com/tagged/data-journalism</a:t>
            </a:r>
            <a:endParaRPr b="1"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fr-FR" dirty="0"/>
              <a:t>The Toronto Star </a:t>
            </a:r>
            <a:r>
              <a:rPr lang="fr-FR" dirty="0" err="1"/>
              <a:t>even</a:t>
            </a:r>
            <a:r>
              <a:rPr lang="fr-FR" dirty="0"/>
              <a:t> </a:t>
            </a:r>
            <a:r>
              <a:rPr lang="fr-FR" dirty="0" err="1"/>
              <a:t>publishes</a:t>
            </a:r>
            <a:r>
              <a:rPr lang="fr-FR" dirty="0"/>
              <a:t> articles auto-</a:t>
            </a:r>
            <a:r>
              <a:rPr lang="fr-FR" dirty="0" err="1"/>
              <a:t>generated</a:t>
            </a:r>
            <a:r>
              <a:rPr lang="fr-FR" dirty="0"/>
              <a:t> </a:t>
            </a:r>
            <a:r>
              <a:rPr lang="fr-FR" dirty="0" err="1"/>
              <a:t>from</a:t>
            </a:r>
            <a:r>
              <a:rPr lang="fr-FR" dirty="0"/>
              <a:t> municipal open data </a:t>
            </a:r>
            <a:r>
              <a:rPr lang="fr-FR" dirty="0" err="1"/>
              <a:t>feeds</a:t>
            </a:r>
            <a:r>
              <a:rPr lang="fr-FR" dirty="0"/>
              <a:t> about highway </a:t>
            </a:r>
            <a:r>
              <a:rPr lang="fr-FR" dirty="0" err="1"/>
              <a:t>closures</a:t>
            </a:r>
            <a:r>
              <a:rPr lang="fr-FR" dirty="0"/>
              <a:t>, restaurant inspections, </a:t>
            </a:r>
            <a:r>
              <a:rPr lang="fr-FR" dirty="0" err="1"/>
              <a:t>beach</a:t>
            </a:r>
            <a:r>
              <a:rPr lang="fr-FR" dirty="0"/>
              <a:t> water </a:t>
            </a:r>
            <a:r>
              <a:rPr lang="fr-FR" dirty="0" err="1"/>
              <a:t>quality</a:t>
            </a:r>
            <a:r>
              <a:rPr lang="fr-FR" dirty="0"/>
              <a:t> reports, and </a:t>
            </a:r>
            <a:r>
              <a:rPr lang="fr-FR" dirty="0" err="1"/>
              <a:t>election</a:t>
            </a:r>
            <a:r>
              <a:rPr lang="fr-FR" dirty="0"/>
              <a:t> </a:t>
            </a:r>
            <a:r>
              <a:rPr lang="fr-FR" dirty="0" err="1"/>
              <a:t>results</a:t>
            </a:r>
            <a:r>
              <a:rPr lang="fr-FR" dirty="0"/>
              <a:t>.</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fr-FR" dirty="0"/>
              <a:t>Training </a:t>
            </a:r>
            <a:r>
              <a:rPr lang="fr-FR" dirty="0" err="1"/>
              <a:t>is</a:t>
            </a:r>
            <a:r>
              <a:rPr lang="fr-FR" dirty="0"/>
              <a:t> </a:t>
            </a:r>
            <a:r>
              <a:rPr lang="fr-FR" dirty="0" err="1"/>
              <a:t>available</a:t>
            </a:r>
            <a:r>
              <a:rPr lang="fr-FR" dirty="0"/>
              <a:t> in data </a:t>
            </a:r>
            <a:r>
              <a:rPr lang="fr-FR" dirty="0" err="1"/>
              <a:t>journalism</a:t>
            </a:r>
            <a:r>
              <a:rPr lang="fr-FR" dirty="0"/>
              <a:t>, </a:t>
            </a:r>
            <a:r>
              <a:rPr lang="fr-FR" dirty="0" err="1"/>
              <a:t>ironically</a:t>
            </a:r>
            <a:r>
              <a:rPr lang="fr-FR" dirty="0"/>
              <a:t> </a:t>
            </a:r>
            <a:r>
              <a:rPr lang="fr-FR" dirty="0" err="1"/>
              <a:t>from</a:t>
            </a:r>
            <a:r>
              <a:rPr lang="fr-FR" dirty="0"/>
              <a:t> big corporations… https://reutersdigitaljournalism.com/?l=en</a:t>
            </a:r>
            <a:br>
              <a:rPr lang="fr-FR" dirty="0"/>
            </a:br>
            <a:br>
              <a:rPr lang="fr-FR" dirty="0"/>
            </a:br>
            <a:br>
              <a:rPr lang="fr-FR" dirty="0"/>
            </a:br>
            <a:br>
              <a:rPr lang="fr-FR" dirty="0"/>
            </a:br>
            <a:endParaRP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8" name="Google Shape;368;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fr-FR" dirty="0" err="1"/>
              <a:t>What</a:t>
            </a:r>
            <a:r>
              <a:rPr lang="fr-FR" dirty="0"/>
              <a:t> civil society </a:t>
            </a:r>
            <a:r>
              <a:rPr lang="fr-FR" dirty="0" err="1"/>
              <a:t>organizations</a:t>
            </a:r>
            <a:r>
              <a:rPr lang="fr-FR" dirty="0"/>
              <a:t>, not for profits, </a:t>
            </a:r>
            <a:r>
              <a:rPr lang="fr-FR" dirty="0" err="1"/>
              <a:t>educational</a:t>
            </a:r>
            <a:r>
              <a:rPr lang="fr-FR" dirty="0"/>
              <a:t> institutions, local </a:t>
            </a:r>
            <a:r>
              <a:rPr lang="fr-FR" dirty="0" err="1"/>
              <a:t>governments</a:t>
            </a:r>
            <a:r>
              <a:rPr lang="fr-FR" dirty="0"/>
              <a:t> and </a:t>
            </a:r>
            <a:r>
              <a:rPr lang="fr-FR" dirty="0" err="1"/>
              <a:t>others</a:t>
            </a:r>
            <a:r>
              <a:rPr lang="fr-FR" dirty="0"/>
              <a:t> </a:t>
            </a:r>
            <a:r>
              <a:rPr lang="fr-FR" dirty="0" err="1"/>
              <a:t>could</a:t>
            </a:r>
            <a:r>
              <a:rPr lang="fr-FR" dirty="0"/>
              <a:t>, in </a:t>
            </a:r>
            <a:r>
              <a:rPr lang="fr-FR" dirty="0" err="1"/>
              <a:t>your</a:t>
            </a:r>
            <a:r>
              <a:rPr lang="fr-FR" dirty="0"/>
              <a:t> </a:t>
            </a:r>
            <a:r>
              <a:rPr lang="fr-FR" dirty="0" err="1"/>
              <a:t>view</a:t>
            </a:r>
            <a:r>
              <a:rPr lang="fr-FR" dirty="0"/>
              <a:t>, </a:t>
            </a:r>
            <a:r>
              <a:rPr lang="fr-FR" dirty="0" err="1"/>
              <a:t>usefully</a:t>
            </a:r>
            <a:r>
              <a:rPr lang="fr-FR" dirty="0"/>
              <a:t> combine </a:t>
            </a:r>
            <a:r>
              <a:rPr lang="fr-FR" dirty="0" err="1"/>
              <a:t>their</a:t>
            </a:r>
            <a:r>
              <a:rPr lang="fr-FR" dirty="0"/>
              <a:t> data and gain </a:t>
            </a:r>
            <a:r>
              <a:rPr lang="fr-FR" dirty="0" err="1"/>
              <a:t>understanding</a:t>
            </a:r>
            <a:r>
              <a:rPr lang="fr-FR" dirty="0"/>
              <a:t> of challenges and </a:t>
            </a:r>
            <a:r>
              <a:rPr lang="fr-FR" dirty="0" err="1"/>
              <a:t>opportunities</a:t>
            </a:r>
            <a:r>
              <a:rPr lang="fr-FR" dirty="0"/>
              <a:t> </a:t>
            </a:r>
            <a:r>
              <a:rPr lang="fr-FR" dirty="0" err="1"/>
              <a:t>that</a:t>
            </a:r>
            <a:r>
              <a:rPr lang="fr-FR" dirty="0"/>
              <a:t> </a:t>
            </a:r>
            <a:r>
              <a:rPr lang="fr-FR" dirty="0" err="1"/>
              <a:t>they</a:t>
            </a:r>
            <a:r>
              <a:rPr lang="fr-FR" dirty="0"/>
              <a:t> </a:t>
            </a:r>
            <a:r>
              <a:rPr lang="fr-FR" dirty="0" err="1"/>
              <a:t>jointly</a:t>
            </a:r>
            <a:r>
              <a:rPr lang="fr-FR" dirty="0"/>
              <a:t> </a:t>
            </a:r>
            <a:r>
              <a:rPr lang="fr-FR" dirty="0" err="1"/>
              <a:t>confront</a:t>
            </a:r>
            <a:r>
              <a:rPr lang="fr-FR" dirty="0"/>
              <a:t>? </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fr-FR" dirty="0"/>
              <a:t>I </a:t>
            </a:r>
            <a:r>
              <a:rPr lang="fr-FR" dirty="0" err="1"/>
              <a:t>worked</a:t>
            </a:r>
            <a:r>
              <a:rPr lang="fr-FR" dirty="0"/>
              <a:t> in a </a:t>
            </a:r>
            <a:r>
              <a:rPr lang="fr-FR" dirty="0" err="1"/>
              <a:t>municipality</a:t>
            </a:r>
            <a:r>
              <a:rPr lang="fr-FR" dirty="0"/>
              <a:t> in Ontario </a:t>
            </a:r>
            <a:r>
              <a:rPr lang="fr-FR" dirty="0" err="1"/>
              <a:t>that</a:t>
            </a:r>
            <a:r>
              <a:rPr lang="fr-FR" dirty="0"/>
              <a:t> </a:t>
            </a:r>
            <a:r>
              <a:rPr lang="fr-FR" dirty="0" err="1"/>
              <a:t>had</a:t>
            </a:r>
            <a:r>
              <a:rPr lang="fr-FR" dirty="0"/>
              <a:t> a </a:t>
            </a:r>
            <a:r>
              <a:rPr lang="fr-FR" dirty="0" err="1"/>
              <a:t>small</a:t>
            </a:r>
            <a:r>
              <a:rPr lang="fr-FR" dirty="0"/>
              <a:t> pot of money for anti-</a:t>
            </a:r>
            <a:r>
              <a:rPr lang="fr-FR" dirty="0" err="1"/>
              <a:t>poverty</a:t>
            </a:r>
            <a:r>
              <a:rPr lang="fr-FR" dirty="0"/>
              <a:t> </a:t>
            </a:r>
            <a:r>
              <a:rPr lang="fr-FR" dirty="0" err="1"/>
              <a:t>organizations</a:t>
            </a:r>
            <a:r>
              <a:rPr lang="fr-FR" dirty="0"/>
              <a:t> </a:t>
            </a:r>
            <a:r>
              <a:rPr lang="fr-FR" dirty="0" err="1"/>
              <a:t>that</a:t>
            </a:r>
            <a:r>
              <a:rPr lang="fr-FR" dirty="0"/>
              <a:t> </a:t>
            </a:r>
            <a:r>
              <a:rPr lang="fr-FR" dirty="0" err="1"/>
              <a:t>annually</a:t>
            </a:r>
            <a:r>
              <a:rPr lang="fr-FR" dirty="0"/>
              <a:t> made </a:t>
            </a:r>
            <a:r>
              <a:rPr lang="fr-FR" dirty="0" err="1"/>
              <a:t>grant</a:t>
            </a:r>
            <a:r>
              <a:rPr lang="fr-FR" dirty="0"/>
              <a:t> </a:t>
            </a:r>
            <a:r>
              <a:rPr lang="fr-FR" dirty="0" err="1"/>
              <a:t>funding</a:t>
            </a:r>
            <a:r>
              <a:rPr lang="fr-FR" dirty="0"/>
              <a:t> </a:t>
            </a:r>
            <a:r>
              <a:rPr lang="fr-FR" dirty="0" err="1"/>
              <a:t>proposals</a:t>
            </a:r>
            <a:r>
              <a:rPr lang="fr-FR" dirty="0"/>
              <a:t>.  </a:t>
            </a:r>
            <a:r>
              <a:rPr lang="fr-FR" dirty="0" err="1"/>
              <a:t>Because</a:t>
            </a:r>
            <a:r>
              <a:rPr lang="fr-FR" dirty="0"/>
              <a:t> </a:t>
            </a:r>
            <a:r>
              <a:rPr lang="fr-FR" dirty="0" err="1"/>
              <a:t>they</a:t>
            </a:r>
            <a:r>
              <a:rPr lang="fr-FR" dirty="0"/>
              <a:t> </a:t>
            </a:r>
            <a:r>
              <a:rPr lang="fr-FR" dirty="0" err="1"/>
              <a:t>did</a:t>
            </a:r>
            <a:r>
              <a:rPr lang="fr-FR" dirty="0"/>
              <a:t> not </a:t>
            </a:r>
            <a:r>
              <a:rPr lang="fr-FR" dirty="0" err="1"/>
              <a:t>share</a:t>
            </a:r>
            <a:r>
              <a:rPr lang="fr-FR" dirty="0"/>
              <a:t> data </a:t>
            </a:r>
            <a:r>
              <a:rPr lang="fr-FR" dirty="0" err="1"/>
              <a:t>with</a:t>
            </a:r>
            <a:r>
              <a:rPr lang="fr-FR" dirty="0"/>
              <a:t> one </a:t>
            </a:r>
            <a:r>
              <a:rPr lang="fr-FR" dirty="0" err="1"/>
              <a:t>another</a:t>
            </a:r>
            <a:r>
              <a:rPr lang="fr-FR" dirty="0"/>
              <a:t> or </a:t>
            </a:r>
            <a:r>
              <a:rPr lang="fr-FR" dirty="0" err="1"/>
              <a:t>with</a:t>
            </a:r>
            <a:r>
              <a:rPr lang="fr-FR" dirty="0"/>
              <a:t> the </a:t>
            </a:r>
            <a:r>
              <a:rPr lang="fr-FR" dirty="0" err="1"/>
              <a:t>funder</a:t>
            </a:r>
            <a:r>
              <a:rPr lang="fr-FR" dirty="0"/>
              <a:t>, </a:t>
            </a:r>
            <a:r>
              <a:rPr lang="fr-FR" dirty="0" err="1"/>
              <a:t>many</a:t>
            </a:r>
            <a:r>
              <a:rPr lang="fr-FR" dirty="0"/>
              <a:t> of the </a:t>
            </a:r>
            <a:r>
              <a:rPr lang="fr-FR" dirty="0" err="1"/>
              <a:t>proposals</a:t>
            </a:r>
            <a:r>
              <a:rPr lang="fr-FR" dirty="0"/>
              <a:t> and </a:t>
            </a:r>
            <a:r>
              <a:rPr lang="fr-FR" dirty="0" err="1"/>
              <a:t>even</a:t>
            </a:r>
            <a:r>
              <a:rPr lang="fr-FR" dirty="0"/>
              <a:t> </a:t>
            </a:r>
            <a:r>
              <a:rPr lang="fr-FR" dirty="0" err="1"/>
              <a:t>some</a:t>
            </a:r>
            <a:r>
              <a:rPr lang="fr-FR" dirty="0"/>
              <a:t> of the </a:t>
            </a:r>
            <a:r>
              <a:rPr lang="fr-FR" dirty="0" err="1"/>
              <a:t>funded</a:t>
            </a:r>
            <a:r>
              <a:rPr lang="fr-FR" dirty="0"/>
              <a:t> </a:t>
            </a:r>
            <a:r>
              <a:rPr lang="fr-FR" dirty="0" err="1"/>
              <a:t>projects</a:t>
            </a:r>
            <a:r>
              <a:rPr lang="fr-FR" dirty="0"/>
              <a:t> </a:t>
            </a:r>
            <a:r>
              <a:rPr lang="fr-FR" dirty="0" err="1"/>
              <a:t>had</a:t>
            </a:r>
            <a:r>
              <a:rPr lang="fr-FR" dirty="0"/>
              <a:t> a </a:t>
            </a:r>
            <a:r>
              <a:rPr lang="fr-FR" dirty="0" err="1"/>
              <a:t>measure</a:t>
            </a:r>
            <a:r>
              <a:rPr lang="fr-FR" dirty="0"/>
              <a:t> of </a:t>
            </a:r>
            <a:r>
              <a:rPr lang="fr-FR" dirty="0" err="1"/>
              <a:t>wasteful</a:t>
            </a:r>
            <a:r>
              <a:rPr lang="fr-FR" dirty="0"/>
              <a:t> </a:t>
            </a:r>
            <a:r>
              <a:rPr lang="fr-FR" dirty="0" err="1"/>
              <a:t>overlap</a:t>
            </a:r>
            <a:r>
              <a:rPr lang="fr-FR" dirty="0"/>
              <a:t>.  </a:t>
            </a:r>
            <a:r>
              <a:rPr lang="fr-FR" dirty="0" err="1"/>
              <a:t>Now</a:t>
            </a:r>
            <a:r>
              <a:rPr lang="fr-FR" dirty="0"/>
              <a:t> </a:t>
            </a:r>
            <a:r>
              <a:rPr lang="fr-FR" dirty="0" err="1"/>
              <a:t>multiply</a:t>
            </a:r>
            <a:r>
              <a:rPr lang="fr-FR" dirty="0"/>
              <a:t> </a:t>
            </a:r>
            <a:r>
              <a:rPr lang="fr-FR" dirty="0" err="1"/>
              <a:t>that</a:t>
            </a:r>
            <a:r>
              <a:rPr lang="fr-FR" dirty="0"/>
              <a:t> by the 3573 local </a:t>
            </a:r>
            <a:r>
              <a:rPr lang="fr-FR" dirty="0" err="1"/>
              <a:t>governments</a:t>
            </a:r>
            <a:r>
              <a:rPr lang="fr-FR" dirty="0"/>
              <a:t> </a:t>
            </a:r>
            <a:r>
              <a:rPr lang="fr-FR" dirty="0" err="1"/>
              <a:t>across</a:t>
            </a:r>
            <a:r>
              <a:rPr lang="fr-FR" dirty="0"/>
              <a:t> all of </a:t>
            </a:r>
            <a:r>
              <a:rPr lang="fr-FR" dirty="0" err="1"/>
              <a:t>Canada’s</a:t>
            </a:r>
            <a:r>
              <a:rPr lang="fr-FR" dirty="0"/>
              <a:t> provinces and </a:t>
            </a:r>
            <a:r>
              <a:rPr lang="fr-FR" dirty="0" err="1"/>
              <a:t>territories</a:t>
            </a:r>
            <a:r>
              <a:rPr lang="fr-FR" dirty="0"/>
              <a:t>.</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fr-FR" dirty="0" err="1"/>
              <a:t>Years</a:t>
            </a:r>
            <a:r>
              <a:rPr lang="fr-FR" dirty="0"/>
              <a:t> </a:t>
            </a:r>
            <a:r>
              <a:rPr lang="fr-FR" dirty="0" err="1"/>
              <a:t>ago</a:t>
            </a:r>
            <a:r>
              <a:rPr lang="fr-FR" dirty="0"/>
              <a:t> </a:t>
            </a:r>
            <a:r>
              <a:rPr lang="fr-FR" dirty="0" err="1"/>
              <a:t>there</a:t>
            </a:r>
            <a:r>
              <a:rPr lang="fr-FR" dirty="0"/>
              <a:t> </a:t>
            </a:r>
            <a:r>
              <a:rPr lang="fr-FR" dirty="0" err="1"/>
              <a:t>was</a:t>
            </a:r>
            <a:r>
              <a:rPr lang="fr-FR" dirty="0"/>
              <a:t> a bit of a “</a:t>
            </a:r>
            <a:r>
              <a:rPr lang="fr-FR" dirty="0" err="1"/>
              <a:t>reproducability</a:t>
            </a:r>
            <a:r>
              <a:rPr lang="fr-FR" dirty="0"/>
              <a:t> </a:t>
            </a:r>
            <a:r>
              <a:rPr lang="fr-FR" dirty="0" err="1"/>
              <a:t>crisis</a:t>
            </a:r>
            <a:r>
              <a:rPr lang="fr-FR" dirty="0"/>
              <a:t>” </a:t>
            </a:r>
            <a:r>
              <a:rPr lang="fr-FR" dirty="0" err="1"/>
              <a:t>around</a:t>
            </a:r>
            <a:r>
              <a:rPr lang="fr-FR" dirty="0"/>
              <a:t> the world. In short, </a:t>
            </a:r>
            <a:r>
              <a:rPr lang="fr-FR" dirty="0" err="1"/>
              <a:t>research</a:t>
            </a:r>
            <a:r>
              <a:rPr lang="fr-FR" dirty="0"/>
              <a:t> </a:t>
            </a:r>
            <a:r>
              <a:rPr lang="fr-FR" dirty="0" err="1"/>
              <a:t>studies</a:t>
            </a:r>
            <a:r>
              <a:rPr lang="fr-FR" dirty="0"/>
              <a:t> </a:t>
            </a:r>
            <a:r>
              <a:rPr lang="fr-FR" dirty="0" err="1"/>
              <a:t>were</a:t>
            </a:r>
            <a:r>
              <a:rPr lang="fr-FR" dirty="0"/>
              <a:t> </a:t>
            </a:r>
            <a:r>
              <a:rPr lang="fr-FR" dirty="0" err="1"/>
              <a:t>done</a:t>
            </a:r>
            <a:r>
              <a:rPr lang="fr-FR" dirty="0"/>
              <a:t>, </a:t>
            </a:r>
            <a:r>
              <a:rPr lang="fr-FR" dirty="0" err="1"/>
              <a:t>drew</a:t>
            </a:r>
            <a:r>
              <a:rPr lang="fr-FR" dirty="0"/>
              <a:t> conclusions, and </a:t>
            </a:r>
            <a:r>
              <a:rPr lang="fr-FR" dirty="0" err="1"/>
              <a:t>were</a:t>
            </a:r>
            <a:r>
              <a:rPr lang="fr-FR" dirty="0"/>
              <a:t> </a:t>
            </a:r>
            <a:r>
              <a:rPr lang="fr-FR" dirty="0" err="1"/>
              <a:t>then</a:t>
            </a:r>
            <a:r>
              <a:rPr lang="fr-FR" dirty="0"/>
              <a:t> </a:t>
            </a:r>
            <a:r>
              <a:rPr lang="fr-FR" dirty="0" err="1"/>
              <a:t>cited</a:t>
            </a:r>
            <a:r>
              <a:rPr lang="fr-FR" dirty="0"/>
              <a:t> by </a:t>
            </a:r>
            <a:r>
              <a:rPr lang="fr-FR" dirty="0" err="1"/>
              <a:t>others</a:t>
            </a:r>
            <a:r>
              <a:rPr lang="fr-FR" dirty="0"/>
              <a:t> </a:t>
            </a:r>
            <a:r>
              <a:rPr lang="fr-FR" dirty="0" err="1"/>
              <a:t>doing</a:t>
            </a:r>
            <a:r>
              <a:rPr lang="fr-FR" dirty="0"/>
              <a:t> follow on </a:t>
            </a:r>
            <a:r>
              <a:rPr lang="fr-FR" dirty="0" err="1"/>
              <a:t>research</a:t>
            </a:r>
            <a:r>
              <a:rPr lang="fr-FR" dirty="0"/>
              <a:t>. </a:t>
            </a:r>
          </a:p>
          <a:p>
            <a:pPr marL="158750" lvl="0" indent="0" algn="l" rtl="0">
              <a:lnSpc>
                <a:spcPct val="100000"/>
              </a:lnSpc>
              <a:spcBef>
                <a:spcPts val="0"/>
              </a:spcBef>
              <a:spcAft>
                <a:spcPts val="0"/>
              </a:spcAft>
              <a:buSzPts val="1100"/>
              <a:buNone/>
            </a:pPr>
            <a:endParaRPr lang="fr-FR" dirty="0"/>
          </a:p>
          <a:p>
            <a:pPr marL="158750" lvl="0" indent="0" algn="l" rtl="0">
              <a:lnSpc>
                <a:spcPct val="100000"/>
              </a:lnSpc>
              <a:spcBef>
                <a:spcPts val="0"/>
              </a:spcBef>
              <a:spcAft>
                <a:spcPts val="0"/>
              </a:spcAft>
              <a:buSzPts val="1100"/>
              <a:buNone/>
            </a:pPr>
            <a:r>
              <a:rPr lang="fr-FR" dirty="0"/>
              <a:t>But few </a:t>
            </a:r>
            <a:r>
              <a:rPr lang="fr-FR" dirty="0" err="1"/>
              <a:t>bothered</a:t>
            </a:r>
            <a:r>
              <a:rPr lang="fr-FR" dirty="0"/>
              <a:t> to run the </a:t>
            </a:r>
            <a:r>
              <a:rPr lang="fr-FR" dirty="0" err="1"/>
              <a:t>experiments</a:t>
            </a:r>
            <a:r>
              <a:rPr lang="fr-FR" dirty="0"/>
              <a:t> a second time to </a:t>
            </a:r>
            <a:r>
              <a:rPr lang="fr-FR" dirty="0" err="1"/>
              <a:t>confirm</a:t>
            </a:r>
            <a:r>
              <a:rPr lang="fr-FR" dirty="0"/>
              <a:t> the conclusions - and </a:t>
            </a:r>
            <a:r>
              <a:rPr lang="fr-FR" dirty="0" err="1"/>
              <a:t>when</a:t>
            </a:r>
            <a:r>
              <a:rPr lang="fr-FR" dirty="0"/>
              <a:t> </a:t>
            </a:r>
            <a:r>
              <a:rPr lang="fr-FR" dirty="0" err="1"/>
              <a:t>they</a:t>
            </a:r>
            <a:r>
              <a:rPr lang="fr-FR" dirty="0"/>
              <a:t> </a:t>
            </a:r>
            <a:r>
              <a:rPr lang="fr-FR" dirty="0" err="1"/>
              <a:t>finally</a:t>
            </a:r>
            <a:r>
              <a:rPr lang="fr-FR" dirty="0"/>
              <a:t> </a:t>
            </a:r>
            <a:r>
              <a:rPr lang="fr-FR" dirty="0" err="1"/>
              <a:t>were</a:t>
            </a:r>
            <a:r>
              <a:rPr lang="fr-FR" dirty="0"/>
              <a:t>, the </a:t>
            </a:r>
            <a:r>
              <a:rPr lang="fr-FR" dirty="0" err="1"/>
              <a:t>results</a:t>
            </a:r>
            <a:r>
              <a:rPr lang="fr-FR" dirty="0"/>
              <a:t> </a:t>
            </a:r>
            <a:r>
              <a:rPr lang="fr-FR" dirty="0" err="1"/>
              <a:t>were</a:t>
            </a:r>
            <a:r>
              <a:rPr lang="fr-FR" dirty="0"/>
              <a:t> </a:t>
            </a:r>
            <a:r>
              <a:rPr lang="fr-FR" dirty="0" err="1"/>
              <a:t>different</a:t>
            </a:r>
            <a:r>
              <a:rPr lang="fr-FR" dirty="0"/>
              <a:t>, </a:t>
            </a:r>
            <a:r>
              <a:rPr lang="fr-FR" dirty="0" err="1"/>
              <a:t>making</a:t>
            </a:r>
            <a:r>
              <a:rPr lang="fr-FR" dirty="0"/>
              <a:t> all the conclusions and </a:t>
            </a:r>
            <a:r>
              <a:rPr lang="fr-FR" dirty="0" err="1"/>
              <a:t>everything</a:t>
            </a:r>
            <a:r>
              <a:rPr lang="fr-FR" dirty="0"/>
              <a:t> </a:t>
            </a:r>
            <a:r>
              <a:rPr lang="fr-FR" dirty="0" err="1"/>
              <a:t>that</a:t>
            </a:r>
            <a:r>
              <a:rPr lang="fr-FR" dirty="0"/>
              <a:t> </a:t>
            </a:r>
            <a:r>
              <a:rPr lang="fr-FR" dirty="0" err="1"/>
              <a:t>flowed</a:t>
            </a:r>
            <a:r>
              <a:rPr lang="fr-FR" dirty="0"/>
              <a:t> </a:t>
            </a:r>
            <a:r>
              <a:rPr lang="fr-FR" dirty="0" err="1"/>
              <a:t>from</a:t>
            </a:r>
            <a:r>
              <a:rPr lang="fr-FR" dirty="0"/>
              <a:t> </a:t>
            </a:r>
            <a:r>
              <a:rPr lang="fr-FR" dirty="0" err="1"/>
              <a:t>them</a:t>
            </a:r>
            <a:r>
              <a:rPr lang="fr-FR" dirty="0"/>
              <a:t> </a:t>
            </a:r>
            <a:r>
              <a:rPr lang="fr-FR" dirty="0" err="1"/>
              <a:t>worthless</a:t>
            </a:r>
            <a:r>
              <a:rPr lang="fr-FR" dirty="0"/>
              <a:t>. (Source: </a:t>
            </a:r>
            <a:r>
              <a:rPr lang="fr-FR" u="sng" dirty="0">
                <a:solidFill>
                  <a:schemeClr val="hlink"/>
                </a:solidFill>
                <a:hlinkClick r:id="rId3"/>
              </a:rPr>
              <a:t>https://www.news-medical.net/life-sciences/What-is-the-Replication-Crisis.aspx</a:t>
            </a:r>
            <a:r>
              <a:rPr lang="fr-FR" dirty="0"/>
              <a:t>)</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fr-FR" dirty="0"/>
              <a:t>But </a:t>
            </a:r>
            <a:r>
              <a:rPr lang="fr-FR" dirty="0" err="1"/>
              <a:t>now</a:t>
            </a:r>
            <a:r>
              <a:rPr lang="fr-FR" dirty="0"/>
              <a:t>, new </a:t>
            </a:r>
            <a:r>
              <a:rPr lang="fr-FR" dirty="0" err="1"/>
              <a:t>federal</a:t>
            </a:r>
            <a:r>
              <a:rPr lang="fr-FR" dirty="0"/>
              <a:t> mandates in Canada </a:t>
            </a:r>
            <a:r>
              <a:rPr lang="fr-FR" dirty="0" err="1"/>
              <a:t>around</a:t>
            </a:r>
            <a:r>
              <a:rPr lang="fr-FR" dirty="0"/>
              <a:t> </a:t>
            </a:r>
            <a:r>
              <a:rPr lang="fr-FR" dirty="0" err="1"/>
              <a:t>scientific</a:t>
            </a:r>
            <a:r>
              <a:rPr lang="fr-FR" dirty="0"/>
              <a:t> </a:t>
            </a:r>
            <a:r>
              <a:rPr lang="fr-FR" dirty="0" err="1"/>
              <a:t>research</a:t>
            </a:r>
            <a:r>
              <a:rPr lang="fr-FR" dirty="0"/>
              <a:t> </a:t>
            </a:r>
            <a:r>
              <a:rPr lang="fr-FR" dirty="0" err="1"/>
              <a:t>funding</a:t>
            </a:r>
            <a:r>
              <a:rPr lang="fr-FR" dirty="0"/>
              <a:t> (to </a:t>
            </a:r>
            <a:r>
              <a:rPr lang="fr-FR" dirty="0" err="1"/>
              <a:t>be</a:t>
            </a:r>
            <a:r>
              <a:rPr lang="fr-FR" dirty="0"/>
              <a:t> </a:t>
            </a:r>
            <a:r>
              <a:rPr lang="fr-FR" dirty="0" err="1"/>
              <a:t>detailed</a:t>
            </a:r>
            <a:r>
              <a:rPr lang="fr-FR" dirty="0"/>
              <a:t> in the Canadian Open Data </a:t>
            </a:r>
            <a:r>
              <a:rPr lang="fr-FR" dirty="0" err="1"/>
              <a:t>Summit</a:t>
            </a:r>
            <a:r>
              <a:rPr lang="fr-FR" dirty="0"/>
              <a:t> session “</a:t>
            </a:r>
            <a:r>
              <a:rPr lang="fr-FR" dirty="0" err="1"/>
              <a:t>Research</a:t>
            </a:r>
            <a:r>
              <a:rPr lang="fr-FR" dirty="0"/>
              <a:t> Data Management” by Dr </a:t>
            </a:r>
            <a:r>
              <a:rPr lang="fr-FR" dirty="0" err="1"/>
              <a:t>Davon</a:t>
            </a:r>
            <a:r>
              <a:rPr lang="fr-FR" dirty="0"/>
              <a:t> </a:t>
            </a:r>
            <a:r>
              <a:rPr lang="fr-FR" dirty="0" err="1"/>
              <a:t>Callander</a:t>
            </a:r>
            <a:r>
              <a:rPr lang="fr-FR" dirty="0"/>
              <a:t> of Yukon </a:t>
            </a:r>
            <a:r>
              <a:rPr lang="fr-FR" dirty="0" err="1"/>
              <a:t>University</a:t>
            </a:r>
            <a:r>
              <a:rPr lang="fr-FR" dirty="0"/>
              <a:t>) </a:t>
            </a:r>
            <a:r>
              <a:rPr lang="fr-FR" dirty="0" err="1"/>
              <a:t>will</a:t>
            </a:r>
            <a:r>
              <a:rPr lang="fr-FR" dirty="0"/>
              <a:t> </a:t>
            </a:r>
            <a:r>
              <a:rPr lang="fr-FR" dirty="0" err="1"/>
              <a:t>require</a:t>
            </a:r>
            <a:r>
              <a:rPr lang="fr-FR" dirty="0"/>
              <a:t> </a:t>
            </a:r>
            <a:r>
              <a:rPr lang="fr-FR" dirty="0" err="1"/>
              <a:t>that</a:t>
            </a:r>
            <a:r>
              <a:rPr lang="fr-FR" dirty="0"/>
              <a:t> </a:t>
            </a:r>
            <a:r>
              <a:rPr lang="fr-FR" dirty="0" err="1"/>
              <a:t>any</a:t>
            </a:r>
            <a:r>
              <a:rPr lang="fr-FR" dirty="0"/>
              <a:t> </a:t>
            </a:r>
            <a:r>
              <a:rPr lang="fr-FR" dirty="0" err="1"/>
              <a:t>federally</a:t>
            </a:r>
            <a:r>
              <a:rPr lang="fr-FR" dirty="0"/>
              <a:t> </a:t>
            </a:r>
            <a:r>
              <a:rPr lang="fr-FR" dirty="0" err="1"/>
              <a:t>funded</a:t>
            </a:r>
            <a:r>
              <a:rPr lang="fr-FR" dirty="0"/>
              <a:t> </a:t>
            </a:r>
            <a:r>
              <a:rPr lang="fr-FR" dirty="0" err="1"/>
              <a:t>research</a:t>
            </a:r>
            <a:r>
              <a:rPr lang="fr-FR" dirty="0"/>
              <a:t> </a:t>
            </a:r>
            <a:r>
              <a:rPr lang="fr-FR" dirty="0" err="1"/>
              <a:t>be</a:t>
            </a:r>
            <a:r>
              <a:rPr lang="fr-FR" dirty="0"/>
              <a:t> </a:t>
            </a:r>
            <a:r>
              <a:rPr lang="fr-FR" dirty="0" err="1"/>
              <a:t>published</a:t>
            </a:r>
            <a:r>
              <a:rPr lang="fr-FR" dirty="0"/>
              <a:t> </a:t>
            </a:r>
            <a:r>
              <a:rPr lang="fr-FR" dirty="0" err="1"/>
              <a:t>according</a:t>
            </a:r>
            <a:r>
              <a:rPr lang="fr-FR" dirty="0"/>
              <a:t> to open science </a:t>
            </a:r>
            <a:r>
              <a:rPr lang="fr-FR" dirty="0" err="1"/>
              <a:t>principles</a:t>
            </a:r>
            <a:r>
              <a:rPr lang="fr-FR" dirty="0"/>
              <a:t>.  So </a:t>
            </a:r>
            <a:r>
              <a:rPr lang="fr-FR" dirty="0" err="1"/>
              <a:t>we</a:t>
            </a:r>
            <a:r>
              <a:rPr lang="fr-FR" dirty="0"/>
              <a:t> are </a:t>
            </a:r>
            <a:r>
              <a:rPr lang="fr-FR" dirty="0" err="1"/>
              <a:t>getting</a:t>
            </a:r>
            <a:r>
              <a:rPr lang="fr-FR" dirty="0"/>
              <a:t> </a:t>
            </a:r>
            <a:r>
              <a:rPr lang="fr-FR" dirty="0" err="1"/>
              <a:t>better</a:t>
            </a:r>
            <a:r>
              <a:rPr lang="fr-FR" dirty="0"/>
              <a:t> science, </a:t>
            </a:r>
            <a:r>
              <a:rPr lang="fr-FR" dirty="0" err="1"/>
              <a:t>better</a:t>
            </a:r>
            <a:r>
              <a:rPr lang="fr-FR" dirty="0"/>
              <a:t> trust, </a:t>
            </a:r>
            <a:r>
              <a:rPr lang="fr-FR" dirty="0" err="1"/>
              <a:t>better</a:t>
            </a:r>
            <a:r>
              <a:rPr lang="fr-FR" dirty="0"/>
              <a:t> </a:t>
            </a:r>
            <a:r>
              <a:rPr lang="fr-FR" dirty="0" err="1"/>
              <a:t>progress</a:t>
            </a:r>
            <a:r>
              <a:rPr lang="fr-FR" dirty="0"/>
              <a:t>. </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br>
              <a:rPr lang="fr-FR" dirty="0"/>
            </a:br>
            <a:br>
              <a:rPr lang="fr-FR" dirty="0"/>
            </a:br>
            <a:br>
              <a:rPr lang="fr-FR" dirty="0"/>
            </a:br>
            <a:br>
              <a:rPr lang="fr-FR" dirty="0"/>
            </a:b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6" name="Google Shape;376;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fr-FR" dirty="0"/>
              <a:t>There are a </a:t>
            </a:r>
            <a:r>
              <a:rPr lang="fr-FR" dirty="0" err="1"/>
              <a:t>gajillion</a:t>
            </a:r>
            <a:r>
              <a:rPr lang="fr-FR" dirty="0"/>
              <a:t> open data </a:t>
            </a:r>
            <a:r>
              <a:rPr lang="fr-FR" dirty="0" err="1"/>
              <a:t>portals</a:t>
            </a:r>
            <a:r>
              <a:rPr lang="fr-FR" dirty="0"/>
              <a:t>, more </a:t>
            </a:r>
            <a:r>
              <a:rPr lang="fr-FR" dirty="0" err="1"/>
              <a:t>than</a:t>
            </a:r>
            <a:r>
              <a:rPr lang="fr-FR" dirty="0"/>
              <a:t> </a:t>
            </a:r>
            <a:r>
              <a:rPr lang="fr-FR" dirty="0" err="1"/>
              <a:t>could</a:t>
            </a:r>
            <a:r>
              <a:rPr lang="fr-FR" dirty="0"/>
              <a:t> </a:t>
            </a:r>
            <a:r>
              <a:rPr lang="fr-FR" dirty="0" err="1"/>
              <a:t>ever</a:t>
            </a:r>
            <a:r>
              <a:rPr lang="fr-FR" dirty="0"/>
              <a:t> </a:t>
            </a:r>
            <a:r>
              <a:rPr lang="fr-FR" dirty="0" err="1"/>
              <a:t>be</a:t>
            </a:r>
            <a:r>
              <a:rPr lang="fr-FR" dirty="0"/>
              <a:t> </a:t>
            </a:r>
            <a:r>
              <a:rPr lang="fr-FR" dirty="0" err="1"/>
              <a:t>listed</a:t>
            </a:r>
            <a:r>
              <a:rPr lang="fr-FR" dirty="0"/>
              <a:t> </a:t>
            </a:r>
            <a:r>
              <a:rPr lang="fr-FR" dirty="0" err="1"/>
              <a:t>here</a:t>
            </a:r>
            <a:r>
              <a:rPr lang="fr-FR" dirty="0"/>
              <a:t>.  </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fr-FR" dirty="0" err="1"/>
              <a:t>Searchability</a:t>
            </a:r>
            <a:r>
              <a:rPr lang="fr-FR" dirty="0"/>
              <a:t> </a:t>
            </a:r>
            <a:r>
              <a:rPr lang="fr-FR" dirty="0" err="1"/>
              <a:t>is</a:t>
            </a:r>
            <a:r>
              <a:rPr lang="fr-FR" dirty="0"/>
              <a:t> an issue.  </a:t>
            </a:r>
          </a:p>
          <a:p>
            <a:pPr marL="158750" lvl="0" indent="0" algn="l" rtl="0">
              <a:lnSpc>
                <a:spcPct val="100000"/>
              </a:lnSpc>
              <a:spcBef>
                <a:spcPts val="0"/>
              </a:spcBef>
              <a:spcAft>
                <a:spcPts val="0"/>
              </a:spcAft>
              <a:buSzPts val="1100"/>
              <a:buNone/>
            </a:pPr>
            <a:endParaRPr lang="fr-FR" dirty="0"/>
          </a:p>
          <a:p>
            <a:pPr marL="158750" lvl="0" indent="0" algn="l" rtl="0">
              <a:lnSpc>
                <a:spcPct val="100000"/>
              </a:lnSpc>
              <a:spcBef>
                <a:spcPts val="0"/>
              </a:spcBef>
              <a:spcAft>
                <a:spcPts val="0"/>
              </a:spcAft>
              <a:buSzPts val="1100"/>
              <a:buNone/>
            </a:pPr>
            <a:r>
              <a:rPr lang="fr-FR" dirty="0"/>
              <a:t>This </a:t>
            </a:r>
            <a:r>
              <a:rPr lang="fr-FR" dirty="0" err="1"/>
              <a:t>is</a:t>
            </a:r>
            <a:r>
              <a:rPr lang="fr-FR" dirty="0"/>
              <a:t> </a:t>
            </a:r>
            <a:r>
              <a:rPr lang="fr-FR" dirty="0" err="1"/>
              <a:t>addressed</a:t>
            </a:r>
            <a:r>
              <a:rPr lang="fr-FR" dirty="0"/>
              <a:t> by:</a:t>
            </a:r>
          </a:p>
          <a:p>
            <a:pPr marL="387350" lvl="0" indent="-228600" algn="l" rtl="0">
              <a:lnSpc>
                <a:spcPct val="100000"/>
              </a:lnSpc>
              <a:spcBef>
                <a:spcPts val="0"/>
              </a:spcBef>
              <a:spcAft>
                <a:spcPts val="0"/>
              </a:spcAft>
              <a:buSzPts val="1100"/>
              <a:buFont typeface="+mj-lt"/>
              <a:buAutoNum type="arabicPeriod"/>
            </a:pPr>
            <a:r>
              <a:rPr lang="fr-FR" dirty="0" err="1"/>
              <a:t>Federation</a:t>
            </a:r>
            <a:r>
              <a:rPr lang="fr-FR" dirty="0"/>
              <a:t> (open.canada.ca </a:t>
            </a:r>
            <a:r>
              <a:rPr lang="fr-FR" dirty="0" err="1"/>
              <a:t>now</a:t>
            </a:r>
            <a:r>
              <a:rPr lang="fr-FR" dirty="0"/>
              <a:t> </a:t>
            </a:r>
            <a:r>
              <a:rPr lang="fr-FR" dirty="0" err="1"/>
              <a:t>provides</a:t>
            </a:r>
            <a:r>
              <a:rPr lang="fr-FR" dirty="0"/>
              <a:t> </a:t>
            </a:r>
            <a:r>
              <a:rPr lang="fr-FR" dirty="0" err="1"/>
              <a:t>access</a:t>
            </a:r>
            <a:r>
              <a:rPr lang="fr-FR" dirty="0"/>
              <a:t> to an </a:t>
            </a:r>
            <a:r>
              <a:rPr lang="fr-FR" dirty="0" err="1"/>
              <a:t>increasing</a:t>
            </a:r>
            <a:r>
              <a:rPr lang="fr-FR" dirty="0"/>
              <a:t> </a:t>
            </a:r>
            <a:r>
              <a:rPr lang="fr-FR" dirty="0" err="1"/>
              <a:t>number</a:t>
            </a:r>
            <a:r>
              <a:rPr lang="fr-FR" dirty="0"/>
              <a:t> of provincial and municipal Open Data sets), and </a:t>
            </a:r>
          </a:p>
          <a:p>
            <a:pPr marL="387350" lvl="0" indent="-228600" algn="l" rtl="0">
              <a:lnSpc>
                <a:spcPct val="100000"/>
              </a:lnSpc>
              <a:spcBef>
                <a:spcPts val="0"/>
              </a:spcBef>
              <a:spcAft>
                <a:spcPts val="0"/>
              </a:spcAft>
              <a:buSzPts val="1100"/>
              <a:buFont typeface="+mj-lt"/>
              <a:buAutoNum type="arabicPeriod"/>
            </a:pPr>
            <a:r>
              <a:rPr lang="fr-FR" dirty="0"/>
              <a:t>The top-</a:t>
            </a:r>
            <a:r>
              <a:rPr lang="fr-FR" dirty="0" err="1"/>
              <a:t>most</a:t>
            </a:r>
            <a:r>
              <a:rPr lang="fr-FR" dirty="0"/>
              <a:t> portal </a:t>
            </a:r>
            <a:r>
              <a:rPr lang="fr-FR" dirty="0" err="1"/>
              <a:t>here</a:t>
            </a:r>
            <a:r>
              <a:rPr lang="fr-FR" dirty="0"/>
              <a:t>, dataportals.org</a:t>
            </a:r>
          </a:p>
          <a:p>
            <a:pPr marL="387350" lvl="0" indent="-228600" algn="l" rtl="0">
              <a:lnSpc>
                <a:spcPct val="100000"/>
              </a:lnSpc>
              <a:spcBef>
                <a:spcPts val="0"/>
              </a:spcBef>
              <a:spcAft>
                <a:spcPts val="0"/>
              </a:spcAft>
              <a:buSzPts val="1100"/>
              <a:buFont typeface="+mj-lt"/>
              <a:buAutoNum type="arabicPeriod"/>
            </a:pPr>
            <a:r>
              <a:rPr lang="fr-FR" dirty="0"/>
              <a:t>Data </a:t>
            </a:r>
            <a:r>
              <a:rPr lang="fr-FR" dirty="0" err="1"/>
              <a:t>search</a:t>
            </a:r>
            <a:r>
              <a:rPr lang="fr-FR" dirty="0"/>
              <a:t> engines like </a:t>
            </a:r>
            <a:r>
              <a:rPr lang="fr-FR" dirty="0" err="1"/>
              <a:t>Google’s</a:t>
            </a:r>
            <a:r>
              <a:rPr lang="fr-FR" dirty="0"/>
              <a:t> and </a:t>
            </a:r>
            <a:r>
              <a:rPr lang="fr-FR" dirty="0" err="1"/>
              <a:t>Kaggle’s</a:t>
            </a:r>
            <a:r>
              <a:rPr lang="fr-FR" dirty="0"/>
              <a:t> </a:t>
            </a:r>
            <a:r>
              <a:rPr lang="fr-FR" dirty="0" err="1"/>
              <a:t>listed</a:t>
            </a:r>
            <a:r>
              <a:rPr lang="fr-FR" dirty="0"/>
              <a:t> </a:t>
            </a:r>
            <a:r>
              <a:rPr lang="fr-FR" dirty="0" err="1"/>
              <a:t>here</a:t>
            </a:r>
            <a:r>
              <a:rPr lang="fr-FR" dirty="0"/>
              <a:t>.</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fr-FR" dirty="0"/>
              <a:t>You </a:t>
            </a:r>
            <a:r>
              <a:rPr lang="fr-FR" dirty="0" err="1"/>
              <a:t>also</a:t>
            </a:r>
            <a:r>
              <a:rPr lang="fr-FR" dirty="0"/>
              <a:t> do not have to </a:t>
            </a:r>
            <a:r>
              <a:rPr lang="fr-FR" dirty="0" err="1"/>
              <a:t>be</a:t>
            </a:r>
            <a:r>
              <a:rPr lang="fr-FR" dirty="0"/>
              <a:t> a </a:t>
            </a:r>
            <a:r>
              <a:rPr lang="fr-FR" dirty="0" err="1"/>
              <a:t>government</a:t>
            </a:r>
            <a:r>
              <a:rPr lang="fr-FR" dirty="0"/>
              <a:t> to host an open data portal. The URL at </a:t>
            </a:r>
            <a:r>
              <a:rPr lang="fr-FR" dirty="0" err="1"/>
              <a:t>bottom</a:t>
            </a:r>
            <a:r>
              <a:rPr lang="fr-FR" dirty="0"/>
              <a:t> </a:t>
            </a:r>
            <a:r>
              <a:rPr lang="fr-FR" dirty="0" err="1"/>
              <a:t>is</a:t>
            </a:r>
            <a:r>
              <a:rPr lang="fr-FR" dirty="0"/>
              <a:t> </a:t>
            </a:r>
            <a:r>
              <a:rPr lang="fr-FR" dirty="0" err="1"/>
              <a:t>community</a:t>
            </a:r>
            <a:r>
              <a:rPr lang="fr-FR" dirty="0"/>
              <a:t> </a:t>
            </a:r>
            <a:r>
              <a:rPr lang="fr-FR" dirty="0" err="1"/>
              <a:t>generated</a:t>
            </a:r>
            <a:r>
              <a:rPr lang="fr-FR" dirty="0"/>
              <a:t>.  And </a:t>
            </a:r>
            <a:r>
              <a:rPr lang="fr-FR" dirty="0" err="1"/>
              <a:t>anyone</a:t>
            </a:r>
            <a:r>
              <a:rPr lang="fr-FR" dirty="0"/>
              <a:t> can put up a CKAN portal (</a:t>
            </a:r>
            <a:r>
              <a:rPr lang="fr-FR" dirty="0" err="1"/>
              <a:t>same</a:t>
            </a:r>
            <a:r>
              <a:rPr lang="fr-FR" dirty="0"/>
              <a:t> open-source code as </a:t>
            </a:r>
            <a:r>
              <a:rPr lang="fr-FR" dirty="0" err="1"/>
              <a:t>used</a:t>
            </a:r>
            <a:r>
              <a:rPr lang="fr-FR" dirty="0"/>
              <a:t> by the big </a:t>
            </a:r>
            <a:r>
              <a:rPr lang="fr-FR" dirty="0" err="1"/>
              <a:t>government</a:t>
            </a:r>
            <a:r>
              <a:rPr lang="fr-FR" dirty="0"/>
              <a:t> </a:t>
            </a:r>
            <a:r>
              <a:rPr lang="fr-FR" dirty="0" err="1"/>
              <a:t>portals</a:t>
            </a:r>
            <a:r>
              <a:rPr lang="fr-FR" dirty="0"/>
              <a:t>), </a:t>
            </a:r>
            <a:r>
              <a:rPr lang="fr-FR" dirty="0" err="1"/>
              <a:t>which</a:t>
            </a:r>
            <a:r>
              <a:rPr lang="fr-FR" dirty="0"/>
              <a:t> sessions at the </a:t>
            </a:r>
            <a:r>
              <a:rPr lang="fr-FR" dirty="0" err="1"/>
              <a:t>Summit</a:t>
            </a:r>
            <a:r>
              <a:rPr lang="fr-FR" dirty="0"/>
              <a:t> </a:t>
            </a:r>
            <a:r>
              <a:rPr lang="fr-FR" dirty="0" err="1"/>
              <a:t>will</a:t>
            </a:r>
            <a:r>
              <a:rPr lang="fr-FR" dirty="0"/>
              <a:t> </a:t>
            </a:r>
            <a:r>
              <a:rPr lang="fr-FR" dirty="0" err="1"/>
              <a:t>be</a:t>
            </a:r>
            <a:r>
              <a:rPr lang="fr-FR" dirty="0"/>
              <a:t> </a:t>
            </a:r>
            <a:r>
              <a:rPr lang="fr-FR" dirty="0" err="1"/>
              <a:t>talking</a:t>
            </a:r>
            <a:r>
              <a:rPr lang="fr-FR" dirty="0"/>
              <a:t> about, as </a:t>
            </a:r>
            <a:r>
              <a:rPr lang="fr-FR" dirty="0" err="1"/>
              <a:t>we</a:t>
            </a:r>
            <a:r>
              <a:rPr lang="fr-FR" dirty="0"/>
              <a:t> have Steven De Costa, </a:t>
            </a:r>
            <a:r>
              <a:rPr lang="fr-FR" dirty="0" err="1"/>
              <a:t>co</a:t>
            </a:r>
            <a:r>
              <a:rPr lang="fr-FR" dirty="0"/>
              <a:t>-steward of the CKAN </a:t>
            </a:r>
            <a:r>
              <a:rPr lang="fr-FR" dirty="0" err="1"/>
              <a:t>project</a:t>
            </a:r>
            <a:r>
              <a:rPr lang="fr-FR" dirty="0"/>
              <a:t>, </a:t>
            </a:r>
            <a:r>
              <a:rPr lang="fr-FR" dirty="0" err="1"/>
              <a:t>coming</a:t>
            </a:r>
            <a:r>
              <a:rPr lang="fr-FR" dirty="0"/>
              <a:t> all the </a:t>
            </a:r>
            <a:r>
              <a:rPr lang="fr-FR" dirty="0" err="1"/>
              <a:t>way</a:t>
            </a:r>
            <a:r>
              <a:rPr lang="fr-FR" dirty="0"/>
              <a:t> </a:t>
            </a:r>
            <a:r>
              <a:rPr lang="fr-FR" dirty="0" err="1"/>
              <a:t>from</a:t>
            </a:r>
            <a:r>
              <a:rPr lang="fr-FR" dirty="0"/>
              <a:t> </a:t>
            </a:r>
            <a:r>
              <a:rPr lang="fr-FR" dirty="0" err="1"/>
              <a:t>Australia</a:t>
            </a:r>
            <a:r>
              <a:rPr lang="fr-FR" dirty="0"/>
              <a:t> to Whitehorse to </a:t>
            </a:r>
            <a:r>
              <a:rPr lang="fr-FR" dirty="0" err="1"/>
              <a:t>present</a:t>
            </a:r>
            <a:r>
              <a:rPr lang="fr-FR" dirty="0"/>
              <a:t> about </a:t>
            </a:r>
            <a:r>
              <a:rPr lang="fr-FR" dirty="0" err="1"/>
              <a:t>it</a:t>
            </a:r>
            <a:r>
              <a:rPr lang="fr-FR" dirty="0"/>
              <a:t>.</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fr-FR" dirty="0"/>
              <a:t>The main </a:t>
            </a:r>
            <a:r>
              <a:rPr lang="fr-FR" dirty="0" err="1"/>
              <a:t>thing</a:t>
            </a:r>
            <a:r>
              <a:rPr lang="fr-FR" dirty="0"/>
              <a:t>, if </a:t>
            </a:r>
            <a:r>
              <a:rPr lang="fr-FR" dirty="0" err="1"/>
              <a:t>you</a:t>
            </a:r>
            <a:r>
              <a:rPr lang="fr-FR" dirty="0"/>
              <a:t> are on the </a:t>
            </a:r>
            <a:r>
              <a:rPr lang="fr-FR" dirty="0" err="1"/>
              <a:t>hunt</a:t>
            </a:r>
            <a:r>
              <a:rPr lang="fr-FR" dirty="0"/>
              <a:t> for data, </a:t>
            </a:r>
            <a:r>
              <a:rPr lang="fr-FR" dirty="0" err="1"/>
              <a:t>is</a:t>
            </a:r>
            <a:r>
              <a:rPr lang="fr-FR" dirty="0"/>
              <a:t> to figure out </a:t>
            </a:r>
            <a:r>
              <a:rPr lang="fr-FR" dirty="0" err="1"/>
              <a:t>what</a:t>
            </a:r>
            <a:r>
              <a:rPr lang="fr-FR" dirty="0"/>
              <a:t> data </a:t>
            </a:r>
            <a:r>
              <a:rPr lang="fr-FR" dirty="0" err="1"/>
              <a:t>you</a:t>
            </a:r>
            <a:r>
              <a:rPr lang="fr-FR" dirty="0"/>
              <a:t> </a:t>
            </a:r>
            <a:r>
              <a:rPr lang="fr-FR" dirty="0" err="1"/>
              <a:t>want</a:t>
            </a:r>
            <a:r>
              <a:rPr lang="fr-FR" dirty="0"/>
              <a:t>, </a:t>
            </a:r>
            <a:r>
              <a:rPr lang="fr-FR" dirty="0" err="1"/>
              <a:t>then</a:t>
            </a:r>
            <a:r>
              <a:rPr lang="fr-FR" dirty="0"/>
              <a:t> </a:t>
            </a:r>
            <a:r>
              <a:rPr lang="fr-FR" dirty="0" err="1"/>
              <a:t>list</a:t>
            </a:r>
            <a:r>
              <a:rPr lang="fr-FR" dirty="0"/>
              <a:t> all the keywords </a:t>
            </a:r>
            <a:r>
              <a:rPr lang="fr-FR" dirty="0" err="1"/>
              <a:t>that</a:t>
            </a:r>
            <a:r>
              <a:rPr lang="fr-FR" dirty="0"/>
              <a:t> </a:t>
            </a:r>
            <a:r>
              <a:rPr lang="fr-FR" dirty="0" err="1"/>
              <a:t>could</a:t>
            </a:r>
            <a:r>
              <a:rPr lang="fr-FR" dirty="0"/>
              <a:t> </a:t>
            </a:r>
            <a:r>
              <a:rPr lang="fr-FR" dirty="0" err="1"/>
              <a:t>find</a:t>
            </a:r>
            <a:r>
              <a:rPr lang="fr-FR" dirty="0"/>
              <a:t> </a:t>
            </a:r>
            <a:r>
              <a:rPr lang="fr-FR" dirty="0" err="1"/>
              <a:t>it</a:t>
            </a:r>
            <a:r>
              <a:rPr lang="fr-FR" dirty="0"/>
              <a:t>, </a:t>
            </a:r>
            <a:r>
              <a:rPr lang="fr-FR" dirty="0" err="1"/>
              <a:t>then</a:t>
            </a:r>
            <a:r>
              <a:rPr lang="fr-FR" dirty="0"/>
              <a:t> start </a:t>
            </a:r>
            <a:r>
              <a:rPr lang="fr-FR" dirty="0" err="1"/>
              <a:t>hitting</a:t>
            </a:r>
            <a:r>
              <a:rPr lang="fr-FR" dirty="0"/>
              <a:t> the </a:t>
            </a:r>
            <a:r>
              <a:rPr lang="fr-FR" dirty="0" err="1"/>
              <a:t>portals</a:t>
            </a:r>
            <a:r>
              <a:rPr lang="fr-FR" dirty="0"/>
              <a:t>.  </a:t>
            </a:r>
          </a:p>
          <a:p>
            <a:pPr marL="158750" lvl="0" indent="0" algn="l" rtl="0">
              <a:lnSpc>
                <a:spcPct val="100000"/>
              </a:lnSpc>
              <a:spcBef>
                <a:spcPts val="0"/>
              </a:spcBef>
              <a:spcAft>
                <a:spcPts val="0"/>
              </a:spcAft>
              <a:buSzPts val="1100"/>
              <a:buNone/>
            </a:pPr>
            <a:endParaRPr lang="fr-FR" dirty="0"/>
          </a:p>
          <a:p>
            <a:pPr marL="158750" lvl="0" indent="0" algn="l" rtl="0">
              <a:lnSpc>
                <a:spcPct val="100000"/>
              </a:lnSpc>
              <a:spcBef>
                <a:spcPts val="0"/>
              </a:spcBef>
              <a:spcAft>
                <a:spcPts val="0"/>
              </a:spcAft>
              <a:buSzPts val="1100"/>
              <a:buNone/>
            </a:pPr>
            <a:r>
              <a:rPr lang="fr-FR" dirty="0"/>
              <a:t>If </a:t>
            </a:r>
            <a:r>
              <a:rPr lang="fr-FR" dirty="0" err="1"/>
              <a:t>you</a:t>
            </a:r>
            <a:r>
              <a:rPr lang="fr-FR" dirty="0"/>
              <a:t> are </a:t>
            </a:r>
            <a:r>
              <a:rPr lang="fr-FR" dirty="0" err="1"/>
              <a:t>cruising</a:t>
            </a:r>
            <a:r>
              <a:rPr lang="fr-FR" dirty="0"/>
              <a:t> for inspiration, </a:t>
            </a:r>
            <a:r>
              <a:rPr lang="fr-FR" dirty="0" err="1"/>
              <a:t>kaggle</a:t>
            </a:r>
            <a:r>
              <a:rPr lang="fr-FR" dirty="0"/>
              <a:t> and </a:t>
            </a:r>
            <a:r>
              <a:rPr lang="fr-FR" dirty="0" err="1"/>
              <a:t>some</a:t>
            </a:r>
            <a:r>
              <a:rPr lang="fr-FR" dirty="0"/>
              <a:t> </a:t>
            </a:r>
            <a:r>
              <a:rPr lang="fr-FR" dirty="0" err="1"/>
              <a:t>other</a:t>
            </a:r>
            <a:r>
              <a:rPr lang="fr-FR" dirty="0"/>
              <a:t> </a:t>
            </a:r>
            <a:r>
              <a:rPr lang="fr-FR" dirty="0" err="1"/>
              <a:t>portals</a:t>
            </a:r>
            <a:r>
              <a:rPr lang="fr-FR" dirty="0"/>
              <a:t> show </a:t>
            </a:r>
            <a:r>
              <a:rPr lang="fr-FR" dirty="0" err="1"/>
              <a:t>which</a:t>
            </a:r>
            <a:r>
              <a:rPr lang="fr-FR" dirty="0"/>
              <a:t> </a:t>
            </a:r>
            <a:r>
              <a:rPr lang="fr-FR" dirty="0" err="1"/>
              <a:t>ones</a:t>
            </a:r>
            <a:r>
              <a:rPr lang="fr-FR" dirty="0"/>
              <a:t> are </a:t>
            </a:r>
            <a:r>
              <a:rPr lang="fr-FR" dirty="0" err="1"/>
              <a:t>most</a:t>
            </a:r>
            <a:r>
              <a:rPr lang="fr-FR" dirty="0"/>
              <a:t> in </a:t>
            </a:r>
            <a:r>
              <a:rPr lang="fr-FR" dirty="0" err="1"/>
              <a:t>demand</a:t>
            </a:r>
            <a:r>
              <a:rPr lang="fr-FR" dirty="0"/>
              <a:t> at </a:t>
            </a:r>
            <a:r>
              <a:rPr lang="fr-FR" dirty="0" err="1"/>
              <a:t>any</a:t>
            </a:r>
            <a:r>
              <a:rPr lang="fr-FR" dirty="0"/>
              <a:t> </a:t>
            </a:r>
            <a:r>
              <a:rPr lang="fr-FR" dirty="0" err="1"/>
              <a:t>given</a:t>
            </a:r>
            <a:r>
              <a:rPr lang="fr-FR" dirty="0"/>
              <a:t> time!</a:t>
            </a:r>
            <a:br>
              <a:rPr lang="fr-FR" dirty="0"/>
            </a:br>
            <a:br>
              <a:rPr lang="fr-FR" dirty="0"/>
            </a:br>
            <a:br>
              <a:rPr lang="fr-FR" dirty="0"/>
            </a:br>
            <a:br>
              <a:rPr lang="fr-FR" dirty="0"/>
            </a:br>
            <a:endParaRP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17943b2fce8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3" name="Google Shape;383;g17943b2fce8_0_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r-FR"/>
              <a:t>Now we are going to talk about innovations you will have heard of, and may yet wonder how they relate to data and Open Data</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167af3f6a9a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8" name="Google Shape;388;g167af3f6a9a_0_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r-FR" b="1"/>
              <a:t>Big Data is defined by its size whereas open data is defined by its use.</a:t>
            </a:r>
            <a:r>
              <a:rPr lang="fr-FR"/>
              <a:t>  Big Data can be Open and Open Data can be big. However these exist as two separate data concepts. </a:t>
            </a:r>
            <a:endParaRPr/>
          </a:p>
          <a:p>
            <a:pPr marL="0" lvl="0" indent="0" algn="l" rtl="0">
              <a:lnSpc>
                <a:spcPct val="100000"/>
              </a:lnSpc>
              <a:spcBef>
                <a:spcPts val="0"/>
              </a:spcBef>
              <a:spcAft>
                <a:spcPts val="0"/>
              </a:spcAft>
              <a:buSzPts val="1100"/>
              <a:buNone/>
            </a:pPr>
            <a:r>
              <a:rPr lang="fr-FR"/>
              <a:t>Get enough people sharing Open Data that adheres to the same standards, and big data can happen…</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fr-FR"/>
              <a:t>So, Big Data:</a:t>
            </a:r>
            <a:endParaRPr/>
          </a:p>
          <a:p>
            <a:pPr marL="0" lvl="0" indent="0" algn="l" rtl="0">
              <a:lnSpc>
                <a:spcPct val="100000"/>
              </a:lnSpc>
              <a:spcBef>
                <a:spcPts val="0"/>
              </a:spcBef>
              <a:spcAft>
                <a:spcPts val="0"/>
              </a:spcAft>
              <a:buSzPts val="1100"/>
              <a:buNone/>
            </a:pPr>
            <a:r>
              <a:rPr lang="fr-FR"/>
              <a:t>What makes big data unique is that it’s volume, velocity and variety are much higher than what can be handled manually. It can deliver subtle insights that cannot be achieved with standard data collection and analysis.</a:t>
            </a:r>
            <a:br>
              <a:rPr lang="fr-FR"/>
            </a:br>
            <a:endParaRPr/>
          </a:p>
        </p:txBody>
      </p:sp>
    </p:spTree>
    <p:extLst>
      <p:ext uri="{BB962C8B-B14F-4D97-AF65-F5344CB8AC3E}">
        <p14:creationId xmlns:p14="http://schemas.microsoft.com/office/powerpoint/2010/main" val="486338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167af3f6a9a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5" name="Google Shape;395;g167af3f6a9a_0_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fr-FR"/>
              <a:t>This simple venn diagram gives a few examples Open vs Big Data. Weather data is a good example that is both big and open.</a:t>
            </a:r>
            <a:endParaRPr/>
          </a:p>
        </p:txBody>
      </p:sp>
    </p:spTree>
    <p:extLst>
      <p:ext uri="{BB962C8B-B14F-4D97-AF65-F5344CB8AC3E}">
        <p14:creationId xmlns:p14="http://schemas.microsoft.com/office/powerpoint/2010/main" val="20324596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167af3f6a9a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7" name="Google Shape;407;g167af3f6a9a_0_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285750" lvl="0" indent="-247650" algn="l" rtl="0">
              <a:lnSpc>
                <a:spcPct val="115000"/>
              </a:lnSpc>
              <a:spcBef>
                <a:spcPts val="0"/>
              </a:spcBef>
              <a:spcAft>
                <a:spcPts val="0"/>
              </a:spcAft>
              <a:buClr>
                <a:srgbClr val="595959"/>
              </a:buClr>
              <a:buSzPts val="1200"/>
              <a:buFont typeface="Open Sans"/>
              <a:buChar char="•"/>
            </a:pPr>
            <a:r>
              <a:rPr lang="fr-FR" sz="1200">
                <a:solidFill>
                  <a:schemeClr val="dk1"/>
                </a:solidFill>
                <a:latin typeface="Open Sans"/>
                <a:ea typeface="Open Sans"/>
                <a:cs typeface="Open Sans"/>
                <a:sym typeface="Open Sans"/>
              </a:rPr>
              <a:t>Volume</a:t>
            </a:r>
            <a:endParaRPr sz="1200">
              <a:solidFill>
                <a:schemeClr val="dk1"/>
              </a:solidFill>
              <a:latin typeface="Open Sans"/>
              <a:ea typeface="Open Sans"/>
              <a:cs typeface="Open Sans"/>
              <a:sym typeface="Open Sans"/>
            </a:endParaRPr>
          </a:p>
          <a:p>
            <a:pPr marL="914400" lvl="1" indent="-304800" algn="l" rtl="0">
              <a:lnSpc>
                <a:spcPct val="115000"/>
              </a:lnSpc>
              <a:spcBef>
                <a:spcPts val="0"/>
              </a:spcBef>
              <a:spcAft>
                <a:spcPts val="0"/>
              </a:spcAft>
              <a:buClr>
                <a:schemeClr val="dk1"/>
              </a:buClr>
              <a:buSzPts val="1200"/>
              <a:buFont typeface="Open Sans"/>
              <a:buChar char="•"/>
            </a:pPr>
            <a:r>
              <a:rPr lang="fr-FR" sz="1200">
                <a:solidFill>
                  <a:schemeClr val="dk1"/>
                </a:solidFill>
                <a:latin typeface="Open Sans"/>
                <a:ea typeface="Open Sans"/>
                <a:cs typeface="Open Sans"/>
                <a:sym typeface="Open Sans"/>
              </a:rPr>
              <a:t>Big Data is big; it’s estimated that 2.5 quintillion bytes of data are created each day</a:t>
            </a:r>
            <a:endParaRPr sz="1200">
              <a:solidFill>
                <a:schemeClr val="dk1"/>
              </a:solidFill>
              <a:latin typeface="Open Sans"/>
              <a:ea typeface="Open Sans"/>
              <a:cs typeface="Open Sans"/>
              <a:sym typeface="Open Sans"/>
            </a:endParaRPr>
          </a:p>
          <a:p>
            <a:pPr marL="914400" lvl="1" indent="-304800" algn="l" rtl="0">
              <a:lnSpc>
                <a:spcPct val="115000"/>
              </a:lnSpc>
              <a:spcBef>
                <a:spcPts val="0"/>
              </a:spcBef>
              <a:spcAft>
                <a:spcPts val="0"/>
              </a:spcAft>
              <a:buClr>
                <a:schemeClr val="dk1"/>
              </a:buClr>
              <a:buSzPts val="1200"/>
              <a:buFont typeface="Open Sans"/>
              <a:buChar char="•"/>
            </a:pPr>
            <a:r>
              <a:rPr lang="fr-FR" sz="1200">
                <a:solidFill>
                  <a:srgbClr val="161513"/>
                </a:solidFill>
                <a:highlight>
                  <a:srgbClr val="FBF9F8"/>
                </a:highlight>
                <a:latin typeface="Open Sans"/>
                <a:ea typeface="Open Sans"/>
                <a:cs typeface="Open Sans"/>
                <a:sym typeface="Open Sans"/>
              </a:rPr>
              <a:t>For example, one whole genome binary alignment map file typically exceed 90 gigabytes!</a:t>
            </a:r>
            <a:endParaRPr sz="1200">
              <a:solidFill>
                <a:srgbClr val="161513"/>
              </a:solidFill>
              <a:highlight>
                <a:srgbClr val="FBF9F8"/>
              </a:highlight>
              <a:latin typeface="Open Sans"/>
              <a:ea typeface="Open Sans"/>
              <a:cs typeface="Open Sans"/>
              <a:sym typeface="Open Sans"/>
            </a:endParaRPr>
          </a:p>
          <a:p>
            <a:pPr marL="914400" lvl="1" indent="-304800" algn="l" rtl="0">
              <a:lnSpc>
                <a:spcPct val="115000"/>
              </a:lnSpc>
              <a:spcBef>
                <a:spcPts val="0"/>
              </a:spcBef>
              <a:spcAft>
                <a:spcPts val="0"/>
              </a:spcAft>
              <a:buClr>
                <a:srgbClr val="161513"/>
              </a:buClr>
              <a:buSzPts val="1200"/>
              <a:buChar char="•"/>
            </a:pPr>
            <a:r>
              <a:rPr lang="fr-FR" sz="1200">
                <a:solidFill>
                  <a:srgbClr val="161513"/>
                </a:solidFill>
                <a:highlight>
                  <a:srgbClr val="FBF9F8"/>
                </a:highlight>
              </a:rPr>
              <a:t>Facebook stores 250 billion images; including stories it is thought to be as many as 2.5 trillion images….</a:t>
            </a:r>
            <a:endParaRPr sz="1200">
              <a:solidFill>
                <a:srgbClr val="161513"/>
              </a:solidFill>
              <a:highlight>
                <a:srgbClr val="FBF9F8"/>
              </a:highlight>
            </a:endParaRPr>
          </a:p>
          <a:p>
            <a:pPr marL="914400" lvl="1" indent="-304800" algn="l" rtl="0">
              <a:lnSpc>
                <a:spcPct val="115000"/>
              </a:lnSpc>
              <a:spcBef>
                <a:spcPts val="0"/>
              </a:spcBef>
              <a:spcAft>
                <a:spcPts val="0"/>
              </a:spcAft>
              <a:buClr>
                <a:srgbClr val="161513"/>
              </a:buClr>
              <a:buSzPts val="1200"/>
              <a:buChar char="•"/>
            </a:pPr>
            <a:r>
              <a:rPr lang="fr-FR" sz="1200">
                <a:solidFill>
                  <a:srgbClr val="161513"/>
                </a:solidFill>
                <a:highlight>
                  <a:srgbClr val="FBF9F8"/>
                </a:highlight>
              </a:rPr>
              <a:t>Perhaps as much as 79 zettabyes of data in the world today. By 2025 that number is expecte to double</a:t>
            </a:r>
            <a:endParaRPr sz="1200">
              <a:solidFill>
                <a:srgbClr val="161513"/>
              </a:solidFill>
              <a:highlight>
                <a:srgbClr val="FBF9F8"/>
              </a:highlight>
            </a:endParaRPr>
          </a:p>
          <a:p>
            <a:pPr marL="0" lvl="0" indent="0" algn="l" rtl="0">
              <a:lnSpc>
                <a:spcPct val="115000"/>
              </a:lnSpc>
              <a:spcBef>
                <a:spcPts val="0"/>
              </a:spcBef>
              <a:spcAft>
                <a:spcPts val="0"/>
              </a:spcAft>
              <a:buNone/>
            </a:pPr>
            <a:endParaRPr sz="1200">
              <a:solidFill>
                <a:srgbClr val="161513"/>
              </a:solidFill>
              <a:highlight>
                <a:srgbClr val="FBF9F8"/>
              </a:highlight>
              <a:latin typeface="Open Sans"/>
              <a:ea typeface="Open Sans"/>
              <a:cs typeface="Open Sans"/>
              <a:sym typeface="Open Sans"/>
            </a:endParaRPr>
          </a:p>
          <a:p>
            <a:pPr marL="457200" lvl="0" indent="-304800" algn="l" rtl="0">
              <a:lnSpc>
                <a:spcPct val="115000"/>
              </a:lnSpc>
              <a:spcBef>
                <a:spcPts val="0"/>
              </a:spcBef>
              <a:spcAft>
                <a:spcPts val="0"/>
              </a:spcAft>
              <a:buClr>
                <a:schemeClr val="dk1"/>
              </a:buClr>
              <a:buSzPts val="1200"/>
              <a:buFont typeface="Open Sans"/>
              <a:buChar char="•"/>
            </a:pPr>
            <a:r>
              <a:rPr lang="fr-FR" sz="1200">
                <a:solidFill>
                  <a:schemeClr val="dk1"/>
                </a:solidFill>
                <a:latin typeface="Open Sans"/>
                <a:ea typeface="Open Sans"/>
                <a:cs typeface="Open Sans"/>
                <a:sym typeface="Open Sans"/>
              </a:rPr>
              <a:t>Velocity</a:t>
            </a:r>
            <a:endParaRPr sz="1200">
              <a:solidFill>
                <a:schemeClr val="dk1"/>
              </a:solidFill>
              <a:latin typeface="Open Sans"/>
              <a:ea typeface="Open Sans"/>
              <a:cs typeface="Open Sans"/>
              <a:sym typeface="Open Sans"/>
            </a:endParaRPr>
          </a:p>
          <a:p>
            <a:pPr marL="914400" lvl="1" indent="-304800" algn="l" rtl="0">
              <a:lnSpc>
                <a:spcPct val="115000"/>
              </a:lnSpc>
              <a:spcBef>
                <a:spcPts val="0"/>
              </a:spcBef>
              <a:spcAft>
                <a:spcPts val="0"/>
              </a:spcAft>
              <a:buClr>
                <a:schemeClr val="dk1"/>
              </a:buClr>
              <a:buSzPts val="1200"/>
              <a:buFont typeface="Open Sans"/>
              <a:buChar char="•"/>
            </a:pPr>
            <a:r>
              <a:rPr lang="fr-FR" sz="1200">
                <a:solidFill>
                  <a:schemeClr val="dk1"/>
                </a:solidFill>
                <a:latin typeface="Open Sans"/>
                <a:ea typeface="Open Sans"/>
                <a:cs typeface="Open Sans"/>
                <a:sym typeface="Open Sans"/>
              </a:rPr>
              <a:t>Big Data is growing</a:t>
            </a:r>
            <a:endParaRPr sz="1200">
              <a:solidFill>
                <a:schemeClr val="dk1"/>
              </a:solidFill>
              <a:latin typeface="Open Sans"/>
              <a:ea typeface="Open Sans"/>
              <a:cs typeface="Open Sans"/>
              <a:sym typeface="Open Sans"/>
            </a:endParaRPr>
          </a:p>
          <a:p>
            <a:pPr marL="914400" lvl="1" indent="-304800" algn="l" rtl="0">
              <a:lnSpc>
                <a:spcPct val="115000"/>
              </a:lnSpc>
              <a:spcBef>
                <a:spcPts val="0"/>
              </a:spcBef>
              <a:spcAft>
                <a:spcPts val="0"/>
              </a:spcAft>
              <a:buClr>
                <a:schemeClr val="dk1"/>
              </a:buClr>
              <a:buSzPts val="1200"/>
              <a:buFont typeface="Open Sans"/>
              <a:buChar char="•"/>
            </a:pPr>
            <a:r>
              <a:rPr lang="fr-FR" sz="1200">
                <a:solidFill>
                  <a:schemeClr val="dk1"/>
                </a:solidFill>
                <a:latin typeface="Open Sans"/>
                <a:ea typeface="Open Sans"/>
                <a:cs typeface="Open Sans"/>
                <a:sym typeface="Open Sans"/>
              </a:rPr>
              <a:t>Velocity is the measure of how fast the data is coming in</a:t>
            </a:r>
            <a:endParaRPr sz="1200">
              <a:solidFill>
                <a:schemeClr val="dk1"/>
              </a:solidFill>
              <a:latin typeface="Open Sans"/>
              <a:ea typeface="Open Sans"/>
              <a:cs typeface="Open Sans"/>
              <a:sym typeface="Open Sans"/>
            </a:endParaRPr>
          </a:p>
          <a:p>
            <a:pPr marL="914400" lvl="1" indent="-304800" algn="l" rtl="0">
              <a:lnSpc>
                <a:spcPct val="115000"/>
              </a:lnSpc>
              <a:spcBef>
                <a:spcPts val="0"/>
              </a:spcBef>
              <a:spcAft>
                <a:spcPts val="0"/>
              </a:spcAft>
              <a:buClr>
                <a:schemeClr val="dk1"/>
              </a:buClr>
              <a:buSzPts val="1200"/>
              <a:buFont typeface="Open Sans"/>
              <a:buChar char="•"/>
            </a:pPr>
            <a:r>
              <a:rPr lang="fr-FR" sz="1200">
                <a:solidFill>
                  <a:schemeClr val="dk1"/>
                </a:solidFill>
                <a:latin typeface="Open Sans"/>
                <a:ea typeface="Open Sans"/>
                <a:cs typeface="Open Sans"/>
                <a:sym typeface="Open Sans"/>
              </a:rPr>
              <a:t>A good example of velocity is that amazon captures every click of every single shopper</a:t>
            </a:r>
            <a:endParaRPr sz="1200">
              <a:solidFill>
                <a:schemeClr val="dk1"/>
              </a:solidFill>
              <a:latin typeface="Open Sans"/>
              <a:ea typeface="Open Sans"/>
              <a:cs typeface="Open Sans"/>
              <a:sym typeface="Open Sans"/>
            </a:endParaRPr>
          </a:p>
          <a:p>
            <a:pPr marL="457200" lvl="0" indent="-304800" algn="l" rtl="0">
              <a:lnSpc>
                <a:spcPct val="115000"/>
              </a:lnSpc>
              <a:spcBef>
                <a:spcPts val="0"/>
              </a:spcBef>
              <a:spcAft>
                <a:spcPts val="0"/>
              </a:spcAft>
              <a:buClr>
                <a:schemeClr val="dk1"/>
              </a:buClr>
              <a:buSzPts val="1200"/>
              <a:buFont typeface="Open Sans"/>
              <a:buChar char="•"/>
            </a:pPr>
            <a:r>
              <a:rPr lang="fr-FR" sz="1200">
                <a:solidFill>
                  <a:schemeClr val="dk1"/>
                </a:solidFill>
                <a:latin typeface="Open Sans"/>
                <a:ea typeface="Open Sans"/>
                <a:cs typeface="Open Sans"/>
                <a:sym typeface="Open Sans"/>
              </a:rPr>
              <a:t>Variety</a:t>
            </a:r>
            <a:endParaRPr sz="1200">
              <a:solidFill>
                <a:schemeClr val="dk1"/>
              </a:solidFill>
              <a:latin typeface="Open Sans"/>
              <a:ea typeface="Open Sans"/>
              <a:cs typeface="Open Sans"/>
              <a:sym typeface="Open Sans"/>
            </a:endParaRPr>
          </a:p>
          <a:p>
            <a:pPr marL="914400" lvl="1" indent="-304800" algn="l" rtl="0">
              <a:lnSpc>
                <a:spcPct val="115000"/>
              </a:lnSpc>
              <a:spcBef>
                <a:spcPts val="0"/>
              </a:spcBef>
              <a:spcAft>
                <a:spcPts val="0"/>
              </a:spcAft>
              <a:buClr>
                <a:schemeClr val="dk1"/>
              </a:buClr>
              <a:buSzPts val="1200"/>
              <a:buFont typeface="Open Sans"/>
              <a:buChar char="•"/>
            </a:pPr>
            <a:r>
              <a:rPr lang="fr-FR" sz="1200">
                <a:solidFill>
                  <a:schemeClr val="dk1"/>
                </a:solidFill>
                <a:latin typeface="Open Sans"/>
                <a:ea typeface="Open Sans"/>
                <a:cs typeface="Open Sans"/>
                <a:sym typeface="Open Sans"/>
              </a:rPr>
              <a:t>Structured</a:t>
            </a:r>
            <a:endParaRPr sz="1200">
              <a:solidFill>
                <a:schemeClr val="dk1"/>
              </a:solidFill>
              <a:latin typeface="Open Sans"/>
              <a:ea typeface="Open Sans"/>
              <a:cs typeface="Open Sans"/>
              <a:sym typeface="Open Sans"/>
            </a:endParaRPr>
          </a:p>
          <a:p>
            <a:pPr marL="914400" lvl="1" indent="-304800" algn="l" rtl="0">
              <a:lnSpc>
                <a:spcPct val="115000"/>
              </a:lnSpc>
              <a:spcBef>
                <a:spcPts val="0"/>
              </a:spcBef>
              <a:spcAft>
                <a:spcPts val="0"/>
              </a:spcAft>
              <a:buClr>
                <a:schemeClr val="dk1"/>
              </a:buClr>
              <a:buSzPts val="1200"/>
              <a:buFont typeface="Open Sans"/>
              <a:buChar char="•"/>
            </a:pPr>
            <a:r>
              <a:rPr lang="fr-FR" sz="1200">
                <a:solidFill>
                  <a:schemeClr val="dk1"/>
                </a:solidFill>
                <a:latin typeface="Open Sans"/>
                <a:ea typeface="Open Sans"/>
                <a:cs typeface="Open Sans"/>
                <a:sym typeface="Open Sans"/>
              </a:rPr>
              <a:t>Unstructured</a:t>
            </a:r>
            <a:endParaRPr sz="1200">
              <a:solidFill>
                <a:schemeClr val="dk1"/>
              </a:solidFill>
              <a:latin typeface="Open Sans"/>
              <a:ea typeface="Open Sans"/>
              <a:cs typeface="Open Sans"/>
              <a:sym typeface="Open Sans"/>
            </a:endParaRPr>
          </a:p>
          <a:p>
            <a:pPr marL="914400" lvl="1" indent="-304800" algn="l" rtl="0">
              <a:lnSpc>
                <a:spcPct val="115000"/>
              </a:lnSpc>
              <a:spcBef>
                <a:spcPts val="0"/>
              </a:spcBef>
              <a:spcAft>
                <a:spcPts val="0"/>
              </a:spcAft>
              <a:buClr>
                <a:schemeClr val="dk1"/>
              </a:buClr>
              <a:buSzPts val="1200"/>
              <a:buFont typeface="Open Sans"/>
              <a:buChar char="•"/>
            </a:pPr>
            <a:r>
              <a:rPr lang="fr-FR" sz="1200">
                <a:solidFill>
                  <a:schemeClr val="dk1"/>
                </a:solidFill>
                <a:latin typeface="Open Sans"/>
                <a:ea typeface="Open Sans"/>
                <a:cs typeface="Open Sans"/>
                <a:sym typeface="Open Sans"/>
              </a:rPr>
              <a:t>Semi-structured</a:t>
            </a:r>
            <a:endParaRPr sz="1200">
              <a:solidFill>
                <a:schemeClr val="dk1"/>
              </a:solidFill>
              <a:latin typeface="Open Sans"/>
              <a:ea typeface="Open Sans"/>
              <a:cs typeface="Open Sans"/>
              <a:sym typeface="Open Sans"/>
            </a:endParaRPr>
          </a:p>
          <a:p>
            <a:pPr marL="914400" lvl="0" indent="0" algn="l" rtl="0">
              <a:lnSpc>
                <a:spcPct val="115000"/>
              </a:lnSpc>
              <a:spcBef>
                <a:spcPts val="0"/>
              </a:spcBef>
              <a:spcAft>
                <a:spcPts val="0"/>
              </a:spcAft>
              <a:buNone/>
            </a:pPr>
            <a:r>
              <a:rPr lang="fr-FR" sz="1200">
                <a:solidFill>
                  <a:schemeClr val="dk1"/>
                </a:solidFill>
                <a:latin typeface="Open Sans"/>
                <a:ea typeface="Open Sans"/>
                <a:cs typeface="Open Sans"/>
                <a:sym typeface="Open Sans"/>
              </a:rPr>
              <a:t>Another aspect of big data is the variety in which it takes forms. It can take the shape and database files, csvs, text. Or, non-traditional forms like video, pdfs and graphics. There is not a single structure or format that Big Data exists in.</a:t>
            </a:r>
            <a:endParaRPr sz="1200">
              <a:latin typeface="Open Sans"/>
              <a:ea typeface="Open Sans"/>
              <a:cs typeface="Open Sans"/>
              <a:sym typeface="Open Sans"/>
            </a:endParaRPr>
          </a:p>
        </p:txBody>
      </p:sp>
    </p:spTree>
    <p:extLst>
      <p:ext uri="{BB962C8B-B14F-4D97-AF65-F5344CB8AC3E}">
        <p14:creationId xmlns:p14="http://schemas.microsoft.com/office/powerpoint/2010/main" val="176814360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1779986c0f1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4" name="Google Shape;414;g1779986c0f1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150000"/>
              </a:lnSpc>
              <a:spcBef>
                <a:spcPts val="0"/>
              </a:spcBef>
              <a:spcAft>
                <a:spcPts val="0"/>
              </a:spcAft>
              <a:buNone/>
            </a:pPr>
            <a:r>
              <a:rPr lang="fr-FR" sz="1200">
                <a:solidFill>
                  <a:srgbClr val="212529"/>
                </a:solidFill>
                <a:highlight>
                  <a:srgbClr val="F7F6F3"/>
                </a:highlight>
              </a:rPr>
              <a:t>Also - need to put in own words…</a:t>
            </a:r>
            <a:endParaRPr sz="1200">
              <a:solidFill>
                <a:srgbClr val="212529"/>
              </a:solidFill>
              <a:highlight>
                <a:srgbClr val="F7F6F3"/>
              </a:highlight>
            </a:endParaRPr>
          </a:p>
          <a:p>
            <a:pPr marL="457200" lvl="0" indent="-304800" algn="l" rtl="0">
              <a:lnSpc>
                <a:spcPct val="150000"/>
              </a:lnSpc>
              <a:spcBef>
                <a:spcPts val="0"/>
              </a:spcBef>
              <a:spcAft>
                <a:spcPts val="0"/>
              </a:spcAft>
              <a:buClr>
                <a:srgbClr val="595959"/>
              </a:buClr>
              <a:buSzPts val="1200"/>
              <a:buFont typeface="Open Sans"/>
              <a:buChar char="•"/>
            </a:pPr>
            <a:r>
              <a:rPr lang="fr-FR" sz="1200">
                <a:solidFill>
                  <a:srgbClr val="212529"/>
                </a:solidFill>
                <a:highlight>
                  <a:srgbClr val="F7F6F3"/>
                </a:highlight>
              </a:rPr>
              <a:t>A significant weather data source is the National Oceanic and Atmospheric Administration’s </a:t>
            </a:r>
            <a:r>
              <a:rPr lang="fr-FR" sz="1200">
                <a:solidFill>
                  <a:srgbClr val="3A6CDD"/>
                </a:solidFill>
                <a:highlight>
                  <a:srgbClr val="F7F6F3"/>
                </a:highlight>
                <a:uFill>
                  <a:noFill/>
                </a:uFill>
                <a:hlinkClick r:id="rId3">
                  <a:extLst>
                    <a:ext uri="{A12FA001-AC4F-418D-AE19-62706E023703}">
                      <ahyp:hlinkClr xmlns:ahyp="http://schemas.microsoft.com/office/drawing/2018/hyperlinkcolor" val="tx"/>
                    </a:ext>
                  </a:extLst>
                </a:hlinkClick>
              </a:rPr>
              <a:t>National Weather Service (NWS)</a:t>
            </a:r>
            <a:r>
              <a:rPr lang="fr-FR" sz="1200">
                <a:solidFill>
                  <a:srgbClr val="212529"/>
                </a:solidFill>
                <a:highlight>
                  <a:srgbClr val="F7F6F3"/>
                </a:highlight>
              </a:rPr>
              <a:t>, which collects terabytes of climate data. Climate science, a byproduct of the field of weather prediction, relies on advanced earth system models to target long-term trends of big data in weather patterns and ultimately predict, better understand, and develop responses to global warming and climate change scenarios. </a:t>
            </a:r>
            <a:r>
              <a:rPr lang="fr-FR" sz="1200">
                <a:solidFill>
                  <a:srgbClr val="3A6CDD"/>
                </a:solidFill>
                <a:highlight>
                  <a:srgbClr val="F7F6F3"/>
                </a:highlight>
                <a:uFill>
                  <a:noFill/>
                </a:uFill>
                <a:hlinkClick r:id="rId4">
                  <a:extLst>
                    <a:ext uri="{A12FA001-AC4F-418D-AE19-62706E023703}">
                      <ahyp:hlinkClr xmlns:ahyp="http://schemas.microsoft.com/office/drawing/2018/hyperlinkcolor" val="tx"/>
                    </a:ext>
                  </a:extLst>
                </a:hlinkClick>
              </a:rPr>
              <a:t>Advancing Earth analytics can be used to mitigate catastrophic events</a:t>
            </a:r>
            <a:r>
              <a:rPr lang="fr-FR" sz="1200">
                <a:solidFill>
                  <a:srgbClr val="212529"/>
                </a:solidFill>
                <a:highlight>
                  <a:srgbClr val="F7F6F3"/>
                </a:highlight>
              </a:rPr>
              <a:t>.</a:t>
            </a:r>
            <a:endParaRPr sz="1200">
              <a:solidFill>
                <a:srgbClr val="212529"/>
              </a:solidFill>
              <a:highlight>
                <a:srgbClr val="F7F6F3"/>
              </a:highlight>
            </a:endParaRPr>
          </a:p>
          <a:p>
            <a:pPr marL="457200" lvl="0" indent="-304800" algn="l" rtl="0">
              <a:lnSpc>
                <a:spcPct val="140000"/>
              </a:lnSpc>
              <a:spcBef>
                <a:spcPts val="0"/>
              </a:spcBef>
              <a:spcAft>
                <a:spcPts val="0"/>
              </a:spcAft>
              <a:buClr>
                <a:srgbClr val="595959"/>
              </a:buClr>
              <a:buSzPts val="1200"/>
              <a:buFont typeface="Open Sans"/>
              <a:buChar char="•"/>
            </a:pPr>
            <a:r>
              <a:rPr lang="fr-FR" sz="1200">
                <a:solidFill>
                  <a:srgbClr val="212529"/>
                </a:solidFill>
                <a:highlight>
                  <a:srgbClr val="F7F6F3"/>
                </a:highlight>
              </a:rPr>
              <a:t>‍</a:t>
            </a:r>
            <a:endParaRPr sz="1200">
              <a:solidFill>
                <a:srgbClr val="212529"/>
              </a:solidFill>
              <a:highlight>
                <a:srgbClr val="F7F6F3"/>
              </a:highlight>
            </a:endParaRPr>
          </a:p>
          <a:p>
            <a:pPr marL="457200" lvl="0" indent="-304800" algn="l" rtl="0">
              <a:lnSpc>
                <a:spcPct val="150000"/>
              </a:lnSpc>
              <a:spcBef>
                <a:spcPts val="0"/>
              </a:spcBef>
              <a:spcAft>
                <a:spcPts val="0"/>
              </a:spcAft>
              <a:buClr>
                <a:srgbClr val="595959"/>
              </a:buClr>
              <a:buSzPts val="1200"/>
              <a:buFont typeface="Open Sans"/>
              <a:buChar char="•"/>
            </a:pPr>
            <a:r>
              <a:rPr lang="fr-FR" sz="1200">
                <a:solidFill>
                  <a:srgbClr val="212529"/>
                </a:solidFill>
                <a:highlight>
                  <a:srgbClr val="F7F6F3"/>
                </a:highlight>
              </a:rPr>
              <a:t>The amount of data the NWS collects is in the terabytes. Big data analytics tools, </a:t>
            </a:r>
            <a:r>
              <a:rPr lang="fr-FR" sz="1200">
                <a:solidFill>
                  <a:srgbClr val="3A6CDD"/>
                </a:solidFill>
                <a:highlight>
                  <a:srgbClr val="F7F6F3"/>
                </a:highlight>
                <a:uFill>
                  <a:noFill/>
                </a:uFill>
                <a:hlinkClick r:id="rId5">
                  <a:extLst>
                    <a:ext uri="{A12FA001-AC4F-418D-AE19-62706E023703}">
                      <ahyp:hlinkClr xmlns:ahyp="http://schemas.microsoft.com/office/drawing/2018/hyperlinkcolor" val="tx"/>
                    </a:ext>
                  </a:extLst>
                </a:hlinkClick>
              </a:rPr>
              <a:t>predictive analytics</a:t>
            </a:r>
            <a:r>
              <a:rPr lang="fr-FR" sz="1200">
                <a:solidFill>
                  <a:srgbClr val="212529"/>
                </a:solidFill>
                <a:highlight>
                  <a:srgbClr val="F7F6F3"/>
                </a:highlight>
              </a:rPr>
              <a:t>, </a:t>
            </a:r>
            <a:r>
              <a:rPr lang="fr-FR" sz="1200">
                <a:solidFill>
                  <a:srgbClr val="3A6CDD"/>
                </a:solidFill>
                <a:highlight>
                  <a:srgbClr val="F7F6F3"/>
                </a:highlight>
                <a:uFill>
                  <a:noFill/>
                </a:uFill>
                <a:hlinkClick r:id="rId6">
                  <a:extLst>
                    <a:ext uri="{A12FA001-AC4F-418D-AE19-62706E023703}">
                      <ahyp:hlinkClr xmlns:ahyp="http://schemas.microsoft.com/office/drawing/2018/hyperlinkcolor" val="tx"/>
                    </a:ext>
                  </a:extLst>
                </a:hlinkClick>
              </a:rPr>
              <a:t>real-time environmental monitoring systems</a:t>
            </a:r>
            <a:r>
              <a:rPr lang="fr-FR" sz="1200">
                <a:solidFill>
                  <a:srgbClr val="212529"/>
                </a:solidFill>
                <a:highlight>
                  <a:srgbClr val="F7F6F3"/>
                </a:highlight>
              </a:rPr>
              <a:t>, </a:t>
            </a:r>
            <a:r>
              <a:rPr lang="fr-FR" sz="1200">
                <a:solidFill>
                  <a:srgbClr val="3A6CDD"/>
                </a:solidFill>
                <a:highlight>
                  <a:srgbClr val="F7F6F3"/>
                </a:highlight>
                <a:uFill>
                  <a:noFill/>
                </a:uFill>
                <a:hlinkClick r:id="rId7">
                  <a:extLst>
                    <a:ext uri="{A12FA001-AC4F-418D-AE19-62706E023703}">
                      <ahyp:hlinkClr xmlns:ahyp="http://schemas.microsoft.com/office/drawing/2018/hyperlinkcolor" val="tx"/>
                    </a:ext>
                  </a:extLst>
                </a:hlinkClick>
              </a:rPr>
              <a:t>remote sensing</a:t>
            </a:r>
            <a:r>
              <a:rPr lang="fr-FR" sz="1200">
                <a:solidFill>
                  <a:srgbClr val="212529"/>
                </a:solidFill>
                <a:highlight>
                  <a:srgbClr val="F7F6F3"/>
                </a:highlight>
              </a:rPr>
              <a:t>, Machine Learning, Artificial Intelligence, and the Internet of Things (IoT) work in conjunction to ingest, manage, and analyze vast streams of real-time weather data, spot trends, draw conclusions, make accurate and timely weather forecasts, and make data-driven predictions. </a:t>
            </a:r>
            <a:endParaRPr sz="1200">
              <a:solidFill>
                <a:srgbClr val="212529"/>
              </a:solidFill>
              <a:highlight>
                <a:srgbClr val="F7F6F3"/>
              </a:highlight>
            </a:endParaRPr>
          </a:p>
          <a:p>
            <a:pPr marL="457200" lvl="0" indent="-304800" algn="l" rtl="0">
              <a:lnSpc>
                <a:spcPct val="140000"/>
              </a:lnSpc>
              <a:spcBef>
                <a:spcPts val="0"/>
              </a:spcBef>
              <a:spcAft>
                <a:spcPts val="0"/>
              </a:spcAft>
              <a:buClr>
                <a:srgbClr val="595959"/>
              </a:buClr>
              <a:buSzPts val="1200"/>
              <a:buFont typeface="Open Sans"/>
              <a:buChar char="•"/>
            </a:pPr>
            <a:r>
              <a:rPr lang="fr-FR" sz="1200">
                <a:solidFill>
                  <a:srgbClr val="212529"/>
                </a:solidFill>
                <a:highlight>
                  <a:srgbClr val="F7F6F3"/>
                </a:highlight>
              </a:rPr>
              <a:t>‍</a:t>
            </a:r>
            <a:endParaRPr sz="1200">
              <a:solidFill>
                <a:srgbClr val="212529"/>
              </a:solidFill>
              <a:highlight>
                <a:srgbClr val="F7F6F3"/>
              </a:highlight>
            </a:endParaRPr>
          </a:p>
          <a:p>
            <a:pPr marL="457200" lvl="0" indent="-304800" algn="l" rtl="0">
              <a:lnSpc>
                <a:spcPct val="140000"/>
              </a:lnSpc>
              <a:spcBef>
                <a:spcPts val="0"/>
              </a:spcBef>
              <a:spcAft>
                <a:spcPts val="0"/>
              </a:spcAft>
              <a:buClr>
                <a:srgbClr val="595959"/>
              </a:buClr>
              <a:buSzPts val="1200"/>
              <a:buFont typeface="Open Sans"/>
              <a:buChar char="•"/>
            </a:pPr>
            <a:r>
              <a:rPr lang="fr-FR" sz="1200">
                <a:solidFill>
                  <a:srgbClr val="212529"/>
                </a:solidFill>
                <a:highlight>
                  <a:srgbClr val="F7F6F3"/>
                </a:highlight>
              </a:rPr>
              <a:t>Stores of historical weather observations, such as annual average temperature, total precipitation, and extreme weather indices, are also used for climate and weather predictions and date back to the 19th century. We also have access to natural records of paleoclimates, such as tree rings, coral skeletons, glaciers, fossils, and sediments. These data points are crucial to identifying weather patterns that correlate with climate change.</a:t>
            </a:r>
            <a:endParaRPr sz="1200">
              <a:solidFill>
                <a:srgbClr val="212529"/>
              </a:solidFill>
              <a:highlight>
                <a:srgbClr val="F7F6F3"/>
              </a:highlight>
            </a:endParaRPr>
          </a:p>
          <a:p>
            <a:pPr marL="285750" lvl="0" indent="-247650" algn="l" rtl="0">
              <a:lnSpc>
                <a:spcPct val="115000"/>
              </a:lnSpc>
              <a:spcBef>
                <a:spcPts val="0"/>
              </a:spcBef>
              <a:spcAft>
                <a:spcPts val="0"/>
              </a:spcAft>
              <a:buClr>
                <a:schemeClr val="dk1"/>
              </a:buClr>
              <a:buSzPts val="1200"/>
              <a:buFont typeface="Open Sans"/>
              <a:buChar char="•"/>
            </a:pPr>
            <a:endParaRPr sz="1200">
              <a:solidFill>
                <a:schemeClr val="dk1"/>
              </a:solidFill>
              <a:latin typeface="Open Sans"/>
              <a:ea typeface="Open Sans"/>
              <a:cs typeface="Open Sans"/>
              <a:sym typeface="Open Sans"/>
            </a:endParaRPr>
          </a:p>
        </p:txBody>
      </p:sp>
    </p:spTree>
    <p:extLst>
      <p:ext uri="{BB962C8B-B14F-4D97-AF65-F5344CB8AC3E}">
        <p14:creationId xmlns:p14="http://schemas.microsoft.com/office/powerpoint/2010/main" val="273922809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1779986c0f1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0" name="Google Shape;420;g1779986c0f1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fr-FR" sz="1500">
                <a:solidFill>
                  <a:schemeClr val="dk1"/>
                </a:solidFill>
                <a:latin typeface="Open Sans"/>
                <a:ea typeface="Open Sans"/>
                <a:cs typeface="Open Sans"/>
                <a:sym typeface="Open Sans"/>
              </a:rPr>
              <a:t>It turns out that there are actually 7 V’s of big data</a:t>
            </a:r>
            <a:endParaRPr sz="3200"/>
          </a:p>
          <a:p>
            <a:pPr marL="0" lvl="0" indent="0" algn="l" rtl="0">
              <a:lnSpc>
                <a:spcPct val="115000"/>
              </a:lnSpc>
              <a:spcBef>
                <a:spcPts val="0"/>
              </a:spcBef>
              <a:spcAft>
                <a:spcPts val="0"/>
              </a:spcAft>
              <a:buNone/>
            </a:pPr>
            <a:r>
              <a:rPr lang="fr-FR" sz="1350">
                <a:solidFill>
                  <a:srgbClr val="575757"/>
                </a:solidFill>
              </a:rPr>
              <a:t>In 2001, Gartner published an article that forecast trends in the industry. It gathered them under the headings Data </a:t>
            </a:r>
            <a:r>
              <a:rPr lang="fr-FR" sz="1350" b="1">
                <a:solidFill>
                  <a:srgbClr val="575757"/>
                </a:solidFill>
              </a:rPr>
              <a:t>Volume</a:t>
            </a:r>
            <a:r>
              <a:rPr lang="fr-FR" sz="1350">
                <a:solidFill>
                  <a:srgbClr val="575757"/>
                </a:solidFill>
              </a:rPr>
              <a:t>, Data </a:t>
            </a:r>
            <a:r>
              <a:rPr lang="fr-FR" sz="1350" b="1">
                <a:solidFill>
                  <a:srgbClr val="575757"/>
                </a:solidFill>
              </a:rPr>
              <a:t>Velocity</a:t>
            </a:r>
            <a:r>
              <a:rPr lang="fr-FR" sz="1350">
                <a:solidFill>
                  <a:srgbClr val="575757"/>
                </a:solidFill>
              </a:rPr>
              <a:t>, and Data </a:t>
            </a:r>
            <a:r>
              <a:rPr lang="fr-FR" sz="1350" b="1">
                <a:solidFill>
                  <a:srgbClr val="575757"/>
                </a:solidFill>
              </a:rPr>
              <a:t>Variety</a:t>
            </a:r>
            <a:r>
              <a:rPr lang="fr-FR" sz="1350">
                <a:solidFill>
                  <a:srgbClr val="575757"/>
                </a:solidFill>
              </a:rPr>
              <a:t>.</a:t>
            </a:r>
            <a:endParaRPr sz="1350">
              <a:solidFill>
                <a:srgbClr val="575757"/>
              </a:solidFill>
            </a:endParaRPr>
          </a:p>
          <a:p>
            <a:pPr marL="0" lvl="0" indent="0" algn="l" rtl="0">
              <a:lnSpc>
                <a:spcPct val="115000"/>
              </a:lnSpc>
              <a:spcBef>
                <a:spcPts val="0"/>
              </a:spcBef>
              <a:spcAft>
                <a:spcPts val="0"/>
              </a:spcAft>
              <a:buNone/>
            </a:pPr>
            <a:endParaRPr sz="1350">
              <a:solidFill>
                <a:srgbClr val="575757"/>
              </a:solidFill>
            </a:endParaRPr>
          </a:p>
          <a:p>
            <a:pPr marL="0" lvl="0" indent="0" algn="l" rtl="0">
              <a:lnSpc>
                <a:spcPct val="115000"/>
              </a:lnSpc>
              <a:spcBef>
                <a:spcPts val="0"/>
              </a:spcBef>
              <a:spcAft>
                <a:spcPts val="0"/>
              </a:spcAft>
              <a:buNone/>
            </a:pPr>
            <a:r>
              <a:rPr lang="fr-FR" sz="1350">
                <a:solidFill>
                  <a:srgbClr val="575757"/>
                </a:solidFill>
              </a:rPr>
              <a:t>However, 10 years later, the 3 v’s we’re determined to be insufficient to describe Big Data and another 4 we’re added. Of course, they stuck with the V theme. Less than a year later, we we’re up to 10…</a:t>
            </a:r>
            <a:endParaRPr sz="1350">
              <a:solidFill>
                <a:srgbClr val="575757"/>
              </a:solidFill>
            </a:endParaRPr>
          </a:p>
          <a:p>
            <a:pPr marL="0" lvl="0" indent="0" algn="l" rtl="0">
              <a:lnSpc>
                <a:spcPct val="115000"/>
              </a:lnSpc>
              <a:spcBef>
                <a:spcPts val="0"/>
              </a:spcBef>
              <a:spcAft>
                <a:spcPts val="0"/>
              </a:spcAft>
              <a:buClr>
                <a:schemeClr val="dk1"/>
              </a:buClr>
              <a:buSzPts val="1100"/>
              <a:buFont typeface="Arial"/>
              <a:buNone/>
            </a:pPr>
            <a:r>
              <a:rPr lang="fr-FR" sz="1200" b="1">
                <a:solidFill>
                  <a:srgbClr val="202124"/>
                </a:solidFill>
                <a:highlight>
                  <a:srgbClr val="FFFFFF"/>
                </a:highlight>
              </a:rPr>
              <a:t>Volume, Variety, Velocity, Veracity, Validity, Value, Variability, Venue, Vocabulary, and Vagueness</a:t>
            </a:r>
            <a:r>
              <a:rPr lang="fr-FR" sz="1200">
                <a:solidFill>
                  <a:srgbClr val="202124"/>
                </a:solidFill>
                <a:highlight>
                  <a:srgbClr val="FFFFFF"/>
                </a:highlight>
              </a:rPr>
              <a:t> [6].</a:t>
            </a:r>
            <a:endParaRPr sz="1200">
              <a:solidFill>
                <a:srgbClr val="202124"/>
              </a:solidFill>
              <a:highlight>
                <a:srgbClr val="FFFFFF"/>
              </a:highlight>
            </a:endParaRPr>
          </a:p>
          <a:p>
            <a:pPr marL="0" marR="76200" lvl="0" indent="0" algn="l" rtl="0">
              <a:lnSpc>
                <a:spcPct val="150000"/>
              </a:lnSpc>
              <a:spcBef>
                <a:spcPts val="0"/>
              </a:spcBef>
              <a:spcAft>
                <a:spcPts val="0"/>
              </a:spcAft>
              <a:buClr>
                <a:schemeClr val="dk1"/>
              </a:buClr>
              <a:buSzPts val="1100"/>
              <a:buFont typeface="Arial"/>
              <a:buNone/>
            </a:pPr>
            <a:endParaRPr sz="1200">
              <a:solidFill>
                <a:srgbClr val="202124"/>
              </a:solidFill>
              <a:highlight>
                <a:srgbClr val="FFFFFF"/>
              </a:highlight>
            </a:endParaRPr>
          </a:p>
          <a:p>
            <a:pPr marL="0" lvl="0" indent="0" algn="l" rtl="0">
              <a:lnSpc>
                <a:spcPct val="115000"/>
              </a:lnSpc>
              <a:spcBef>
                <a:spcPts val="0"/>
              </a:spcBef>
              <a:spcAft>
                <a:spcPts val="0"/>
              </a:spcAft>
              <a:buNone/>
            </a:pPr>
            <a:endParaRPr sz="1350">
              <a:solidFill>
                <a:srgbClr val="575757"/>
              </a:solidFill>
            </a:endParaRPr>
          </a:p>
        </p:txBody>
      </p:sp>
    </p:spTree>
    <p:extLst>
      <p:ext uri="{BB962C8B-B14F-4D97-AF65-F5344CB8AC3E}">
        <p14:creationId xmlns:p14="http://schemas.microsoft.com/office/powerpoint/2010/main" val="1210428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17257c3230f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 name="Google Shape;81;g17257c3230f_0_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r-FR"/>
              <a:t>At this time, I’d like to invite people to type into the chat what job or business they have, or what they are studying at university, and why they are joining us today.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fr-FR"/>
              <a:t>You don’t have to, but I hope you will, so I can make sure this and the other sessions speak a bit more directly to you.</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1779986c0f1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7" name="Google Shape;427;g1779986c0f1_0_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fr-FR" sz="1500">
                <a:solidFill>
                  <a:schemeClr val="dk1"/>
                </a:solidFill>
                <a:latin typeface="Open Sans"/>
                <a:ea typeface="Open Sans"/>
                <a:cs typeface="Open Sans"/>
                <a:sym typeface="Open Sans"/>
              </a:rPr>
              <a:t>In the spirit of the internet, we are now up to 42 V’s.</a:t>
            </a:r>
            <a:endParaRPr sz="1200">
              <a:solidFill>
                <a:srgbClr val="202124"/>
              </a:solidFill>
              <a:highlight>
                <a:srgbClr val="FFFFFF"/>
              </a:highlight>
            </a:endParaRPr>
          </a:p>
          <a:p>
            <a:pPr marL="0" marR="76200" lvl="0" indent="0" algn="l" rtl="0">
              <a:lnSpc>
                <a:spcPct val="150000"/>
              </a:lnSpc>
              <a:spcBef>
                <a:spcPts val="0"/>
              </a:spcBef>
              <a:spcAft>
                <a:spcPts val="0"/>
              </a:spcAft>
              <a:buNone/>
            </a:pPr>
            <a:endParaRPr sz="1200">
              <a:solidFill>
                <a:srgbClr val="202124"/>
              </a:solidFill>
              <a:highlight>
                <a:srgbClr val="FFFFFF"/>
              </a:highlight>
            </a:endParaRPr>
          </a:p>
          <a:p>
            <a:pPr marL="0" lvl="0" indent="0" algn="l" rtl="0">
              <a:lnSpc>
                <a:spcPct val="115000"/>
              </a:lnSpc>
              <a:spcBef>
                <a:spcPts val="0"/>
              </a:spcBef>
              <a:spcAft>
                <a:spcPts val="0"/>
              </a:spcAft>
              <a:buNone/>
            </a:pPr>
            <a:endParaRPr sz="1350">
              <a:solidFill>
                <a:srgbClr val="575757"/>
              </a:solidFill>
            </a:endParaRPr>
          </a:p>
        </p:txBody>
      </p:sp>
    </p:spTree>
    <p:extLst>
      <p:ext uri="{BB962C8B-B14F-4D97-AF65-F5344CB8AC3E}">
        <p14:creationId xmlns:p14="http://schemas.microsoft.com/office/powerpoint/2010/main" val="18458022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167af3f6a9a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4" name="Google Shape;434;g167af3f6a9a_0_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fr-FR"/>
              <a:t>Paul - this is taken from wikipedia so you will need to put it into your own words, but this is pretty much what I’m thinking for this slide</a:t>
            </a:r>
            <a:endParaRPr/>
          </a:p>
          <a:p>
            <a:pPr marL="158750" lvl="0" indent="0" algn="l" rtl="0">
              <a:lnSpc>
                <a:spcPct val="100000"/>
              </a:lnSpc>
              <a:spcBef>
                <a:spcPts val="0"/>
              </a:spcBef>
              <a:spcAft>
                <a:spcPts val="0"/>
              </a:spcAft>
              <a:buSzPts val="1100"/>
              <a:buNone/>
            </a:pPr>
            <a:endParaRPr/>
          </a:p>
          <a:p>
            <a:pPr marL="158750" lvl="0" indent="0" algn="l" rtl="0">
              <a:lnSpc>
                <a:spcPct val="100000"/>
              </a:lnSpc>
              <a:spcBef>
                <a:spcPts val="0"/>
              </a:spcBef>
              <a:spcAft>
                <a:spcPts val="0"/>
              </a:spcAft>
              <a:buSzPts val="1100"/>
              <a:buNone/>
            </a:pPr>
            <a:r>
              <a:rPr lang="fr-FR"/>
              <a:t>The idea of AI is not exactly new. It’s something that has existed in myths and legends as far back as the Greeks, who had </a:t>
            </a:r>
            <a:r>
              <a:rPr lang="fr-FR" sz="1050">
                <a:solidFill>
                  <a:srgbClr val="202122"/>
                </a:solidFill>
                <a:highlight>
                  <a:srgbClr val="FFFFFF"/>
                </a:highlight>
              </a:rPr>
              <a:t>stories and rumors of artificial beings endowed with intelligence or consciousness by master craftsmen.</a:t>
            </a:r>
            <a:endParaRPr sz="1050">
              <a:solidFill>
                <a:srgbClr val="202122"/>
              </a:solidFill>
              <a:highlight>
                <a:srgbClr val="FFFFFF"/>
              </a:highlight>
            </a:endParaRPr>
          </a:p>
          <a:p>
            <a:pPr marL="158750" lvl="0" indent="0" algn="l" rtl="0">
              <a:lnSpc>
                <a:spcPct val="100000"/>
              </a:lnSpc>
              <a:spcBef>
                <a:spcPts val="0"/>
              </a:spcBef>
              <a:spcAft>
                <a:spcPts val="0"/>
              </a:spcAft>
              <a:buSzPts val="1100"/>
              <a:buNone/>
            </a:pPr>
            <a:endParaRPr sz="1050">
              <a:solidFill>
                <a:srgbClr val="202122"/>
              </a:solidFill>
              <a:highlight>
                <a:srgbClr val="FFFFFF"/>
              </a:highlight>
            </a:endParaRPr>
          </a:p>
          <a:p>
            <a:pPr marL="158750" lvl="0" indent="0" algn="l" rtl="0">
              <a:lnSpc>
                <a:spcPct val="100000"/>
              </a:lnSpc>
              <a:spcBef>
                <a:spcPts val="0"/>
              </a:spcBef>
              <a:spcAft>
                <a:spcPts val="0"/>
              </a:spcAft>
              <a:buSzPts val="1100"/>
              <a:buNone/>
            </a:pPr>
            <a:r>
              <a:rPr lang="fr-FR" sz="1050">
                <a:solidFill>
                  <a:srgbClr val="202122"/>
                </a:solidFill>
                <a:highlight>
                  <a:srgbClr val="FFFFFF"/>
                </a:highlight>
              </a:rPr>
              <a:t>In the 1940s and 50s, a handful of scientists from a variety of fields (mathematics, psychology, engineering, economics and political science) began to discuss the possibility of creating an artificial brain. The field of </a:t>
            </a:r>
            <a:r>
              <a:rPr lang="fr-FR" sz="1050">
                <a:solidFill>
                  <a:srgbClr val="0645AD"/>
                </a:solidFill>
                <a:highlight>
                  <a:srgbClr val="FFFFFF"/>
                </a:highlight>
                <a:uFill>
                  <a:noFill/>
                </a:uFill>
                <a:hlinkClick r:id="rId3">
                  <a:extLst>
                    <a:ext uri="{A12FA001-AC4F-418D-AE19-62706E023703}">
                      <ahyp:hlinkClr xmlns:ahyp="http://schemas.microsoft.com/office/drawing/2018/hyperlinkcolor" val="tx"/>
                    </a:ext>
                  </a:extLst>
                </a:hlinkClick>
              </a:rPr>
              <a:t>artificial intelligence</a:t>
            </a:r>
            <a:r>
              <a:rPr lang="fr-FR" sz="1050">
                <a:solidFill>
                  <a:srgbClr val="202122"/>
                </a:solidFill>
                <a:highlight>
                  <a:srgbClr val="FFFFFF"/>
                </a:highlight>
              </a:rPr>
              <a:t> research was founded as an academic discipline in 1956.</a:t>
            </a:r>
            <a:r>
              <a:rPr lang="fr-FR" sz="1400" baseline="30000">
                <a:solidFill>
                  <a:srgbClr val="0645AD"/>
                </a:solidFill>
                <a:highlight>
                  <a:srgbClr val="FFFFFF"/>
                </a:highlight>
                <a:uFill>
                  <a:noFill/>
                </a:uFill>
                <a:hlinkClick r:id="rId4">
                  <a:extLst>
                    <a:ext uri="{A12FA001-AC4F-418D-AE19-62706E023703}">
                      <ahyp:hlinkClr xmlns:ahyp="http://schemas.microsoft.com/office/drawing/2018/hyperlinkcolor" val="tx"/>
                    </a:ext>
                  </a:extLst>
                </a:hlinkClick>
              </a:rPr>
              <a:t>[49]</a:t>
            </a:r>
            <a:endParaRPr sz="1050">
              <a:solidFill>
                <a:srgbClr val="202122"/>
              </a:solidFill>
              <a:highlight>
                <a:srgbClr val="FFFFFF"/>
              </a:highlight>
            </a:endParaRPr>
          </a:p>
          <a:p>
            <a:pPr marL="158750" lvl="0" indent="0" algn="l" rtl="0">
              <a:lnSpc>
                <a:spcPct val="100000"/>
              </a:lnSpc>
              <a:spcBef>
                <a:spcPts val="0"/>
              </a:spcBef>
              <a:spcAft>
                <a:spcPts val="0"/>
              </a:spcAft>
              <a:buSzPts val="1100"/>
              <a:buNone/>
            </a:pPr>
            <a:endParaRPr sz="1050">
              <a:solidFill>
                <a:srgbClr val="202122"/>
              </a:solidFill>
              <a:highlight>
                <a:srgbClr val="FFFFFF"/>
              </a:highlight>
            </a:endParaRPr>
          </a:p>
          <a:p>
            <a:pPr marL="0" lvl="0" indent="0" algn="l" rtl="0">
              <a:lnSpc>
                <a:spcPct val="130000"/>
              </a:lnSpc>
              <a:spcBef>
                <a:spcPts val="1700"/>
              </a:spcBef>
              <a:spcAft>
                <a:spcPts val="0"/>
              </a:spcAft>
              <a:buClr>
                <a:schemeClr val="dk1"/>
              </a:buClr>
              <a:buSzPts val="1100"/>
              <a:buFont typeface="Arial"/>
              <a:buNone/>
            </a:pPr>
            <a:r>
              <a:rPr lang="fr-FR" sz="1200">
                <a:solidFill>
                  <a:schemeClr val="dk1"/>
                </a:solidFill>
                <a:highlight>
                  <a:srgbClr val="FFFFFF"/>
                </a:highlight>
                <a:latin typeface="Open Sans"/>
                <a:ea typeface="Open Sans"/>
                <a:cs typeface="Open Sans"/>
                <a:sym typeface="Open Sans"/>
              </a:rPr>
              <a:t>Deep learning, big data and artificial general intelligence: 2011–present</a:t>
            </a:r>
            <a:r>
              <a:rPr lang="fr-FR" sz="1200">
                <a:solidFill>
                  <a:srgbClr val="54595D"/>
                </a:solidFill>
                <a:highlight>
                  <a:srgbClr val="FFFFFF"/>
                </a:highlight>
                <a:latin typeface="Open Sans"/>
                <a:ea typeface="Open Sans"/>
                <a:cs typeface="Open Sans"/>
                <a:sym typeface="Open Sans"/>
              </a:rPr>
              <a:t>[</a:t>
            </a:r>
            <a:r>
              <a:rPr lang="fr-FR" sz="1200">
                <a:solidFill>
                  <a:srgbClr val="0645AD"/>
                </a:solidFill>
                <a:highlight>
                  <a:srgbClr val="FFFFFF"/>
                </a:highlight>
                <a:uFill>
                  <a:noFill/>
                </a:u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edit</a:t>
            </a:r>
            <a:r>
              <a:rPr lang="fr-FR" sz="1200">
                <a:solidFill>
                  <a:srgbClr val="54595D"/>
                </a:solidFill>
                <a:highlight>
                  <a:srgbClr val="FFFFFF"/>
                </a:highlight>
                <a:latin typeface="Open Sans"/>
                <a:ea typeface="Open Sans"/>
                <a:cs typeface="Open Sans"/>
                <a:sym typeface="Open Sans"/>
              </a:rPr>
              <a:t>]</a:t>
            </a:r>
            <a:endParaRPr sz="1200">
              <a:solidFill>
                <a:srgbClr val="54595D"/>
              </a:solidFill>
              <a:highlight>
                <a:srgbClr val="FFFFFF"/>
              </a:highlight>
              <a:latin typeface="Open Sans"/>
              <a:ea typeface="Open Sans"/>
              <a:cs typeface="Open Sans"/>
              <a:sym typeface="Open Sans"/>
            </a:endParaRPr>
          </a:p>
          <a:p>
            <a:pPr marL="0" lvl="0" indent="0" algn="l" rtl="0">
              <a:lnSpc>
                <a:spcPct val="115000"/>
              </a:lnSpc>
              <a:spcBef>
                <a:spcPts val="500"/>
              </a:spcBef>
              <a:spcAft>
                <a:spcPts val="0"/>
              </a:spcAft>
              <a:buClr>
                <a:schemeClr val="dk1"/>
              </a:buClr>
              <a:buSzPts val="1100"/>
              <a:buFont typeface="Arial"/>
              <a:buNone/>
            </a:pPr>
            <a:r>
              <a:rPr lang="fr-FR" sz="1200">
                <a:solidFill>
                  <a:srgbClr val="202122"/>
                </a:solidFill>
                <a:highlight>
                  <a:srgbClr val="FFFFFF"/>
                </a:highlight>
                <a:latin typeface="Open Sans"/>
                <a:ea typeface="Open Sans"/>
                <a:cs typeface="Open Sans"/>
                <a:sym typeface="Open Sans"/>
              </a:rPr>
              <a:t>In the first decades of the 21st century, access to large amounts of data (known as "</a:t>
            </a:r>
            <a:r>
              <a:rPr lang="fr-FR" sz="1200">
                <a:solidFill>
                  <a:srgbClr val="0645AD"/>
                </a:solidFill>
                <a:highlight>
                  <a:srgbClr val="FFFFFF"/>
                </a:highlight>
                <a:uFill>
                  <a:noFill/>
                </a:u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big data</a:t>
            </a:r>
            <a:r>
              <a:rPr lang="fr-FR" sz="1200">
                <a:solidFill>
                  <a:srgbClr val="202122"/>
                </a:solidFill>
                <a:highlight>
                  <a:srgbClr val="FFFFFF"/>
                </a:highlight>
                <a:latin typeface="Open Sans"/>
                <a:ea typeface="Open Sans"/>
                <a:cs typeface="Open Sans"/>
                <a:sym typeface="Open Sans"/>
              </a:rPr>
              <a:t>"), </a:t>
            </a:r>
            <a:r>
              <a:rPr lang="fr-FR" sz="1200">
                <a:solidFill>
                  <a:srgbClr val="0645AD"/>
                </a:solidFill>
                <a:highlight>
                  <a:srgbClr val="FFFFFF"/>
                </a:highlight>
                <a:uFill>
                  <a:noFill/>
                </a:u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cheaper and faster computers</a:t>
            </a:r>
            <a:r>
              <a:rPr lang="fr-FR" sz="1200">
                <a:solidFill>
                  <a:srgbClr val="202122"/>
                </a:solidFill>
                <a:highlight>
                  <a:srgbClr val="FFFFFF"/>
                </a:highlight>
                <a:latin typeface="Open Sans"/>
                <a:ea typeface="Open Sans"/>
                <a:cs typeface="Open Sans"/>
                <a:sym typeface="Open Sans"/>
              </a:rPr>
              <a:t> and advanced </a:t>
            </a:r>
            <a:r>
              <a:rPr lang="fr-FR" sz="1200">
                <a:solidFill>
                  <a:srgbClr val="0645AD"/>
                </a:solidFill>
                <a:highlight>
                  <a:srgbClr val="FFFFFF"/>
                </a:highlight>
                <a:uFill>
                  <a:noFill/>
                </a:u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machine learning</a:t>
            </a:r>
            <a:r>
              <a:rPr lang="fr-FR" sz="1200">
                <a:solidFill>
                  <a:srgbClr val="202122"/>
                </a:solidFill>
                <a:highlight>
                  <a:srgbClr val="FFFFFF"/>
                </a:highlight>
                <a:latin typeface="Open Sans"/>
                <a:ea typeface="Open Sans"/>
                <a:cs typeface="Open Sans"/>
                <a:sym typeface="Open Sans"/>
              </a:rPr>
              <a:t> techniques were successfully applied to many problems throughout the economy. In fact, McKinsey Global Institute estimated in their famous paper "Big data: The next frontier for innovation, competition, and productivity" that "by 2009, nearly all sectors in the US economy had at least an average of 200 terabytes of stored data".</a:t>
            </a:r>
            <a:endParaRPr sz="1200">
              <a:solidFill>
                <a:srgbClr val="202122"/>
              </a:solidFill>
              <a:highlight>
                <a:srgbClr val="FFFFFF"/>
              </a:highlight>
              <a:latin typeface="Open Sans"/>
              <a:ea typeface="Open Sans"/>
              <a:cs typeface="Open Sans"/>
              <a:sym typeface="Open Sans"/>
            </a:endParaRPr>
          </a:p>
          <a:p>
            <a:pPr marL="0" lvl="0" indent="0" algn="l" rtl="0">
              <a:lnSpc>
                <a:spcPct val="115000"/>
              </a:lnSpc>
              <a:spcBef>
                <a:spcPts val="500"/>
              </a:spcBef>
              <a:spcAft>
                <a:spcPts val="0"/>
              </a:spcAft>
              <a:buClr>
                <a:schemeClr val="dk1"/>
              </a:buClr>
              <a:buSzPts val="1100"/>
              <a:buFont typeface="Arial"/>
              <a:buNone/>
            </a:pPr>
            <a:r>
              <a:rPr lang="fr-FR" sz="1200">
                <a:solidFill>
                  <a:srgbClr val="202122"/>
                </a:solidFill>
                <a:highlight>
                  <a:srgbClr val="FFFFFF"/>
                </a:highlight>
                <a:latin typeface="Open Sans"/>
                <a:ea typeface="Open Sans"/>
                <a:cs typeface="Open Sans"/>
                <a:sym typeface="Open Sans"/>
              </a:rPr>
              <a:t>By 2016, the market for AI-related products, hardware, and software reached more than 8 billion dollars, and the New York Times reported that interest in AI had reached a "frenzy".</a:t>
            </a:r>
            <a:r>
              <a:rPr lang="fr-FR" sz="1200" baseline="30000">
                <a:solidFill>
                  <a:srgbClr val="0645AD"/>
                </a:solidFill>
                <a:highlight>
                  <a:srgbClr val="FFFFFF"/>
                </a:highlight>
                <a:uFill>
                  <a:noFill/>
                </a:uFill>
                <a:latin typeface="Open Sans"/>
                <a:ea typeface="Open Sans"/>
                <a:cs typeface="Open Sans"/>
                <a:sym typeface="Open Sans"/>
                <a:hlinkClick r:id="rId9">
                  <a:extLst>
                    <a:ext uri="{A12FA001-AC4F-418D-AE19-62706E023703}">
                      <ahyp:hlinkClr xmlns:ahyp="http://schemas.microsoft.com/office/drawing/2018/hyperlinkcolor" val="tx"/>
                    </a:ext>
                  </a:extLst>
                </a:hlinkClick>
              </a:rPr>
              <a:t>[208]</a:t>
            </a:r>
            <a:r>
              <a:rPr lang="fr-FR" sz="1200">
                <a:solidFill>
                  <a:srgbClr val="202122"/>
                </a:solidFill>
                <a:highlight>
                  <a:srgbClr val="FFFFFF"/>
                </a:highlight>
                <a:latin typeface="Open Sans"/>
                <a:ea typeface="Open Sans"/>
                <a:cs typeface="Open Sans"/>
                <a:sym typeface="Open Sans"/>
              </a:rPr>
              <a:t> The applications of big data began to reach into other fields as well, such as training models in </a:t>
            </a:r>
            <a:r>
              <a:rPr lang="fr-FR" sz="1200">
                <a:solidFill>
                  <a:srgbClr val="0645AD"/>
                </a:solidFill>
                <a:highlight>
                  <a:srgbClr val="FFFFFF"/>
                </a:highlight>
                <a:uFill>
                  <a:noFill/>
                </a:uFill>
                <a:latin typeface="Open Sans"/>
                <a:ea typeface="Open Sans"/>
                <a:cs typeface="Open Sans"/>
                <a:sym typeface="Open Sans"/>
                <a:hlinkClick r:id="rId10">
                  <a:extLst>
                    <a:ext uri="{A12FA001-AC4F-418D-AE19-62706E023703}">
                      <ahyp:hlinkClr xmlns:ahyp="http://schemas.microsoft.com/office/drawing/2018/hyperlinkcolor" val="tx"/>
                    </a:ext>
                  </a:extLst>
                </a:hlinkClick>
              </a:rPr>
              <a:t>ecology</a:t>
            </a:r>
            <a:r>
              <a:rPr lang="fr-FR" sz="1200" baseline="30000">
                <a:solidFill>
                  <a:srgbClr val="0645AD"/>
                </a:solidFill>
                <a:highlight>
                  <a:srgbClr val="FFFFFF"/>
                </a:highlight>
                <a:uFill>
                  <a:noFill/>
                </a:uFill>
                <a:latin typeface="Open Sans"/>
                <a:ea typeface="Open Sans"/>
                <a:cs typeface="Open Sans"/>
                <a:sym typeface="Open Sans"/>
                <a:hlinkClick r:id="rId11">
                  <a:extLst>
                    <a:ext uri="{A12FA001-AC4F-418D-AE19-62706E023703}">
                      <ahyp:hlinkClr xmlns:ahyp="http://schemas.microsoft.com/office/drawing/2018/hyperlinkcolor" val="tx"/>
                    </a:ext>
                  </a:extLst>
                </a:hlinkClick>
              </a:rPr>
              <a:t>[209]</a:t>
            </a:r>
            <a:r>
              <a:rPr lang="fr-FR" sz="1200">
                <a:solidFill>
                  <a:srgbClr val="202122"/>
                </a:solidFill>
                <a:highlight>
                  <a:srgbClr val="FFFFFF"/>
                </a:highlight>
                <a:latin typeface="Open Sans"/>
                <a:ea typeface="Open Sans"/>
                <a:cs typeface="Open Sans"/>
                <a:sym typeface="Open Sans"/>
              </a:rPr>
              <a:t> and for various applications in </a:t>
            </a:r>
            <a:r>
              <a:rPr lang="fr-FR" sz="1200">
                <a:solidFill>
                  <a:srgbClr val="0645AD"/>
                </a:solidFill>
                <a:highlight>
                  <a:srgbClr val="FFFFFF"/>
                </a:highlight>
                <a:uFill>
                  <a:noFill/>
                </a:uFill>
                <a:latin typeface="Open Sans"/>
                <a:ea typeface="Open Sans"/>
                <a:cs typeface="Open Sans"/>
                <a:sym typeface="Open Sans"/>
                <a:hlinkClick r:id="rId12">
                  <a:extLst>
                    <a:ext uri="{A12FA001-AC4F-418D-AE19-62706E023703}">
                      <ahyp:hlinkClr xmlns:ahyp="http://schemas.microsoft.com/office/drawing/2018/hyperlinkcolor" val="tx"/>
                    </a:ext>
                  </a:extLst>
                </a:hlinkClick>
              </a:rPr>
              <a:t>economics</a:t>
            </a:r>
            <a:r>
              <a:rPr lang="fr-FR" sz="1200">
                <a:solidFill>
                  <a:srgbClr val="202122"/>
                </a:solidFill>
                <a:highlight>
                  <a:srgbClr val="FFFFFF"/>
                </a:highlight>
                <a:latin typeface="Open Sans"/>
                <a:ea typeface="Open Sans"/>
                <a:cs typeface="Open Sans"/>
                <a:sym typeface="Open Sans"/>
              </a:rPr>
              <a:t>.</a:t>
            </a:r>
            <a:r>
              <a:rPr lang="fr-FR" sz="1200" baseline="30000">
                <a:solidFill>
                  <a:srgbClr val="0645AD"/>
                </a:solidFill>
                <a:highlight>
                  <a:srgbClr val="FFFFFF"/>
                </a:highlight>
                <a:uFill>
                  <a:noFill/>
                </a:uFill>
                <a:latin typeface="Open Sans"/>
                <a:ea typeface="Open Sans"/>
                <a:cs typeface="Open Sans"/>
                <a:sym typeface="Open Sans"/>
                <a:hlinkClick r:id="rId13">
                  <a:extLst>
                    <a:ext uri="{A12FA001-AC4F-418D-AE19-62706E023703}">
                      <ahyp:hlinkClr xmlns:ahyp="http://schemas.microsoft.com/office/drawing/2018/hyperlinkcolor" val="tx"/>
                    </a:ext>
                  </a:extLst>
                </a:hlinkClick>
              </a:rPr>
              <a:t>[210]</a:t>
            </a:r>
            <a:r>
              <a:rPr lang="fr-FR" sz="1200">
                <a:solidFill>
                  <a:srgbClr val="202122"/>
                </a:solidFill>
                <a:highlight>
                  <a:srgbClr val="FFFFFF"/>
                </a:highlight>
                <a:latin typeface="Open Sans"/>
                <a:ea typeface="Open Sans"/>
                <a:cs typeface="Open Sans"/>
                <a:sym typeface="Open Sans"/>
              </a:rPr>
              <a:t> Advances in </a:t>
            </a:r>
            <a:r>
              <a:rPr lang="fr-FR" sz="1200">
                <a:solidFill>
                  <a:srgbClr val="0645AD"/>
                </a:solidFill>
                <a:highlight>
                  <a:srgbClr val="FFFFFF"/>
                </a:highlight>
                <a:uFill>
                  <a:noFill/>
                </a:uFill>
                <a:latin typeface="Open Sans"/>
                <a:ea typeface="Open Sans"/>
                <a:cs typeface="Open Sans"/>
                <a:sym typeface="Open Sans"/>
                <a:hlinkClick r:id="rId14">
                  <a:extLst>
                    <a:ext uri="{A12FA001-AC4F-418D-AE19-62706E023703}">
                      <ahyp:hlinkClr xmlns:ahyp="http://schemas.microsoft.com/office/drawing/2018/hyperlinkcolor" val="tx"/>
                    </a:ext>
                  </a:extLst>
                </a:hlinkClick>
              </a:rPr>
              <a:t>deep learning</a:t>
            </a:r>
            <a:r>
              <a:rPr lang="fr-FR" sz="1200">
                <a:solidFill>
                  <a:srgbClr val="202122"/>
                </a:solidFill>
                <a:highlight>
                  <a:srgbClr val="FFFFFF"/>
                </a:highlight>
                <a:latin typeface="Open Sans"/>
                <a:ea typeface="Open Sans"/>
                <a:cs typeface="Open Sans"/>
                <a:sym typeface="Open Sans"/>
              </a:rPr>
              <a:t> (particularly </a:t>
            </a:r>
            <a:r>
              <a:rPr lang="fr-FR" sz="1200">
                <a:solidFill>
                  <a:srgbClr val="0645AD"/>
                </a:solidFill>
                <a:highlight>
                  <a:srgbClr val="FFFFFF"/>
                </a:highlight>
                <a:uFill>
                  <a:noFill/>
                </a:uFill>
                <a:latin typeface="Open Sans"/>
                <a:ea typeface="Open Sans"/>
                <a:cs typeface="Open Sans"/>
                <a:sym typeface="Open Sans"/>
                <a:hlinkClick r:id="rId15">
                  <a:extLst>
                    <a:ext uri="{A12FA001-AC4F-418D-AE19-62706E023703}">
                      <ahyp:hlinkClr xmlns:ahyp="http://schemas.microsoft.com/office/drawing/2018/hyperlinkcolor" val="tx"/>
                    </a:ext>
                  </a:extLst>
                </a:hlinkClick>
              </a:rPr>
              <a:t>deep convolutional neural networks</a:t>
            </a:r>
            <a:r>
              <a:rPr lang="fr-FR" sz="1200">
                <a:solidFill>
                  <a:srgbClr val="202122"/>
                </a:solidFill>
                <a:highlight>
                  <a:srgbClr val="FFFFFF"/>
                </a:highlight>
                <a:latin typeface="Open Sans"/>
                <a:ea typeface="Open Sans"/>
                <a:cs typeface="Open Sans"/>
                <a:sym typeface="Open Sans"/>
              </a:rPr>
              <a:t> and </a:t>
            </a:r>
            <a:r>
              <a:rPr lang="fr-FR" sz="1200">
                <a:solidFill>
                  <a:srgbClr val="0645AD"/>
                </a:solidFill>
                <a:highlight>
                  <a:srgbClr val="FFFFFF"/>
                </a:highlight>
                <a:uFill>
                  <a:noFill/>
                </a:uFill>
                <a:latin typeface="Open Sans"/>
                <a:ea typeface="Open Sans"/>
                <a:cs typeface="Open Sans"/>
                <a:sym typeface="Open Sans"/>
                <a:hlinkClick r:id="rId16">
                  <a:extLst>
                    <a:ext uri="{A12FA001-AC4F-418D-AE19-62706E023703}">
                      <ahyp:hlinkClr xmlns:ahyp="http://schemas.microsoft.com/office/drawing/2018/hyperlinkcolor" val="tx"/>
                    </a:ext>
                  </a:extLst>
                </a:hlinkClick>
              </a:rPr>
              <a:t>recurrent neural networks</a:t>
            </a:r>
            <a:r>
              <a:rPr lang="fr-FR" sz="1200">
                <a:solidFill>
                  <a:srgbClr val="202122"/>
                </a:solidFill>
                <a:highlight>
                  <a:srgbClr val="FFFFFF"/>
                </a:highlight>
                <a:latin typeface="Open Sans"/>
                <a:ea typeface="Open Sans"/>
                <a:cs typeface="Open Sans"/>
                <a:sym typeface="Open Sans"/>
              </a:rPr>
              <a:t>) drove progress and research in image and video processing, text analysis, and even speech recognition.</a:t>
            </a:r>
            <a:r>
              <a:rPr lang="fr-FR" sz="1200" baseline="30000">
                <a:solidFill>
                  <a:srgbClr val="0645AD"/>
                </a:solidFill>
                <a:highlight>
                  <a:srgbClr val="FFFFFF"/>
                </a:highlight>
                <a:uFill>
                  <a:noFill/>
                </a:uFill>
                <a:latin typeface="Open Sans"/>
                <a:ea typeface="Open Sans"/>
                <a:cs typeface="Open Sans"/>
                <a:sym typeface="Open Sans"/>
                <a:hlinkClick r:id="rId17">
                  <a:extLst>
                    <a:ext uri="{A12FA001-AC4F-418D-AE19-62706E023703}">
                      <ahyp:hlinkClr xmlns:ahyp="http://schemas.microsoft.com/office/drawing/2018/hyperlinkcolor" val="tx"/>
                    </a:ext>
                  </a:extLst>
                </a:hlinkClick>
              </a:rPr>
              <a:t>[211]</a:t>
            </a:r>
            <a:endParaRPr sz="1200" baseline="30000">
              <a:solidFill>
                <a:srgbClr val="0645AD"/>
              </a:solidFill>
              <a:highlight>
                <a:srgbClr val="FFFFFF"/>
              </a:highlight>
              <a:latin typeface="Open Sans"/>
              <a:ea typeface="Open Sans"/>
              <a:cs typeface="Open Sans"/>
              <a:sym typeface="Open Sans"/>
            </a:endParaRPr>
          </a:p>
          <a:p>
            <a:pPr marL="158750" lvl="0" indent="0" algn="l" rtl="0">
              <a:lnSpc>
                <a:spcPct val="100000"/>
              </a:lnSpc>
              <a:spcBef>
                <a:spcPts val="500"/>
              </a:spcBef>
              <a:spcAft>
                <a:spcPts val="0"/>
              </a:spcAft>
              <a:buSzPts val="1100"/>
              <a:buNone/>
            </a:pPr>
            <a:endParaRPr sz="1050">
              <a:solidFill>
                <a:srgbClr val="202122"/>
              </a:solidFill>
              <a:highlight>
                <a:srgbClr val="FFFFFF"/>
              </a:highlight>
            </a:endParaRPr>
          </a:p>
        </p:txBody>
      </p:sp>
    </p:spTree>
    <p:extLst>
      <p:ext uri="{BB962C8B-B14F-4D97-AF65-F5344CB8AC3E}">
        <p14:creationId xmlns:p14="http://schemas.microsoft.com/office/powerpoint/2010/main" val="22621147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167af3f6a9a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1" name="Google Shape;441;g167af3f6a9a_0_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fr-FR"/>
              <a:t>AI is matured to the point that it is now all around us. It exists in the obvious form of something like a ‘chatbot’, but also in everyday tools like autocorrect and search recommendations.</a:t>
            </a:r>
            <a:endParaRPr/>
          </a:p>
        </p:txBody>
      </p:sp>
    </p:spTree>
    <p:extLst>
      <p:ext uri="{BB962C8B-B14F-4D97-AF65-F5344CB8AC3E}">
        <p14:creationId xmlns:p14="http://schemas.microsoft.com/office/powerpoint/2010/main" val="294401082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167af3f6a9a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7" name="Google Shape;447;g167af3f6a9a_0_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fr-FR"/>
              <a:t>AI can unlock massive value by using open data for training purposes. However we must be cognizant of the fact that, that data collected can lead to bias in the AI itself and/or lead to “mosaicking”.</a:t>
            </a:r>
            <a:endParaRPr/>
          </a:p>
          <a:p>
            <a:pPr marL="158750" lvl="0" indent="0" algn="l" rtl="0">
              <a:lnSpc>
                <a:spcPct val="100000"/>
              </a:lnSpc>
              <a:spcBef>
                <a:spcPts val="0"/>
              </a:spcBef>
              <a:spcAft>
                <a:spcPts val="0"/>
              </a:spcAft>
              <a:buSzPts val="1100"/>
              <a:buNone/>
            </a:pPr>
            <a:endParaRPr/>
          </a:p>
          <a:p>
            <a:pPr marL="158750" lvl="0" indent="0" algn="l" rtl="0">
              <a:lnSpc>
                <a:spcPct val="100000"/>
              </a:lnSpc>
              <a:spcBef>
                <a:spcPts val="0"/>
              </a:spcBef>
              <a:spcAft>
                <a:spcPts val="0"/>
              </a:spcAft>
              <a:buSzPts val="1100"/>
              <a:buNone/>
            </a:pPr>
            <a:r>
              <a:rPr lang="fr-FR"/>
              <a:t>The mosaic effect is when a single dataset is not a privacy, but when it is combined with other datasets, private information is unintentionally revealed.</a:t>
            </a:r>
            <a:endParaRPr/>
          </a:p>
        </p:txBody>
      </p:sp>
    </p:spTree>
    <p:extLst>
      <p:ext uri="{BB962C8B-B14F-4D97-AF65-F5344CB8AC3E}">
        <p14:creationId xmlns:p14="http://schemas.microsoft.com/office/powerpoint/2010/main" val="28453368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1779986c0f1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3" name="Google Shape;453;g1779986c0f1_0_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04800" algn="l" rtl="0">
              <a:lnSpc>
                <a:spcPct val="115000"/>
              </a:lnSpc>
              <a:spcBef>
                <a:spcPts val="0"/>
              </a:spcBef>
              <a:spcAft>
                <a:spcPts val="0"/>
              </a:spcAft>
              <a:buClr>
                <a:srgbClr val="333333"/>
              </a:buClr>
              <a:buSzPts val="1200"/>
              <a:buFont typeface="Open Sans"/>
              <a:buChar char="-"/>
            </a:pPr>
            <a:r>
              <a:rPr lang="fr-FR" sz="1200">
                <a:solidFill>
                  <a:srgbClr val="333333"/>
                </a:solidFill>
                <a:highlight>
                  <a:srgbClr val="FCFCFC"/>
                </a:highlight>
                <a:latin typeface="Open Sans"/>
                <a:ea typeface="Open Sans"/>
                <a:cs typeface="Open Sans"/>
                <a:sym typeface="Open Sans"/>
              </a:rPr>
              <a:t>Artificial Intelligence is the broader concept of machines being able to carry out tasks in a way that we would consider “smart”.</a:t>
            </a:r>
            <a:endParaRPr sz="1200">
              <a:solidFill>
                <a:srgbClr val="333333"/>
              </a:solidFill>
              <a:highlight>
                <a:srgbClr val="FCFCFC"/>
              </a:highlight>
              <a:latin typeface="Open Sans"/>
              <a:ea typeface="Open Sans"/>
              <a:cs typeface="Open Sans"/>
              <a:sym typeface="Open Sans"/>
            </a:endParaRPr>
          </a:p>
          <a:p>
            <a:pPr marL="457200" lvl="0" indent="-304800" algn="l" rtl="0">
              <a:lnSpc>
                <a:spcPct val="115000"/>
              </a:lnSpc>
              <a:spcBef>
                <a:spcPts val="0"/>
              </a:spcBef>
              <a:spcAft>
                <a:spcPts val="0"/>
              </a:spcAft>
              <a:buClr>
                <a:srgbClr val="333333"/>
              </a:buClr>
              <a:buSzPts val="1200"/>
              <a:buFont typeface="Open Sans"/>
              <a:buChar char="-"/>
            </a:pPr>
            <a:r>
              <a:rPr lang="fr-FR" sz="1200">
                <a:solidFill>
                  <a:srgbClr val="333333"/>
                </a:solidFill>
                <a:highlight>
                  <a:srgbClr val="FCFCFC"/>
                </a:highlight>
                <a:latin typeface="Open Sans"/>
                <a:ea typeface="Open Sans"/>
                <a:cs typeface="Open Sans"/>
                <a:sym typeface="Open Sans"/>
              </a:rPr>
              <a:t>Machine Learning is a current application of AI based around the idea that we should really just be able to give machines access to data and let them learn for themselves.</a:t>
            </a:r>
            <a:endParaRPr sz="1200">
              <a:solidFill>
                <a:srgbClr val="333333"/>
              </a:solidFill>
              <a:highlight>
                <a:srgbClr val="FCFCFC"/>
              </a:highlight>
              <a:latin typeface="Open Sans"/>
              <a:ea typeface="Open Sans"/>
              <a:cs typeface="Open Sans"/>
              <a:sym typeface="Open Sans"/>
            </a:endParaRPr>
          </a:p>
          <a:p>
            <a:pPr marL="0" lvl="0" indent="0" algn="l" rtl="0">
              <a:lnSpc>
                <a:spcPct val="115000"/>
              </a:lnSpc>
              <a:spcBef>
                <a:spcPts val="1400"/>
              </a:spcBef>
              <a:spcAft>
                <a:spcPts val="0"/>
              </a:spcAft>
              <a:buClr>
                <a:schemeClr val="dk1"/>
              </a:buClr>
              <a:buSzPts val="1100"/>
              <a:buFont typeface="Arial"/>
              <a:buNone/>
            </a:pPr>
            <a:r>
              <a:rPr lang="fr-FR" sz="1200">
                <a:solidFill>
                  <a:srgbClr val="333333"/>
                </a:solidFill>
                <a:highlight>
                  <a:srgbClr val="FCFCFC"/>
                </a:highlight>
                <a:latin typeface="Open Sans"/>
                <a:ea typeface="Open Sans"/>
                <a:cs typeface="Open Sans"/>
                <a:sym typeface="Open Sans"/>
              </a:rPr>
              <a:t>ML works on a system of probability – based on data fed to it, it is able to make statements, decisions or predictions with a degree of certainty. The addition of a feedback loop enables “learning” – by sensing or being told whether its decisions are right or wrong, it modifies the approach it takes in the future.</a:t>
            </a:r>
            <a:endParaRPr sz="1200">
              <a:solidFill>
                <a:srgbClr val="333333"/>
              </a:solidFill>
              <a:highlight>
                <a:srgbClr val="FCFCFC"/>
              </a:highlight>
              <a:latin typeface="Open Sans"/>
              <a:ea typeface="Open Sans"/>
              <a:cs typeface="Open Sans"/>
              <a:sym typeface="Open Sans"/>
            </a:endParaRPr>
          </a:p>
          <a:p>
            <a:pPr marL="0" lvl="0" indent="0" algn="l" rtl="0">
              <a:lnSpc>
                <a:spcPct val="115000"/>
              </a:lnSpc>
              <a:spcBef>
                <a:spcPts val="1400"/>
              </a:spcBef>
              <a:spcAft>
                <a:spcPts val="0"/>
              </a:spcAft>
              <a:buClr>
                <a:schemeClr val="dk1"/>
              </a:buClr>
              <a:buSzPts val="1100"/>
              <a:buFont typeface="Arial"/>
              <a:buNone/>
            </a:pPr>
            <a:r>
              <a:rPr lang="fr-FR" sz="1200">
                <a:solidFill>
                  <a:srgbClr val="333333"/>
                </a:solidFill>
                <a:highlight>
                  <a:srgbClr val="FCFCFC"/>
                </a:highlight>
                <a:latin typeface="Open Sans"/>
                <a:ea typeface="Open Sans"/>
                <a:cs typeface="Open Sans"/>
                <a:sym typeface="Open Sans"/>
              </a:rPr>
              <a:t>Machine Learning applications can read text and work out whether the person who wrote it is making a complaint or offering congratulations. They can also listen to a piece of music, decide whether it is likely to make someone happy or sad, and find other pieces of music to match the mood. In some cases, they can even compose their own music expressing the same themes, or which they know is likely to be appreciated by the admirers of the original piece.</a:t>
            </a:r>
            <a:endParaRPr sz="1200">
              <a:solidFill>
                <a:srgbClr val="333333"/>
              </a:solidFill>
              <a:highlight>
                <a:srgbClr val="FCFCFC"/>
              </a:highlight>
              <a:latin typeface="Open Sans"/>
              <a:ea typeface="Open Sans"/>
              <a:cs typeface="Open Sans"/>
              <a:sym typeface="Open Sans"/>
            </a:endParaRPr>
          </a:p>
          <a:p>
            <a:pPr marL="0" lvl="0" indent="0" algn="l" rtl="0">
              <a:lnSpc>
                <a:spcPct val="115000"/>
              </a:lnSpc>
              <a:spcBef>
                <a:spcPts val="1400"/>
              </a:spcBef>
              <a:spcAft>
                <a:spcPts val="0"/>
              </a:spcAft>
              <a:buNone/>
            </a:pPr>
            <a:endParaRPr sz="1200">
              <a:solidFill>
                <a:srgbClr val="333333"/>
              </a:solidFill>
              <a:highlight>
                <a:srgbClr val="FCFCFC"/>
              </a:highlight>
              <a:latin typeface="Open Sans"/>
              <a:ea typeface="Open Sans"/>
              <a:cs typeface="Open Sans"/>
              <a:sym typeface="Open Sans"/>
            </a:endParaRPr>
          </a:p>
          <a:p>
            <a:pPr marL="158750" lvl="0" indent="0" algn="l" rtl="0">
              <a:lnSpc>
                <a:spcPct val="100000"/>
              </a:lnSpc>
              <a:spcBef>
                <a:spcPts val="1400"/>
              </a:spcBef>
              <a:spcAft>
                <a:spcPts val="0"/>
              </a:spcAft>
              <a:buSzPts val="1100"/>
              <a:buNone/>
            </a:pPr>
            <a:endParaRPr sz="1200">
              <a:latin typeface="Open Sans"/>
              <a:ea typeface="Open Sans"/>
              <a:cs typeface="Open Sans"/>
              <a:sym typeface="Open Sans"/>
            </a:endParaRPr>
          </a:p>
        </p:txBody>
      </p:sp>
    </p:spTree>
    <p:extLst>
      <p:ext uri="{BB962C8B-B14F-4D97-AF65-F5344CB8AC3E}">
        <p14:creationId xmlns:p14="http://schemas.microsoft.com/office/powerpoint/2010/main" val="312984785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167af3f6a9a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9" name="Google Shape;459;g167af3f6a9a_0_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fr-FR"/>
              <a:t>I think this slide explains itself</a:t>
            </a:r>
            <a:endParaRPr/>
          </a:p>
        </p:txBody>
      </p:sp>
    </p:spTree>
    <p:extLst>
      <p:ext uri="{BB962C8B-B14F-4D97-AF65-F5344CB8AC3E}">
        <p14:creationId xmlns:p14="http://schemas.microsoft.com/office/powerpoint/2010/main" val="366659752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17206293263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5" name="Google Shape;465;g17206293263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fr-FR"/>
              <a:t>Again - self evident</a:t>
            </a:r>
            <a:endParaRPr/>
          </a:p>
        </p:txBody>
      </p:sp>
    </p:spTree>
    <p:extLst>
      <p:ext uri="{BB962C8B-B14F-4D97-AF65-F5344CB8AC3E}">
        <p14:creationId xmlns:p14="http://schemas.microsoft.com/office/powerpoint/2010/main" val="381117474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17206293263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1" name="Google Shape;471;g17206293263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fr-FR"/>
              <a:t>This is taken from here </a:t>
            </a:r>
            <a:r>
              <a:rPr lang="fr-FR" u="sng">
                <a:solidFill>
                  <a:schemeClr val="hlink"/>
                </a:solidFill>
                <a:hlinkClick r:id="rId3"/>
              </a:rPr>
              <a:t>https://www.scribd.com/document/358778143/ODI-the-Data-Ethics-Canvas-User-Guide-2017-09-13</a:t>
            </a:r>
            <a:r>
              <a:rPr lang="fr-FR"/>
              <a:t> Open Data Institute</a:t>
            </a:r>
            <a:endParaRPr/>
          </a:p>
          <a:p>
            <a:pPr marL="158750" lvl="0" indent="0" algn="l" rtl="0">
              <a:lnSpc>
                <a:spcPct val="100000"/>
              </a:lnSpc>
              <a:spcBef>
                <a:spcPts val="0"/>
              </a:spcBef>
              <a:spcAft>
                <a:spcPts val="0"/>
              </a:spcAft>
              <a:buSzPts val="1100"/>
              <a:buNone/>
            </a:pPr>
            <a:endParaRPr/>
          </a:p>
          <a:p>
            <a:pPr marL="158750" lvl="0" indent="0" algn="l" rtl="0">
              <a:lnSpc>
                <a:spcPct val="100000"/>
              </a:lnSpc>
              <a:spcBef>
                <a:spcPts val="0"/>
              </a:spcBef>
              <a:spcAft>
                <a:spcPts val="0"/>
              </a:spcAft>
              <a:buSzPts val="1100"/>
              <a:buNone/>
            </a:pPr>
            <a:r>
              <a:rPr lang="fr-FR"/>
              <a:t>But there are the main questions and I think they are good questions to ask yourself to avoid ethical risks</a:t>
            </a:r>
            <a:endParaRPr/>
          </a:p>
        </p:txBody>
      </p:sp>
    </p:spTree>
    <p:extLst>
      <p:ext uri="{BB962C8B-B14F-4D97-AF65-F5344CB8AC3E}">
        <p14:creationId xmlns:p14="http://schemas.microsoft.com/office/powerpoint/2010/main" val="310855073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17943b2fce8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1" name="Google Shape;451;g17943b2fce8_0_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CA" dirty="0"/>
              <a:t>From </a:t>
            </a:r>
            <a:r>
              <a:rPr lang="en-CA"/>
              <a:t>the bottom</a:t>
            </a:r>
          </a:p>
        </p:txBody>
      </p:sp>
    </p:spTree>
    <p:extLst>
      <p:ext uri="{BB962C8B-B14F-4D97-AF65-F5344CB8AC3E}">
        <p14:creationId xmlns:p14="http://schemas.microsoft.com/office/powerpoint/2010/main" val="3467308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17943b2fce8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 name="Google Shape;86;g17943b2fce8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r-FR"/>
              <a:t>And now, let us start this session proper.</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fr-FR"/>
              <a:t>I want to stress at the outset that these slides will be available for reference later, and that this is an introduction only, meant to inspire interest and provide a vocabulary.</a:t>
            </a:r>
            <a:endParaRPr/>
          </a:p>
          <a:p>
            <a:pPr marL="0" lvl="0" indent="0" algn="l" rtl="0">
              <a:lnSpc>
                <a:spcPct val="100000"/>
              </a:lnSpc>
              <a:spcBef>
                <a:spcPts val="0"/>
              </a:spcBef>
              <a:spcAft>
                <a:spcPts val="0"/>
              </a:spcAft>
              <a:buNone/>
            </a:pPr>
            <a:endParaRPr/>
          </a:p>
          <a:p>
            <a:pPr marL="0" lvl="0" indent="0" algn="l" rtl="0">
              <a:spcBef>
                <a:spcPts val="0"/>
              </a:spcBef>
              <a:spcAft>
                <a:spcPts val="0"/>
              </a:spcAft>
              <a:buNone/>
            </a:pPr>
            <a:r>
              <a:rPr lang="fr-FR">
                <a:solidFill>
                  <a:schemeClr val="dk1"/>
                </a:solidFill>
              </a:rPr>
              <a:t>Although this is not a webinar on data literacy, it is worth noting that data literacy is “the desire and ability to constructively engage in society through and about data” and I hope this webinar contributes to that state for you (from 17 Key Traits of Data Literacy e-book).</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17943b2fce8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6" name="Google Shape;456;g17943b2fce8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17257c3230f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1" name="Google Shape;91;g17257c3230f_0_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fr-FR"/>
              <a:t>Here is today’s agenda. It should take a little less than three hours actually, and there will be a 15 minute break after item #4.</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fr-FR"/>
              <a:t>Our guest presentations include some slides supplied by the Yukon Government Bureau of Statistics, and a brief talk by the Yukon University Innovation &amp; Entrepreneurship Group.</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 name="Google Shape;9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r-FR" dirty="0"/>
              <a:t>This </a:t>
            </a:r>
            <a:r>
              <a:rPr lang="fr-FR" dirty="0" err="1"/>
              <a:t>is</a:t>
            </a:r>
            <a:r>
              <a:rPr lang="fr-FR" dirty="0"/>
              <a:t> a </a:t>
            </a:r>
            <a:r>
              <a:rPr lang="fr-FR" dirty="0" err="1"/>
              <a:t>divider</a:t>
            </a:r>
            <a:r>
              <a:rPr lang="fr-FR" dirty="0"/>
              <a:t> slide </a:t>
            </a:r>
            <a:r>
              <a:rPr lang="fr-FR" dirty="0" err="1"/>
              <a:t>you</a:t>
            </a:r>
            <a:r>
              <a:rPr lang="fr-FR" dirty="0"/>
              <a:t> </a:t>
            </a:r>
            <a:r>
              <a:rPr lang="fr-FR" dirty="0" err="1"/>
              <a:t>will</a:t>
            </a:r>
            <a:r>
              <a:rPr lang="fr-FR" dirty="0"/>
              <a:t> </a:t>
            </a:r>
            <a:r>
              <a:rPr lang="fr-FR" dirty="0" err="1"/>
              <a:t>see</a:t>
            </a:r>
            <a:r>
              <a:rPr lang="fr-FR" dirty="0"/>
              <a:t> </a:t>
            </a:r>
            <a:r>
              <a:rPr lang="fr-FR" dirty="0" err="1"/>
              <a:t>after</a:t>
            </a:r>
            <a:r>
              <a:rPr lang="fr-FR" dirty="0"/>
              <a:t> </a:t>
            </a:r>
            <a:r>
              <a:rPr lang="fr-FR" dirty="0" err="1"/>
              <a:t>each</a:t>
            </a:r>
            <a:r>
              <a:rPr lang="fr-FR" dirty="0"/>
              <a:t> section </a:t>
            </a:r>
            <a:r>
              <a:rPr lang="fr-FR" dirty="0" err="1"/>
              <a:t>listed</a:t>
            </a:r>
            <a:r>
              <a:rPr lang="fr-FR" dirty="0"/>
              <a:t> </a:t>
            </a:r>
            <a:r>
              <a:rPr lang="fr-FR" dirty="0" err="1"/>
              <a:t>here</a:t>
            </a:r>
            <a:r>
              <a:rPr lang="fr-FR" dirty="0"/>
              <a:t>, to show </a:t>
            </a:r>
            <a:r>
              <a:rPr lang="fr-FR" dirty="0" err="1"/>
              <a:t>you</a:t>
            </a:r>
            <a:r>
              <a:rPr lang="fr-FR" dirty="0"/>
              <a:t> </a:t>
            </a:r>
            <a:r>
              <a:rPr lang="fr-FR" dirty="0" err="1"/>
              <a:t>always</a:t>
            </a:r>
            <a:r>
              <a:rPr lang="fr-FR" dirty="0"/>
              <a:t> </a:t>
            </a:r>
            <a:r>
              <a:rPr lang="fr-FR" dirty="0" err="1"/>
              <a:t>where</a:t>
            </a:r>
            <a:r>
              <a:rPr lang="fr-FR" dirty="0"/>
              <a:t> </a:t>
            </a:r>
            <a:r>
              <a:rPr lang="fr-FR" dirty="0" err="1"/>
              <a:t>we</a:t>
            </a:r>
            <a:r>
              <a:rPr lang="fr-FR" dirty="0"/>
              <a:t> are at in the session.</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fr-FR" dirty="0" err="1"/>
              <a:t>When</a:t>
            </a:r>
            <a:r>
              <a:rPr lang="fr-FR" dirty="0"/>
              <a:t> </a:t>
            </a:r>
            <a:r>
              <a:rPr lang="fr-FR" dirty="0" err="1"/>
              <a:t>you</a:t>
            </a:r>
            <a:r>
              <a:rPr lang="fr-FR" dirty="0"/>
              <a:t> </a:t>
            </a:r>
            <a:r>
              <a:rPr lang="fr-FR" dirty="0" err="1"/>
              <a:t>see</a:t>
            </a:r>
            <a:r>
              <a:rPr lang="fr-FR" dirty="0"/>
              <a:t> one, like </a:t>
            </a:r>
            <a:r>
              <a:rPr lang="fr-FR" dirty="0" err="1"/>
              <a:t>now</a:t>
            </a:r>
            <a:r>
              <a:rPr lang="fr-FR" dirty="0"/>
              <a:t>, </a:t>
            </a:r>
            <a:r>
              <a:rPr lang="fr-FR" dirty="0" err="1"/>
              <a:t>that</a:t>
            </a:r>
            <a:r>
              <a:rPr lang="fr-FR" dirty="0"/>
              <a:t> </a:t>
            </a:r>
            <a:r>
              <a:rPr lang="fr-FR" dirty="0" err="1"/>
              <a:t>will</a:t>
            </a:r>
            <a:r>
              <a:rPr lang="fr-FR" dirty="0"/>
              <a:t> </a:t>
            </a:r>
            <a:r>
              <a:rPr lang="fr-FR" dirty="0" err="1"/>
              <a:t>be</a:t>
            </a:r>
            <a:r>
              <a:rPr lang="fr-FR" dirty="0"/>
              <a:t> </a:t>
            </a:r>
            <a:r>
              <a:rPr lang="fr-FR" dirty="0" err="1"/>
              <a:t>your</a:t>
            </a:r>
            <a:r>
              <a:rPr lang="fr-FR" dirty="0"/>
              <a:t> </a:t>
            </a:r>
            <a:r>
              <a:rPr lang="fr-FR" dirty="0" err="1"/>
              <a:t>opportunity</a:t>
            </a:r>
            <a:r>
              <a:rPr lang="fr-FR" dirty="0"/>
              <a:t> to </a:t>
            </a:r>
            <a:r>
              <a:rPr lang="fr-FR" dirty="0" err="1"/>
              <a:t>ask</a:t>
            </a:r>
            <a:r>
              <a:rPr lang="fr-FR" dirty="0"/>
              <a:t> questions, </a:t>
            </a:r>
            <a:r>
              <a:rPr lang="fr-FR" dirty="0" err="1"/>
              <a:t>which</a:t>
            </a:r>
            <a:r>
              <a:rPr lang="fr-FR" dirty="0"/>
              <a:t> </a:t>
            </a:r>
            <a:r>
              <a:rPr lang="fr-FR" dirty="0" err="1"/>
              <a:t>you</a:t>
            </a:r>
            <a:r>
              <a:rPr lang="fr-FR" dirty="0"/>
              <a:t> can do by </a:t>
            </a:r>
            <a:r>
              <a:rPr lang="fr-FR" dirty="0" err="1"/>
              <a:t>raising</a:t>
            </a:r>
            <a:r>
              <a:rPr lang="fr-FR" dirty="0"/>
              <a:t> </a:t>
            </a:r>
            <a:r>
              <a:rPr lang="fr-FR" dirty="0" err="1"/>
              <a:t>your</a:t>
            </a:r>
            <a:r>
              <a:rPr lang="fr-FR" dirty="0"/>
              <a:t> hand in Zoom to </a:t>
            </a:r>
            <a:r>
              <a:rPr lang="fr-FR" dirty="0" err="1"/>
              <a:t>speak</a:t>
            </a:r>
            <a:r>
              <a:rPr lang="fr-FR" dirty="0"/>
              <a:t>, or by </a:t>
            </a:r>
            <a:r>
              <a:rPr lang="fr-FR" dirty="0" err="1"/>
              <a:t>typing</a:t>
            </a:r>
            <a:r>
              <a:rPr lang="fr-FR" dirty="0"/>
              <a:t> </a:t>
            </a:r>
            <a:r>
              <a:rPr lang="fr-FR" dirty="0" err="1"/>
              <a:t>into</a:t>
            </a:r>
            <a:r>
              <a:rPr lang="fr-FR" dirty="0"/>
              <a:t> the chat.  In </a:t>
            </a:r>
            <a:r>
              <a:rPr lang="fr-FR" dirty="0" err="1"/>
              <a:t>between</a:t>
            </a:r>
            <a:r>
              <a:rPr lang="fr-FR" dirty="0"/>
              <a:t> </a:t>
            </a:r>
            <a:r>
              <a:rPr lang="fr-FR" dirty="0" err="1"/>
              <a:t>we</a:t>
            </a:r>
            <a:r>
              <a:rPr lang="fr-FR" dirty="0"/>
              <a:t> are </a:t>
            </a:r>
            <a:r>
              <a:rPr lang="fr-FR" dirty="0" err="1"/>
              <a:t>just</a:t>
            </a:r>
            <a:r>
              <a:rPr lang="fr-FR" dirty="0"/>
              <a:t> </a:t>
            </a:r>
            <a:r>
              <a:rPr lang="fr-FR" dirty="0" err="1"/>
              <a:t>going</a:t>
            </a:r>
            <a:r>
              <a:rPr lang="fr-FR" dirty="0"/>
              <a:t> to </a:t>
            </a:r>
            <a:r>
              <a:rPr lang="fr-FR" dirty="0" err="1"/>
              <a:t>plough</a:t>
            </a:r>
            <a:r>
              <a:rPr lang="fr-FR" dirty="0"/>
              <a:t> right </a:t>
            </a:r>
            <a:r>
              <a:rPr lang="fr-FR" dirty="0" err="1"/>
              <a:t>through</a:t>
            </a:r>
            <a:r>
              <a:rPr lang="fr-FR" dirty="0"/>
              <a:t>.</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fr-FR" dirty="0"/>
              <a:t>If </a:t>
            </a:r>
            <a:r>
              <a:rPr lang="fr-FR" dirty="0" err="1"/>
              <a:t>we</a:t>
            </a:r>
            <a:r>
              <a:rPr lang="fr-FR" dirty="0"/>
              <a:t> </a:t>
            </a:r>
            <a:r>
              <a:rPr lang="fr-FR" dirty="0" err="1"/>
              <a:t>cannot</a:t>
            </a:r>
            <a:r>
              <a:rPr lang="fr-FR" dirty="0"/>
              <a:t> </a:t>
            </a:r>
            <a:r>
              <a:rPr lang="fr-FR" dirty="0" err="1"/>
              <a:t>give</a:t>
            </a:r>
            <a:r>
              <a:rPr lang="fr-FR" dirty="0"/>
              <a:t> </a:t>
            </a:r>
            <a:r>
              <a:rPr lang="fr-FR" dirty="0" err="1"/>
              <a:t>you</a:t>
            </a:r>
            <a:r>
              <a:rPr lang="fr-FR" dirty="0"/>
              <a:t> a </a:t>
            </a:r>
            <a:r>
              <a:rPr lang="fr-FR" dirty="0" err="1"/>
              <a:t>mutually</a:t>
            </a:r>
            <a:r>
              <a:rPr lang="fr-FR" dirty="0"/>
              <a:t> </a:t>
            </a:r>
            <a:r>
              <a:rPr lang="fr-FR" dirty="0" err="1"/>
              <a:t>satisfactory</a:t>
            </a:r>
            <a:r>
              <a:rPr lang="fr-FR" dirty="0"/>
              <a:t> </a:t>
            </a:r>
            <a:r>
              <a:rPr lang="fr-FR" dirty="0" err="1"/>
              <a:t>answer</a:t>
            </a:r>
            <a:r>
              <a:rPr lang="fr-FR" dirty="0"/>
              <a:t> at the time, </a:t>
            </a:r>
            <a:r>
              <a:rPr lang="fr-FR" dirty="0" err="1"/>
              <a:t>we</a:t>
            </a:r>
            <a:r>
              <a:rPr lang="fr-FR" dirty="0"/>
              <a:t> </a:t>
            </a:r>
            <a:r>
              <a:rPr lang="fr-FR" dirty="0" err="1"/>
              <a:t>will</a:t>
            </a:r>
            <a:r>
              <a:rPr lang="fr-FR" dirty="0"/>
              <a:t> </a:t>
            </a:r>
            <a:r>
              <a:rPr lang="fr-FR" dirty="0" err="1"/>
              <a:t>send</a:t>
            </a:r>
            <a:r>
              <a:rPr lang="fr-FR" dirty="0"/>
              <a:t> </a:t>
            </a:r>
            <a:r>
              <a:rPr lang="fr-FR" dirty="0" err="1"/>
              <a:t>it</a:t>
            </a:r>
            <a:r>
              <a:rPr lang="fr-FR" dirty="0"/>
              <a:t> out to the </a:t>
            </a:r>
            <a:r>
              <a:rPr lang="fr-FR" dirty="0" err="1"/>
              <a:t>community</a:t>
            </a:r>
            <a:r>
              <a:rPr lang="fr-FR" dirty="0"/>
              <a:t> and </a:t>
            </a:r>
            <a:r>
              <a:rPr lang="fr-FR" dirty="0" err="1"/>
              <a:t>ensure</a:t>
            </a:r>
            <a:r>
              <a:rPr lang="fr-FR" dirty="0"/>
              <a:t> </a:t>
            </a:r>
            <a:r>
              <a:rPr lang="fr-FR" dirty="0" err="1"/>
              <a:t>it</a:t>
            </a:r>
            <a:r>
              <a:rPr lang="fr-FR" dirty="0"/>
              <a:t> </a:t>
            </a:r>
            <a:r>
              <a:rPr lang="fr-FR" dirty="0" err="1"/>
              <a:t>gets</a:t>
            </a:r>
            <a:r>
              <a:rPr lang="fr-FR" dirty="0"/>
              <a:t> back to </a:t>
            </a:r>
            <a:r>
              <a:rPr lang="fr-FR" dirty="0" err="1"/>
              <a:t>you</a:t>
            </a:r>
            <a:r>
              <a:rPr lang="fr-FR" dirty="0"/>
              <a:t>.</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 name="Google Shape;104;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fr-FR" dirty="0"/>
              <a:t>As </a:t>
            </a:r>
            <a:r>
              <a:rPr lang="fr-FR" dirty="0" err="1"/>
              <a:t>promised</a:t>
            </a:r>
            <a:r>
              <a:rPr lang="fr-FR" dirty="0"/>
              <a:t>, </a:t>
            </a:r>
            <a:r>
              <a:rPr lang="fr-FR" dirty="0" err="1"/>
              <a:t>we</a:t>
            </a:r>
            <a:r>
              <a:rPr lang="fr-FR" dirty="0"/>
              <a:t> are </a:t>
            </a:r>
            <a:r>
              <a:rPr lang="fr-FR" dirty="0" err="1"/>
              <a:t>starting</a:t>
            </a:r>
            <a:r>
              <a:rPr lang="fr-FR" dirty="0"/>
              <a:t> right at the </a:t>
            </a:r>
            <a:r>
              <a:rPr lang="fr-FR" dirty="0" err="1"/>
              <a:t>beginning</a:t>
            </a:r>
            <a:r>
              <a:rPr lang="fr-FR" dirty="0"/>
              <a:t>.</a:t>
            </a:r>
            <a:endParaRPr dirty="0"/>
          </a:p>
          <a:p>
            <a:pPr marL="0" lvl="0" indent="0" algn="l" rtl="0">
              <a:lnSpc>
                <a:spcPct val="100000"/>
              </a:lnSpc>
              <a:spcBef>
                <a:spcPts val="0"/>
              </a:spcBef>
              <a:spcAft>
                <a:spcPts val="0"/>
              </a:spcAft>
              <a:buNone/>
            </a:pPr>
            <a:endParaRPr lang="en-US" dirty="0"/>
          </a:p>
          <a:p>
            <a:pPr marL="0" lvl="0" indent="0" algn="l" rtl="0">
              <a:lnSpc>
                <a:spcPct val="100000"/>
              </a:lnSpc>
              <a:spcBef>
                <a:spcPts val="0"/>
              </a:spcBef>
              <a:spcAft>
                <a:spcPts val="0"/>
              </a:spcAft>
              <a:buNone/>
            </a:pPr>
            <a:r>
              <a:rPr lang="en-US" dirty="0"/>
              <a:t>In the original meaning, the ancient word from which data springs literally means “something given” (</a:t>
            </a:r>
            <a:r>
              <a:rPr lang="en-US" i="0" u="none" strike="noStrike" dirty="0">
                <a:solidFill>
                  <a:srgbClr val="000000"/>
                </a:solidFill>
              </a:rPr>
              <a:t>Sources: </a:t>
            </a:r>
            <a:r>
              <a:rPr lang="en-US" i="0" u="sng" strike="noStrike" dirty="0">
                <a:solidFill>
                  <a:srgbClr val="0563C1"/>
                </a:solidFill>
                <a:hlinkClick r:id="rId3">
                  <a:extLst>
                    <a:ext uri="{A12FA001-AC4F-418D-AE19-62706E023703}">
                      <ahyp:hlinkClr xmlns:ahyp="http://schemas.microsoft.com/office/drawing/2018/hyperlinkcolor" val="tx"/>
                    </a:ext>
                  </a:extLst>
                </a:hlinkClick>
              </a:rPr>
              <a:t>https://www.mathsisfun.com/data/data.html</a:t>
            </a:r>
            <a:r>
              <a:rPr lang="en-US" dirty="0"/>
              <a:t> </a:t>
            </a:r>
            <a:r>
              <a:rPr lang="en-US" i="0" u="sng" strike="noStrike" dirty="0">
                <a:solidFill>
                  <a:srgbClr val="0563C1"/>
                </a:solidFill>
                <a:hlinkClick r:id="rId4">
                  <a:extLst>
                    <a:ext uri="{A12FA001-AC4F-418D-AE19-62706E023703}">
                      <ahyp:hlinkClr xmlns:ahyp="http://schemas.microsoft.com/office/drawing/2018/hyperlinkcolor" val="tx"/>
                    </a:ext>
                  </a:extLst>
                </a:hlinkClick>
              </a:rPr>
              <a:t>https://www.computerhope.com/jargon/d/data.htm</a:t>
            </a:r>
            <a:r>
              <a:rPr lang="en-US" i="0" u="none" strike="noStrike" dirty="0">
                <a:solidFill>
                  <a:srgbClr val="000000"/>
                </a:solidFill>
              </a:rPr>
              <a:t> )</a:t>
            </a:r>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None/>
            </a:pPr>
            <a:r>
              <a:rPr lang="fr-FR" dirty="0" err="1"/>
              <a:t>Everyone</a:t>
            </a:r>
            <a:r>
              <a:rPr lang="fr-FR" dirty="0"/>
              <a:t> </a:t>
            </a:r>
            <a:r>
              <a:rPr lang="fr-FR" dirty="0" err="1"/>
              <a:t>talks</a:t>
            </a:r>
            <a:r>
              <a:rPr lang="fr-FR" dirty="0"/>
              <a:t> about “data” but </a:t>
            </a:r>
            <a:r>
              <a:rPr lang="fr-FR" dirty="0" err="1"/>
              <a:t>relatively</a:t>
            </a:r>
            <a:r>
              <a:rPr lang="fr-FR" dirty="0"/>
              <a:t> few know the </a:t>
            </a:r>
            <a:r>
              <a:rPr lang="fr-FR" dirty="0" err="1"/>
              <a:t>precise</a:t>
            </a:r>
            <a:r>
              <a:rPr lang="fr-FR" dirty="0"/>
              <a:t> </a:t>
            </a:r>
            <a:r>
              <a:rPr lang="fr-FR" dirty="0" err="1"/>
              <a:t>definition</a:t>
            </a:r>
            <a:r>
              <a:rPr lang="fr-FR" dirty="0"/>
              <a:t>.  </a:t>
            </a:r>
            <a:r>
              <a:rPr lang="fr-FR" dirty="0" err="1"/>
              <a:t>Now</a:t>
            </a:r>
            <a:r>
              <a:rPr lang="fr-FR" dirty="0"/>
              <a:t> </a:t>
            </a:r>
            <a:r>
              <a:rPr lang="fr-FR" dirty="0" err="1"/>
              <a:t>you</a:t>
            </a:r>
            <a:r>
              <a:rPr lang="fr-FR" dirty="0"/>
              <a:t> do, and can </a:t>
            </a:r>
            <a:r>
              <a:rPr lang="fr-FR" dirty="0" err="1"/>
              <a:t>be</a:t>
            </a:r>
            <a:r>
              <a:rPr lang="fr-FR" dirty="0"/>
              <a:t> </a:t>
            </a:r>
            <a:r>
              <a:rPr lang="fr-FR" dirty="0" err="1"/>
              <a:t>even</a:t>
            </a:r>
            <a:r>
              <a:rPr lang="fr-FR" dirty="0"/>
              <a:t> more fun at parties.  </a:t>
            </a:r>
            <a:endParaRPr dirty="0"/>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None/>
            </a:pPr>
            <a:r>
              <a:rPr lang="fr-FR" dirty="0"/>
              <a:t>So </a:t>
            </a:r>
            <a:r>
              <a:rPr lang="fr-FR" dirty="0" err="1"/>
              <a:t>that</a:t>
            </a:r>
            <a:r>
              <a:rPr lang="fr-FR" dirty="0"/>
              <a:t> golden </a:t>
            </a:r>
            <a:r>
              <a:rPr lang="fr-FR" dirty="0" err="1"/>
              <a:t>guy</a:t>
            </a:r>
            <a:r>
              <a:rPr lang="fr-FR" dirty="0"/>
              <a:t> in Star Trek </a:t>
            </a:r>
            <a:r>
              <a:rPr lang="fr-FR" dirty="0" err="1"/>
              <a:t>should</a:t>
            </a:r>
            <a:r>
              <a:rPr lang="fr-FR" dirty="0"/>
              <a:t> have been </a:t>
            </a:r>
            <a:r>
              <a:rPr lang="fr-FR" dirty="0" err="1"/>
              <a:t>called</a:t>
            </a:r>
            <a:r>
              <a:rPr lang="fr-FR" dirty="0"/>
              <a:t> </a:t>
            </a:r>
            <a:r>
              <a:rPr lang="fr-FR" dirty="0" err="1"/>
              <a:t>Datum</a:t>
            </a:r>
            <a:r>
              <a:rPr lang="fr-FR" dirty="0"/>
              <a:t> </a:t>
            </a:r>
            <a:r>
              <a:rPr lang="fr-FR" dirty="0" err="1"/>
              <a:t>maybe</a:t>
            </a:r>
            <a:r>
              <a:rPr lang="fr-FR" dirty="0"/>
              <a:t>.  And </a:t>
            </a:r>
            <a:r>
              <a:rPr lang="fr-FR" dirty="0" err="1"/>
              <a:t>don’t</a:t>
            </a:r>
            <a:r>
              <a:rPr lang="fr-FR" dirty="0"/>
              <a:t> </a:t>
            </a:r>
            <a:r>
              <a:rPr lang="fr-FR" dirty="0" err="1"/>
              <a:t>get</a:t>
            </a:r>
            <a:r>
              <a:rPr lang="fr-FR" dirty="0"/>
              <a:t> me </a:t>
            </a:r>
            <a:r>
              <a:rPr lang="fr-FR" dirty="0" err="1"/>
              <a:t>started</a:t>
            </a:r>
            <a:r>
              <a:rPr lang="fr-FR" dirty="0"/>
              <a:t> on the </a:t>
            </a:r>
            <a:r>
              <a:rPr lang="fr-FR" dirty="0" err="1"/>
              <a:t>pronunciation</a:t>
            </a:r>
            <a:r>
              <a:rPr lang="fr-FR" dirty="0"/>
              <a:t>.  This </a:t>
            </a:r>
            <a:r>
              <a:rPr lang="fr-FR" dirty="0" err="1"/>
              <a:t>is</a:t>
            </a:r>
            <a:r>
              <a:rPr lang="fr-FR" dirty="0"/>
              <a:t> Canada, and </a:t>
            </a:r>
            <a:r>
              <a:rPr lang="fr-FR" dirty="0" err="1"/>
              <a:t>we</a:t>
            </a:r>
            <a:r>
              <a:rPr lang="fr-FR" dirty="0"/>
              <a:t> </a:t>
            </a:r>
            <a:r>
              <a:rPr lang="fr-FR" dirty="0" err="1"/>
              <a:t>speak</a:t>
            </a:r>
            <a:r>
              <a:rPr lang="fr-FR" dirty="0"/>
              <a:t> the </a:t>
            </a:r>
            <a:r>
              <a:rPr lang="fr-FR" dirty="0" err="1"/>
              <a:t>King’s</a:t>
            </a:r>
            <a:r>
              <a:rPr lang="fr-FR" dirty="0"/>
              <a:t> English, </a:t>
            </a:r>
            <a:r>
              <a:rPr lang="fr-FR" dirty="0" err="1"/>
              <a:t>so</a:t>
            </a:r>
            <a:r>
              <a:rPr lang="fr-FR" dirty="0"/>
              <a:t> the first </a:t>
            </a:r>
            <a:r>
              <a:rPr lang="fr-FR" dirty="0" err="1"/>
              <a:t>vowel</a:t>
            </a:r>
            <a:r>
              <a:rPr lang="fr-FR" dirty="0"/>
              <a:t> </a:t>
            </a:r>
            <a:r>
              <a:rPr lang="fr-FR" dirty="0" err="1"/>
              <a:t>is</a:t>
            </a:r>
            <a:r>
              <a:rPr lang="fr-FR" dirty="0"/>
              <a:t> long.</a:t>
            </a:r>
            <a:endParaRPr dirty="0"/>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None/>
            </a:pPr>
            <a:br>
              <a:rPr lang="fr-FR" dirty="0"/>
            </a:b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35"/>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35"/>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4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44"/>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4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CA"/>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5F4A4E0F-CC00-42B5-86DD-41C0548BECAA}" type="datetime1">
              <a:rPr lang="en-CA" smtClean="0">
                <a:solidFill>
                  <a:prstClr val="black">
                    <a:tint val="75000"/>
                  </a:prstClr>
                </a:solidFill>
              </a:rPr>
              <a:pPr/>
              <a:t>2022-10-31</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3D3D9939-CCDC-4AC8-BAF9-75E2B56CF44C}"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006212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3D1405D5-A87F-44F2-8CEA-985886056EDD}" type="datetime1">
              <a:rPr lang="en-CA" smtClean="0">
                <a:solidFill>
                  <a:prstClr val="black">
                    <a:tint val="75000"/>
                  </a:prstClr>
                </a:solidFill>
              </a:rPr>
              <a:pPr/>
              <a:t>2022-10-31</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026B75FE-47D3-45F7-9F7A-83AB5B4B6635}"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855274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 name="Google Shape;16;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3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3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3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3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40"/>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40"/>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4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4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4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42"/>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42"/>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43"/>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4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7D7F6ECA-3964-45E1-BD85-AF10BAEA063B}" type="datetime1">
              <a:rPr lang="en-CA" smtClean="0"/>
              <a:t>2022-10-31</a:t>
            </a:fld>
            <a:endParaRPr lang="en-CA"/>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D3D9939-CCDC-4AC8-BAF9-75E2B56CF44C}" type="slidenum">
              <a:rPr lang="en-CA" smtClean="0"/>
              <a:t>‹#›</a:t>
            </a:fld>
            <a:endParaRPr lang="en-CA"/>
          </a:p>
        </p:txBody>
      </p:sp>
    </p:spTree>
    <p:extLst>
      <p:ext uri="{BB962C8B-B14F-4D97-AF65-F5344CB8AC3E}">
        <p14:creationId xmlns:p14="http://schemas.microsoft.com/office/powerpoint/2010/main" val="2883452801"/>
      </p:ext>
    </p:extLst>
  </p:cSld>
  <p:clrMap bg1="lt1" tx1="dk1" bg2="lt2" tx2="dk2" accent1="accent1" accent2="accent2" accent3="accent3" accent4="accent4" accent5="accent5" accent6="accent6" hlink="hlink" folHlink="folHlink"/>
  <p:sldLayoutIdLst>
    <p:sldLayoutId id="2147483661" r:id="rId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F84B344F-C21D-4907-BAD6-7CB1D7142EE2}" type="datetime1">
              <a:rPr lang="en-CA" smtClean="0"/>
              <a:t>2022-10-31</a:t>
            </a:fld>
            <a:endParaRPr lang="en-CA"/>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026B75FE-47D3-45F7-9F7A-83AB5B4B6635}" type="slidenum">
              <a:rPr lang="en-CA" smtClean="0"/>
              <a:t>‹#›</a:t>
            </a:fld>
            <a:endParaRPr lang="en-CA"/>
          </a:p>
        </p:txBody>
      </p:sp>
    </p:spTree>
    <p:extLst>
      <p:ext uri="{BB962C8B-B14F-4D97-AF65-F5344CB8AC3E}">
        <p14:creationId xmlns:p14="http://schemas.microsoft.com/office/powerpoint/2010/main" val="3930696611"/>
      </p:ext>
    </p:extLst>
  </p:cSld>
  <p:clrMap bg1="lt1" tx1="dk1" bg2="lt2" tx2="dk2" accent1="accent1" accent2="accent2" accent3="accent3" accent4="accent4" accent5="accent5" accent6="accent6" hlink="hlink" folHlink="folHlink"/>
  <p:sldLayoutIdLst>
    <p:sldLayoutId id="2147483663" r:id="rId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1.jpg"/><Relationship Id="rId7"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4.jpg"/></Relationships>
</file>

<file path=ppt/slides/_rels/slide2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jpg"/></Relationships>
</file>

<file path=ppt/slides/_rels/slide2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3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1.jpg"/><Relationship Id="rId7" Type="http://schemas.openxmlformats.org/officeDocument/2006/relationships/image" Target="../media/image54.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56.png"/></Relationships>
</file>

<file path=ppt/slides/_rels/slide3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4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4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4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4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4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4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hyperlink" Target="https://www.weather.gov/"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hyperlink" Target="https://www.infodocket.com/2014/04/16/how-large-is-the-digital-universe-how-fast-is-it-growing-2014-emc-digital-universe-study-now-available/"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hyperlink" Target="https://www.datasciencecentral.com/profiles/blogs/how-many-v-s-in-big-data-the-characteristics-that-define-big-data" TargetMode="External"/><Relationship Id="rId5" Type="http://schemas.openxmlformats.org/officeDocument/2006/relationships/hyperlink" Target="https://community.hpe.com/t5/hpe-ezmeral-uncut/bg-p/software#.X5iJ4FNKjlw" TargetMode="External"/><Relationship Id="rId4" Type="http://schemas.openxmlformats.org/officeDocument/2006/relationships/hyperlink" Target="https://community.hpe.com/t5/hpe-ezmeral-uncut/bg-p/software#.X5iJMVNKjlw"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5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5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g"/><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59.xml"/><Relationship Id="rId1" Type="http://schemas.openxmlformats.org/officeDocument/2006/relationships/slideLayout" Target="../slideLayouts/slideLayout13.xml"/><Relationship Id="rId4" Type="http://schemas.openxmlformats.org/officeDocument/2006/relationships/image" Target="../media/image70.png"/></Relationships>
</file>

<file path=ppt/slides/_rels/slide63.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9.jpg"/><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4.xml.rels><?xml version="1.0" encoding="UTF-8" standalone="yes"?>
<Relationships xmlns="http://schemas.openxmlformats.org/package/2006/relationships"><Relationship Id="rId3" Type="http://schemas.openxmlformats.org/officeDocument/2006/relationships/hyperlink" Target="https://yukon.ca/bureau-of-statistics" TargetMode="External"/><Relationship Id="rId2" Type="http://schemas.openxmlformats.org/officeDocument/2006/relationships/image" Target="../media/image69.jpg"/><Relationship Id="rId1" Type="http://schemas.openxmlformats.org/officeDocument/2006/relationships/slideLayout" Target="../slideLayouts/slideLayout13.xml"/><Relationship Id="rId6" Type="http://schemas.openxmlformats.org/officeDocument/2006/relationships/image" Target="../media/image70.png"/><Relationship Id="rId5" Type="http://schemas.openxmlformats.org/officeDocument/2006/relationships/hyperlink" Target="https://yukon.ca/en/statistics-and-data/yukon-bureau-statistics/find-yukon-statistics-statcan-releases" TargetMode="External"/><Relationship Id="rId4" Type="http://schemas.openxmlformats.org/officeDocument/2006/relationships/hyperlink" Target="https://community-statistics.service.yukon.ca/"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mt="92000"/>
          </a:blip>
          <a:stretch>
            <a:fillRect/>
          </a:stretch>
        </a:blipFill>
        <a:effectLst/>
      </p:bgPr>
    </p:bg>
    <p:spTree>
      <p:nvGrpSpPr>
        <p:cNvPr id="1" name="Shape 53"/>
        <p:cNvGrpSpPr/>
        <p:nvPr/>
      </p:nvGrpSpPr>
      <p:grpSpPr>
        <a:xfrm>
          <a:off x="0" y="0"/>
          <a:ext cx="0" cy="0"/>
          <a:chOff x="0" y="0"/>
          <a:chExt cx="0" cy="0"/>
        </a:xfrm>
      </p:grpSpPr>
      <p:pic>
        <p:nvPicPr>
          <p:cNvPr id="3" name="Picture 2" descr="Text">
            <a:extLst>
              <a:ext uri="{FF2B5EF4-FFF2-40B4-BE49-F238E27FC236}">
                <a16:creationId xmlns:a16="http://schemas.microsoft.com/office/drawing/2014/main" id="{FDBBC28F-E7E2-AD49-521B-1FEF45864D71}"/>
              </a:ext>
            </a:extLst>
          </p:cNvPr>
          <p:cNvPicPr>
            <a:picLocks noChangeAspect="1"/>
          </p:cNvPicPr>
          <p:nvPr/>
        </p:nvPicPr>
        <p:blipFill>
          <a:blip r:embed="rId4"/>
          <a:stretch>
            <a:fillRect/>
          </a:stretch>
        </p:blipFill>
        <p:spPr>
          <a:xfrm>
            <a:off x="-275745" y="0"/>
            <a:ext cx="9781486" cy="523564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2"/>
        <p:cNvGrpSpPr/>
        <p:nvPr/>
      </p:nvGrpSpPr>
      <p:grpSpPr>
        <a:xfrm>
          <a:off x="0" y="0"/>
          <a:ext cx="0" cy="0"/>
          <a:chOff x="0" y="0"/>
          <a:chExt cx="0" cy="0"/>
        </a:xfrm>
      </p:grpSpPr>
      <p:sp>
        <p:nvSpPr>
          <p:cNvPr id="113" name="Google Shape;113;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600">
                <a:solidFill>
                  <a:schemeClr val="lt1"/>
                </a:solidFill>
                <a:latin typeface="Open Sans"/>
                <a:ea typeface="Open Sans"/>
                <a:cs typeface="Open Sans"/>
                <a:sym typeface="Open Sans"/>
              </a:rPr>
              <a:t>Two Types of Data</a:t>
            </a:r>
            <a:endParaRPr sz="36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SzPts val="2800"/>
              <a:buNone/>
            </a:pPr>
            <a:endParaRPr/>
          </a:p>
        </p:txBody>
      </p:sp>
      <p:sp>
        <p:nvSpPr>
          <p:cNvPr id="114" name="Google Shape;114;p6"/>
          <p:cNvSpPr txBox="1">
            <a:spLocks noGrp="1"/>
          </p:cNvSpPr>
          <p:nvPr>
            <p:ph type="body" idx="1"/>
          </p:nvPr>
        </p:nvSpPr>
        <p:spPr>
          <a:xfrm>
            <a:off x="4167450" y="1366250"/>
            <a:ext cx="4721100" cy="35712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600"/>
              </a:spcBef>
              <a:spcAft>
                <a:spcPts val="0"/>
              </a:spcAft>
              <a:buSzPts val="1800"/>
              <a:buFont typeface="Arial"/>
              <a:buChar char="•"/>
            </a:pPr>
            <a:r>
              <a:rPr lang="fr-FR" sz="1800" b="0" i="0" u="none" strike="noStrike">
                <a:solidFill>
                  <a:srgbClr val="000000"/>
                </a:solidFill>
                <a:latin typeface="Open Sans"/>
                <a:ea typeface="Open Sans"/>
                <a:cs typeface="Open Sans"/>
                <a:sym typeface="Open Sans"/>
              </a:rPr>
              <a:t>At heart there are two types of data: Quantitative and Qualitative.</a:t>
            </a:r>
            <a:endParaRPr sz="1800" b="0" i="0" u="none" strike="noStrike">
              <a:solidFill>
                <a:srgbClr val="000000"/>
              </a:solidFill>
              <a:latin typeface="Arial"/>
              <a:ea typeface="Arial"/>
              <a:cs typeface="Arial"/>
              <a:sym typeface="Arial"/>
            </a:endParaRPr>
          </a:p>
          <a:p>
            <a:pPr marL="457200" lvl="0" indent="-342900" algn="l" rtl="0">
              <a:lnSpc>
                <a:spcPct val="115000"/>
              </a:lnSpc>
              <a:spcBef>
                <a:spcPts val="600"/>
              </a:spcBef>
              <a:spcAft>
                <a:spcPts val="0"/>
              </a:spcAft>
              <a:buSzPts val="1800"/>
              <a:buFont typeface="Arial"/>
              <a:buChar char="•"/>
            </a:pPr>
            <a:r>
              <a:rPr lang="fr-FR" sz="1800" b="0" i="0" u="none" strike="noStrike">
                <a:solidFill>
                  <a:srgbClr val="000000"/>
                </a:solidFill>
                <a:latin typeface="Open Sans"/>
                <a:ea typeface="Open Sans"/>
                <a:cs typeface="Open Sans"/>
                <a:sym typeface="Open Sans"/>
              </a:rPr>
              <a:t>Both types of data may be known about an entity, for which there is a record with attributes described by field names.</a:t>
            </a:r>
            <a:endParaRPr sz="1800" b="0" i="0" u="none" strike="noStrike">
              <a:solidFill>
                <a:srgbClr val="000000"/>
              </a:solidFill>
              <a:latin typeface="Arial"/>
              <a:ea typeface="Arial"/>
              <a:cs typeface="Arial"/>
              <a:sym typeface="Arial"/>
            </a:endParaRPr>
          </a:p>
          <a:p>
            <a:pPr marL="457200" lvl="0" indent="-342900" algn="l" rtl="0">
              <a:lnSpc>
                <a:spcPct val="115000"/>
              </a:lnSpc>
              <a:spcBef>
                <a:spcPts val="600"/>
              </a:spcBef>
              <a:spcAft>
                <a:spcPts val="0"/>
              </a:spcAft>
              <a:buSzPts val="1800"/>
              <a:buFont typeface="Arial"/>
              <a:buChar char="•"/>
            </a:pPr>
            <a:r>
              <a:rPr lang="fr-FR" sz="1800" b="0" i="0" u="none" strike="noStrike">
                <a:solidFill>
                  <a:srgbClr val="000000"/>
                </a:solidFill>
                <a:latin typeface="Open Sans"/>
                <a:ea typeface="Open Sans"/>
                <a:cs typeface="Open Sans"/>
                <a:sym typeface="Open Sans"/>
              </a:rPr>
              <a:t>A stack of records (e</a:t>
            </a:r>
            <a:r>
              <a:rPr lang="fr-FR">
                <a:solidFill>
                  <a:srgbClr val="000000"/>
                </a:solidFill>
                <a:latin typeface="Open Sans"/>
                <a:ea typeface="Open Sans"/>
                <a:cs typeface="Open Sans"/>
                <a:sym typeface="Open Sans"/>
              </a:rPr>
              <a:t>ach one about a distinct entity or snapshot of an entity) </a:t>
            </a:r>
            <a:r>
              <a:rPr lang="fr-FR" sz="1800" b="0" i="0" u="none" strike="noStrike">
                <a:solidFill>
                  <a:srgbClr val="000000"/>
                </a:solidFill>
                <a:latin typeface="Open Sans"/>
                <a:ea typeface="Open Sans"/>
                <a:cs typeface="Open Sans"/>
                <a:sym typeface="Open Sans"/>
              </a:rPr>
              <a:t>make up a data set about a population of such entities.</a:t>
            </a:r>
            <a:endParaRPr sz="1800" b="0" i="0" u="none" strike="noStrike">
              <a:solidFill>
                <a:srgbClr val="000000"/>
              </a:solidFill>
              <a:latin typeface="Arial"/>
              <a:ea typeface="Arial"/>
              <a:cs typeface="Arial"/>
              <a:sym typeface="Arial"/>
            </a:endParaRPr>
          </a:p>
        </p:txBody>
      </p:sp>
      <p:pic>
        <p:nvPicPr>
          <p:cNvPr id="115" name="Google Shape;115;p6"/>
          <p:cNvPicPr preferRelativeResize="0"/>
          <p:nvPr/>
        </p:nvPicPr>
        <p:blipFill rotWithShape="1">
          <a:blip r:embed="rId4">
            <a:alphaModFix/>
          </a:blip>
          <a:srcRect/>
          <a:stretch/>
        </p:blipFill>
        <p:spPr>
          <a:xfrm>
            <a:off x="805431" y="1452386"/>
            <a:ext cx="1096567" cy="1096567"/>
          </a:xfrm>
          <a:prstGeom prst="rect">
            <a:avLst/>
          </a:prstGeom>
          <a:noFill/>
          <a:ln>
            <a:noFill/>
          </a:ln>
        </p:spPr>
      </p:pic>
      <p:pic>
        <p:nvPicPr>
          <p:cNvPr id="116" name="Google Shape;116;p6"/>
          <p:cNvPicPr preferRelativeResize="0"/>
          <p:nvPr/>
        </p:nvPicPr>
        <p:blipFill rotWithShape="1">
          <a:blip r:embed="rId5">
            <a:alphaModFix/>
          </a:blip>
          <a:srcRect/>
          <a:stretch/>
        </p:blipFill>
        <p:spPr>
          <a:xfrm>
            <a:off x="2400711" y="1945937"/>
            <a:ext cx="1057496" cy="1057496"/>
          </a:xfrm>
          <a:prstGeom prst="rect">
            <a:avLst/>
          </a:prstGeom>
          <a:noFill/>
          <a:ln>
            <a:noFill/>
          </a:ln>
        </p:spPr>
      </p:pic>
      <p:pic>
        <p:nvPicPr>
          <p:cNvPr id="117" name="Google Shape;117;p6"/>
          <p:cNvPicPr preferRelativeResize="0"/>
          <p:nvPr/>
        </p:nvPicPr>
        <p:blipFill rotWithShape="1">
          <a:blip r:embed="rId6">
            <a:alphaModFix/>
          </a:blip>
          <a:srcRect/>
          <a:stretch/>
        </p:blipFill>
        <p:spPr>
          <a:xfrm>
            <a:off x="1050323" y="3052128"/>
            <a:ext cx="1350387" cy="135038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1"/>
        <p:cNvGrpSpPr/>
        <p:nvPr/>
      </p:nvGrpSpPr>
      <p:grpSpPr>
        <a:xfrm>
          <a:off x="0" y="0"/>
          <a:ext cx="0" cy="0"/>
          <a:chOff x="0" y="0"/>
          <a:chExt cx="0" cy="0"/>
        </a:xfrm>
      </p:grpSpPr>
      <p:sp>
        <p:nvSpPr>
          <p:cNvPr id="122" name="Google Shape;122;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600">
                <a:solidFill>
                  <a:schemeClr val="lt1"/>
                </a:solidFill>
                <a:latin typeface="Open Sans"/>
                <a:ea typeface="Open Sans"/>
                <a:cs typeface="Open Sans"/>
                <a:sym typeface="Open Sans"/>
              </a:rPr>
              <a:t>Quantitative Data</a:t>
            </a:r>
            <a:endParaRPr/>
          </a:p>
        </p:txBody>
      </p:sp>
      <p:sp>
        <p:nvSpPr>
          <p:cNvPr id="123" name="Google Shape;123;p7"/>
          <p:cNvSpPr txBox="1">
            <a:spLocks noGrp="1"/>
          </p:cNvSpPr>
          <p:nvPr>
            <p:ph type="body" idx="1"/>
          </p:nvPr>
        </p:nvSpPr>
        <p:spPr>
          <a:xfrm>
            <a:off x="311699" y="1446400"/>
            <a:ext cx="4841547" cy="3122400"/>
          </a:xfrm>
          <a:prstGeom prst="rect">
            <a:avLst/>
          </a:prstGeom>
          <a:noFill/>
          <a:ln>
            <a:noFill/>
          </a:ln>
        </p:spPr>
        <p:txBody>
          <a:bodyPr spcFirstLastPara="1" wrap="square" lIns="91425" tIns="91425" rIns="91425" bIns="91425" anchor="t" anchorCtr="0">
            <a:normAutofit/>
          </a:bodyPr>
          <a:lstStyle/>
          <a:p>
            <a:pPr marL="114300" lvl="0" indent="0" algn="l" rtl="0">
              <a:lnSpc>
                <a:spcPct val="115000"/>
              </a:lnSpc>
              <a:spcBef>
                <a:spcPts val="0"/>
              </a:spcBef>
              <a:spcAft>
                <a:spcPts val="0"/>
              </a:spcAft>
              <a:buSzPts val="1800"/>
              <a:buNone/>
            </a:pPr>
            <a:r>
              <a:rPr lang="fr-FR" sz="1800" b="1" i="0" u="none" strike="noStrike">
                <a:solidFill>
                  <a:srgbClr val="000000"/>
                </a:solidFill>
                <a:latin typeface="Open Sans"/>
                <a:ea typeface="Open Sans"/>
                <a:cs typeface="Open Sans"/>
                <a:sym typeface="Open Sans"/>
              </a:rPr>
              <a:t>Quantitative vs. Qualitative Data (1) </a:t>
            </a:r>
            <a:endParaRPr/>
          </a:p>
          <a:p>
            <a:pPr marL="457200" lvl="0" indent="-342900" algn="l" rtl="0">
              <a:lnSpc>
                <a:spcPct val="115000"/>
              </a:lnSpc>
              <a:spcBef>
                <a:spcPts val="0"/>
              </a:spcBef>
              <a:spcAft>
                <a:spcPts val="0"/>
              </a:spcAft>
              <a:buSzPts val="1800"/>
              <a:buChar char="●"/>
            </a:pPr>
            <a:r>
              <a:rPr lang="fr-FR" sz="1800" b="1" i="1" u="none" strike="noStrike">
                <a:solidFill>
                  <a:srgbClr val="000000"/>
                </a:solidFill>
                <a:latin typeface="Open Sans"/>
                <a:ea typeface="Open Sans"/>
                <a:cs typeface="Open Sans"/>
                <a:sym typeface="Open Sans"/>
              </a:rPr>
              <a:t>Quantitative</a:t>
            </a:r>
            <a:r>
              <a:rPr lang="fr-FR" sz="1800" b="0" i="0" u="none" strike="noStrike">
                <a:solidFill>
                  <a:srgbClr val="000000"/>
                </a:solidFill>
                <a:latin typeface="Open Sans"/>
                <a:ea typeface="Open Sans"/>
                <a:cs typeface="Open Sans"/>
                <a:sym typeface="Open Sans"/>
              </a:rPr>
              <a:t> data is numerical information, either:</a:t>
            </a:r>
            <a:endParaRPr sz="1800" b="0" i="0" u="none" strike="noStrike">
              <a:solidFill>
                <a:srgbClr val="000000"/>
              </a:solidFill>
              <a:latin typeface="Open Sans"/>
              <a:ea typeface="Open Sans"/>
              <a:cs typeface="Open Sans"/>
              <a:sym typeface="Open Sans"/>
            </a:endParaRPr>
          </a:p>
          <a:p>
            <a:pPr marL="914400" lvl="1" indent="-342900" algn="l" rtl="0">
              <a:lnSpc>
                <a:spcPct val="115000"/>
              </a:lnSpc>
              <a:spcBef>
                <a:spcPts val="0"/>
              </a:spcBef>
              <a:spcAft>
                <a:spcPts val="0"/>
              </a:spcAft>
              <a:buSzPts val="1800"/>
              <a:buChar char="○"/>
            </a:pPr>
            <a:r>
              <a:rPr lang="fr-FR" sz="1800">
                <a:solidFill>
                  <a:srgbClr val="000000"/>
                </a:solidFill>
                <a:latin typeface="Open Sans"/>
                <a:ea typeface="Open Sans"/>
                <a:cs typeface="Open Sans"/>
                <a:sym typeface="Open Sans"/>
              </a:rPr>
              <a:t>A di</a:t>
            </a:r>
            <a:r>
              <a:rPr lang="fr-FR" sz="1800" b="0" i="0" u="none" strike="noStrike">
                <a:solidFill>
                  <a:srgbClr val="000000"/>
                </a:solidFill>
                <a:latin typeface="Open Sans"/>
                <a:ea typeface="Open Sans"/>
                <a:cs typeface="Open Sans"/>
                <a:sym typeface="Open Sans"/>
              </a:rPr>
              <a:t>screte number like 5 or 20, or </a:t>
            </a:r>
            <a:endParaRPr sz="1800" b="0" i="0" u="none" strike="noStrike">
              <a:solidFill>
                <a:srgbClr val="000000"/>
              </a:solidFill>
              <a:latin typeface="Open Sans"/>
              <a:ea typeface="Open Sans"/>
              <a:cs typeface="Open Sans"/>
              <a:sym typeface="Open Sans"/>
            </a:endParaRPr>
          </a:p>
          <a:p>
            <a:pPr marL="914400" lvl="1" indent="-342900" algn="l" rtl="0">
              <a:lnSpc>
                <a:spcPct val="115000"/>
              </a:lnSpc>
              <a:spcBef>
                <a:spcPts val="0"/>
              </a:spcBef>
              <a:spcAft>
                <a:spcPts val="0"/>
              </a:spcAft>
              <a:buSzPts val="1800"/>
              <a:buChar char="○"/>
            </a:pPr>
            <a:r>
              <a:rPr lang="fr-FR" sz="1800">
                <a:solidFill>
                  <a:srgbClr val="000000"/>
                </a:solidFill>
                <a:latin typeface="Open Sans"/>
                <a:ea typeface="Open Sans"/>
                <a:cs typeface="Open Sans"/>
                <a:sym typeface="Open Sans"/>
              </a:rPr>
              <a:t>A</a:t>
            </a:r>
            <a:r>
              <a:rPr lang="fr-FR" sz="1800" b="0" i="0" u="none" strike="noStrike">
                <a:solidFill>
                  <a:srgbClr val="000000"/>
                </a:solidFill>
                <a:latin typeface="Open Sans"/>
                <a:ea typeface="Open Sans"/>
                <a:cs typeface="Open Sans"/>
                <a:sym typeface="Open Sans"/>
              </a:rPr>
              <a:t> continuous one like 5.425 (a number within a range).</a:t>
            </a:r>
            <a:endParaRPr/>
          </a:p>
          <a:p>
            <a:pPr marL="457200" lvl="0" indent="-342900" algn="l" rtl="0">
              <a:lnSpc>
                <a:spcPct val="115000"/>
              </a:lnSpc>
              <a:spcBef>
                <a:spcPts val="600"/>
              </a:spcBef>
              <a:spcAft>
                <a:spcPts val="0"/>
              </a:spcAft>
              <a:buSzPts val="1800"/>
              <a:buFont typeface="Arial"/>
              <a:buChar char="•"/>
            </a:pPr>
            <a:r>
              <a:rPr lang="fr-FR" sz="1800" b="0" i="0" u="none" strike="noStrike">
                <a:solidFill>
                  <a:srgbClr val="000000"/>
                </a:solidFill>
                <a:latin typeface="Open Sans"/>
                <a:ea typeface="Open Sans"/>
                <a:cs typeface="Open Sans"/>
                <a:sym typeface="Open Sans"/>
              </a:rPr>
              <a:t>Discrete is </a:t>
            </a:r>
            <a:r>
              <a:rPr lang="fr-FR" sz="1800" b="0" i="1" u="none" strike="noStrike">
                <a:solidFill>
                  <a:srgbClr val="000000"/>
                </a:solidFill>
                <a:latin typeface="Open Sans"/>
                <a:ea typeface="Open Sans"/>
                <a:cs typeface="Open Sans"/>
                <a:sym typeface="Open Sans"/>
              </a:rPr>
              <a:t>counted. </a:t>
            </a:r>
            <a:r>
              <a:rPr lang="fr-FR" sz="1800" b="0" i="0" u="none" strike="noStrike">
                <a:solidFill>
                  <a:srgbClr val="000000"/>
                </a:solidFill>
                <a:latin typeface="Open Sans"/>
                <a:ea typeface="Open Sans"/>
                <a:cs typeface="Open Sans"/>
                <a:sym typeface="Open Sans"/>
              </a:rPr>
              <a:t>Continuous is </a:t>
            </a:r>
            <a:r>
              <a:rPr lang="fr-FR" sz="1800" b="0" i="1" u="none" strike="noStrike">
                <a:solidFill>
                  <a:srgbClr val="000000"/>
                </a:solidFill>
                <a:latin typeface="Open Sans"/>
                <a:ea typeface="Open Sans"/>
                <a:cs typeface="Open Sans"/>
                <a:sym typeface="Open Sans"/>
              </a:rPr>
              <a:t>measured.</a:t>
            </a:r>
            <a:endParaRPr sz="1800" b="0" i="0" u="none" strike="noStrike">
              <a:solidFill>
                <a:srgbClr val="000000"/>
              </a:solidFill>
              <a:latin typeface="Arial"/>
              <a:ea typeface="Arial"/>
              <a:cs typeface="Arial"/>
              <a:sym typeface="Arial"/>
            </a:endParaRPr>
          </a:p>
        </p:txBody>
      </p:sp>
      <p:pic>
        <p:nvPicPr>
          <p:cNvPr id="124" name="Google Shape;124;p7"/>
          <p:cNvPicPr preferRelativeResize="0"/>
          <p:nvPr/>
        </p:nvPicPr>
        <p:blipFill rotWithShape="1">
          <a:blip r:embed="rId4">
            <a:alphaModFix/>
          </a:blip>
          <a:srcRect/>
          <a:stretch/>
        </p:blipFill>
        <p:spPr>
          <a:xfrm>
            <a:off x="5824720" y="1578901"/>
            <a:ext cx="1057496" cy="1057496"/>
          </a:xfrm>
          <a:prstGeom prst="rect">
            <a:avLst/>
          </a:prstGeom>
          <a:noFill/>
          <a:ln>
            <a:noFill/>
          </a:ln>
        </p:spPr>
      </p:pic>
      <p:pic>
        <p:nvPicPr>
          <p:cNvPr id="125" name="Google Shape;125;p7"/>
          <p:cNvPicPr preferRelativeResize="0"/>
          <p:nvPr/>
        </p:nvPicPr>
        <p:blipFill rotWithShape="1">
          <a:blip r:embed="rId5">
            <a:alphaModFix/>
          </a:blip>
          <a:srcRect/>
          <a:stretch/>
        </p:blipFill>
        <p:spPr>
          <a:xfrm>
            <a:off x="7279758" y="1554756"/>
            <a:ext cx="1105786" cy="1105786"/>
          </a:xfrm>
          <a:prstGeom prst="rect">
            <a:avLst/>
          </a:prstGeom>
          <a:noFill/>
          <a:ln>
            <a:noFill/>
          </a:ln>
        </p:spPr>
      </p:pic>
      <p:pic>
        <p:nvPicPr>
          <p:cNvPr id="126" name="Google Shape;126;p7"/>
          <p:cNvPicPr preferRelativeResize="0"/>
          <p:nvPr/>
        </p:nvPicPr>
        <p:blipFill rotWithShape="1">
          <a:blip r:embed="rId6">
            <a:alphaModFix/>
          </a:blip>
          <a:srcRect/>
          <a:stretch/>
        </p:blipFill>
        <p:spPr>
          <a:xfrm>
            <a:off x="6649558" y="2920409"/>
            <a:ext cx="1105786" cy="110578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0"/>
        <p:cNvGrpSpPr/>
        <p:nvPr/>
      </p:nvGrpSpPr>
      <p:grpSpPr>
        <a:xfrm>
          <a:off x="0" y="0"/>
          <a:ext cx="0" cy="0"/>
          <a:chOff x="0" y="0"/>
          <a:chExt cx="0" cy="0"/>
        </a:xfrm>
      </p:grpSpPr>
      <p:sp>
        <p:nvSpPr>
          <p:cNvPr id="131" name="Google Shape;131;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600">
                <a:solidFill>
                  <a:schemeClr val="lt1"/>
                </a:solidFill>
                <a:latin typeface="Open Sans"/>
                <a:ea typeface="Open Sans"/>
                <a:cs typeface="Open Sans"/>
                <a:sym typeface="Open Sans"/>
              </a:rPr>
              <a:t>Qualitative Data?</a:t>
            </a:r>
            <a:endParaRPr sz="36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SzPts val="2800"/>
              <a:buNone/>
            </a:pPr>
            <a:endParaRPr/>
          </a:p>
        </p:txBody>
      </p:sp>
      <p:sp>
        <p:nvSpPr>
          <p:cNvPr id="132" name="Google Shape;132;p8"/>
          <p:cNvSpPr txBox="1">
            <a:spLocks noGrp="1"/>
          </p:cNvSpPr>
          <p:nvPr>
            <p:ph type="body" idx="1"/>
          </p:nvPr>
        </p:nvSpPr>
        <p:spPr>
          <a:xfrm>
            <a:off x="3662874" y="1446400"/>
            <a:ext cx="4841400" cy="3122400"/>
          </a:xfrm>
          <a:prstGeom prst="rect">
            <a:avLst/>
          </a:prstGeom>
          <a:noFill/>
          <a:ln>
            <a:noFill/>
          </a:ln>
        </p:spPr>
        <p:txBody>
          <a:bodyPr spcFirstLastPara="1" wrap="square" lIns="91425" tIns="91425" rIns="91425" bIns="91425" anchor="t" anchorCtr="0">
            <a:normAutofit fontScale="92500" lnSpcReduction="20000"/>
          </a:bodyPr>
          <a:lstStyle/>
          <a:p>
            <a:pPr marL="114300" lvl="0" indent="0" algn="l" rtl="0">
              <a:lnSpc>
                <a:spcPct val="115000"/>
              </a:lnSpc>
              <a:spcBef>
                <a:spcPts val="0"/>
              </a:spcBef>
              <a:spcAft>
                <a:spcPts val="0"/>
              </a:spcAft>
              <a:buSzPct val="108108"/>
              <a:buNone/>
            </a:pPr>
            <a:r>
              <a:rPr lang="fr-FR" sz="1800" b="1" i="0" u="none" strike="noStrike">
                <a:solidFill>
                  <a:srgbClr val="000000"/>
                </a:solidFill>
                <a:latin typeface="Open Sans"/>
                <a:ea typeface="Open Sans"/>
                <a:cs typeface="Open Sans"/>
                <a:sym typeface="Open Sans"/>
              </a:rPr>
              <a:t>Quantitative vs. Qualitative Data (2) </a:t>
            </a:r>
            <a:endParaRPr/>
          </a:p>
          <a:p>
            <a:pPr marL="457200" lvl="0" indent="-342900" algn="l" rtl="0">
              <a:lnSpc>
                <a:spcPct val="115000"/>
              </a:lnSpc>
              <a:spcBef>
                <a:spcPts val="600"/>
              </a:spcBef>
              <a:spcAft>
                <a:spcPts val="0"/>
              </a:spcAft>
              <a:buSzPct val="108108"/>
              <a:buChar char="●"/>
            </a:pPr>
            <a:r>
              <a:rPr lang="fr-FR" sz="1800" b="1" i="1" u="none" strike="noStrike">
                <a:solidFill>
                  <a:srgbClr val="000000"/>
                </a:solidFill>
                <a:latin typeface="Open Sans"/>
                <a:ea typeface="Open Sans"/>
                <a:cs typeface="Open Sans"/>
                <a:sym typeface="Open Sans"/>
              </a:rPr>
              <a:t>Qualitative </a:t>
            </a:r>
            <a:r>
              <a:rPr lang="fr-FR" sz="1800" b="0" i="0" u="none" strike="noStrike">
                <a:solidFill>
                  <a:srgbClr val="000000"/>
                </a:solidFill>
                <a:latin typeface="Open Sans"/>
                <a:ea typeface="Open Sans"/>
                <a:cs typeface="Open Sans"/>
                <a:sym typeface="Open Sans"/>
              </a:rPr>
              <a:t>data is descriptive (and descriptions can be subjective)</a:t>
            </a:r>
            <a:endParaRPr/>
          </a:p>
          <a:p>
            <a:pPr marL="457200" lvl="0" indent="-342900" algn="l" rtl="0">
              <a:lnSpc>
                <a:spcPct val="115000"/>
              </a:lnSpc>
              <a:spcBef>
                <a:spcPts val="600"/>
              </a:spcBef>
              <a:spcAft>
                <a:spcPts val="0"/>
              </a:spcAft>
              <a:buSzPct val="108108"/>
              <a:buFont typeface="Arial"/>
              <a:buChar char="•"/>
            </a:pPr>
            <a:r>
              <a:rPr lang="fr-FR" sz="1800" b="0" i="0" u="none" strike="noStrike">
                <a:solidFill>
                  <a:srgbClr val="000000"/>
                </a:solidFill>
                <a:latin typeface="Open Sans"/>
                <a:ea typeface="Open Sans"/>
                <a:cs typeface="Open Sans"/>
                <a:sym typeface="Open Sans"/>
              </a:rPr>
              <a:t>It can be categorized based on traits &amp; characteristics as we observe them.</a:t>
            </a:r>
            <a:endParaRPr sz="1800" b="0" i="0" u="none" strike="noStrike">
              <a:solidFill>
                <a:srgbClr val="000000"/>
              </a:solidFill>
              <a:latin typeface="Arial"/>
              <a:ea typeface="Arial"/>
              <a:cs typeface="Arial"/>
              <a:sym typeface="Arial"/>
            </a:endParaRPr>
          </a:p>
          <a:p>
            <a:pPr marL="457200" lvl="0" indent="-342900" algn="l" rtl="0">
              <a:lnSpc>
                <a:spcPct val="115000"/>
              </a:lnSpc>
              <a:spcBef>
                <a:spcPts val="600"/>
              </a:spcBef>
              <a:spcAft>
                <a:spcPts val="0"/>
              </a:spcAft>
              <a:buSzPct val="108108"/>
              <a:buFont typeface="Arial"/>
              <a:buChar char="•"/>
            </a:pPr>
            <a:r>
              <a:rPr lang="fr-FR" sz="1800" b="0" i="0" u="none" strike="noStrike">
                <a:solidFill>
                  <a:srgbClr val="000000"/>
                </a:solidFill>
                <a:latin typeface="Open Sans"/>
                <a:ea typeface="Open Sans"/>
                <a:cs typeface="Open Sans"/>
                <a:sym typeface="Open Sans"/>
              </a:rPr>
              <a:t>Such as properties, attributes, labels, etc.</a:t>
            </a:r>
            <a:endParaRPr sz="1800" b="0" i="0" u="none" strike="noStrike">
              <a:solidFill>
                <a:srgbClr val="000000"/>
              </a:solidFill>
              <a:latin typeface="Arial"/>
              <a:ea typeface="Arial"/>
              <a:cs typeface="Arial"/>
              <a:sym typeface="Arial"/>
            </a:endParaRPr>
          </a:p>
          <a:p>
            <a:pPr marL="457200" lvl="0" indent="-342900" algn="l" rtl="0">
              <a:lnSpc>
                <a:spcPct val="115000"/>
              </a:lnSpc>
              <a:spcBef>
                <a:spcPts val="600"/>
              </a:spcBef>
              <a:spcAft>
                <a:spcPts val="0"/>
              </a:spcAft>
              <a:buSzPct val="108108"/>
              <a:buFont typeface="Arial"/>
              <a:buChar char="•"/>
            </a:pPr>
            <a:r>
              <a:rPr lang="fr-FR" sz="1800" b="0" i="0" u="none" strike="noStrike">
                <a:solidFill>
                  <a:srgbClr val="000000"/>
                </a:solidFill>
                <a:latin typeface="Open Sans"/>
                <a:ea typeface="Open Sans"/>
                <a:cs typeface="Open Sans"/>
                <a:sym typeface="Open Sans"/>
              </a:rPr>
              <a:t>You can count how many things or people answer to one label or another.</a:t>
            </a:r>
            <a:endParaRPr sz="1800" b="0" i="0" u="none" strike="noStrike">
              <a:solidFill>
                <a:srgbClr val="000000"/>
              </a:solidFill>
              <a:latin typeface="Arial"/>
              <a:ea typeface="Arial"/>
              <a:cs typeface="Arial"/>
              <a:sym typeface="Arial"/>
            </a:endParaRPr>
          </a:p>
          <a:p>
            <a:pPr marL="457200" lvl="0" indent="-342900" algn="l" rtl="0">
              <a:lnSpc>
                <a:spcPct val="115000"/>
              </a:lnSpc>
              <a:spcBef>
                <a:spcPts val="600"/>
              </a:spcBef>
              <a:spcAft>
                <a:spcPts val="0"/>
              </a:spcAft>
              <a:buSzPct val="108108"/>
              <a:buFont typeface="Arial"/>
              <a:buChar char="•"/>
            </a:pPr>
            <a:r>
              <a:rPr lang="fr-FR" sz="1800" b="0" i="0" u="none" strike="noStrike">
                <a:solidFill>
                  <a:srgbClr val="000000"/>
                </a:solidFill>
                <a:latin typeface="Open Sans"/>
                <a:ea typeface="Open Sans"/>
                <a:cs typeface="Open Sans"/>
                <a:sym typeface="Open Sans"/>
              </a:rPr>
              <a:t>You can also say how much or little each thing or person answers to that label. </a:t>
            </a:r>
            <a:endParaRPr sz="1800" b="0" i="0" u="none" strike="noStrike">
              <a:solidFill>
                <a:srgbClr val="000000"/>
              </a:solidFill>
              <a:latin typeface="Arial"/>
              <a:ea typeface="Arial"/>
              <a:cs typeface="Arial"/>
              <a:sym typeface="Arial"/>
            </a:endParaRPr>
          </a:p>
        </p:txBody>
      </p:sp>
      <p:pic>
        <p:nvPicPr>
          <p:cNvPr id="133" name="Google Shape;133;p8"/>
          <p:cNvPicPr preferRelativeResize="0"/>
          <p:nvPr/>
        </p:nvPicPr>
        <p:blipFill rotWithShape="1">
          <a:blip r:embed="rId4">
            <a:alphaModFix/>
          </a:blip>
          <a:srcRect/>
          <a:stretch/>
        </p:blipFill>
        <p:spPr>
          <a:xfrm>
            <a:off x="430609" y="1446409"/>
            <a:ext cx="1573619" cy="1573619"/>
          </a:xfrm>
          <a:prstGeom prst="rect">
            <a:avLst/>
          </a:prstGeom>
          <a:noFill/>
          <a:ln>
            <a:noFill/>
          </a:ln>
        </p:spPr>
      </p:pic>
      <p:pic>
        <p:nvPicPr>
          <p:cNvPr id="134" name="Google Shape;134;p8"/>
          <p:cNvPicPr preferRelativeResize="0"/>
          <p:nvPr/>
        </p:nvPicPr>
        <p:blipFill rotWithShape="1">
          <a:blip r:embed="rId5">
            <a:alphaModFix/>
          </a:blip>
          <a:srcRect/>
          <a:stretch/>
        </p:blipFill>
        <p:spPr>
          <a:xfrm>
            <a:off x="1520036" y="3120550"/>
            <a:ext cx="1387992" cy="138799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8"/>
        <p:cNvGrpSpPr/>
        <p:nvPr/>
      </p:nvGrpSpPr>
      <p:grpSpPr>
        <a:xfrm>
          <a:off x="0" y="0"/>
          <a:ext cx="0" cy="0"/>
          <a:chOff x="0" y="0"/>
          <a:chExt cx="0" cy="0"/>
        </a:xfrm>
      </p:grpSpPr>
      <p:sp>
        <p:nvSpPr>
          <p:cNvPr id="139" name="Google Shape;139;g17257c3230f_0_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Different Data Formats </a:t>
            </a:r>
            <a:endParaRPr sz="3200"/>
          </a:p>
        </p:txBody>
      </p:sp>
      <p:sp>
        <p:nvSpPr>
          <p:cNvPr id="140" name="Google Shape;140;g17257c3230f_0_16"/>
          <p:cNvSpPr txBox="1">
            <a:spLocks noGrp="1"/>
          </p:cNvSpPr>
          <p:nvPr>
            <p:ph type="body" idx="1"/>
          </p:nvPr>
        </p:nvSpPr>
        <p:spPr>
          <a:xfrm>
            <a:off x="2275200" y="1438850"/>
            <a:ext cx="6564000" cy="3565200"/>
          </a:xfrm>
          <a:prstGeom prst="rect">
            <a:avLst/>
          </a:prstGeom>
          <a:noFill/>
          <a:ln>
            <a:noFill/>
          </a:ln>
        </p:spPr>
        <p:txBody>
          <a:bodyPr spcFirstLastPara="1" wrap="square" lIns="91425" tIns="91425" rIns="91425" bIns="91425" anchor="t" anchorCtr="0">
            <a:normAutofit fontScale="92500" lnSpcReduction="20000"/>
          </a:bodyPr>
          <a:lstStyle/>
          <a:p>
            <a:pPr marL="457200" lvl="0" indent="-342900" algn="l" rtl="0">
              <a:lnSpc>
                <a:spcPct val="115000"/>
              </a:lnSpc>
              <a:spcBef>
                <a:spcPts val="1000"/>
              </a:spcBef>
              <a:spcAft>
                <a:spcPts val="0"/>
              </a:spcAft>
              <a:buClr>
                <a:srgbClr val="000000"/>
              </a:buClr>
              <a:buSzPts val="1800"/>
              <a:buFont typeface="Open Sans"/>
              <a:buChar char="•"/>
            </a:pPr>
            <a:r>
              <a:rPr lang="fr-FR">
                <a:solidFill>
                  <a:srgbClr val="000000"/>
                </a:solidFill>
                <a:latin typeface="Open Sans"/>
                <a:ea typeface="Open Sans"/>
                <a:cs typeface="Open Sans"/>
                <a:sym typeface="Open Sans"/>
              </a:rPr>
              <a:t>All structured data comes in computer file formats</a:t>
            </a:r>
            <a:br>
              <a:rPr lang="fr-FR">
                <a:solidFill>
                  <a:srgbClr val="000000"/>
                </a:solidFill>
                <a:latin typeface="Open Sans"/>
                <a:ea typeface="Open Sans"/>
                <a:cs typeface="Open Sans"/>
                <a:sym typeface="Open Sans"/>
              </a:rPr>
            </a:br>
            <a:r>
              <a:rPr lang="fr-FR" sz="1500" i="1">
                <a:solidFill>
                  <a:srgbClr val="000000"/>
                </a:solidFill>
                <a:latin typeface="Open Sans"/>
                <a:ea typeface="Open Sans"/>
                <a:cs typeface="Open Sans"/>
                <a:sym typeface="Open Sans"/>
              </a:rPr>
              <a:t>(and open data must be non-proprietary, uncompressed &amp; using standard characters like ASCII, so everyone can use it).</a:t>
            </a:r>
            <a:endParaRPr sz="1500" i="1">
              <a:solidFill>
                <a:srgbClr val="000000"/>
              </a:solidFill>
              <a:latin typeface="Open Sans"/>
              <a:ea typeface="Open Sans"/>
              <a:cs typeface="Open Sans"/>
              <a:sym typeface="Open Sans"/>
            </a:endParaRPr>
          </a:p>
          <a:p>
            <a:pPr marL="457200" lvl="0" indent="-342900" algn="l" rtl="0">
              <a:lnSpc>
                <a:spcPct val="115000"/>
              </a:lnSpc>
              <a:spcBef>
                <a:spcPts val="1000"/>
              </a:spcBef>
              <a:spcAft>
                <a:spcPts val="0"/>
              </a:spcAft>
              <a:buClr>
                <a:srgbClr val="000000"/>
              </a:buClr>
              <a:buSzPts val="1800"/>
              <a:buFont typeface="Open Sans"/>
              <a:buChar char="•"/>
            </a:pPr>
            <a:r>
              <a:rPr lang="fr-FR">
                <a:solidFill>
                  <a:srgbClr val="000000"/>
                </a:solidFill>
                <a:latin typeface="Open Sans"/>
                <a:ea typeface="Open Sans"/>
                <a:cs typeface="Open Sans"/>
                <a:sym typeface="Open Sans"/>
              </a:rPr>
              <a:t>Example formats include:</a:t>
            </a:r>
            <a:endParaRPr>
              <a:solidFill>
                <a:srgbClr val="000000"/>
              </a:solidFill>
              <a:latin typeface="Open Sans"/>
              <a:ea typeface="Open Sans"/>
              <a:cs typeface="Open Sans"/>
              <a:sym typeface="Open Sans"/>
            </a:endParaRPr>
          </a:p>
          <a:p>
            <a:pPr marL="719999" lvl="1" indent="-317500" algn="l" rtl="0">
              <a:lnSpc>
                <a:spcPct val="115000"/>
              </a:lnSpc>
              <a:spcBef>
                <a:spcPts val="1000"/>
              </a:spcBef>
              <a:spcAft>
                <a:spcPts val="0"/>
              </a:spcAft>
              <a:buClr>
                <a:srgbClr val="000000"/>
              </a:buClr>
              <a:buSzPts val="1400"/>
              <a:buFont typeface="Open Sans"/>
              <a:buChar char="○"/>
            </a:pPr>
            <a:r>
              <a:rPr lang="fr-FR">
                <a:solidFill>
                  <a:srgbClr val="000000"/>
                </a:solidFill>
                <a:latin typeface="Open Sans"/>
                <a:ea typeface="Open Sans"/>
                <a:cs typeface="Open Sans"/>
                <a:sym typeface="Open Sans"/>
              </a:rPr>
              <a:t>.csv (comma separated values, like an Excel spreadsheet but made of simple text only, without formatting or formulas) - also .tab</a:t>
            </a:r>
            <a:endParaRPr>
              <a:solidFill>
                <a:srgbClr val="000000"/>
              </a:solidFill>
              <a:latin typeface="Open Sans"/>
              <a:ea typeface="Open Sans"/>
              <a:cs typeface="Open Sans"/>
              <a:sym typeface="Open Sans"/>
            </a:endParaRPr>
          </a:p>
          <a:p>
            <a:pPr marL="719999" lvl="1" indent="-317500" algn="l" rtl="0">
              <a:lnSpc>
                <a:spcPct val="115000"/>
              </a:lnSpc>
              <a:spcBef>
                <a:spcPts val="1000"/>
              </a:spcBef>
              <a:spcAft>
                <a:spcPts val="0"/>
              </a:spcAft>
              <a:buClr>
                <a:srgbClr val="000000"/>
              </a:buClr>
              <a:buSzPts val="1400"/>
              <a:buFont typeface="Open Sans"/>
              <a:buChar char="○"/>
            </a:pPr>
            <a:r>
              <a:rPr lang="fr-FR">
                <a:solidFill>
                  <a:srgbClr val="000000"/>
                </a:solidFill>
                <a:latin typeface="Open Sans"/>
                <a:ea typeface="Open Sans"/>
                <a:cs typeface="Open Sans"/>
                <a:sym typeface="Open Sans"/>
              </a:rPr>
              <a:t>.shp (vector geographic information file format developed by Esri but mostly open, used for maps with points and shapes describing regions and features) - also .kml</a:t>
            </a:r>
            <a:endParaRPr>
              <a:solidFill>
                <a:srgbClr val="000000"/>
              </a:solidFill>
              <a:latin typeface="Open Sans"/>
              <a:ea typeface="Open Sans"/>
              <a:cs typeface="Open Sans"/>
              <a:sym typeface="Open Sans"/>
            </a:endParaRPr>
          </a:p>
          <a:p>
            <a:pPr marL="719999" lvl="1" indent="-317500" algn="l" rtl="0">
              <a:lnSpc>
                <a:spcPct val="115000"/>
              </a:lnSpc>
              <a:spcBef>
                <a:spcPts val="1000"/>
              </a:spcBef>
              <a:spcAft>
                <a:spcPts val="1000"/>
              </a:spcAft>
              <a:buClr>
                <a:srgbClr val="000000"/>
              </a:buClr>
              <a:buSzPts val="1400"/>
              <a:buFont typeface="Open Sans"/>
              <a:buChar char="○"/>
            </a:pPr>
            <a:r>
              <a:rPr lang="fr-FR">
                <a:solidFill>
                  <a:srgbClr val="000000"/>
                </a:solidFill>
                <a:latin typeface="Open Sans"/>
                <a:ea typeface="Open Sans"/>
                <a:cs typeface="Open Sans"/>
                <a:sym typeface="Open Sans"/>
              </a:rPr>
              <a:t>.tiff (tagged image file format, the granddaddy of .jpg etc., used for aerial imagery and the like, can be a container with a directory for jpg and vectors)</a:t>
            </a:r>
            <a:endParaRPr>
              <a:solidFill>
                <a:srgbClr val="000000"/>
              </a:solidFill>
              <a:latin typeface="Open Sans"/>
              <a:ea typeface="Open Sans"/>
              <a:cs typeface="Open Sans"/>
              <a:sym typeface="Open Sans"/>
            </a:endParaRPr>
          </a:p>
        </p:txBody>
      </p:sp>
      <p:pic>
        <p:nvPicPr>
          <p:cNvPr id="141" name="Google Shape;141;g17257c3230f_0_16"/>
          <p:cNvPicPr preferRelativeResize="0"/>
          <p:nvPr/>
        </p:nvPicPr>
        <p:blipFill>
          <a:blip r:embed="rId4">
            <a:alphaModFix/>
          </a:blip>
          <a:stretch>
            <a:fillRect/>
          </a:stretch>
        </p:blipFill>
        <p:spPr>
          <a:xfrm>
            <a:off x="482100" y="2028650"/>
            <a:ext cx="1963500" cy="1963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5"/>
        <p:cNvGrpSpPr/>
        <p:nvPr/>
      </p:nvGrpSpPr>
      <p:grpSpPr>
        <a:xfrm>
          <a:off x="0" y="0"/>
          <a:ext cx="0" cy="0"/>
          <a:chOff x="0" y="0"/>
          <a:chExt cx="0" cy="0"/>
        </a:xfrm>
      </p:grpSpPr>
      <p:sp>
        <p:nvSpPr>
          <p:cNvPr id="146" name="Google Shape;146;g17257c3230f_0_2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Structure of a Data Set </a:t>
            </a:r>
            <a:endParaRPr sz="3200"/>
          </a:p>
        </p:txBody>
      </p:sp>
      <p:sp>
        <p:nvSpPr>
          <p:cNvPr id="147" name="Google Shape;147;g17257c3230f_0_23"/>
          <p:cNvSpPr txBox="1">
            <a:spLocks noGrp="1"/>
          </p:cNvSpPr>
          <p:nvPr>
            <p:ph type="body" idx="1"/>
          </p:nvPr>
        </p:nvSpPr>
        <p:spPr>
          <a:xfrm>
            <a:off x="311700" y="1446400"/>
            <a:ext cx="6564000" cy="3565200"/>
          </a:xfrm>
          <a:prstGeom prst="rect">
            <a:avLst/>
          </a:prstGeom>
          <a:noFill/>
          <a:ln>
            <a:noFill/>
          </a:ln>
        </p:spPr>
        <p:txBody>
          <a:bodyPr spcFirstLastPara="1" wrap="square" lIns="91425" tIns="91425" rIns="91425" bIns="91425" anchor="t" anchorCtr="0">
            <a:normAutofit fontScale="85000" lnSpcReduction="10000"/>
          </a:bodyPr>
          <a:lstStyle/>
          <a:p>
            <a:pPr marL="457200" lvl="0" indent="-325755" algn="l" rtl="0">
              <a:lnSpc>
                <a:spcPct val="115000"/>
              </a:lnSpc>
              <a:spcBef>
                <a:spcPts val="1000"/>
              </a:spcBef>
              <a:spcAft>
                <a:spcPts val="0"/>
              </a:spcAft>
              <a:buClr>
                <a:srgbClr val="000000"/>
              </a:buClr>
              <a:buSzPct val="100000"/>
              <a:buFont typeface="Open Sans"/>
              <a:buChar char="•"/>
            </a:pPr>
            <a:r>
              <a:rPr lang="fr-FR">
                <a:solidFill>
                  <a:srgbClr val="000000"/>
                </a:solidFill>
                <a:latin typeface="Open Sans"/>
                <a:ea typeface="Open Sans"/>
                <a:cs typeface="Open Sans"/>
                <a:sym typeface="Open Sans"/>
              </a:rPr>
              <a:t>All structured data needs definitions, like at the top of a column you would see “NAME”, or “DATE”, or “POSTAL CODE”</a:t>
            </a:r>
            <a:endParaRPr>
              <a:solidFill>
                <a:srgbClr val="000000"/>
              </a:solidFill>
              <a:latin typeface="Open Sans"/>
              <a:ea typeface="Open Sans"/>
              <a:cs typeface="Open Sans"/>
              <a:sym typeface="Open Sans"/>
            </a:endParaRPr>
          </a:p>
          <a:p>
            <a:pPr marL="457200" lvl="0" indent="-325755" algn="l" rtl="0">
              <a:lnSpc>
                <a:spcPct val="115000"/>
              </a:lnSpc>
              <a:spcBef>
                <a:spcPts val="1000"/>
              </a:spcBef>
              <a:spcAft>
                <a:spcPts val="0"/>
              </a:spcAft>
              <a:buClr>
                <a:srgbClr val="000000"/>
              </a:buClr>
              <a:buSzPct val="100000"/>
              <a:buFont typeface="Open Sans"/>
              <a:buChar char="•"/>
            </a:pPr>
            <a:r>
              <a:rPr lang="fr-FR">
                <a:solidFill>
                  <a:srgbClr val="000000"/>
                </a:solidFill>
                <a:latin typeface="Open Sans"/>
                <a:ea typeface="Open Sans"/>
                <a:cs typeface="Open Sans"/>
                <a:sym typeface="Open Sans"/>
              </a:rPr>
              <a:t>These are Field Names, and that is defined as “the label or identification of an element of a computer data base that contains a specific item of information”</a:t>
            </a:r>
            <a:endParaRPr>
              <a:solidFill>
                <a:srgbClr val="000000"/>
              </a:solidFill>
              <a:latin typeface="Open Sans"/>
              <a:ea typeface="Open Sans"/>
              <a:cs typeface="Open Sans"/>
              <a:sym typeface="Open Sans"/>
            </a:endParaRPr>
          </a:p>
          <a:p>
            <a:pPr marL="457200" lvl="0" indent="-325755" algn="l" rtl="0">
              <a:lnSpc>
                <a:spcPct val="115000"/>
              </a:lnSpc>
              <a:spcBef>
                <a:spcPts val="1000"/>
              </a:spcBef>
              <a:spcAft>
                <a:spcPts val="0"/>
              </a:spcAft>
              <a:buClr>
                <a:srgbClr val="000000"/>
              </a:buClr>
              <a:buSzPct val="100000"/>
              <a:buFont typeface="Open Sans"/>
              <a:buChar char="•"/>
            </a:pPr>
            <a:r>
              <a:rPr lang="fr-FR">
                <a:solidFill>
                  <a:srgbClr val="000000"/>
                </a:solidFill>
                <a:latin typeface="Open Sans"/>
                <a:ea typeface="Open Sans"/>
                <a:cs typeface="Open Sans"/>
                <a:sym typeface="Open Sans"/>
              </a:rPr>
              <a:t>It is ideal to use standard field names so you can combine data sets with similar information and do a wider range of analysis</a:t>
            </a:r>
            <a:endParaRPr>
              <a:solidFill>
                <a:srgbClr val="000000"/>
              </a:solidFill>
              <a:latin typeface="Open Sans"/>
              <a:ea typeface="Open Sans"/>
              <a:cs typeface="Open Sans"/>
              <a:sym typeface="Open Sans"/>
            </a:endParaRPr>
          </a:p>
          <a:p>
            <a:pPr marL="457200" lvl="0" indent="-325755" algn="l" rtl="0">
              <a:lnSpc>
                <a:spcPct val="115000"/>
              </a:lnSpc>
              <a:spcBef>
                <a:spcPts val="1000"/>
              </a:spcBef>
              <a:spcAft>
                <a:spcPts val="1000"/>
              </a:spcAft>
              <a:buClr>
                <a:srgbClr val="000000"/>
              </a:buClr>
              <a:buSzPct val="100000"/>
              <a:buFont typeface="Open Sans"/>
              <a:buChar char="•"/>
            </a:pPr>
            <a:r>
              <a:rPr lang="fr-FR">
                <a:solidFill>
                  <a:srgbClr val="000000"/>
                </a:solidFill>
                <a:latin typeface="Open Sans"/>
                <a:ea typeface="Open Sans"/>
                <a:cs typeface="Open Sans"/>
                <a:sym typeface="Open Sans"/>
              </a:rPr>
              <a:t>It is also important to format your data the same way every time, like “A1A 1A1” rather than “A1A1A1”, or “31/10/2022” rather than “10/31/2022” so operations like sorting can work across ALL the data.  Getting this consistent is one way you “clean” data.</a:t>
            </a:r>
            <a:endParaRPr>
              <a:solidFill>
                <a:srgbClr val="000000"/>
              </a:solidFill>
              <a:latin typeface="Open Sans"/>
              <a:ea typeface="Open Sans"/>
              <a:cs typeface="Open Sans"/>
              <a:sym typeface="Open Sans"/>
            </a:endParaRPr>
          </a:p>
        </p:txBody>
      </p:sp>
      <p:pic>
        <p:nvPicPr>
          <p:cNvPr id="148" name="Google Shape;148;g17257c3230f_0_23"/>
          <p:cNvPicPr preferRelativeResize="0"/>
          <p:nvPr/>
        </p:nvPicPr>
        <p:blipFill>
          <a:blip r:embed="rId4">
            <a:alphaModFix/>
          </a:blip>
          <a:stretch>
            <a:fillRect/>
          </a:stretch>
        </p:blipFill>
        <p:spPr>
          <a:xfrm>
            <a:off x="6875700" y="2149125"/>
            <a:ext cx="1963500" cy="196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2"/>
        <p:cNvGrpSpPr/>
        <p:nvPr/>
      </p:nvGrpSpPr>
      <p:grpSpPr>
        <a:xfrm>
          <a:off x="0" y="0"/>
          <a:ext cx="0" cy="0"/>
          <a:chOff x="0" y="0"/>
          <a:chExt cx="0" cy="0"/>
        </a:xfrm>
      </p:grpSpPr>
      <p:sp>
        <p:nvSpPr>
          <p:cNvPr id="153" name="Google Shape;153;g17257c3230f_0_3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MetaData</a:t>
            </a:r>
            <a:endParaRPr sz="3200"/>
          </a:p>
        </p:txBody>
      </p:sp>
      <p:sp>
        <p:nvSpPr>
          <p:cNvPr id="154" name="Google Shape;154;g17257c3230f_0_30"/>
          <p:cNvSpPr txBox="1">
            <a:spLocks noGrp="1"/>
          </p:cNvSpPr>
          <p:nvPr>
            <p:ph type="body" idx="1"/>
          </p:nvPr>
        </p:nvSpPr>
        <p:spPr>
          <a:xfrm>
            <a:off x="2593500" y="1219975"/>
            <a:ext cx="6142200" cy="3953700"/>
          </a:xfrm>
          <a:prstGeom prst="rect">
            <a:avLst/>
          </a:prstGeom>
          <a:noFill/>
          <a:ln>
            <a:noFill/>
          </a:ln>
        </p:spPr>
        <p:txBody>
          <a:bodyPr spcFirstLastPara="1" wrap="square" lIns="91425" tIns="91425" rIns="91425" bIns="91425" anchor="t" anchorCtr="0">
            <a:normAutofit fontScale="85000" lnSpcReduction="20000"/>
          </a:bodyPr>
          <a:lstStyle/>
          <a:p>
            <a:pPr marL="0" lvl="0" indent="0" algn="l" rtl="0">
              <a:lnSpc>
                <a:spcPct val="115000"/>
              </a:lnSpc>
              <a:spcBef>
                <a:spcPts val="1000"/>
              </a:spcBef>
              <a:spcAft>
                <a:spcPts val="0"/>
              </a:spcAft>
              <a:buNone/>
            </a:pPr>
            <a:r>
              <a:rPr lang="fr-FR" sz="2250">
                <a:solidFill>
                  <a:srgbClr val="000000"/>
                </a:solidFill>
                <a:latin typeface="Open Sans"/>
                <a:ea typeface="Open Sans"/>
                <a:cs typeface="Open Sans"/>
                <a:sym typeface="Open Sans"/>
              </a:rPr>
              <a:t>This is “data that provides information about other data”, </a:t>
            </a:r>
            <a:br>
              <a:rPr lang="fr-FR" sz="2250">
                <a:solidFill>
                  <a:srgbClr val="000000"/>
                </a:solidFill>
                <a:latin typeface="Open Sans"/>
                <a:ea typeface="Open Sans"/>
                <a:cs typeface="Open Sans"/>
                <a:sym typeface="Open Sans"/>
              </a:rPr>
            </a:br>
            <a:r>
              <a:rPr lang="fr-FR" sz="2250">
                <a:solidFill>
                  <a:srgbClr val="000000"/>
                </a:solidFill>
                <a:latin typeface="Open Sans"/>
                <a:ea typeface="Open Sans"/>
                <a:cs typeface="Open Sans"/>
                <a:sym typeface="Open Sans"/>
              </a:rPr>
              <a:t>and types include:</a:t>
            </a:r>
            <a:endParaRPr sz="2250">
              <a:solidFill>
                <a:srgbClr val="000000"/>
              </a:solidFill>
              <a:latin typeface="Open Sans"/>
              <a:ea typeface="Open Sans"/>
              <a:cs typeface="Open Sans"/>
              <a:sym typeface="Open Sans"/>
            </a:endParaRPr>
          </a:p>
          <a:p>
            <a:pPr marL="457200" lvl="0" indent="-328453" algn="l" rtl="0">
              <a:lnSpc>
                <a:spcPct val="115000"/>
              </a:lnSpc>
              <a:spcBef>
                <a:spcPts val="1000"/>
              </a:spcBef>
              <a:spcAft>
                <a:spcPts val="0"/>
              </a:spcAft>
              <a:buClr>
                <a:srgbClr val="000000"/>
              </a:buClr>
              <a:buSzPct val="100000"/>
              <a:buFont typeface="Open Sans"/>
              <a:buChar char="•"/>
            </a:pPr>
            <a:r>
              <a:rPr lang="fr-FR" sz="1700" b="1">
                <a:solidFill>
                  <a:srgbClr val="000000"/>
                </a:solidFill>
                <a:latin typeface="Open Sans"/>
                <a:ea typeface="Open Sans"/>
                <a:cs typeface="Open Sans"/>
                <a:sym typeface="Open Sans"/>
              </a:rPr>
              <a:t>Descriptive metadata </a:t>
            </a:r>
            <a:r>
              <a:rPr lang="fr-FR" sz="1700">
                <a:solidFill>
                  <a:srgbClr val="000000"/>
                </a:solidFill>
                <a:latin typeface="Open Sans"/>
                <a:ea typeface="Open Sans"/>
                <a:cs typeface="Open Sans"/>
                <a:sym typeface="Open Sans"/>
              </a:rPr>
              <a:t>– the descriptive information about a resource, used for discovery and identification, like </a:t>
            </a:r>
            <a:r>
              <a:rPr lang="fr-FR" sz="1700" i="1">
                <a:solidFill>
                  <a:srgbClr val="000000"/>
                </a:solidFill>
                <a:latin typeface="Open Sans"/>
                <a:ea typeface="Open Sans"/>
                <a:cs typeface="Open Sans"/>
                <a:sym typeface="Open Sans"/>
              </a:rPr>
              <a:t>title, abstract, author, and keywords.</a:t>
            </a:r>
            <a:endParaRPr sz="1700" i="1">
              <a:solidFill>
                <a:srgbClr val="000000"/>
              </a:solidFill>
              <a:latin typeface="Open Sans"/>
              <a:ea typeface="Open Sans"/>
              <a:cs typeface="Open Sans"/>
              <a:sym typeface="Open Sans"/>
            </a:endParaRPr>
          </a:p>
          <a:p>
            <a:pPr marL="457200" lvl="0" indent="-328453" algn="l" rtl="0">
              <a:lnSpc>
                <a:spcPct val="115000"/>
              </a:lnSpc>
              <a:spcBef>
                <a:spcPts val="1000"/>
              </a:spcBef>
              <a:spcAft>
                <a:spcPts val="0"/>
              </a:spcAft>
              <a:buClr>
                <a:srgbClr val="000000"/>
              </a:buClr>
              <a:buSzPct val="100000"/>
              <a:buFont typeface="Open Sans"/>
              <a:buChar char="•"/>
            </a:pPr>
            <a:r>
              <a:rPr lang="fr-FR" sz="1700" b="1">
                <a:solidFill>
                  <a:srgbClr val="000000"/>
                </a:solidFill>
                <a:latin typeface="Open Sans"/>
                <a:ea typeface="Open Sans"/>
                <a:cs typeface="Open Sans"/>
                <a:sym typeface="Open Sans"/>
              </a:rPr>
              <a:t>Structural metadata </a:t>
            </a:r>
            <a:r>
              <a:rPr lang="fr-FR" sz="1700">
                <a:solidFill>
                  <a:srgbClr val="000000"/>
                </a:solidFill>
                <a:latin typeface="Open Sans"/>
                <a:ea typeface="Open Sans"/>
                <a:cs typeface="Open Sans"/>
                <a:sym typeface="Open Sans"/>
              </a:rPr>
              <a:t>– metadata about containers of data and indicates how compound objects are put together, for example, how pages are ordered to form chapters. It describes the types, versions, relationships, and other characteristics of digital materials.</a:t>
            </a:r>
            <a:endParaRPr sz="1700">
              <a:solidFill>
                <a:srgbClr val="000000"/>
              </a:solidFill>
              <a:latin typeface="Open Sans"/>
              <a:ea typeface="Open Sans"/>
              <a:cs typeface="Open Sans"/>
              <a:sym typeface="Open Sans"/>
            </a:endParaRPr>
          </a:p>
          <a:p>
            <a:pPr marL="457200" lvl="0" indent="-328453" algn="l" rtl="0">
              <a:lnSpc>
                <a:spcPct val="115000"/>
              </a:lnSpc>
              <a:spcBef>
                <a:spcPts val="1000"/>
              </a:spcBef>
              <a:spcAft>
                <a:spcPts val="1000"/>
              </a:spcAft>
              <a:buClr>
                <a:srgbClr val="000000"/>
              </a:buClr>
              <a:buSzPct val="100000"/>
              <a:buFont typeface="Open Sans"/>
              <a:buChar char="•"/>
            </a:pPr>
            <a:r>
              <a:rPr lang="fr-FR" sz="1700" b="1">
                <a:solidFill>
                  <a:srgbClr val="000000"/>
                </a:solidFill>
                <a:latin typeface="Open Sans"/>
                <a:ea typeface="Open Sans"/>
                <a:cs typeface="Open Sans"/>
                <a:sym typeface="Open Sans"/>
              </a:rPr>
              <a:t>Legal metadata </a:t>
            </a:r>
            <a:r>
              <a:rPr lang="fr-FR" sz="1700">
                <a:solidFill>
                  <a:srgbClr val="000000"/>
                </a:solidFill>
                <a:latin typeface="Open Sans"/>
                <a:ea typeface="Open Sans"/>
                <a:cs typeface="Open Sans"/>
                <a:sym typeface="Open Sans"/>
              </a:rPr>
              <a:t>– provides information about the creator, copyright holder, and public licensing, if provided.</a:t>
            </a:r>
            <a:endParaRPr sz="1700">
              <a:solidFill>
                <a:srgbClr val="000000"/>
              </a:solidFill>
              <a:latin typeface="Open Sans"/>
              <a:ea typeface="Open Sans"/>
              <a:cs typeface="Open Sans"/>
              <a:sym typeface="Open Sans"/>
            </a:endParaRPr>
          </a:p>
        </p:txBody>
      </p:sp>
      <p:pic>
        <p:nvPicPr>
          <p:cNvPr id="155" name="Google Shape;155;g17257c3230f_0_30"/>
          <p:cNvPicPr preferRelativeResize="0"/>
          <p:nvPr/>
        </p:nvPicPr>
        <p:blipFill>
          <a:blip r:embed="rId4">
            <a:alphaModFix/>
          </a:blip>
          <a:stretch>
            <a:fillRect/>
          </a:stretch>
        </p:blipFill>
        <p:spPr>
          <a:xfrm>
            <a:off x="311700" y="2111475"/>
            <a:ext cx="2385300" cy="23853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9"/>
        <p:cNvGrpSpPr/>
        <p:nvPr/>
      </p:nvGrpSpPr>
      <p:grpSpPr>
        <a:xfrm>
          <a:off x="0" y="0"/>
          <a:ext cx="0" cy="0"/>
          <a:chOff x="0" y="0"/>
          <a:chExt cx="0" cy="0"/>
        </a:xfrm>
      </p:grpSpPr>
      <p:sp>
        <p:nvSpPr>
          <p:cNvPr id="160" name="Google Shape;160;g17257c3230f_0_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Ways of Collecting Data </a:t>
            </a:r>
            <a:endParaRPr sz="3200"/>
          </a:p>
        </p:txBody>
      </p:sp>
      <p:sp>
        <p:nvSpPr>
          <p:cNvPr id="161" name="Google Shape;161;g17257c3230f_0_7"/>
          <p:cNvSpPr txBox="1">
            <a:spLocks noGrp="1"/>
          </p:cNvSpPr>
          <p:nvPr>
            <p:ph type="body" idx="1"/>
          </p:nvPr>
        </p:nvSpPr>
        <p:spPr>
          <a:xfrm>
            <a:off x="311700" y="1197400"/>
            <a:ext cx="6646800" cy="3915900"/>
          </a:xfrm>
          <a:prstGeom prst="rect">
            <a:avLst/>
          </a:prstGeom>
          <a:noFill/>
          <a:ln>
            <a:noFill/>
          </a:ln>
        </p:spPr>
        <p:txBody>
          <a:bodyPr spcFirstLastPara="1" wrap="square" lIns="91425" tIns="91425" rIns="91425" bIns="91425" anchor="t" anchorCtr="0">
            <a:normAutofit fontScale="70000" lnSpcReduction="20000"/>
          </a:bodyPr>
          <a:lstStyle/>
          <a:p>
            <a:pPr marL="457200" lvl="0" indent="-317182" algn="l" rtl="0">
              <a:lnSpc>
                <a:spcPct val="115000"/>
              </a:lnSpc>
              <a:spcBef>
                <a:spcPts val="1000"/>
              </a:spcBef>
              <a:spcAft>
                <a:spcPts val="0"/>
              </a:spcAft>
              <a:buSzPct val="100000"/>
              <a:buFont typeface="Arial"/>
              <a:buChar char="•"/>
            </a:pPr>
            <a:r>
              <a:rPr lang="fr-FR">
                <a:solidFill>
                  <a:schemeClr val="dk1"/>
                </a:solidFill>
                <a:latin typeface="Open Sans"/>
                <a:ea typeface="Open Sans"/>
                <a:cs typeface="Open Sans"/>
                <a:sym typeface="Open Sans"/>
              </a:rPr>
              <a:t>Observational:</a:t>
            </a:r>
            <a:endParaRPr>
              <a:solidFill>
                <a:schemeClr val="dk1"/>
              </a:solidFill>
              <a:latin typeface="Open Sans"/>
              <a:ea typeface="Open Sans"/>
              <a:cs typeface="Open Sans"/>
              <a:sym typeface="Open Sans"/>
            </a:endParaRPr>
          </a:p>
          <a:p>
            <a:pPr marL="914400" lvl="1" indent="-304879" algn="l" rtl="0">
              <a:lnSpc>
                <a:spcPct val="115000"/>
              </a:lnSpc>
              <a:spcBef>
                <a:spcPts val="1000"/>
              </a:spcBef>
              <a:spcAft>
                <a:spcPts val="0"/>
              </a:spcAft>
              <a:buSzPct val="100000"/>
              <a:buFont typeface="Arial"/>
              <a:buChar char="○"/>
            </a:pPr>
            <a:r>
              <a:rPr lang="fr-FR" sz="1550">
                <a:solidFill>
                  <a:schemeClr val="dk1"/>
                </a:solidFill>
                <a:latin typeface="Open Sans"/>
                <a:ea typeface="Open Sans"/>
                <a:cs typeface="Open Sans"/>
                <a:sym typeface="Open Sans"/>
              </a:rPr>
              <a:t>Counting, sensor images</a:t>
            </a:r>
            <a:endParaRPr sz="1550">
              <a:solidFill>
                <a:schemeClr val="dk1"/>
              </a:solidFill>
              <a:latin typeface="Open Sans"/>
              <a:ea typeface="Open Sans"/>
              <a:cs typeface="Open Sans"/>
              <a:sym typeface="Open Sans"/>
            </a:endParaRPr>
          </a:p>
          <a:p>
            <a:pPr marL="914400" lvl="1" indent="-304879" algn="l" rtl="0">
              <a:spcBef>
                <a:spcPts val="1000"/>
              </a:spcBef>
              <a:spcAft>
                <a:spcPts val="0"/>
              </a:spcAft>
              <a:buClr>
                <a:schemeClr val="dk1"/>
              </a:buClr>
              <a:buSzPct val="100000"/>
              <a:buFont typeface="Open Sans"/>
              <a:buChar char="○"/>
            </a:pPr>
            <a:r>
              <a:rPr lang="fr-FR" sz="1550">
                <a:solidFill>
                  <a:schemeClr val="dk1"/>
                </a:solidFill>
                <a:latin typeface="Open Sans"/>
                <a:ea typeface="Open Sans"/>
                <a:cs typeface="Open Sans"/>
                <a:sym typeface="Open Sans"/>
              </a:rPr>
              <a:t>Surveys &amp; forms, interviews &amp; focus groups</a:t>
            </a:r>
            <a:endParaRPr sz="1550">
              <a:solidFill>
                <a:schemeClr val="dk1"/>
              </a:solidFill>
              <a:latin typeface="Open Sans"/>
              <a:ea typeface="Open Sans"/>
              <a:cs typeface="Open Sans"/>
              <a:sym typeface="Open Sans"/>
            </a:endParaRPr>
          </a:p>
          <a:p>
            <a:pPr marL="914400" lvl="1" indent="-304879" algn="l" rtl="0">
              <a:spcBef>
                <a:spcPts val="1000"/>
              </a:spcBef>
              <a:spcAft>
                <a:spcPts val="0"/>
              </a:spcAft>
              <a:buClr>
                <a:schemeClr val="dk1"/>
              </a:buClr>
              <a:buSzPct val="100000"/>
              <a:buFont typeface="Open Sans"/>
              <a:buChar char="○"/>
            </a:pPr>
            <a:r>
              <a:rPr lang="fr-FR" sz="1550">
                <a:solidFill>
                  <a:schemeClr val="dk1"/>
                </a:solidFill>
                <a:latin typeface="Open Sans"/>
                <a:ea typeface="Open Sans"/>
                <a:cs typeface="Open Sans"/>
                <a:sym typeface="Open Sans"/>
              </a:rPr>
              <a:t>Customer purchases, budgets, financial statements, </a:t>
            </a:r>
            <a:br>
              <a:rPr lang="fr-FR" sz="1550">
                <a:solidFill>
                  <a:schemeClr val="dk1"/>
                </a:solidFill>
                <a:latin typeface="Open Sans"/>
                <a:ea typeface="Open Sans"/>
                <a:cs typeface="Open Sans"/>
                <a:sym typeface="Open Sans"/>
              </a:rPr>
            </a:br>
            <a:r>
              <a:rPr lang="fr-FR" sz="1550">
                <a:solidFill>
                  <a:schemeClr val="dk1"/>
                </a:solidFill>
                <a:latin typeface="Open Sans"/>
                <a:ea typeface="Open Sans"/>
                <a:cs typeface="Open Sans"/>
                <a:sym typeface="Open Sans"/>
              </a:rPr>
              <a:t>and other administrative data</a:t>
            </a:r>
            <a:endParaRPr sz="1550">
              <a:solidFill>
                <a:schemeClr val="dk1"/>
              </a:solidFill>
              <a:latin typeface="Open Sans"/>
              <a:ea typeface="Open Sans"/>
              <a:cs typeface="Open Sans"/>
              <a:sym typeface="Open Sans"/>
            </a:endParaRPr>
          </a:p>
          <a:p>
            <a:pPr marL="914400" lvl="1" indent="-304879" algn="l" rtl="0">
              <a:spcBef>
                <a:spcPts val="1000"/>
              </a:spcBef>
              <a:spcAft>
                <a:spcPts val="0"/>
              </a:spcAft>
              <a:buClr>
                <a:schemeClr val="dk1"/>
              </a:buClr>
              <a:buSzPct val="100000"/>
              <a:buFont typeface="Open Sans"/>
              <a:buChar char="○"/>
            </a:pPr>
            <a:r>
              <a:rPr lang="fr-FR" sz="1550">
                <a:solidFill>
                  <a:schemeClr val="dk1"/>
                </a:solidFill>
                <a:latin typeface="Open Sans"/>
                <a:ea typeface="Open Sans"/>
                <a:cs typeface="Open Sans"/>
                <a:sym typeface="Open Sans"/>
              </a:rPr>
              <a:t>Online tracking (controversial)</a:t>
            </a:r>
            <a:endParaRPr sz="1550">
              <a:solidFill>
                <a:schemeClr val="dk1"/>
              </a:solidFill>
              <a:latin typeface="Open Sans"/>
              <a:ea typeface="Open Sans"/>
              <a:cs typeface="Open Sans"/>
              <a:sym typeface="Open Sans"/>
            </a:endParaRPr>
          </a:p>
          <a:p>
            <a:pPr marL="457200" lvl="0" indent="-317182" algn="l" rtl="0">
              <a:lnSpc>
                <a:spcPct val="115000"/>
              </a:lnSpc>
              <a:spcBef>
                <a:spcPts val="1000"/>
              </a:spcBef>
              <a:spcAft>
                <a:spcPts val="0"/>
              </a:spcAft>
              <a:buSzPct val="100000"/>
              <a:buFont typeface="Arial"/>
              <a:buChar char="•"/>
            </a:pPr>
            <a:r>
              <a:rPr lang="fr-FR">
                <a:solidFill>
                  <a:srgbClr val="000000"/>
                </a:solidFill>
                <a:latin typeface="Open Sans"/>
                <a:ea typeface="Open Sans"/>
                <a:cs typeface="Open Sans"/>
                <a:sym typeface="Open Sans"/>
              </a:rPr>
              <a:t>Experimental:</a:t>
            </a:r>
            <a:endParaRPr>
              <a:solidFill>
                <a:srgbClr val="000000"/>
              </a:solidFill>
              <a:latin typeface="Open Sans"/>
              <a:ea typeface="Open Sans"/>
              <a:cs typeface="Open Sans"/>
              <a:sym typeface="Open Sans"/>
            </a:endParaRPr>
          </a:p>
          <a:p>
            <a:pPr marL="914400" lvl="1" indent="-317182" algn="l" rtl="0">
              <a:lnSpc>
                <a:spcPct val="115000"/>
              </a:lnSpc>
              <a:spcBef>
                <a:spcPts val="1000"/>
              </a:spcBef>
              <a:spcAft>
                <a:spcPts val="0"/>
              </a:spcAft>
              <a:buSzPct val="128571"/>
              <a:buFont typeface="Arial"/>
              <a:buChar char="○"/>
            </a:pPr>
            <a:r>
              <a:rPr lang="fr-FR">
                <a:solidFill>
                  <a:srgbClr val="000000"/>
                </a:solidFill>
                <a:latin typeface="Open Sans"/>
                <a:ea typeface="Open Sans"/>
                <a:cs typeface="Open Sans"/>
                <a:sym typeface="Open Sans"/>
              </a:rPr>
              <a:t>Collected under controlled conditions (gene sequences, spectroscopy, microscopy)</a:t>
            </a:r>
            <a:endParaRPr>
              <a:solidFill>
                <a:srgbClr val="000000"/>
              </a:solidFill>
              <a:latin typeface="Open Sans"/>
              <a:ea typeface="Open Sans"/>
              <a:cs typeface="Open Sans"/>
              <a:sym typeface="Open Sans"/>
            </a:endParaRPr>
          </a:p>
          <a:p>
            <a:pPr marL="457200" lvl="0" indent="-317182" algn="l" rtl="0">
              <a:lnSpc>
                <a:spcPct val="115000"/>
              </a:lnSpc>
              <a:spcBef>
                <a:spcPts val="1000"/>
              </a:spcBef>
              <a:spcAft>
                <a:spcPts val="0"/>
              </a:spcAft>
              <a:buSzPct val="100000"/>
              <a:buFont typeface="Arial"/>
              <a:buChar char="•"/>
            </a:pPr>
            <a:r>
              <a:rPr lang="fr-FR">
                <a:solidFill>
                  <a:srgbClr val="000000"/>
                </a:solidFill>
                <a:latin typeface="Open Sans"/>
                <a:ea typeface="Open Sans"/>
                <a:cs typeface="Open Sans"/>
                <a:sym typeface="Open Sans"/>
              </a:rPr>
              <a:t>Derived or compiled:</a:t>
            </a:r>
            <a:endParaRPr>
              <a:solidFill>
                <a:srgbClr val="000000"/>
              </a:solidFill>
              <a:latin typeface="Open Sans"/>
              <a:ea typeface="Open Sans"/>
              <a:cs typeface="Open Sans"/>
              <a:sym typeface="Open Sans"/>
            </a:endParaRPr>
          </a:p>
          <a:p>
            <a:pPr marL="914400" lvl="1" indent="-317182" algn="l" rtl="0">
              <a:lnSpc>
                <a:spcPct val="115000"/>
              </a:lnSpc>
              <a:spcBef>
                <a:spcPts val="1000"/>
              </a:spcBef>
              <a:spcAft>
                <a:spcPts val="0"/>
              </a:spcAft>
              <a:buSzPct val="112500"/>
              <a:buFont typeface="Arial"/>
              <a:buChar char="○"/>
            </a:pPr>
            <a:r>
              <a:rPr lang="fr-FR">
                <a:solidFill>
                  <a:srgbClr val="000000"/>
                </a:solidFill>
                <a:latin typeface="Open Sans"/>
                <a:ea typeface="Open Sans"/>
                <a:cs typeface="Open Sans"/>
                <a:sym typeface="Open Sans"/>
              </a:rPr>
              <a:t>Mining or scraping from websites, pdfs, old storage, social media </a:t>
            </a:r>
            <a:br>
              <a:rPr lang="fr-FR">
                <a:solidFill>
                  <a:srgbClr val="000000"/>
                </a:solidFill>
                <a:latin typeface="Open Sans"/>
                <a:ea typeface="Open Sans"/>
                <a:cs typeface="Open Sans"/>
                <a:sym typeface="Open Sans"/>
              </a:rPr>
            </a:br>
            <a:r>
              <a:rPr lang="fr-FR" sz="1600">
                <a:solidFill>
                  <a:srgbClr val="000000"/>
                </a:solidFill>
                <a:latin typeface="Open Sans"/>
                <a:ea typeface="Open Sans"/>
                <a:cs typeface="Open Sans"/>
                <a:sym typeface="Open Sans"/>
              </a:rPr>
              <a:t>(get permission if it isn’t yours)</a:t>
            </a:r>
            <a:endParaRPr sz="1600">
              <a:solidFill>
                <a:srgbClr val="000000"/>
              </a:solidFill>
              <a:latin typeface="Open Sans"/>
              <a:ea typeface="Open Sans"/>
              <a:cs typeface="Open Sans"/>
              <a:sym typeface="Open Sans"/>
            </a:endParaRPr>
          </a:p>
          <a:p>
            <a:pPr marL="457200" lvl="0" indent="-317182" algn="l" rtl="0">
              <a:lnSpc>
                <a:spcPct val="115000"/>
              </a:lnSpc>
              <a:spcBef>
                <a:spcPts val="1000"/>
              </a:spcBef>
              <a:spcAft>
                <a:spcPts val="0"/>
              </a:spcAft>
              <a:buClr>
                <a:srgbClr val="000000"/>
              </a:buClr>
              <a:buSzPct val="100000"/>
              <a:buFont typeface="Open Sans"/>
              <a:buChar char="•"/>
            </a:pPr>
            <a:r>
              <a:rPr lang="fr-FR">
                <a:solidFill>
                  <a:srgbClr val="000000"/>
                </a:solidFill>
                <a:latin typeface="Open Sans"/>
                <a:ea typeface="Open Sans"/>
                <a:cs typeface="Open Sans"/>
                <a:sym typeface="Open Sans"/>
              </a:rPr>
              <a:t>Reference or canonical:</a:t>
            </a:r>
            <a:endParaRPr>
              <a:solidFill>
                <a:srgbClr val="000000"/>
              </a:solidFill>
              <a:latin typeface="Open Sans"/>
              <a:ea typeface="Open Sans"/>
              <a:cs typeface="Open Sans"/>
              <a:sym typeface="Open Sans"/>
            </a:endParaRPr>
          </a:p>
          <a:p>
            <a:pPr marL="914400" lvl="1" indent="-297497" algn="l" rtl="0">
              <a:lnSpc>
                <a:spcPct val="115000"/>
              </a:lnSpc>
              <a:spcBef>
                <a:spcPts val="1000"/>
              </a:spcBef>
              <a:spcAft>
                <a:spcPts val="1000"/>
              </a:spcAft>
              <a:buClr>
                <a:srgbClr val="000000"/>
              </a:buClr>
              <a:buSzPct val="100000"/>
              <a:buFont typeface="Open Sans"/>
              <a:buChar char="○"/>
            </a:pPr>
            <a:r>
              <a:rPr lang="fr-FR">
                <a:solidFill>
                  <a:srgbClr val="000000"/>
                </a:solidFill>
                <a:latin typeface="Open Sans"/>
                <a:ea typeface="Open Sans"/>
                <a:cs typeface="Open Sans"/>
                <a:sym typeface="Open Sans"/>
              </a:rPr>
              <a:t>Census data, spatial data, chemical structures, gene sequence databases, etc.</a:t>
            </a:r>
            <a:endParaRPr>
              <a:solidFill>
                <a:srgbClr val="000000"/>
              </a:solidFill>
              <a:latin typeface="Open Sans"/>
              <a:ea typeface="Open Sans"/>
              <a:cs typeface="Open Sans"/>
              <a:sym typeface="Open Sans"/>
            </a:endParaRPr>
          </a:p>
        </p:txBody>
      </p:sp>
      <p:pic>
        <p:nvPicPr>
          <p:cNvPr id="162" name="Google Shape;162;g17257c3230f_0_7"/>
          <p:cNvPicPr preferRelativeResize="0"/>
          <p:nvPr/>
        </p:nvPicPr>
        <p:blipFill>
          <a:blip r:embed="rId4">
            <a:alphaModFix/>
          </a:blip>
          <a:stretch>
            <a:fillRect/>
          </a:stretch>
        </p:blipFill>
        <p:spPr>
          <a:xfrm>
            <a:off x="6817200" y="1878000"/>
            <a:ext cx="1880700" cy="18807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6"/>
        <p:cNvGrpSpPr/>
        <p:nvPr/>
      </p:nvGrpSpPr>
      <p:grpSpPr>
        <a:xfrm>
          <a:off x="0" y="0"/>
          <a:ext cx="0" cy="0"/>
          <a:chOff x="0" y="0"/>
          <a:chExt cx="0" cy="0"/>
        </a:xfrm>
      </p:grpSpPr>
      <p:sp>
        <p:nvSpPr>
          <p:cNvPr id="167" name="Google Shape;167;g1770b76cc88_0_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And Let’s Not Forget… </a:t>
            </a:r>
            <a:endParaRPr sz="3200"/>
          </a:p>
        </p:txBody>
      </p:sp>
      <p:pic>
        <p:nvPicPr>
          <p:cNvPr id="168" name="Google Shape;168;g1770b76cc88_0_0"/>
          <p:cNvPicPr preferRelativeResize="0"/>
          <p:nvPr/>
        </p:nvPicPr>
        <p:blipFill>
          <a:blip r:embed="rId4">
            <a:alphaModFix/>
          </a:blip>
          <a:stretch>
            <a:fillRect/>
          </a:stretch>
        </p:blipFill>
        <p:spPr>
          <a:xfrm>
            <a:off x="3262313" y="1569250"/>
            <a:ext cx="2619375" cy="2619375"/>
          </a:xfrm>
          <a:prstGeom prst="rect">
            <a:avLst/>
          </a:prstGeom>
          <a:noFill/>
          <a:ln>
            <a:noFill/>
          </a:ln>
        </p:spPr>
      </p:pic>
      <p:sp>
        <p:nvSpPr>
          <p:cNvPr id="169" name="Google Shape;169;g1770b76cc88_0_0"/>
          <p:cNvSpPr txBox="1"/>
          <p:nvPr/>
        </p:nvSpPr>
        <p:spPr>
          <a:xfrm>
            <a:off x="3283400" y="4269925"/>
            <a:ext cx="25983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fr-FR" sz="1000"/>
              <a:t>Credit: XKCD #2582, by Randall Munroe</a:t>
            </a:r>
            <a:endParaRPr sz="10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3"/>
        <p:cNvGrpSpPr/>
        <p:nvPr/>
      </p:nvGrpSpPr>
      <p:grpSpPr>
        <a:xfrm>
          <a:off x="0" y="0"/>
          <a:ext cx="0" cy="0"/>
          <a:chOff x="0" y="0"/>
          <a:chExt cx="0" cy="0"/>
        </a:xfrm>
      </p:grpSpPr>
      <p:sp>
        <p:nvSpPr>
          <p:cNvPr id="174" name="Google Shape;174;p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Data is Everywhere &amp; About Everything (1)</a:t>
            </a:r>
            <a:endParaRPr sz="3200"/>
          </a:p>
        </p:txBody>
      </p:sp>
      <p:sp>
        <p:nvSpPr>
          <p:cNvPr id="175" name="Google Shape;175;p9"/>
          <p:cNvSpPr txBox="1">
            <a:spLocks noGrp="1"/>
          </p:cNvSpPr>
          <p:nvPr>
            <p:ph type="body" idx="1"/>
          </p:nvPr>
        </p:nvSpPr>
        <p:spPr>
          <a:xfrm>
            <a:off x="311699" y="1446399"/>
            <a:ext cx="6400989" cy="3565079"/>
          </a:xfrm>
          <a:prstGeom prst="rect">
            <a:avLst/>
          </a:prstGeom>
          <a:noFill/>
          <a:ln>
            <a:noFill/>
          </a:ln>
        </p:spPr>
        <p:txBody>
          <a:bodyPr spcFirstLastPara="1" wrap="square" lIns="91425" tIns="91425" rIns="91425" bIns="91425" anchor="t" anchorCtr="0">
            <a:normAutofit fontScale="77500" lnSpcReduction="20000"/>
          </a:bodyPr>
          <a:lstStyle/>
          <a:p>
            <a:pPr marL="0" lvl="0" indent="0" algn="l" rtl="0">
              <a:lnSpc>
                <a:spcPct val="115000"/>
              </a:lnSpc>
              <a:spcBef>
                <a:spcPts val="0"/>
              </a:spcBef>
              <a:spcAft>
                <a:spcPts val="0"/>
              </a:spcAft>
              <a:buNone/>
            </a:pPr>
            <a:r>
              <a:rPr lang="fr-FR" sz="2250" b="0" i="0" u="none" strike="noStrike">
                <a:solidFill>
                  <a:srgbClr val="000000"/>
                </a:solidFill>
                <a:latin typeface="Open Sans"/>
                <a:ea typeface="Open Sans"/>
                <a:cs typeface="Open Sans"/>
                <a:sym typeface="Open Sans"/>
              </a:rPr>
              <a:t>It can literally represent almost anything:</a:t>
            </a:r>
            <a:endParaRPr sz="2250"/>
          </a:p>
          <a:p>
            <a:pPr marL="457200" lvl="0" indent="-331838" algn="l" rtl="0">
              <a:lnSpc>
                <a:spcPct val="115000"/>
              </a:lnSpc>
              <a:spcBef>
                <a:spcPts val="600"/>
              </a:spcBef>
              <a:spcAft>
                <a:spcPts val="0"/>
              </a:spcAft>
              <a:buSzPct val="129032"/>
              <a:buFont typeface="Arial"/>
              <a:buAutoNum type="arabicPeriod"/>
            </a:pPr>
            <a:r>
              <a:rPr lang="fr-FR" sz="1800" b="0" i="0" u="none" strike="noStrike">
                <a:solidFill>
                  <a:srgbClr val="000000"/>
                </a:solidFill>
                <a:latin typeface="Open Sans"/>
                <a:ea typeface="Open Sans"/>
                <a:cs typeface="Open Sans"/>
                <a:sym typeface="Open Sans"/>
              </a:rPr>
              <a:t>Documents: records, mail, articles, books…</a:t>
            </a:r>
            <a:endParaRPr sz="1800" b="1" i="0" u="none" strike="noStrike">
              <a:solidFill>
                <a:srgbClr val="000000"/>
              </a:solidFill>
              <a:latin typeface="Arial"/>
              <a:ea typeface="Arial"/>
              <a:cs typeface="Arial"/>
              <a:sym typeface="Arial"/>
            </a:endParaRPr>
          </a:p>
          <a:p>
            <a:pPr marL="457200" lvl="0" indent="-331838" algn="l" rtl="0">
              <a:lnSpc>
                <a:spcPct val="115000"/>
              </a:lnSpc>
              <a:spcBef>
                <a:spcPts val="1000"/>
              </a:spcBef>
              <a:spcAft>
                <a:spcPts val="0"/>
              </a:spcAft>
              <a:buSzPct val="129032"/>
              <a:buFont typeface="Arial"/>
              <a:buAutoNum type="arabicPeriod"/>
            </a:pPr>
            <a:r>
              <a:rPr lang="fr-FR" sz="1800" b="0" i="0" u="none" strike="noStrike">
                <a:solidFill>
                  <a:srgbClr val="000000"/>
                </a:solidFill>
                <a:latin typeface="Open Sans"/>
                <a:ea typeface="Open Sans"/>
                <a:cs typeface="Open Sans"/>
                <a:sym typeface="Open Sans"/>
              </a:rPr>
              <a:t>Spreadsheets: records &amp; formulae to analyze &amp; get results from data.</a:t>
            </a:r>
            <a:endParaRPr sz="1800" b="1" i="0" u="none" strike="noStrike">
              <a:solidFill>
                <a:srgbClr val="000000"/>
              </a:solidFill>
              <a:latin typeface="Arial"/>
              <a:ea typeface="Arial"/>
              <a:cs typeface="Arial"/>
              <a:sym typeface="Arial"/>
            </a:endParaRPr>
          </a:p>
          <a:p>
            <a:pPr marL="457200" lvl="0" indent="-331838" algn="l" rtl="0">
              <a:lnSpc>
                <a:spcPct val="115000"/>
              </a:lnSpc>
              <a:spcBef>
                <a:spcPts val="1000"/>
              </a:spcBef>
              <a:spcAft>
                <a:spcPts val="0"/>
              </a:spcAft>
              <a:buSzPct val="129032"/>
              <a:buFont typeface="Arial"/>
              <a:buAutoNum type="arabicPeriod"/>
            </a:pPr>
            <a:r>
              <a:rPr lang="fr-FR" sz="1800" b="0" i="0" u="none" strike="noStrike">
                <a:solidFill>
                  <a:srgbClr val="000000"/>
                </a:solidFill>
                <a:latin typeface="Open Sans"/>
                <a:ea typeface="Open Sans"/>
                <a:cs typeface="Open Sans"/>
                <a:sym typeface="Open Sans"/>
              </a:rPr>
              <a:t>Images of people &amp; things in all colours of the visible spectrum &amp; from across the rest of the electromagnetic spectrum.</a:t>
            </a:r>
            <a:endParaRPr sz="1800" b="1" i="0" u="none" strike="noStrike">
              <a:solidFill>
                <a:srgbClr val="000000"/>
              </a:solidFill>
              <a:latin typeface="Arial"/>
              <a:ea typeface="Arial"/>
              <a:cs typeface="Arial"/>
              <a:sym typeface="Arial"/>
            </a:endParaRPr>
          </a:p>
          <a:p>
            <a:pPr marL="457200" lvl="0" indent="-331838" algn="l" rtl="0">
              <a:lnSpc>
                <a:spcPct val="115000"/>
              </a:lnSpc>
              <a:spcBef>
                <a:spcPts val="1000"/>
              </a:spcBef>
              <a:spcAft>
                <a:spcPts val="0"/>
              </a:spcAft>
              <a:buSzPct val="129032"/>
              <a:buFont typeface="Arial"/>
              <a:buAutoNum type="arabicPeriod"/>
            </a:pPr>
            <a:r>
              <a:rPr lang="fr-FR" sz="1800" b="0" i="0" u="none" strike="noStrike">
                <a:solidFill>
                  <a:srgbClr val="000000"/>
                </a:solidFill>
                <a:latin typeface="Open Sans"/>
                <a:ea typeface="Open Sans"/>
                <a:cs typeface="Open Sans"/>
                <a:sym typeface="Open Sans"/>
              </a:rPr>
              <a:t>Audio: music, spoken words, ambient noise…</a:t>
            </a:r>
            <a:endParaRPr sz="1800" b="1" i="0" u="none" strike="noStrike">
              <a:solidFill>
                <a:srgbClr val="000000"/>
              </a:solidFill>
              <a:latin typeface="Arial"/>
              <a:ea typeface="Arial"/>
              <a:cs typeface="Arial"/>
              <a:sym typeface="Arial"/>
            </a:endParaRPr>
          </a:p>
          <a:p>
            <a:pPr marL="457200" lvl="0" indent="-331838" algn="l" rtl="0">
              <a:lnSpc>
                <a:spcPct val="115000"/>
              </a:lnSpc>
              <a:spcBef>
                <a:spcPts val="1000"/>
              </a:spcBef>
              <a:spcAft>
                <a:spcPts val="0"/>
              </a:spcAft>
              <a:buSzPct val="129032"/>
              <a:buFont typeface="Arial"/>
              <a:buAutoNum type="arabicPeriod"/>
            </a:pPr>
            <a:r>
              <a:rPr lang="fr-FR" sz="1800" b="0" i="0" u="none" strike="noStrike">
                <a:solidFill>
                  <a:srgbClr val="000000"/>
                </a:solidFill>
                <a:latin typeface="Open Sans"/>
                <a:ea typeface="Open Sans"/>
                <a:cs typeface="Open Sans"/>
                <a:sym typeface="Open Sans"/>
              </a:rPr>
              <a:t>Video: entertainment, security footage scientific observations…</a:t>
            </a:r>
            <a:endParaRPr sz="1800" b="1" i="0" u="none" strike="noStrike">
              <a:solidFill>
                <a:srgbClr val="000000"/>
              </a:solidFill>
              <a:latin typeface="Arial"/>
              <a:ea typeface="Arial"/>
              <a:cs typeface="Arial"/>
              <a:sym typeface="Arial"/>
            </a:endParaRPr>
          </a:p>
          <a:p>
            <a:pPr marL="457200" lvl="0" indent="-331838" algn="l" rtl="0">
              <a:lnSpc>
                <a:spcPct val="115000"/>
              </a:lnSpc>
              <a:spcBef>
                <a:spcPts val="1000"/>
              </a:spcBef>
              <a:spcAft>
                <a:spcPts val="0"/>
              </a:spcAft>
              <a:buSzPct val="129032"/>
              <a:buFont typeface="Arial"/>
              <a:buAutoNum type="arabicPeriod"/>
            </a:pPr>
            <a:r>
              <a:rPr lang="fr-FR" sz="1800" b="0" i="0" u="none" strike="noStrike">
                <a:solidFill>
                  <a:srgbClr val="000000"/>
                </a:solidFill>
                <a:latin typeface="Open Sans"/>
                <a:ea typeface="Open Sans"/>
                <a:cs typeface="Open Sans"/>
                <a:sym typeface="Open Sans"/>
              </a:rPr>
              <a:t>Maps of communities, Earth, space, concepts, processes, organizations…</a:t>
            </a:r>
            <a:endParaRPr sz="1800" b="1" i="0" u="none" strike="noStrike">
              <a:solidFill>
                <a:srgbClr val="000000"/>
              </a:solidFill>
              <a:latin typeface="Arial"/>
              <a:ea typeface="Arial"/>
              <a:cs typeface="Arial"/>
              <a:sym typeface="Arial"/>
            </a:endParaRPr>
          </a:p>
          <a:p>
            <a:pPr marL="457200" lvl="0" indent="-331838" algn="l" rtl="0">
              <a:lnSpc>
                <a:spcPct val="115000"/>
              </a:lnSpc>
              <a:spcBef>
                <a:spcPts val="1000"/>
              </a:spcBef>
              <a:spcAft>
                <a:spcPts val="1000"/>
              </a:spcAft>
              <a:buSzPct val="129032"/>
              <a:buFont typeface="Arial"/>
              <a:buAutoNum type="arabicPeriod"/>
            </a:pPr>
            <a:r>
              <a:rPr lang="fr-FR" sz="1800" b="0" i="0" u="none" strike="noStrike">
                <a:solidFill>
                  <a:srgbClr val="000000"/>
                </a:solidFill>
                <a:latin typeface="Open Sans"/>
                <a:ea typeface="Open Sans"/>
                <a:cs typeface="Open Sans"/>
                <a:sym typeface="Open Sans"/>
              </a:rPr>
              <a:t>Objects: machine parts, household goods, building materials, artifacts…</a:t>
            </a:r>
            <a:endParaRPr sz="1800" b="1" i="0" u="none" strike="noStrike">
              <a:solidFill>
                <a:srgbClr val="000000"/>
              </a:solidFill>
              <a:latin typeface="Arial"/>
              <a:ea typeface="Arial"/>
              <a:cs typeface="Arial"/>
              <a:sym typeface="Arial"/>
            </a:endParaRPr>
          </a:p>
        </p:txBody>
      </p:sp>
      <p:pic>
        <p:nvPicPr>
          <p:cNvPr id="176" name="Google Shape;176;p9"/>
          <p:cNvPicPr preferRelativeResize="0"/>
          <p:nvPr/>
        </p:nvPicPr>
        <p:blipFill rotWithShape="1">
          <a:blip r:embed="rId4">
            <a:alphaModFix/>
          </a:blip>
          <a:srcRect/>
          <a:stretch/>
        </p:blipFill>
        <p:spPr>
          <a:xfrm>
            <a:off x="6712688" y="1267488"/>
            <a:ext cx="864781" cy="864781"/>
          </a:xfrm>
          <a:prstGeom prst="rect">
            <a:avLst/>
          </a:prstGeom>
          <a:noFill/>
          <a:ln>
            <a:noFill/>
          </a:ln>
        </p:spPr>
      </p:pic>
      <p:pic>
        <p:nvPicPr>
          <p:cNvPr id="177" name="Google Shape;177;p9"/>
          <p:cNvPicPr preferRelativeResize="0"/>
          <p:nvPr/>
        </p:nvPicPr>
        <p:blipFill rotWithShape="1">
          <a:blip r:embed="rId5">
            <a:alphaModFix/>
          </a:blip>
          <a:srcRect/>
          <a:stretch/>
        </p:blipFill>
        <p:spPr>
          <a:xfrm>
            <a:off x="7577469" y="2132269"/>
            <a:ext cx="786810" cy="786810"/>
          </a:xfrm>
          <a:prstGeom prst="rect">
            <a:avLst/>
          </a:prstGeom>
          <a:noFill/>
          <a:ln>
            <a:noFill/>
          </a:ln>
        </p:spPr>
      </p:pic>
      <p:pic>
        <p:nvPicPr>
          <p:cNvPr id="178" name="Google Shape;178;p9"/>
          <p:cNvPicPr preferRelativeResize="0"/>
          <p:nvPr/>
        </p:nvPicPr>
        <p:blipFill rotWithShape="1">
          <a:blip r:embed="rId6">
            <a:alphaModFix/>
          </a:blip>
          <a:srcRect/>
          <a:stretch/>
        </p:blipFill>
        <p:spPr>
          <a:xfrm>
            <a:off x="6449089" y="2778641"/>
            <a:ext cx="956931" cy="956931"/>
          </a:xfrm>
          <a:prstGeom prst="rect">
            <a:avLst/>
          </a:prstGeom>
          <a:noFill/>
          <a:ln>
            <a:noFill/>
          </a:ln>
        </p:spPr>
      </p:pic>
      <p:pic>
        <p:nvPicPr>
          <p:cNvPr id="179" name="Google Shape;179;p9"/>
          <p:cNvPicPr preferRelativeResize="0"/>
          <p:nvPr/>
        </p:nvPicPr>
        <p:blipFill rotWithShape="1">
          <a:blip r:embed="rId7">
            <a:alphaModFix/>
          </a:blip>
          <a:srcRect/>
          <a:stretch/>
        </p:blipFill>
        <p:spPr>
          <a:xfrm>
            <a:off x="7577469" y="3321567"/>
            <a:ext cx="828010" cy="828010"/>
          </a:xfrm>
          <a:prstGeom prst="rect">
            <a:avLst/>
          </a:prstGeom>
          <a:noFill/>
          <a:ln>
            <a:noFill/>
          </a:ln>
        </p:spPr>
      </p:pic>
      <p:pic>
        <p:nvPicPr>
          <p:cNvPr id="180" name="Google Shape;180;p9"/>
          <p:cNvPicPr preferRelativeResize="0"/>
          <p:nvPr/>
        </p:nvPicPr>
        <p:blipFill rotWithShape="1">
          <a:blip r:embed="rId8">
            <a:alphaModFix/>
          </a:blip>
          <a:srcRect/>
          <a:stretch/>
        </p:blipFill>
        <p:spPr>
          <a:xfrm>
            <a:off x="6719777" y="4149577"/>
            <a:ext cx="686243" cy="68624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4"/>
        <p:cNvGrpSpPr/>
        <p:nvPr/>
      </p:nvGrpSpPr>
      <p:grpSpPr>
        <a:xfrm>
          <a:off x="0" y="0"/>
          <a:ext cx="0" cy="0"/>
          <a:chOff x="0" y="0"/>
          <a:chExt cx="0" cy="0"/>
        </a:xfrm>
      </p:grpSpPr>
      <p:sp>
        <p:nvSpPr>
          <p:cNvPr id="185" name="Google Shape;185;p1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Data is Everywhere &amp; About Everything (2)</a:t>
            </a:r>
            <a:endParaRPr sz="3200"/>
          </a:p>
        </p:txBody>
      </p:sp>
      <p:sp>
        <p:nvSpPr>
          <p:cNvPr id="186" name="Google Shape;186;p10"/>
          <p:cNvSpPr txBox="1">
            <a:spLocks noGrp="1"/>
          </p:cNvSpPr>
          <p:nvPr>
            <p:ph type="body" idx="1"/>
          </p:nvPr>
        </p:nvSpPr>
        <p:spPr>
          <a:xfrm>
            <a:off x="2431499" y="1318374"/>
            <a:ext cx="6401100" cy="35652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SzPts val="1800"/>
              <a:buFont typeface="Arial"/>
              <a:buAutoNum type="arabicPeriod"/>
            </a:pPr>
            <a:r>
              <a:rPr lang="fr-FR" sz="1800" b="0" i="0" u="none" strike="noStrike">
                <a:solidFill>
                  <a:srgbClr val="000000"/>
                </a:solidFill>
                <a:latin typeface="Open Sans"/>
                <a:ea typeface="Open Sans"/>
                <a:cs typeface="Open Sans"/>
                <a:sym typeface="Open Sans"/>
              </a:rPr>
              <a:t>These types of data can all be viewed, processed, combined, broken down, analyzed, transmitted, stored…that’s why we make data</a:t>
            </a:r>
            <a:endParaRPr sz="1800" b="0" i="0" u="none" strike="noStrike">
              <a:solidFill>
                <a:srgbClr val="000000"/>
              </a:solidFill>
              <a:latin typeface="Arial"/>
              <a:ea typeface="Arial"/>
              <a:cs typeface="Arial"/>
              <a:sym typeface="Arial"/>
            </a:endParaRPr>
          </a:p>
          <a:p>
            <a:pPr marL="457200" lvl="0" indent="-342900" algn="l" rtl="0">
              <a:lnSpc>
                <a:spcPct val="115000"/>
              </a:lnSpc>
              <a:spcBef>
                <a:spcPts val="1000"/>
              </a:spcBef>
              <a:spcAft>
                <a:spcPts val="0"/>
              </a:spcAft>
              <a:buSzPts val="1800"/>
              <a:buFont typeface="Arial"/>
              <a:buAutoNum type="arabicPeriod"/>
            </a:pPr>
            <a:r>
              <a:rPr lang="fr-FR" sz="1800" b="0" i="0" u="none" strike="noStrike">
                <a:solidFill>
                  <a:srgbClr val="000000"/>
                </a:solidFill>
                <a:latin typeface="Open Sans"/>
                <a:ea typeface="Open Sans"/>
                <a:cs typeface="Open Sans"/>
                <a:sym typeface="Open Sans"/>
              </a:rPr>
              <a:t>Anything that goes into a keyboard, mouse, camera, microphone or other sensor is data…</a:t>
            </a:r>
            <a:endParaRPr sz="1800" b="0" i="0" u="none" strike="noStrike">
              <a:solidFill>
                <a:srgbClr val="000000"/>
              </a:solidFill>
              <a:latin typeface="Arial"/>
              <a:ea typeface="Arial"/>
              <a:cs typeface="Arial"/>
              <a:sym typeface="Arial"/>
            </a:endParaRPr>
          </a:p>
          <a:p>
            <a:pPr marL="457200" lvl="0" indent="-342900" algn="l" rtl="0">
              <a:lnSpc>
                <a:spcPct val="115000"/>
              </a:lnSpc>
              <a:spcBef>
                <a:spcPts val="1000"/>
              </a:spcBef>
              <a:spcAft>
                <a:spcPts val="1000"/>
              </a:spcAft>
              <a:buSzPts val="1800"/>
              <a:buFont typeface="Arial"/>
              <a:buAutoNum type="arabicPeriod"/>
            </a:pPr>
            <a:r>
              <a:rPr lang="fr-FR" sz="1800" b="0" i="0" u="none" strike="noStrike">
                <a:solidFill>
                  <a:srgbClr val="000000"/>
                </a:solidFill>
                <a:latin typeface="Open Sans"/>
                <a:ea typeface="Open Sans"/>
                <a:cs typeface="Open Sans"/>
                <a:sym typeface="Open Sans"/>
              </a:rPr>
              <a:t>Anything that comes out of a screen, speaker, printer, 3D printer, machine tool, refinery comes from data…</a:t>
            </a:r>
            <a:endParaRPr sz="1800" b="0" i="0" u="none" strike="noStrike">
              <a:solidFill>
                <a:srgbClr val="000000"/>
              </a:solidFill>
              <a:latin typeface="Arial"/>
              <a:ea typeface="Arial"/>
              <a:cs typeface="Arial"/>
              <a:sym typeface="Arial"/>
            </a:endParaRPr>
          </a:p>
        </p:txBody>
      </p:sp>
      <p:pic>
        <p:nvPicPr>
          <p:cNvPr id="187" name="Google Shape;187;p10"/>
          <p:cNvPicPr preferRelativeResize="0"/>
          <p:nvPr/>
        </p:nvPicPr>
        <p:blipFill rotWithShape="1">
          <a:blip r:embed="rId4">
            <a:alphaModFix/>
          </a:blip>
          <a:srcRect/>
          <a:stretch/>
        </p:blipFill>
        <p:spPr>
          <a:xfrm>
            <a:off x="311709" y="1388569"/>
            <a:ext cx="1062682" cy="1062682"/>
          </a:xfrm>
          <a:prstGeom prst="rect">
            <a:avLst/>
          </a:prstGeom>
          <a:noFill/>
          <a:ln>
            <a:noFill/>
          </a:ln>
        </p:spPr>
      </p:pic>
      <p:pic>
        <p:nvPicPr>
          <p:cNvPr id="188" name="Google Shape;188;p10"/>
          <p:cNvPicPr preferRelativeResize="0"/>
          <p:nvPr/>
        </p:nvPicPr>
        <p:blipFill rotWithShape="1">
          <a:blip r:embed="rId5">
            <a:alphaModFix/>
          </a:blip>
          <a:srcRect/>
          <a:stretch/>
        </p:blipFill>
        <p:spPr>
          <a:xfrm>
            <a:off x="1293140" y="2249643"/>
            <a:ext cx="1138365" cy="1138365"/>
          </a:xfrm>
          <a:prstGeom prst="rect">
            <a:avLst/>
          </a:prstGeom>
          <a:noFill/>
          <a:ln>
            <a:noFill/>
          </a:ln>
        </p:spPr>
      </p:pic>
      <p:pic>
        <p:nvPicPr>
          <p:cNvPr id="189" name="Google Shape;189;p10"/>
          <p:cNvPicPr preferRelativeResize="0"/>
          <p:nvPr/>
        </p:nvPicPr>
        <p:blipFill rotWithShape="1">
          <a:blip r:embed="rId6">
            <a:alphaModFix/>
          </a:blip>
          <a:srcRect/>
          <a:stretch/>
        </p:blipFill>
        <p:spPr>
          <a:xfrm>
            <a:off x="343284" y="3259599"/>
            <a:ext cx="1243914" cy="124391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7"/>
        <p:cNvGrpSpPr/>
        <p:nvPr/>
      </p:nvGrpSpPr>
      <p:grpSpPr>
        <a:xfrm>
          <a:off x="0" y="0"/>
          <a:ext cx="0" cy="0"/>
          <a:chOff x="0" y="0"/>
          <a:chExt cx="0" cy="0"/>
        </a:xfrm>
      </p:grpSpPr>
      <p:sp>
        <p:nvSpPr>
          <p:cNvPr id="58" name="Google Shape;58;p2"/>
          <p:cNvSpPr txBox="1">
            <a:spLocks noGrp="1"/>
          </p:cNvSpPr>
          <p:nvPr>
            <p:ph type="title"/>
          </p:nvPr>
        </p:nvSpPr>
        <p:spPr>
          <a:xfrm>
            <a:off x="311700" y="1851775"/>
            <a:ext cx="8520600" cy="1249200"/>
          </a:xfrm>
          <a:prstGeom prst="rect">
            <a:avLst/>
          </a:prstGeom>
          <a:noFill/>
          <a:ln>
            <a:noFill/>
          </a:ln>
        </p:spPr>
        <p:txBody>
          <a:bodyPr spcFirstLastPara="1" wrap="square" lIns="91425" tIns="91425" rIns="91425" bIns="91425" anchor="t" anchorCtr="0">
            <a:normAutofit/>
          </a:bodyPr>
          <a:lstStyle/>
          <a:p>
            <a:pPr marL="0" lvl="0" indent="0" algn="ctr" rtl="0">
              <a:lnSpc>
                <a:spcPct val="90000"/>
              </a:lnSpc>
              <a:spcBef>
                <a:spcPts val="0"/>
              </a:spcBef>
              <a:spcAft>
                <a:spcPts val="0"/>
              </a:spcAft>
              <a:buClr>
                <a:schemeClr val="dk1"/>
              </a:buClr>
              <a:buSzPts val="1100"/>
              <a:buFont typeface="Arial"/>
              <a:buNone/>
            </a:pPr>
            <a:r>
              <a:rPr lang="fr-FR" sz="4800">
                <a:solidFill>
                  <a:schemeClr val="lt1"/>
                </a:solidFill>
                <a:latin typeface="Open Sans"/>
                <a:ea typeface="Open Sans"/>
                <a:cs typeface="Open Sans"/>
                <a:sym typeface="Open Sans"/>
              </a:rPr>
              <a:t>Introduction to the Program</a:t>
            </a:r>
            <a:endParaRPr sz="4800">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3"/>
        <p:cNvGrpSpPr/>
        <p:nvPr/>
      </p:nvGrpSpPr>
      <p:grpSpPr>
        <a:xfrm>
          <a:off x="0" y="0"/>
          <a:ext cx="0" cy="0"/>
          <a:chOff x="0" y="0"/>
          <a:chExt cx="0" cy="0"/>
        </a:xfrm>
      </p:grpSpPr>
      <p:sp>
        <p:nvSpPr>
          <p:cNvPr id="194" name="Google Shape;194;p1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600">
                <a:solidFill>
                  <a:schemeClr val="lt1"/>
                </a:solidFill>
                <a:latin typeface="Open Sans"/>
                <a:ea typeface="Open Sans"/>
                <a:cs typeface="Open Sans"/>
                <a:sym typeface="Open Sans"/>
              </a:rPr>
              <a:t>The Spectrum of Data</a:t>
            </a:r>
            <a:endParaRPr/>
          </a:p>
        </p:txBody>
      </p:sp>
      <p:sp>
        <p:nvSpPr>
          <p:cNvPr id="195" name="Google Shape;195;p11"/>
          <p:cNvSpPr txBox="1">
            <a:spLocks noGrp="1"/>
          </p:cNvSpPr>
          <p:nvPr>
            <p:ph type="body" idx="1"/>
          </p:nvPr>
        </p:nvSpPr>
        <p:spPr>
          <a:xfrm>
            <a:off x="311699" y="1446400"/>
            <a:ext cx="5611306" cy="3122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600"/>
              </a:spcBef>
              <a:spcAft>
                <a:spcPts val="0"/>
              </a:spcAft>
              <a:buSzPts val="1800"/>
              <a:buFont typeface="Arial"/>
              <a:buAutoNum type="arabicPeriod"/>
            </a:pPr>
            <a:r>
              <a:rPr lang="fr-FR" sz="1800" b="1" i="0" u="none" strike="noStrike">
                <a:solidFill>
                  <a:srgbClr val="000000"/>
                </a:solidFill>
                <a:latin typeface="Open Sans"/>
                <a:ea typeface="Open Sans"/>
                <a:cs typeface="Open Sans"/>
                <a:sym typeface="Open Sans"/>
              </a:rPr>
              <a:t>Internal only</a:t>
            </a:r>
            <a:r>
              <a:rPr lang="fr-FR" sz="1800" b="0" i="0" u="none" strike="noStrike">
                <a:solidFill>
                  <a:srgbClr val="000000"/>
                </a:solidFill>
                <a:latin typeface="Open Sans"/>
                <a:ea typeface="Open Sans"/>
                <a:cs typeface="Open Sans"/>
                <a:sym typeface="Open Sans"/>
              </a:rPr>
              <a:t> </a:t>
            </a:r>
            <a:r>
              <a:rPr lang="fr-FR" sz="1800" b="0" i="1" u="none" strike="noStrike">
                <a:solidFill>
                  <a:srgbClr val="000000"/>
                </a:solidFill>
                <a:latin typeface="Open Sans"/>
                <a:ea typeface="Open Sans"/>
                <a:cs typeface="Open Sans"/>
                <a:sym typeface="Open Sans"/>
              </a:rPr>
              <a:t>e.g. sales reports, HR information</a:t>
            </a:r>
            <a:endParaRPr sz="1800" b="1" i="0" u="none" strike="noStrike">
              <a:solidFill>
                <a:srgbClr val="000000"/>
              </a:solidFill>
              <a:latin typeface="Arial"/>
              <a:ea typeface="Arial"/>
              <a:cs typeface="Arial"/>
              <a:sym typeface="Arial"/>
            </a:endParaRPr>
          </a:p>
          <a:p>
            <a:pPr marL="457200" lvl="0" indent="-342900" algn="l" rtl="0">
              <a:lnSpc>
                <a:spcPct val="115000"/>
              </a:lnSpc>
              <a:spcBef>
                <a:spcPts val="600"/>
              </a:spcBef>
              <a:spcAft>
                <a:spcPts val="0"/>
              </a:spcAft>
              <a:buSzPts val="1800"/>
              <a:buFont typeface="Arial"/>
              <a:buAutoNum type="arabicPeriod"/>
            </a:pPr>
            <a:r>
              <a:rPr lang="fr-FR" sz="1800" b="1" i="0" u="none" strike="noStrike">
                <a:solidFill>
                  <a:srgbClr val="000000"/>
                </a:solidFill>
                <a:latin typeface="Open Sans"/>
                <a:ea typeface="Open Sans"/>
                <a:cs typeface="Open Sans"/>
                <a:sym typeface="Open Sans"/>
              </a:rPr>
              <a:t>Named access</a:t>
            </a:r>
            <a:r>
              <a:rPr lang="fr-FR" sz="1800" b="0" i="1" u="none" strike="noStrike">
                <a:solidFill>
                  <a:srgbClr val="000000"/>
                </a:solidFill>
                <a:latin typeface="Open Sans"/>
                <a:ea typeface="Open Sans"/>
                <a:cs typeface="Open Sans"/>
                <a:sym typeface="Open Sans"/>
              </a:rPr>
              <a:t> e.g. drivers licences, clipart</a:t>
            </a:r>
            <a:endParaRPr sz="1800" b="1" i="0" u="none" strike="noStrike">
              <a:solidFill>
                <a:srgbClr val="000000"/>
              </a:solidFill>
              <a:latin typeface="Arial"/>
              <a:ea typeface="Arial"/>
              <a:cs typeface="Arial"/>
              <a:sym typeface="Arial"/>
            </a:endParaRPr>
          </a:p>
          <a:p>
            <a:pPr marL="457200" lvl="0" indent="-342900" algn="l" rtl="0">
              <a:lnSpc>
                <a:spcPct val="115000"/>
              </a:lnSpc>
              <a:spcBef>
                <a:spcPts val="600"/>
              </a:spcBef>
              <a:spcAft>
                <a:spcPts val="0"/>
              </a:spcAft>
              <a:buSzPts val="1800"/>
              <a:buFont typeface="Arial"/>
              <a:buAutoNum type="arabicPeriod"/>
            </a:pPr>
            <a:r>
              <a:rPr lang="fr-FR" sz="1800" b="1" i="0" u="none" strike="noStrike">
                <a:solidFill>
                  <a:srgbClr val="000000"/>
                </a:solidFill>
                <a:latin typeface="Open Sans"/>
                <a:ea typeface="Open Sans"/>
                <a:cs typeface="Open Sans"/>
                <a:sym typeface="Open Sans"/>
              </a:rPr>
              <a:t>Group-based access</a:t>
            </a:r>
            <a:r>
              <a:rPr lang="fr-FR" sz="1800" b="0" i="1" u="none" strike="noStrike">
                <a:solidFill>
                  <a:srgbClr val="000000"/>
                </a:solidFill>
                <a:latin typeface="Open Sans"/>
                <a:ea typeface="Open Sans"/>
                <a:cs typeface="Open Sans"/>
                <a:sym typeface="Open Sans"/>
              </a:rPr>
              <a:t> via authentication, e.g. medical research, census microdata</a:t>
            </a:r>
            <a:endParaRPr sz="1800" b="1" i="0" u="none" strike="noStrike">
              <a:solidFill>
                <a:srgbClr val="000000"/>
              </a:solidFill>
              <a:latin typeface="Arial"/>
              <a:ea typeface="Arial"/>
              <a:cs typeface="Arial"/>
              <a:sym typeface="Arial"/>
            </a:endParaRPr>
          </a:p>
          <a:p>
            <a:pPr marL="457200" lvl="0" indent="-342900" algn="l" rtl="0">
              <a:lnSpc>
                <a:spcPct val="115000"/>
              </a:lnSpc>
              <a:spcBef>
                <a:spcPts val="600"/>
              </a:spcBef>
              <a:spcAft>
                <a:spcPts val="0"/>
              </a:spcAft>
              <a:buSzPts val="1800"/>
              <a:buFont typeface="Arial"/>
              <a:buAutoNum type="arabicPeriod"/>
            </a:pPr>
            <a:r>
              <a:rPr lang="fr-FR" sz="1800" b="1" i="0" u="none" strike="noStrike">
                <a:solidFill>
                  <a:srgbClr val="000000"/>
                </a:solidFill>
                <a:latin typeface="Open Sans"/>
                <a:ea typeface="Open Sans"/>
                <a:cs typeface="Open Sans"/>
                <a:sym typeface="Open Sans"/>
              </a:rPr>
              <a:t>Public access</a:t>
            </a:r>
            <a:r>
              <a:rPr lang="fr-FR" sz="1800" b="0" i="1" u="none" strike="noStrike">
                <a:solidFill>
                  <a:srgbClr val="000000"/>
                </a:solidFill>
                <a:latin typeface="Open Sans"/>
                <a:ea typeface="Open Sans"/>
                <a:cs typeface="Open Sans"/>
                <a:sym typeface="Open Sans"/>
              </a:rPr>
              <a:t> e.g. Twitter feed, news</a:t>
            </a:r>
            <a:endParaRPr sz="1800" b="1" i="0" u="none" strike="noStrike">
              <a:solidFill>
                <a:srgbClr val="000000"/>
              </a:solidFill>
              <a:latin typeface="Arial"/>
              <a:ea typeface="Arial"/>
              <a:cs typeface="Arial"/>
              <a:sym typeface="Arial"/>
            </a:endParaRPr>
          </a:p>
          <a:p>
            <a:pPr marL="457200" lvl="0" indent="-342900" algn="l" rtl="0">
              <a:lnSpc>
                <a:spcPct val="115000"/>
              </a:lnSpc>
              <a:spcBef>
                <a:spcPts val="600"/>
              </a:spcBef>
              <a:spcAft>
                <a:spcPts val="0"/>
              </a:spcAft>
              <a:buSzPts val="1800"/>
              <a:buFont typeface="Arial"/>
              <a:buAutoNum type="arabicPeriod"/>
            </a:pPr>
            <a:r>
              <a:rPr lang="fr-FR" sz="1800" b="1" i="0" u="none" strike="noStrike">
                <a:solidFill>
                  <a:srgbClr val="000000"/>
                </a:solidFill>
                <a:latin typeface="Open Sans"/>
                <a:ea typeface="Open Sans"/>
                <a:cs typeface="Open Sans"/>
                <a:sym typeface="Open Sans"/>
              </a:rPr>
              <a:t>Anyone </a:t>
            </a:r>
            <a:r>
              <a:rPr lang="fr-FR" sz="1800" b="0" i="1" u="none" strike="noStrike">
                <a:solidFill>
                  <a:srgbClr val="000000"/>
                </a:solidFill>
                <a:latin typeface="Open Sans"/>
                <a:ea typeface="Open Sans"/>
                <a:cs typeface="Open Sans"/>
                <a:sym typeface="Open Sans"/>
              </a:rPr>
              <a:t>e.g. transit schedules, weather, </a:t>
            </a:r>
            <a:br>
              <a:rPr lang="fr-FR" sz="1800" b="0" i="1" u="none" strike="noStrike">
                <a:solidFill>
                  <a:srgbClr val="000000"/>
                </a:solidFill>
                <a:latin typeface="Open Sans"/>
                <a:ea typeface="Open Sans"/>
                <a:cs typeface="Open Sans"/>
                <a:sym typeface="Open Sans"/>
              </a:rPr>
            </a:br>
            <a:r>
              <a:rPr lang="fr-FR" sz="1800" b="1" i="1" u="sng" strike="noStrike">
                <a:solidFill>
                  <a:srgbClr val="000000"/>
                </a:solidFill>
                <a:latin typeface="Open Sans"/>
                <a:ea typeface="Open Sans"/>
                <a:cs typeface="Open Sans"/>
                <a:sym typeface="Open Sans"/>
              </a:rPr>
              <a:t>Open Data</a:t>
            </a:r>
            <a:endParaRPr sz="1800" b="1" i="0" u="none" strike="noStrike">
              <a:solidFill>
                <a:srgbClr val="000000"/>
              </a:solidFill>
              <a:latin typeface="Arial"/>
              <a:ea typeface="Arial"/>
              <a:cs typeface="Arial"/>
              <a:sym typeface="Arial"/>
            </a:endParaRPr>
          </a:p>
        </p:txBody>
      </p:sp>
      <p:pic>
        <p:nvPicPr>
          <p:cNvPr id="196" name="Google Shape;196;p11"/>
          <p:cNvPicPr preferRelativeResize="0"/>
          <p:nvPr/>
        </p:nvPicPr>
        <p:blipFill rotWithShape="1">
          <a:blip r:embed="rId4">
            <a:alphaModFix/>
          </a:blip>
          <a:srcRect/>
          <a:stretch/>
        </p:blipFill>
        <p:spPr>
          <a:xfrm>
            <a:off x="6104238" y="1902957"/>
            <a:ext cx="2209285" cy="220928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0"/>
        <p:cNvGrpSpPr/>
        <p:nvPr/>
      </p:nvGrpSpPr>
      <p:grpSpPr>
        <a:xfrm>
          <a:off x="0" y="0"/>
          <a:ext cx="0" cy="0"/>
          <a:chOff x="0" y="0"/>
          <a:chExt cx="0" cy="0"/>
        </a:xfrm>
      </p:grpSpPr>
      <p:sp>
        <p:nvSpPr>
          <p:cNvPr id="201" name="Google Shape;201;g17943b2fce8_0_60"/>
          <p:cNvSpPr txBox="1">
            <a:spLocks noGrp="1"/>
          </p:cNvSpPr>
          <p:nvPr>
            <p:ph type="title"/>
          </p:nvPr>
        </p:nvSpPr>
        <p:spPr>
          <a:xfrm>
            <a:off x="311700" y="573625"/>
            <a:ext cx="8520600" cy="1249200"/>
          </a:xfrm>
          <a:prstGeom prst="rect">
            <a:avLst/>
          </a:prstGeom>
          <a:noFill/>
          <a:ln>
            <a:noFill/>
          </a:ln>
        </p:spPr>
        <p:txBody>
          <a:bodyPr spcFirstLastPara="1" wrap="square" lIns="91425" tIns="91425" rIns="91425" bIns="91425" anchor="t" anchorCtr="0">
            <a:noAutofit/>
          </a:bodyPr>
          <a:lstStyle/>
          <a:p>
            <a:pPr marL="457200" lvl="0" indent="-457200" algn="l" rtl="0">
              <a:lnSpc>
                <a:spcPct val="115000"/>
              </a:lnSpc>
              <a:spcBef>
                <a:spcPts val="0"/>
              </a:spcBef>
              <a:spcAft>
                <a:spcPts val="0"/>
              </a:spcAft>
              <a:buClr>
                <a:schemeClr val="lt1"/>
              </a:buClr>
              <a:buSzPts val="3600"/>
              <a:buAutoNum type="arabicPeriod"/>
            </a:pPr>
            <a:r>
              <a:rPr lang="fr-FR" sz="3600">
                <a:solidFill>
                  <a:schemeClr val="lt1"/>
                </a:solidFill>
                <a:latin typeface="Open Sans"/>
                <a:ea typeface="Open Sans"/>
                <a:cs typeface="Open Sans"/>
                <a:sym typeface="Open Sans"/>
              </a:rPr>
              <a:t>What is Data? </a:t>
            </a:r>
            <a:endParaRPr sz="3600">
              <a:solidFill>
                <a:schemeClr val="lt1"/>
              </a:solidFill>
            </a:endParaRPr>
          </a:p>
          <a:p>
            <a:pPr marL="457200" lvl="0" indent="-457200" algn="l" rtl="0">
              <a:lnSpc>
                <a:spcPct val="115000"/>
              </a:lnSpc>
              <a:spcBef>
                <a:spcPts val="0"/>
              </a:spcBef>
              <a:spcAft>
                <a:spcPts val="0"/>
              </a:spcAft>
              <a:buClr>
                <a:srgbClr val="6AA84F"/>
              </a:buClr>
              <a:buSzPts val="3600"/>
              <a:buAutoNum type="arabicPeriod"/>
            </a:pPr>
            <a:r>
              <a:rPr lang="fr-FR" sz="3600" b="1">
                <a:solidFill>
                  <a:srgbClr val="6AA84F"/>
                </a:solidFill>
                <a:latin typeface="Open Sans"/>
                <a:ea typeface="Open Sans"/>
                <a:cs typeface="Open Sans"/>
                <a:sym typeface="Open Sans"/>
              </a:rPr>
              <a:t>Data, Information &amp; Knowledge</a:t>
            </a:r>
            <a:endParaRPr sz="3600" b="1">
              <a:solidFill>
                <a:srgbClr val="6AA84F"/>
              </a:solidFill>
              <a:latin typeface="Open Sans"/>
              <a:ea typeface="Open Sans"/>
              <a:cs typeface="Open Sans"/>
              <a:sym typeface="Open Sans"/>
            </a:endParaRPr>
          </a:p>
          <a:p>
            <a:pPr marL="457200" lvl="0" indent="-457200" algn="l" rtl="0">
              <a:lnSpc>
                <a:spcPct val="115000"/>
              </a:lnSpc>
              <a:spcBef>
                <a:spcPts val="0"/>
              </a:spcBef>
              <a:spcAft>
                <a:spcPts val="0"/>
              </a:spcAft>
              <a:buClr>
                <a:schemeClr val="lt1"/>
              </a:buClr>
              <a:buSzPts val="3600"/>
              <a:buFont typeface="Open Sans"/>
              <a:buAutoNum type="arabicPeriod"/>
            </a:pPr>
            <a:r>
              <a:rPr lang="fr-FR" sz="3600">
                <a:solidFill>
                  <a:schemeClr val="lt1"/>
                </a:solidFill>
                <a:latin typeface="Open Sans"/>
                <a:ea typeface="Open Sans"/>
                <a:cs typeface="Open Sans"/>
                <a:sym typeface="Open Sans"/>
              </a:rPr>
              <a:t>What is Open Data? </a:t>
            </a:r>
            <a:endParaRPr sz="3600">
              <a:solidFill>
                <a:schemeClr val="lt1"/>
              </a:solidFill>
              <a:latin typeface="Open Sans"/>
              <a:ea typeface="Open Sans"/>
              <a:cs typeface="Open Sans"/>
              <a:sym typeface="Open Sans"/>
            </a:endParaRPr>
          </a:p>
          <a:p>
            <a:pPr marL="457200" lvl="0" indent="-457200" algn="l" rtl="0">
              <a:lnSpc>
                <a:spcPct val="115000"/>
              </a:lnSpc>
              <a:spcBef>
                <a:spcPts val="0"/>
              </a:spcBef>
              <a:spcAft>
                <a:spcPts val="0"/>
              </a:spcAft>
              <a:buClr>
                <a:schemeClr val="lt1"/>
              </a:buClr>
              <a:buSzPts val="3600"/>
              <a:buFont typeface="Open Sans"/>
              <a:buAutoNum type="arabicPeriod"/>
            </a:pPr>
            <a:r>
              <a:rPr lang="fr-FR" sz="3600">
                <a:solidFill>
                  <a:schemeClr val="lt1"/>
                </a:solidFill>
                <a:latin typeface="Open Sans"/>
                <a:ea typeface="Open Sans"/>
                <a:cs typeface="Open Sans"/>
                <a:sym typeface="Open Sans"/>
              </a:rPr>
              <a:t>Other Relevant Concepts</a:t>
            </a:r>
            <a:endParaRPr sz="3600">
              <a:solidFill>
                <a:schemeClr val="lt1"/>
              </a:solidFill>
              <a:latin typeface="Open Sans"/>
              <a:ea typeface="Open Sans"/>
              <a:cs typeface="Open Sans"/>
              <a:sym typeface="Open Sans"/>
            </a:endParaRPr>
          </a:p>
          <a:p>
            <a:pPr marL="457200" lvl="0" indent="-457200" algn="l" rtl="0">
              <a:lnSpc>
                <a:spcPct val="115000"/>
              </a:lnSpc>
              <a:spcBef>
                <a:spcPts val="0"/>
              </a:spcBef>
              <a:spcAft>
                <a:spcPts val="0"/>
              </a:spcAft>
              <a:buClr>
                <a:schemeClr val="lt1"/>
              </a:buClr>
              <a:buSzPts val="3600"/>
              <a:buFont typeface="Open Sans"/>
              <a:buAutoNum type="arabicPeriod"/>
            </a:pPr>
            <a:r>
              <a:rPr lang="fr-FR" sz="3600">
                <a:solidFill>
                  <a:schemeClr val="lt1"/>
                </a:solidFill>
                <a:latin typeface="Open Sans"/>
                <a:ea typeface="Open Sans"/>
                <a:cs typeface="Open Sans"/>
                <a:sym typeface="Open Sans"/>
              </a:rPr>
              <a:t>Guest Presentations</a:t>
            </a:r>
            <a:endParaRPr sz="3600">
              <a:solidFill>
                <a:schemeClr val="lt1"/>
              </a:solidFill>
              <a:latin typeface="Open Sans"/>
              <a:ea typeface="Open Sans"/>
              <a:cs typeface="Open Sans"/>
              <a:sym typeface="Open Sans"/>
            </a:endParaRPr>
          </a:p>
          <a:p>
            <a:pPr marL="457200" lvl="0" indent="-457200" algn="l" rtl="0">
              <a:lnSpc>
                <a:spcPct val="115000"/>
              </a:lnSpc>
              <a:spcBef>
                <a:spcPts val="0"/>
              </a:spcBef>
              <a:spcAft>
                <a:spcPts val="0"/>
              </a:spcAft>
              <a:buClr>
                <a:schemeClr val="lt1"/>
              </a:buClr>
              <a:buSzPts val="3600"/>
              <a:buFont typeface="Open Sans"/>
              <a:buAutoNum type="arabicPeriod"/>
            </a:pPr>
            <a:r>
              <a:rPr lang="fr-FR" sz="3600">
                <a:solidFill>
                  <a:schemeClr val="lt1"/>
                </a:solidFill>
                <a:latin typeface="Open Sans"/>
                <a:ea typeface="Open Sans"/>
                <a:cs typeface="Open Sans"/>
                <a:sym typeface="Open Sans"/>
              </a:rPr>
              <a:t>Starting to Work With Data</a:t>
            </a:r>
            <a:endParaRPr sz="3600">
              <a:solidFill>
                <a:schemeClr val="lt1"/>
              </a:solidFill>
              <a:latin typeface="Open Sans"/>
              <a:ea typeface="Open Sans"/>
              <a:cs typeface="Open Sans"/>
              <a:sym typeface="Open Sans"/>
            </a:endParaRPr>
          </a:p>
          <a:p>
            <a:pPr marL="0" lvl="0" indent="0" algn="ctr" rtl="0">
              <a:lnSpc>
                <a:spcPct val="90000"/>
              </a:lnSpc>
              <a:spcBef>
                <a:spcPts val="0"/>
              </a:spcBef>
              <a:spcAft>
                <a:spcPts val="0"/>
              </a:spcAft>
              <a:buClr>
                <a:schemeClr val="dk1"/>
              </a:buClr>
              <a:buSzPts val="891"/>
              <a:buFont typeface="Arial"/>
              <a:buNone/>
            </a:pPr>
            <a:endParaRPr sz="4320">
              <a:solidFill>
                <a:schemeClr val="lt1"/>
              </a:solidFill>
              <a:latin typeface="Open Sans"/>
              <a:ea typeface="Open Sans"/>
              <a:cs typeface="Open Sans"/>
              <a:sym typeface="Open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5"/>
        <p:cNvGrpSpPr/>
        <p:nvPr/>
      </p:nvGrpSpPr>
      <p:grpSpPr>
        <a:xfrm>
          <a:off x="0" y="0"/>
          <a:ext cx="0" cy="0"/>
          <a:chOff x="0" y="0"/>
          <a:chExt cx="0" cy="0"/>
        </a:xfrm>
      </p:grpSpPr>
      <p:sp>
        <p:nvSpPr>
          <p:cNvPr id="206" name="Google Shape;206;g17943b2fce8_0_11"/>
          <p:cNvSpPr txBox="1">
            <a:spLocks noGrp="1"/>
          </p:cNvSpPr>
          <p:nvPr>
            <p:ph type="title"/>
          </p:nvPr>
        </p:nvSpPr>
        <p:spPr>
          <a:xfrm>
            <a:off x="0" y="4450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When Does Data Become Information?</a:t>
            </a:r>
            <a:endParaRPr/>
          </a:p>
        </p:txBody>
      </p:sp>
      <p:sp>
        <p:nvSpPr>
          <p:cNvPr id="207" name="Google Shape;207;g17943b2fce8_0_11"/>
          <p:cNvSpPr txBox="1">
            <a:spLocks noGrp="1"/>
          </p:cNvSpPr>
          <p:nvPr>
            <p:ph type="body" idx="1"/>
          </p:nvPr>
        </p:nvSpPr>
        <p:spPr>
          <a:xfrm>
            <a:off x="311699" y="1828800"/>
            <a:ext cx="5636100" cy="33147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SzPts val="1800"/>
              <a:buFont typeface="Arial"/>
              <a:buChar char="•"/>
            </a:pPr>
            <a:r>
              <a:rPr lang="fr-FR" sz="1800" b="0" i="0" u="none" strike="noStrike">
                <a:solidFill>
                  <a:srgbClr val="000000"/>
                </a:solidFill>
                <a:latin typeface="Open Sans"/>
                <a:ea typeface="Open Sans"/>
                <a:cs typeface="Open Sans"/>
                <a:sym typeface="Open Sans"/>
              </a:rPr>
              <a:t>Information is what results when you have processed, interpreted, and organized facts. </a:t>
            </a:r>
            <a:endParaRPr sz="1800" b="0" i="0" u="none" strike="noStrike">
              <a:solidFill>
                <a:srgbClr val="000000"/>
              </a:solidFill>
              <a:latin typeface="Arial"/>
              <a:ea typeface="Arial"/>
              <a:cs typeface="Arial"/>
              <a:sym typeface="Arial"/>
            </a:endParaRPr>
          </a:p>
          <a:p>
            <a:pPr marL="457200" lvl="0" indent="-342900" algn="l" rtl="0">
              <a:lnSpc>
                <a:spcPct val="115000"/>
              </a:lnSpc>
              <a:spcBef>
                <a:spcPts val="1000"/>
              </a:spcBef>
              <a:spcAft>
                <a:spcPts val="1000"/>
              </a:spcAft>
              <a:buSzPts val="1800"/>
              <a:buFont typeface="Arial"/>
              <a:buChar char="•"/>
            </a:pPr>
            <a:r>
              <a:rPr lang="fr-FR" sz="1800" b="0" i="0" u="none" strike="noStrike">
                <a:solidFill>
                  <a:srgbClr val="000000"/>
                </a:solidFill>
                <a:latin typeface="Open Sans"/>
                <a:ea typeface="Open Sans"/>
                <a:cs typeface="Open Sans"/>
                <a:sym typeface="Open Sans"/>
              </a:rPr>
              <a:t>The word comes from the Latin word </a:t>
            </a:r>
            <a:r>
              <a:rPr lang="fr-FR" sz="1800" b="0" i="1" u="none" strike="noStrike">
                <a:solidFill>
                  <a:srgbClr val="000000"/>
                </a:solidFill>
                <a:latin typeface="Open Sans"/>
                <a:ea typeface="Open Sans"/>
                <a:cs typeface="Open Sans"/>
                <a:sym typeface="Open Sans"/>
              </a:rPr>
              <a:t>īnfōrmātiō</a:t>
            </a:r>
            <a:r>
              <a:rPr lang="fr-FR" sz="1800" b="0" i="0" u="none" strike="noStrike">
                <a:solidFill>
                  <a:srgbClr val="000000"/>
                </a:solidFill>
                <a:latin typeface="Open Sans"/>
                <a:ea typeface="Open Sans"/>
                <a:cs typeface="Open Sans"/>
                <a:sym typeface="Open Sans"/>
              </a:rPr>
              <a:t>, meaning “formation or conception.”</a:t>
            </a:r>
            <a:endParaRPr>
              <a:solidFill>
                <a:srgbClr val="000000"/>
              </a:solidFill>
              <a:latin typeface="Open Sans"/>
              <a:ea typeface="Open Sans"/>
              <a:cs typeface="Open Sans"/>
              <a:sym typeface="Open Sans"/>
            </a:endParaRPr>
          </a:p>
        </p:txBody>
      </p:sp>
      <p:pic>
        <p:nvPicPr>
          <p:cNvPr id="208" name="Google Shape;208;g17943b2fce8_0_11" descr="Shape&#10;&#10;Description automatically generated with low confidence"/>
          <p:cNvPicPr preferRelativeResize="0"/>
          <p:nvPr/>
        </p:nvPicPr>
        <p:blipFill rotWithShape="1">
          <a:blip r:embed="rId4">
            <a:alphaModFix/>
          </a:blip>
          <a:srcRect/>
          <a:stretch/>
        </p:blipFill>
        <p:spPr>
          <a:xfrm>
            <a:off x="6407731" y="1591241"/>
            <a:ext cx="1961018" cy="1961018"/>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2"/>
        <p:cNvGrpSpPr/>
        <p:nvPr/>
      </p:nvGrpSpPr>
      <p:grpSpPr>
        <a:xfrm>
          <a:off x="0" y="0"/>
          <a:ext cx="0" cy="0"/>
          <a:chOff x="0" y="0"/>
          <a:chExt cx="0" cy="0"/>
        </a:xfrm>
      </p:grpSpPr>
      <p:sp>
        <p:nvSpPr>
          <p:cNvPr id="213" name="Google Shape;213;g17943b2fce8_0_17"/>
          <p:cNvSpPr txBox="1">
            <a:spLocks noGrp="1"/>
          </p:cNvSpPr>
          <p:nvPr>
            <p:ph type="title"/>
          </p:nvPr>
        </p:nvSpPr>
        <p:spPr>
          <a:xfrm>
            <a:off x="0" y="4450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Early Data Analysis</a:t>
            </a:r>
            <a:endParaRPr/>
          </a:p>
        </p:txBody>
      </p:sp>
      <p:sp>
        <p:nvSpPr>
          <p:cNvPr id="214" name="Google Shape;214;g17943b2fce8_0_17"/>
          <p:cNvSpPr txBox="1">
            <a:spLocks noGrp="1"/>
          </p:cNvSpPr>
          <p:nvPr>
            <p:ph type="body" idx="1"/>
          </p:nvPr>
        </p:nvSpPr>
        <p:spPr>
          <a:xfrm>
            <a:off x="289100" y="1429675"/>
            <a:ext cx="3807600" cy="3314700"/>
          </a:xfrm>
          <a:prstGeom prst="rect">
            <a:avLst/>
          </a:prstGeom>
          <a:noFill/>
          <a:ln>
            <a:noFill/>
          </a:ln>
        </p:spPr>
        <p:txBody>
          <a:bodyPr spcFirstLastPara="1" wrap="square" lIns="91425" tIns="91425" rIns="91425" bIns="91425" anchor="t" anchorCtr="0">
            <a:normAutofit lnSpcReduction="10000"/>
          </a:bodyPr>
          <a:lstStyle/>
          <a:p>
            <a:pPr marL="457200" lvl="0" indent="-342900" algn="l" rtl="0">
              <a:lnSpc>
                <a:spcPct val="115000"/>
              </a:lnSpc>
              <a:spcBef>
                <a:spcPts val="1000"/>
              </a:spcBef>
              <a:spcAft>
                <a:spcPts val="0"/>
              </a:spcAft>
              <a:buSzPts val="1800"/>
              <a:buFont typeface="Arial"/>
              <a:buChar char="•"/>
            </a:pPr>
            <a:r>
              <a:rPr lang="fr-FR">
                <a:solidFill>
                  <a:srgbClr val="000000"/>
                </a:solidFill>
                <a:latin typeface="Open Sans"/>
                <a:ea typeface="Open Sans"/>
                <a:cs typeface="Open Sans"/>
                <a:sym typeface="Open Sans"/>
              </a:rPr>
              <a:t>One of the earliest cases of data visualization being used to influence public policy -&gt;</a:t>
            </a:r>
            <a:endParaRPr>
              <a:solidFill>
                <a:srgbClr val="000000"/>
              </a:solidFill>
              <a:latin typeface="Open Sans"/>
              <a:ea typeface="Open Sans"/>
              <a:cs typeface="Open Sans"/>
              <a:sym typeface="Open Sans"/>
            </a:endParaRPr>
          </a:p>
          <a:p>
            <a:pPr marL="457200" lvl="0" indent="-342900" algn="l" rtl="0">
              <a:lnSpc>
                <a:spcPct val="115000"/>
              </a:lnSpc>
              <a:spcBef>
                <a:spcPts val="1000"/>
              </a:spcBef>
              <a:spcAft>
                <a:spcPts val="0"/>
              </a:spcAft>
              <a:buSzPts val="1800"/>
              <a:buFont typeface="Arial"/>
              <a:buChar char="•"/>
            </a:pPr>
            <a:r>
              <a:rPr lang="fr-FR">
                <a:solidFill>
                  <a:srgbClr val="000000"/>
                </a:solidFill>
                <a:latin typeface="Open Sans"/>
                <a:ea typeface="Open Sans"/>
                <a:cs typeface="Open Sans"/>
                <a:sym typeface="Open Sans"/>
              </a:rPr>
              <a:t>Florence Nightingale </a:t>
            </a:r>
            <a:r>
              <a:rPr lang="fr-FR">
                <a:solidFill>
                  <a:schemeClr val="dk1"/>
                </a:solidFill>
                <a:latin typeface="Open Sans"/>
                <a:ea typeface="Open Sans"/>
                <a:cs typeface="Open Sans"/>
                <a:sym typeface="Open Sans"/>
              </a:rPr>
              <a:t>sought better sanitary conditions for British soldiers.</a:t>
            </a:r>
            <a:endParaRPr>
              <a:solidFill>
                <a:schemeClr val="dk1"/>
              </a:solidFill>
              <a:latin typeface="Open Sans"/>
              <a:ea typeface="Open Sans"/>
              <a:cs typeface="Open Sans"/>
              <a:sym typeface="Open Sans"/>
            </a:endParaRPr>
          </a:p>
          <a:p>
            <a:pPr marL="457200" lvl="0" indent="-342900" algn="l" rtl="0">
              <a:lnSpc>
                <a:spcPct val="115000"/>
              </a:lnSpc>
              <a:spcBef>
                <a:spcPts val="1000"/>
              </a:spcBef>
              <a:spcAft>
                <a:spcPts val="1000"/>
              </a:spcAft>
              <a:buClr>
                <a:srgbClr val="000000"/>
              </a:buClr>
              <a:buSzPts val="1800"/>
              <a:buFont typeface="Open Sans"/>
              <a:buChar char="•"/>
            </a:pPr>
            <a:r>
              <a:rPr lang="fr-FR">
                <a:solidFill>
                  <a:srgbClr val="000000"/>
                </a:solidFill>
                <a:latin typeface="Open Sans"/>
                <a:ea typeface="Open Sans"/>
                <a:cs typeface="Open Sans"/>
                <a:sym typeface="Open Sans"/>
              </a:rPr>
              <a:t>She created this rose chart to show causes of deaths by month in the Crimean War.</a:t>
            </a:r>
            <a:endParaRPr>
              <a:solidFill>
                <a:srgbClr val="000000"/>
              </a:solidFill>
              <a:latin typeface="Open Sans"/>
              <a:ea typeface="Open Sans"/>
              <a:cs typeface="Open Sans"/>
              <a:sym typeface="Open Sans"/>
            </a:endParaRPr>
          </a:p>
        </p:txBody>
      </p:sp>
      <p:pic>
        <p:nvPicPr>
          <p:cNvPr id="215" name="Google Shape;215;g17943b2fce8_0_17"/>
          <p:cNvPicPr preferRelativeResize="0"/>
          <p:nvPr/>
        </p:nvPicPr>
        <p:blipFill>
          <a:blip r:embed="rId4">
            <a:alphaModFix/>
          </a:blip>
          <a:stretch>
            <a:fillRect/>
          </a:stretch>
        </p:blipFill>
        <p:spPr>
          <a:xfrm>
            <a:off x="4226525" y="1757500"/>
            <a:ext cx="4742502" cy="259355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9"/>
        <p:cNvGrpSpPr/>
        <p:nvPr/>
      </p:nvGrpSpPr>
      <p:grpSpPr>
        <a:xfrm>
          <a:off x="0" y="0"/>
          <a:ext cx="0" cy="0"/>
          <a:chOff x="0" y="0"/>
          <a:chExt cx="0" cy="0"/>
        </a:xfrm>
      </p:grpSpPr>
      <p:sp>
        <p:nvSpPr>
          <p:cNvPr id="220" name="Google Shape;220;g17943b2fce8_0_23"/>
          <p:cNvSpPr txBox="1">
            <a:spLocks noGrp="1"/>
          </p:cNvSpPr>
          <p:nvPr>
            <p:ph type="title"/>
          </p:nvPr>
        </p:nvSpPr>
        <p:spPr>
          <a:xfrm>
            <a:off x="0" y="4450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When Does Data NOT Become Information?</a:t>
            </a:r>
            <a:endParaRPr/>
          </a:p>
        </p:txBody>
      </p:sp>
      <p:sp>
        <p:nvSpPr>
          <p:cNvPr id="221" name="Google Shape;221;g17943b2fce8_0_23"/>
          <p:cNvSpPr txBox="1">
            <a:spLocks noGrp="1"/>
          </p:cNvSpPr>
          <p:nvPr>
            <p:ph type="body" idx="1"/>
          </p:nvPr>
        </p:nvSpPr>
        <p:spPr>
          <a:xfrm>
            <a:off x="311700" y="1441250"/>
            <a:ext cx="5185800" cy="1277400"/>
          </a:xfrm>
          <a:prstGeom prst="rect">
            <a:avLst/>
          </a:prstGeom>
          <a:noFill/>
          <a:ln>
            <a:noFill/>
          </a:ln>
        </p:spPr>
        <p:txBody>
          <a:bodyPr spcFirstLastPara="1" wrap="square" lIns="91425" tIns="91425" rIns="91425" bIns="91425" anchor="t" anchorCtr="0">
            <a:normAutofit lnSpcReduction="10000"/>
          </a:bodyPr>
          <a:lstStyle/>
          <a:p>
            <a:pPr marL="457200" lvl="0" indent="-330200" algn="l" rtl="0">
              <a:lnSpc>
                <a:spcPct val="115000"/>
              </a:lnSpc>
              <a:spcBef>
                <a:spcPts val="0"/>
              </a:spcBef>
              <a:spcAft>
                <a:spcPts val="0"/>
              </a:spcAft>
              <a:buSzPts val="1600"/>
              <a:buFont typeface="Arial"/>
              <a:buChar char="•"/>
            </a:pPr>
            <a:r>
              <a:rPr lang="fr-FR" sz="1600">
                <a:solidFill>
                  <a:srgbClr val="000000"/>
                </a:solidFill>
                <a:latin typeface="Open Sans"/>
                <a:ea typeface="Open Sans"/>
                <a:cs typeface="Open Sans"/>
                <a:sym typeface="Open Sans"/>
              </a:rPr>
              <a:t>Data can be portrayed in a manner designed to mislead (see right)</a:t>
            </a:r>
            <a:endParaRPr sz="1600">
              <a:solidFill>
                <a:srgbClr val="000000"/>
              </a:solidFill>
              <a:latin typeface="Open Sans"/>
              <a:ea typeface="Open Sans"/>
              <a:cs typeface="Open Sans"/>
              <a:sym typeface="Open Sans"/>
            </a:endParaRPr>
          </a:p>
          <a:p>
            <a:pPr marL="457200" lvl="0" indent="-330200" algn="l" rtl="0">
              <a:lnSpc>
                <a:spcPct val="115000"/>
              </a:lnSpc>
              <a:spcBef>
                <a:spcPts val="0"/>
              </a:spcBef>
              <a:spcAft>
                <a:spcPts val="0"/>
              </a:spcAft>
              <a:buClr>
                <a:srgbClr val="000000"/>
              </a:buClr>
              <a:buSzPts val="1600"/>
              <a:buFont typeface="Open Sans"/>
              <a:buChar char="•"/>
            </a:pPr>
            <a:r>
              <a:rPr lang="fr-FR" sz="1600">
                <a:solidFill>
                  <a:srgbClr val="000000"/>
                </a:solidFill>
                <a:latin typeface="Open Sans"/>
                <a:ea typeface="Open Sans"/>
                <a:cs typeface="Open Sans"/>
                <a:sym typeface="Open Sans"/>
              </a:rPr>
              <a:t>Sometimes it can be more subtle (below) and accidental (they improved it below right)</a:t>
            </a:r>
            <a:endParaRPr sz="1600">
              <a:solidFill>
                <a:srgbClr val="000000"/>
              </a:solidFill>
              <a:latin typeface="Open Sans"/>
              <a:ea typeface="Open Sans"/>
              <a:cs typeface="Open Sans"/>
              <a:sym typeface="Open Sans"/>
            </a:endParaRPr>
          </a:p>
        </p:txBody>
      </p:sp>
      <p:pic>
        <p:nvPicPr>
          <p:cNvPr id="222" name="Google Shape;222;g17943b2fce8_0_23"/>
          <p:cNvPicPr preferRelativeResize="0"/>
          <p:nvPr/>
        </p:nvPicPr>
        <p:blipFill>
          <a:blip r:embed="rId4">
            <a:alphaModFix/>
          </a:blip>
          <a:stretch>
            <a:fillRect/>
          </a:stretch>
        </p:blipFill>
        <p:spPr>
          <a:xfrm>
            <a:off x="5829099" y="1441250"/>
            <a:ext cx="2891401" cy="3089668"/>
          </a:xfrm>
          <a:prstGeom prst="rect">
            <a:avLst/>
          </a:prstGeom>
          <a:noFill/>
          <a:ln>
            <a:noFill/>
          </a:ln>
        </p:spPr>
      </p:pic>
      <p:pic>
        <p:nvPicPr>
          <p:cNvPr id="223" name="Google Shape;223;g17943b2fce8_0_23"/>
          <p:cNvPicPr preferRelativeResize="0"/>
          <p:nvPr/>
        </p:nvPicPr>
        <p:blipFill>
          <a:blip r:embed="rId5">
            <a:alphaModFix/>
          </a:blip>
          <a:stretch>
            <a:fillRect/>
          </a:stretch>
        </p:blipFill>
        <p:spPr>
          <a:xfrm>
            <a:off x="705925" y="2763825"/>
            <a:ext cx="4397344" cy="1954375"/>
          </a:xfrm>
          <a:prstGeom prst="rect">
            <a:avLst/>
          </a:prstGeom>
          <a:noFill/>
          <a:ln>
            <a:noFill/>
          </a:ln>
        </p:spPr>
      </p:pic>
      <p:sp>
        <p:nvSpPr>
          <p:cNvPr id="224" name="Google Shape;224;g17943b2fce8_0_23"/>
          <p:cNvSpPr txBox="1"/>
          <p:nvPr/>
        </p:nvSpPr>
        <p:spPr>
          <a:xfrm>
            <a:off x="5843950" y="4563650"/>
            <a:ext cx="28617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fr-FR" sz="1200"/>
              <a:t>Source: Times of London</a:t>
            </a:r>
            <a:endParaRPr sz="1200"/>
          </a:p>
        </p:txBody>
      </p:sp>
      <p:sp>
        <p:nvSpPr>
          <p:cNvPr id="225" name="Google Shape;225;g17943b2fce8_0_23"/>
          <p:cNvSpPr txBox="1"/>
          <p:nvPr/>
        </p:nvSpPr>
        <p:spPr>
          <a:xfrm>
            <a:off x="1473750" y="4763375"/>
            <a:ext cx="28617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fr-FR" sz="1200"/>
              <a:t>Source: The Economist</a:t>
            </a:r>
            <a:endParaRPr sz="12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9"/>
        <p:cNvGrpSpPr/>
        <p:nvPr/>
      </p:nvGrpSpPr>
      <p:grpSpPr>
        <a:xfrm>
          <a:off x="0" y="0"/>
          <a:ext cx="0" cy="0"/>
          <a:chOff x="0" y="0"/>
          <a:chExt cx="0" cy="0"/>
        </a:xfrm>
      </p:grpSpPr>
      <p:sp>
        <p:nvSpPr>
          <p:cNvPr id="230" name="Google Shape;230;g17943b2fce8_0_32"/>
          <p:cNvSpPr txBox="1">
            <a:spLocks noGrp="1"/>
          </p:cNvSpPr>
          <p:nvPr>
            <p:ph type="title"/>
          </p:nvPr>
        </p:nvSpPr>
        <p:spPr>
          <a:xfrm>
            <a:off x="0" y="4450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Data vs. Information</a:t>
            </a:r>
            <a:endParaRPr/>
          </a:p>
        </p:txBody>
      </p:sp>
      <p:sp>
        <p:nvSpPr>
          <p:cNvPr id="231" name="Google Shape;231;g17943b2fce8_0_32"/>
          <p:cNvSpPr txBox="1">
            <a:spLocks noGrp="1"/>
          </p:cNvSpPr>
          <p:nvPr>
            <p:ph type="body" idx="1"/>
          </p:nvPr>
        </p:nvSpPr>
        <p:spPr>
          <a:xfrm>
            <a:off x="311699" y="1251433"/>
            <a:ext cx="5870400" cy="3801600"/>
          </a:xfrm>
          <a:prstGeom prst="rect">
            <a:avLst/>
          </a:prstGeom>
          <a:noFill/>
          <a:ln>
            <a:noFill/>
          </a:ln>
        </p:spPr>
        <p:txBody>
          <a:bodyPr spcFirstLastPara="1" wrap="square" lIns="91425" tIns="91425" rIns="91425" bIns="91425" anchor="t" anchorCtr="0">
            <a:normAutofit fontScale="85000" lnSpcReduction="10000"/>
          </a:bodyPr>
          <a:lstStyle/>
          <a:p>
            <a:pPr marL="114300" lvl="0" indent="0" algn="l" rtl="0">
              <a:lnSpc>
                <a:spcPct val="115000"/>
              </a:lnSpc>
              <a:spcBef>
                <a:spcPts val="0"/>
              </a:spcBef>
              <a:spcAft>
                <a:spcPts val="0"/>
              </a:spcAft>
              <a:buSzPct val="100840"/>
              <a:buNone/>
            </a:pPr>
            <a:r>
              <a:rPr lang="fr-FR" sz="2100" b="0" i="0" u="none" strike="noStrike">
                <a:solidFill>
                  <a:srgbClr val="000000"/>
                </a:solidFill>
                <a:latin typeface="Open Sans"/>
                <a:ea typeface="Open Sans"/>
                <a:cs typeface="Open Sans"/>
                <a:sym typeface="Open Sans"/>
              </a:rPr>
              <a:t>Data are a part, information is the whole:</a:t>
            </a:r>
            <a:endParaRPr sz="2100"/>
          </a:p>
          <a:p>
            <a:pPr marL="457200" lvl="0" indent="-342900" algn="l" rtl="0">
              <a:lnSpc>
                <a:spcPct val="115000"/>
              </a:lnSpc>
              <a:spcBef>
                <a:spcPts val="1000"/>
              </a:spcBef>
              <a:spcAft>
                <a:spcPts val="0"/>
              </a:spcAft>
              <a:buSzPct val="117647"/>
              <a:buFont typeface="Arial"/>
              <a:buChar char="•"/>
            </a:pPr>
            <a:r>
              <a:rPr lang="fr-FR" sz="1800" b="0" i="0" u="none" strike="noStrike">
                <a:solidFill>
                  <a:srgbClr val="000000"/>
                </a:solidFill>
                <a:latin typeface="Open Sans"/>
                <a:ea typeface="Open Sans"/>
                <a:cs typeface="Open Sans"/>
                <a:sym typeface="Open Sans"/>
              </a:rPr>
              <a:t>Data is a collection of facts. Information is how you understand those facts in context.</a:t>
            </a:r>
            <a:endParaRPr sz="1800" b="0" i="0" u="none" strike="noStrike">
              <a:solidFill>
                <a:srgbClr val="000000"/>
              </a:solidFill>
              <a:latin typeface="Arial"/>
              <a:ea typeface="Arial"/>
              <a:cs typeface="Arial"/>
              <a:sym typeface="Arial"/>
            </a:endParaRPr>
          </a:p>
          <a:p>
            <a:pPr marL="457200" lvl="0" indent="-342900" algn="l" rtl="0">
              <a:lnSpc>
                <a:spcPct val="115000"/>
              </a:lnSpc>
              <a:spcBef>
                <a:spcPts val="1000"/>
              </a:spcBef>
              <a:spcAft>
                <a:spcPts val="0"/>
              </a:spcAft>
              <a:buSzPct val="117647"/>
              <a:buFont typeface="Arial"/>
              <a:buChar char="•"/>
            </a:pPr>
            <a:r>
              <a:rPr lang="fr-FR" sz="1800" b="0" i="0" u="none" strike="noStrike">
                <a:solidFill>
                  <a:srgbClr val="000000"/>
                </a:solidFill>
                <a:latin typeface="Open Sans"/>
                <a:ea typeface="Open Sans"/>
                <a:cs typeface="Open Sans"/>
                <a:sym typeface="Open Sans"/>
              </a:rPr>
              <a:t>Information is an uncountable noun, while data is a mass noun.</a:t>
            </a:r>
            <a:endParaRPr sz="1800" b="0" i="0" u="none" strike="noStrike">
              <a:solidFill>
                <a:srgbClr val="000000"/>
              </a:solidFill>
              <a:latin typeface="Arial"/>
              <a:ea typeface="Arial"/>
              <a:cs typeface="Arial"/>
              <a:sym typeface="Arial"/>
            </a:endParaRPr>
          </a:p>
          <a:p>
            <a:pPr marL="457200" lvl="0" indent="-342900" algn="l" rtl="0">
              <a:lnSpc>
                <a:spcPct val="115000"/>
              </a:lnSpc>
              <a:spcBef>
                <a:spcPts val="1000"/>
              </a:spcBef>
              <a:spcAft>
                <a:spcPts val="0"/>
              </a:spcAft>
              <a:buSzPct val="117647"/>
              <a:buFont typeface="Arial"/>
              <a:buChar char="•"/>
            </a:pPr>
            <a:r>
              <a:rPr lang="fr-FR" sz="1800" b="0" i="0" u="none" strike="noStrike">
                <a:solidFill>
                  <a:srgbClr val="000000"/>
                </a:solidFill>
                <a:latin typeface="Open Sans"/>
                <a:ea typeface="Open Sans"/>
                <a:cs typeface="Open Sans"/>
                <a:sym typeface="Open Sans"/>
              </a:rPr>
              <a:t>The word “information” is used with a singular verb; “data” is used with a plural verb.</a:t>
            </a:r>
            <a:endParaRPr sz="1800" b="0" i="0" u="none" strike="noStrike">
              <a:solidFill>
                <a:srgbClr val="000000"/>
              </a:solidFill>
              <a:latin typeface="Arial"/>
              <a:ea typeface="Arial"/>
              <a:cs typeface="Arial"/>
              <a:sym typeface="Arial"/>
            </a:endParaRPr>
          </a:p>
          <a:p>
            <a:pPr marL="457200" lvl="0" indent="-342900" algn="l" rtl="0">
              <a:lnSpc>
                <a:spcPct val="115000"/>
              </a:lnSpc>
              <a:spcBef>
                <a:spcPts val="1000"/>
              </a:spcBef>
              <a:spcAft>
                <a:spcPts val="0"/>
              </a:spcAft>
              <a:buSzPct val="117647"/>
              <a:buFont typeface="Arial"/>
              <a:buChar char="•"/>
            </a:pPr>
            <a:r>
              <a:rPr lang="fr-FR" sz="1800" b="0" i="0" u="none" strike="noStrike">
                <a:solidFill>
                  <a:srgbClr val="000000"/>
                </a:solidFill>
                <a:latin typeface="Open Sans"/>
                <a:ea typeface="Open Sans"/>
                <a:cs typeface="Open Sans"/>
                <a:sym typeface="Open Sans"/>
              </a:rPr>
              <a:t>Data is not typically useful on its own, but information is.</a:t>
            </a:r>
            <a:endParaRPr sz="1800" b="0" i="0" u="none" strike="noStrike">
              <a:solidFill>
                <a:srgbClr val="000000"/>
              </a:solidFill>
              <a:latin typeface="Arial"/>
              <a:ea typeface="Arial"/>
              <a:cs typeface="Arial"/>
              <a:sym typeface="Arial"/>
            </a:endParaRPr>
          </a:p>
          <a:p>
            <a:pPr marL="457200" lvl="0" indent="-342900" algn="l" rtl="0">
              <a:lnSpc>
                <a:spcPct val="115000"/>
              </a:lnSpc>
              <a:spcBef>
                <a:spcPts val="1000"/>
              </a:spcBef>
              <a:spcAft>
                <a:spcPts val="0"/>
              </a:spcAft>
              <a:buSzPct val="117647"/>
              <a:buFont typeface="Arial"/>
              <a:buChar char="•"/>
            </a:pPr>
            <a:r>
              <a:rPr lang="fr-FR" sz="1800" b="0" i="0" u="none" strike="noStrike">
                <a:solidFill>
                  <a:srgbClr val="000000"/>
                </a:solidFill>
                <a:latin typeface="Open Sans"/>
                <a:ea typeface="Open Sans"/>
                <a:cs typeface="Open Sans"/>
                <a:sym typeface="Open Sans"/>
              </a:rPr>
              <a:t>Data generally includes the raw forms of numbers, statements, and characters. Information doesn’t have to.</a:t>
            </a:r>
            <a:endParaRPr sz="1800" b="0" i="0" u="none" strike="noStrike">
              <a:solidFill>
                <a:srgbClr val="000000"/>
              </a:solidFill>
              <a:latin typeface="Arial"/>
              <a:ea typeface="Arial"/>
              <a:cs typeface="Arial"/>
              <a:sym typeface="Arial"/>
            </a:endParaRPr>
          </a:p>
          <a:p>
            <a:pPr marL="457200" lvl="0" indent="-342900" algn="l" rtl="0">
              <a:lnSpc>
                <a:spcPct val="115000"/>
              </a:lnSpc>
              <a:spcBef>
                <a:spcPts val="1000"/>
              </a:spcBef>
              <a:spcAft>
                <a:spcPts val="0"/>
              </a:spcAft>
              <a:buSzPct val="117647"/>
              <a:buFont typeface="Arial"/>
              <a:buChar char="•"/>
            </a:pPr>
            <a:r>
              <a:rPr lang="fr-FR" sz="1800" b="0" i="0" u="none" strike="noStrike">
                <a:solidFill>
                  <a:srgbClr val="000000"/>
                </a:solidFill>
                <a:latin typeface="Open Sans"/>
                <a:ea typeface="Open Sans"/>
                <a:cs typeface="Open Sans"/>
                <a:sym typeface="Open Sans"/>
              </a:rPr>
              <a:t>Information depends on data. </a:t>
            </a:r>
            <a:endParaRPr sz="1800" b="0" i="0" u="none" strike="noStrike">
              <a:solidFill>
                <a:srgbClr val="000000"/>
              </a:solidFill>
              <a:latin typeface="Arial"/>
              <a:ea typeface="Arial"/>
              <a:cs typeface="Arial"/>
              <a:sym typeface="Arial"/>
            </a:endParaRPr>
          </a:p>
        </p:txBody>
      </p:sp>
      <p:pic>
        <p:nvPicPr>
          <p:cNvPr id="232" name="Google Shape;232;g17943b2fce8_0_32" descr="Shape&#10;&#10;Description automatically generated with low confidence"/>
          <p:cNvPicPr preferRelativeResize="0"/>
          <p:nvPr/>
        </p:nvPicPr>
        <p:blipFill rotWithShape="1">
          <a:blip r:embed="rId4">
            <a:alphaModFix/>
          </a:blip>
          <a:srcRect/>
          <a:stretch/>
        </p:blipFill>
        <p:spPr>
          <a:xfrm>
            <a:off x="6258645" y="1806436"/>
            <a:ext cx="2438095" cy="243809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6"/>
        <p:cNvGrpSpPr/>
        <p:nvPr/>
      </p:nvGrpSpPr>
      <p:grpSpPr>
        <a:xfrm>
          <a:off x="0" y="0"/>
          <a:ext cx="0" cy="0"/>
          <a:chOff x="0" y="0"/>
          <a:chExt cx="0" cy="0"/>
        </a:xfrm>
      </p:grpSpPr>
      <p:sp>
        <p:nvSpPr>
          <p:cNvPr id="237" name="Google Shape;237;g17943b2fce8_0_38"/>
          <p:cNvSpPr txBox="1">
            <a:spLocks noGrp="1"/>
          </p:cNvSpPr>
          <p:nvPr>
            <p:ph type="title"/>
          </p:nvPr>
        </p:nvSpPr>
        <p:spPr>
          <a:xfrm>
            <a:off x="0" y="4450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When Does Information Become Knowledge?</a:t>
            </a:r>
            <a:endParaRPr/>
          </a:p>
        </p:txBody>
      </p:sp>
      <p:sp>
        <p:nvSpPr>
          <p:cNvPr id="238" name="Google Shape;238;g17943b2fce8_0_38"/>
          <p:cNvSpPr txBox="1">
            <a:spLocks noGrp="1"/>
          </p:cNvSpPr>
          <p:nvPr>
            <p:ph type="body" idx="1"/>
          </p:nvPr>
        </p:nvSpPr>
        <p:spPr>
          <a:xfrm>
            <a:off x="311699" y="1341783"/>
            <a:ext cx="5870400" cy="3801600"/>
          </a:xfrm>
          <a:prstGeom prst="rect">
            <a:avLst/>
          </a:prstGeom>
          <a:noFill/>
          <a:ln>
            <a:noFill/>
          </a:ln>
        </p:spPr>
        <p:txBody>
          <a:bodyPr spcFirstLastPara="1" wrap="square" lIns="91425" tIns="91425" rIns="91425" bIns="91425" anchor="t" anchorCtr="0">
            <a:normAutofit/>
          </a:bodyPr>
          <a:lstStyle/>
          <a:p>
            <a:pPr marL="268287" lvl="0" indent="-268287" algn="l" rtl="0">
              <a:lnSpc>
                <a:spcPct val="115000"/>
              </a:lnSpc>
              <a:spcBef>
                <a:spcPts val="0"/>
              </a:spcBef>
              <a:spcAft>
                <a:spcPts val="0"/>
              </a:spcAft>
              <a:buSzPts val="1800"/>
              <a:buFont typeface="Arial"/>
              <a:buChar char="•"/>
            </a:pPr>
            <a:r>
              <a:rPr lang="fr-FR" b="0" i="0" u="none" strike="noStrike">
                <a:solidFill>
                  <a:srgbClr val="000000"/>
                </a:solidFill>
                <a:latin typeface="Open Sans"/>
                <a:ea typeface="Open Sans"/>
                <a:cs typeface="Open Sans"/>
                <a:sym typeface="Open Sans"/>
              </a:rPr>
              <a:t>Knowledge is gained by combining:</a:t>
            </a:r>
            <a:endParaRPr b="1" i="0" u="none" strike="noStrike">
              <a:solidFill>
                <a:srgbClr val="000000"/>
              </a:solidFill>
              <a:latin typeface="Arial"/>
              <a:ea typeface="Arial"/>
              <a:cs typeface="Arial"/>
              <a:sym typeface="Arial"/>
            </a:endParaRPr>
          </a:p>
          <a:p>
            <a:pPr marL="742950" lvl="1" indent="-285750" algn="l" rtl="0">
              <a:lnSpc>
                <a:spcPct val="115000"/>
              </a:lnSpc>
              <a:spcBef>
                <a:spcPts val="0"/>
              </a:spcBef>
              <a:spcAft>
                <a:spcPts val="0"/>
              </a:spcAft>
              <a:buSzPts val="1400"/>
              <a:buFont typeface="Arial"/>
              <a:buChar char="•"/>
            </a:pPr>
            <a:r>
              <a:rPr lang="fr-FR" sz="1500" b="0" i="0" u="none" strike="noStrike">
                <a:solidFill>
                  <a:srgbClr val="000000"/>
                </a:solidFill>
                <a:latin typeface="Open Sans"/>
                <a:ea typeface="Open Sans"/>
                <a:cs typeface="Open Sans"/>
                <a:sym typeface="Open Sans"/>
              </a:rPr>
              <a:t>Information</a:t>
            </a:r>
            <a:endParaRPr sz="1500" b="1" i="0" u="none" strike="noStrike">
              <a:solidFill>
                <a:srgbClr val="000000"/>
              </a:solidFill>
              <a:latin typeface="Arial"/>
              <a:ea typeface="Arial"/>
              <a:cs typeface="Arial"/>
              <a:sym typeface="Arial"/>
            </a:endParaRPr>
          </a:p>
          <a:p>
            <a:pPr marL="742950" lvl="1" indent="-285750" algn="l" rtl="0">
              <a:lnSpc>
                <a:spcPct val="115000"/>
              </a:lnSpc>
              <a:spcBef>
                <a:spcPts val="0"/>
              </a:spcBef>
              <a:spcAft>
                <a:spcPts val="0"/>
              </a:spcAft>
              <a:buSzPts val="1400"/>
              <a:buFont typeface="Arial"/>
              <a:buChar char="•"/>
            </a:pPr>
            <a:r>
              <a:rPr lang="fr-FR" sz="1500" b="0" i="0" u="none" strike="noStrike">
                <a:solidFill>
                  <a:srgbClr val="000000"/>
                </a:solidFill>
                <a:latin typeface="Open Sans"/>
                <a:ea typeface="Open Sans"/>
                <a:cs typeface="Open Sans"/>
                <a:sym typeface="Open Sans"/>
              </a:rPr>
              <a:t>Experience over time relevant to that information, and </a:t>
            </a:r>
            <a:endParaRPr sz="1500" b="1" i="0" u="none" strike="noStrike">
              <a:solidFill>
                <a:srgbClr val="000000"/>
              </a:solidFill>
              <a:latin typeface="Arial"/>
              <a:ea typeface="Arial"/>
              <a:cs typeface="Arial"/>
              <a:sym typeface="Arial"/>
            </a:endParaRPr>
          </a:p>
          <a:p>
            <a:pPr marL="742950" lvl="1" indent="-285750" algn="l" rtl="0">
              <a:lnSpc>
                <a:spcPct val="115000"/>
              </a:lnSpc>
              <a:spcBef>
                <a:spcPts val="0"/>
              </a:spcBef>
              <a:spcAft>
                <a:spcPts val="0"/>
              </a:spcAft>
              <a:buSzPts val="1400"/>
              <a:buFont typeface="Arial"/>
              <a:buChar char="•"/>
            </a:pPr>
            <a:r>
              <a:rPr lang="fr-FR" sz="1500" b="0" i="0" u="none" strike="noStrike">
                <a:solidFill>
                  <a:srgbClr val="000000"/>
                </a:solidFill>
                <a:latin typeface="Open Sans"/>
                <a:ea typeface="Open Sans"/>
                <a:cs typeface="Open Sans"/>
                <a:sym typeface="Open Sans"/>
              </a:rPr>
              <a:t>Previous insights that helps you and/or the people you work with or for. </a:t>
            </a:r>
            <a:endParaRPr sz="1500">
              <a:solidFill>
                <a:srgbClr val="000000"/>
              </a:solidFill>
              <a:latin typeface="Arial"/>
              <a:ea typeface="Arial"/>
              <a:cs typeface="Arial"/>
              <a:sym typeface="Arial"/>
            </a:endParaRPr>
          </a:p>
          <a:p>
            <a:pPr marL="285750" lvl="0" indent="-285750" algn="l" rtl="0">
              <a:lnSpc>
                <a:spcPct val="115000"/>
              </a:lnSpc>
              <a:spcBef>
                <a:spcPts val="0"/>
              </a:spcBef>
              <a:spcAft>
                <a:spcPts val="0"/>
              </a:spcAft>
              <a:buSzPts val="1800"/>
              <a:buFont typeface="Arial"/>
              <a:buChar char="•"/>
            </a:pPr>
            <a:r>
              <a:rPr lang="fr-FR" b="0" i="0" u="none" strike="noStrike">
                <a:solidFill>
                  <a:srgbClr val="000000"/>
                </a:solidFill>
                <a:latin typeface="Open Sans"/>
                <a:ea typeface="Open Sans"/>
                <a:cs typeface="Open Sans"/>
                <a:sym typeface="Open Sans"/>
              </a:rPr>
              <a:t>It is linked to doing and implies know-how and understanding (“why”)</a:t>
            </a:r>
            <a:endParaRPr b="0" i="0" u="none" strike="noStrike">
              <a:solidFill>
                <a:srgbClr val="000000"/>
              </a:solidFill>
              <a:latin typeface="Arial"/>
              <a:ea typeface="Arial"/>
              <a:cs typeface="Arial"/>
              <a:sym typeface="Arial"/>
            </a:endParaRPr>
          </a:p>
        </p:txBody>
      </p:sp>
      <p:pic>
        <p:nvPicPr>
          <p:cNvPr id="239" name="Google Shape;239;g17943b2fce8_0_38" descr="Shape&#10;&#10;Description automatically generated with low confidence"/>
          <p:cNvPicPr preferRelativeResize="0"/>
          <p:nvPr/>
        </p:nvPicPr>
        <p:blipFill rotWithShape="1">
          <a:blip r:embed="rId4">
            <a:alphaModFix/>
          </a:blip>
          <a:srcRect/>
          <a:stretch/>
        </p:blipFill>
        <p:spPr>
          <a:xfrm>
            <a:off x="6546879" y="1418811"/>
            <a:ext cx="2070348" cy="2070348"/>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3"/>
        <p:cNvGrpSpPr/>
        <p:nvPr/>
      </p:nvGrpSpPr>
      <p:grpSpPr>
        <a:xfrm>
          <a:off x="0" y="0"/>
          <a:ext cx="0" cy="0"/>
          <a:chOff x="0" y="0"/>
          <a:chExt cx="0" cy="0"/>
        </a:xfrm>
      </p:grpSpPr>
      <p:sp>
        <p:nvSpPr>
          <p:cNvPr id="244" name="Google Shape;244;g17943b2fce8_0_64"/>
          <p:cNvSpPr txBox="1">
            <a:spLocks noGrp="1"/>
          </p:cNvSpPr>
          <p:nvPr>
            <p:ph type="title"/>
          </p:nvPr>
        </p:nvSpPr>
        <p:spPr>
          <a:xfrm>
            <a:off x="311700" y="573625"/>
            <a:ext cx="8520600" cy="1249200"/>
          </a:xfrm>
          <a:prstGeom prst="rect">
            <a:avLst/>
          </a:prstGeom>
          <a:noFill/>
          <a:ln>
            <a:noFill/>
          </a:ln>
        </p:spPr>
        <p:txBody>
          <a:bodyPr spcFirstLastPara="1" wrap="square" lIns="91425" tIns="91425" rIns="91425" bIns="91425" anchor="t" anchorCtr="0">
            <a:noAutofit/>
          </a:bodyPr>
          <a:lstStyle/>
          <a:p>
            <a:pPr marL="457200" lvl="0" indent="-457200" algn="l" rtl="0">
              <a:lnSpc>
                <a:spcPct val="115000"/>
              </a:lnSpc>
              <a:spcBef>
                <a:spcPts val="0"/>
              </a:spcBef>
              <a:spcAft>
                <a:spcPts val="0"/>
              </a:spcAft>
              <a:buClr>
                <a:schemeClr val="lt1"/>
              </a:buClr>
              <a:buSzPts val="3600"/>
              <a:buAutoNum type="arabicPeriod"/>
            </a:pPr>
            <a:r>
              <a:rPr lang="fr-FR" sz="3600">
                <a:solidFill>
                  <a:schemeClr val="lt1"/>
                </a:solidFill>
                <a:latin typeface="Open Sans"/>
                <a:ea typeface="Open Sans"/>
                <a:cs typeface="Open Sans"/>
                <a:sym typeface="Open Sans"/>
              </a:rPr>
              <a:t>What is Data? </a:t>
            </a:r>
            <a:endParaRPr sz="3600">
              <a:solidFill>
                <a:schemeClr val="lt1"/>
              </a:solidFill>
            </a:endParaRPr>
          </a:p>
          <a:p>
            <a:pPr marL="457200" lvl="0" indent="-457200" algn="l" rtl="0">
              <a:lnSpc>
                <a:spcPct val="115000"/>
              </a:lnSpc>
              <a:spcBef>
                <a:spcPts val="0"/>
              </a:spcBef>
              <a:spcAft>
                <a:spcPts val="0"/>
              </a:spcAft>
              <a:buClr>
                <a:schemeClr val="lt1"/>
              </a:buClr>
              <a:buSzPts val="3600"/>
              <a:buAutoNum type="arabicPeriod"/>
            </a:pPr>
            <a:r>
              <a:rPr lang="fr-FR" sz="3600">
                <a:solidFill>
                  <a:schemeClr val="lt1"/>
                </a:solidFill>
                <a:latin typeface="Open Sans"/>
                <a:ea typeface="Open Sans"/>
                <a:cs typeface="Open Sans"/>
                <a:sym typeface="Open Sans"/>
              </a:rPr>
              <a:t>Data, Information &amp; Knowledge</a:t>
            </a:r>
            <a:endParaRPr sz="3600">
              <a:solidFill>
                <a:schemeClr val="lt1"/>
              </a:solidFill>
              <a:latin typeface="Open Sans"/>
              <a:ea typeface="Open Sans"/>
              <a:cs typeface="Open Sans"/>
              <a:sym typeface="Open Sans"/>
            </a:endParaRPr>
          </a:p>
          <a:p>
            <a:pPr marL="457200" lvl="0" indent="-457200" algn="l" rtl="0">
              <a:lnSpc>
                <a:spcPct val="115000"/>
              </a:lnSpc>
              <a:spcBef>
                <a:spcPts val="0"/>
              </a:spcBef>
              <a:spcAft>
                <a:spcPts val="0"/>
              </a:spcAft>
              <a:buClr>
                <a:srgbClr val="6AA84F"/>
              </a:buClr>
              <a:buSzPts val="3600"/>
              <a:buFont typeface="Open Sans"/>
              <a:buAutoNum type="arabicPeriod"/>
            </a:pPr>
            <a:r>
              <a:rPr lang="fr-FR" sz="3600" b="1">
                <a:solidFill>
                  <a:srgbClr val="6AA84F"/>
                </a:solidFill>
                <a:latin typeface="Open Sans"/>
                <a:ea typeface="Open Sans"/>
                <a:cs typeface="Open Sans"/>
                <a:sym typeface="Open Sans"/>
              </a:rPr>
              <a:t>What is Open Data? </a:t>
            </a:r>
            <a:endParaRPr sz="3600" b="1">
              <a:solidFill>
                <a:srgbClr val="6AA84F"/>
              </a:solidFill>
              <a:latin typeface="Open Sans"/>
              <a:ea typeface="Open Sans"/>
              <a:cs typeface="Open Sans"/>
              <a:sym typeface="Open Sans"/>
            </a:endParaRPr>
          </a:p>
          <a:p>
            <a:pPr marL="457200" lvl="0" indent="-457200" algn="l" rtl="0">
              <a:lnSpc>
                <a:spcPct val="115000"/>
              </a:lnSpc>
              <a:spcBef>
                <a:spcPts val="0"/>
              </a:spcBef>
              <a:spcAft>
                <a:spcPts val="0"/>
              </a:spcAft>
              <a:buClr>
                <a:schemeClr val="lt1"/>
              </a:buClr>
              <a:buSzPts val="3600"/>
              <a:buFont typeface="Open Sans"/>
              <a:buAutoNum type="arabicPeriod"/>
            </a:pPr>
            <a:r>
              <a:rPr lang="fr-FR" sz="3600">
                <a:solidFill>
                  <a:schemeClr val="lt1"/>
                </a:solidFill>
                <a:latin typeface="Open Sans"/>
                <a:ea typeface="Open Sans"/>
                <a:cs typeface="Open Sans"/>
                <a:sym typeface="Open Sans"/>
              </a:rPr>
              <a:t>Other Relevant Concepts</a:t>
            </a:r>
            <a:endParaRPr sz="3600">
              <a:solidFill>
                <a:schemeClr val="lt1"/>
              </a:solidFill>
              <a:latin typeface="Open Sans"/>
              <a:ea typeface="Open Sans"/>
              <a:cs typeface="Open Sans"/>
              <a:sym typeface="Open Sans"/>
            </a:endParaRPr>
          </a:p>
          <a:p>
            <a:pPr marL="457200" lvl="0" indent="-457200" algn="l" rtl="0">
              <a:lnSpc>
                <a:spcPct val="115000"/>
              </a:lnSpc>
              <a:spcBef>
                <a:spcPts val="0"/>
              </a:spcBef>
              <a:spcAft>
                <a:spcPts val="0"/>
              </a:spcAft>
              <a:buClr>
                <a:schemeClr val="lt1"/>
              </a:buClr>
              <a:buSzPts val="3600"/>
              <a:buFont typeface="Open Sans"/>
              <a:buAutoNum type="arabicPeriod"/>
            </a:pPr>
            <a:r>
              <a:rPr lang="fr-FR" sz="3600">
                <a:solidFill>
                  <a:schemeClr val="lt1"/>
                </a:solidFill>
                <a:latin typeface="Open Sans"/>
                <a:ea typeface="Open Sans"/>
                <a:cs typeface="Open Sans"/>
                <a:sym typeface="Open Sans"/>
              </a:rPr>
              <a:t>Guest Presentations</a:t>
            </a:r>
            <a:endParaRPr sz="3600">
              <a:solidFill>
                <a:schemeClr val="lt1"/>
              </a:solidFill>
              <a:latin typeface="Open Sans"/>
              <a:ea typeface="Open Sans"/>
              <a:cs typeface="Open Sans"/>
              <a:sym typeface="Open Sans"/>
            </a:endParaRPr>
          </a:p>
          <a:p>
            <a:pPr marL="457200" lvl="0" indent="-457200" algn="l" rtl="0">
              <a:lnSpc>
                <a:spcPct val="115000"/>
              </a:lnSpc>
              <a:spcBef>
                <a:spcPts val="0"/>
              </a:spcBef>
              <a:spcAft>
                <a:spcPts val="0"/>
              </a:spcAft>
              <a:buClr>
                <a:schemeClr val="lt1"/>
              </a:buClr>
              <a:buSzPts val="3600"/>
              <a:buFont typeface="Open Sans"/>
              <a:buAutoNum type="arabicPeriod"/>
            </a:pPr>
            <a:r>
              <a:rPr lang="fr-FR" sz="3600">
                <a:solidFill>
                  <a:schemeClr val="lt1"/>
                </a:solidFill>
                <a:latin typeface="Open Sans"/>
                <a:ea typeface="Open Sans"/>
                <a:cs typeface="Open Sans"/>
                <a:sym typeface="Open Sans"/>
              </a:rPr>
              <a:t>Starting to Work With Data</a:t>
            </a:r>
            <a:endParaRPr sz="3600">
              <a:solidFill>
                <a:schemeClr val="lt1"/>
              </a:solidFill>
              <a:latin typeface="Open Sans"/>
              <a:ea typeface="Open Sans"/>
              <a:cs typeface="Open Sans"/>
              <a:sym typeface="Open Sans"/>
            </a:endParaRPr>
          </a:p>
          <a:p>
            <a:pPr marL="0" lvl="0" indent="0" algn="ctr" rtl="0">
              <a:lnSpc>
                <a:spcPct val="90000"/>
              </a:lnSpc>
              <a:spcBef>
                <a:spcPts val="0"/>
              </a:spcBef>
              <a:spcAft>
                <a:spcPts val="0"/>
              </a:spcAft>
              <a:buClr>
                <a:schemeClr val="dk1"/>
              </a:buClr>
              <a:buSzPts val="891"/>
              <a:buFont typeface="Arial"/>
              <a:buNone/>
            </a:pPr>
            <a:endParaRPr sz="4320">
              <a:solidFill>
                <a:schemeClr val="lt1"/>
              </a:solidFill>
              <a:latin typeface="Open Sans"/>
              <a:ea typeface="Open Sans"/>
              <a:cs typeface="Open Sans"/>
              <a:sym typeface="Open San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8"/>
        <p:cNvGrpSpPr/>
        <p:nvPr/>
      </p:nvGrpSpPr>
      <p:grpSpPr>
        <a:xfrm>
          <a:off x="0" y="0"/>
          <a:ext cx="0" cy="0"/>
          <a:chOff x="0" y="0"/>
          <a:chExt cx="0" cy="0"/>
        </a:xfrm>
      </p:grpSpPr>
      <p:sp>
        <p:nvSpPr>
          <p:cNvPr id="249" name="Google Shape;249;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600">
                <a:solidFill>
                  <a:schemeClr val="lt1"/>
                </a:solidFill>
                <a:latin typeface="Open Sans"/>
                <a:ea typeface="Open Sans"/>
                <a:cs typeface="Open Sans"/>
                <a:sym typeface="Open Sans"/>
              </a:rPr>
              <a:t>What Is Open Data – the short answer</a:t>
            </a:r>
            <a:endParaRPr/>
          </a:p>
        </p:txBody>
      </p:sp>
      <p:sp>
        <p:nvSpPr>
          <p:cNvPr id="250" name="Google Shape;250;p13"/>
          <p:cNvSpPr txBox="1">
            <a:spLocks noGrp="1"/>
          </p:cNvSpPr>
          <p:nvPr>
            <p:ph type="body" idx="1"/>
          </p:nvPr>
        </p:nvSpPr>
        <p:spPr>
          <a:xfrm>
            <a:off x="3233624" y="1408724"/>
            <a:ext cx="5636100" cy="35622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SzPts val="1800"/>
              <a:buChar char="●"/>
            </a:pPr>
            <a:r>
              <a:rPr lang="fr-FR" sz="1800" b="0" i="0" u="none" strike="noStrike">
                <a:solidFill>
                  <a:srgbClr val="000000"/>
                </a:solidFill>
                <a:latin typeface="Open Sans"/>
                <a:ea typeface="Open Sans"/>
                <a:cs typeface="Open Sans"/>
                <a:sym typeface="Open Sans"/>
              </a:rPr>
              <a:t>Open Data is the idea that some data should be freely available to everyone to use and republish as they wish, without restrictions from copyright, patents or other mechanisms of control (Wikipedia).</a:t>
            </a:r>
            <a:endParaRPr/>
          </a:p>
          <a:p>
            <a:pPr marL="457200" lvl="0" indent="-342900" algn="l" rtl="0">
              <a:lnSpc>
                <a:spcPct val="115000"/>
              </a:lnSpc>
              <a:spcBef>
                <a:spcPts val="0"/>
              </a:spcBef>
              <a:spcAft>
                <a:spcPts val="0"/>
              </a:spcAft>
              <a:buSzPts val="1800"/>
              <a:buChar char="●"/>
            </a:pPr>
            <a:r>
              <a:rPr lang="fr-FR" sz="1800" b="0" i="0" u="none" strike="noStrike">
                <a:solidFill>
                  <a:srgbClr val="000000"/>
                </a:solidFill>
                <a:latin typeface="Open Sans"/>
                <a:ea typeface="Open Sans"/>
                <a:cs typeface="Open Sans"/>
                <a:sym typeface="Open Sans"/>
              </a:rPr>
              <a:t>Open Data is defined as structured data that is machine-readable, freely shared, used and built on without restrictions (Government of Canada).</a:t>
            </a:r>
            <a:endParaRPr/>
          </a:p>
        </p:txBody>
      </p:sp>
      <p:pic>
        <p:nvPicPr>
          <p:cNvPr id="251" name="Google Shape;251;p13"/>
          <p:cNvPicPr preferRelativeResize="0"/>
          <p:nvPr/>
        </p:nvPicPr>
        <p:blipFill rotWithShape="1">
          <a:blip r:embed="rId4">
            <a:alphaModFix/>
          </a:blip>
          <a:srcRect/>
          <a:stretch/>
        </p:blipFill>
        <p:spPr>
          <a:xfrm>
            <a:off x="702610" y="1863984"/>
            <a:ext cx="2034746" cy="203474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5"/>
        <p:cNvGrpSpPr/>
        <p:nvPr/>
      </p:nvGrpSpPr>
      <p:grpSpPr>
        <a:xfrm>
          <a:off x="0" y="0"/>
          <a:ext cx="0" cy="0"/>
          <a:chOff x="0" y="0"/>
          <a:chExt cx="0" cy="0"/>
        </a:xfrm>
      </p:grpSpPr>
      <p:sp>
        <p:nvSpPr>
          <p:cNvPr id="256" name="Google Shape;256;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600">
                <a:solidFill>
                  <a:schemeClr val="lt1"/>
                </a:solidFill>
                <a:latin typeface="Open Sans"/>
                <a:ea typeface="Open Sans"/>
                <a:cs typeface="Open Sans"/>
                <a:sym typeface="Open Sans"/>
              </a:rPr>
              <a:t>What Is Open Data – 10 Principles</a:t>
            </a:r>
            <a:endParaRPr/>
          </a:p>
        </p:txBody>
      </p:sp>
      <p:sp>
        <p:nvSpPr>
          <p:cNvPr id="257" name="Google Shape;257;p14"/>
          <p:cNvSpPr txBox="1">
            <a:spLocks noGrp="1"/>
          </p:cNvSpPr>
          <p:nvPr>
            <p:ph type="body" idx="1"/>
          </p:nvPr>
        </p:nvSpPr>
        <p:spPr>
          <a:xfrm>
            <a:off x="311699" y="1446399"/>
            <a:ext cx="5636020" cy="3562205"/>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SzPts val="1800"/>
              <a:buChar char="●"/>
            </a:pPr>
            <a:r>
              <a:rPr lang="fr-FR" sz="1800" b="1" i="0" u="none" strike="noStrike">
                <a:solidFill>
                  <a:srgbClr val="000000"/>
                </a:solidFill>
                <a:latin typeface="Open Sans"/>
                <a:ea typeface="Open Sans"/>
                <a:cs typeface="Open Sans"/>
                <a:sym typeface="Open Sans"/>
              </a:rPr>
              <a:t>Completeness: </a:t>
            </a:r>
            <a:r>
              <a:rPr lang="fr-FR" sz="1800" b="0" i="0" u="none" strike="noStrike">
                <a:solidFill>
                  <a:srgbClr val="000000"/>
                </a:solidFill>
                <a:latin typeface="Open Sans"/>
                <a:ea typeface="Open Sans"/>
                <a:cs typeface="Open Sans"/>
                <a:sym typeface="Open Sans"/>
              </a:rPr>
              <a:t>Datasets should be as complete as possible, reflecting all of what is recorded about a particular subject. </a:t>
            </a:r>
            <a:endParaRPr/>
          </a:p>
          <a:p>
            <a:pPr marL="457200" lvl="0" indent="-342900" algn="l" rtl="0">
              <a:lnSpc>
                <a:spcPct val="115000"/>
              </a:lnSpc>
              <a:spcBef>
                <a:spcPts val="1000"/>
              </a:spcBef>
              <a:spcAft>
                <a:spcPts val="0"/>
              </a:spcAft>
              <a:buSzPts val="1800"/>
              <a:buChar char="●"/>
            </a:pPr>
            <a:r>
              <a:rPr lang="fr-FR" sz="1800" b="1" i="0" u="none" strike="noStrike">
                <a:solidFill>
                  <a:srgbClr val="000000"/>
                </a:solidFill>
                <a:latin typeface="Open Sans"/>
                <a:ea typeface="Open Sans"/>
                <a:cs typeface="Open Sans"/>
                <a:sym typeface="Open Sans"/>
              </a:rPr>
              <a:t>Primacy: </a:t>
            </a:r>
            <a:r>
              <a:rPr lang="fr-FR" sz="1800" b="0" i="0" u="none" strike="noStrike">
                <a:solidFill>
                  <a:srgbClr val="000000"/>
                </a:solidFill>
                <a:latin typeface="Open Sans"/>
                <a:ea typeface="Open Sans"/>
                <a:cs typeface="Open Sans"/>
                <a:sym typeface="Open Sans"/>
              </a:rPr>
              <a:t>Datasets should come from / link to the entity that collected it. </a:t>
            </a:r>
            <a:endParaRPr/>
          </a:p>
          <a:p>
            <a:pPr marL="457200" lvl="0" indent="-342900" algn="l" rtl="0">
              <a:lnSpc>
                <a:spcPct val="115000"/>
              </a:lnSpc>
              <a:spcBef>
                <a:spcPts val="1000"/>
              </a:spcBef>
              <a:spcAft>
                <a:spcPts val="1000"/>
              </a:spcAft>
              <a:buSzPts val="1800"/>
              <a:buChar char="●"/>
            </a:pPr>
            <a:r>
              <a:rPr lang="fr-FR" sz="1800" b="1" i="0" u="none" strike="noStrike">
                <a:solidFill>
                  <a:srgbClr val="000000"/>
                </a:solidFill>
                <a:latin typeface="Open Sans"/>
                <a:ea typeface="Open Sans"/>
                <a:cs typeface="Open Sans"/>
                <a:sym typeface="Open Sans"/>
              </a:rPr>
              <a:t>Timeliness: </a:t>
            </a:r>
            <a:r>
              <a:rPr lang="fr-FR" sz="1800" b="0" i="0" u="none" strike="noStrike">
                <a:solidFill>
                  <a:srgbClr val="000000"/>
                </a:solidFill>
                <a:latin typeface="Open Sans"/>
                <a:ea typeface="Open Sans"/>
                <a:cs typeface="Open Sans"/>
                <a:sym typeface="Open Sans"/>
              </a:rPr>
              <a:t>Datasets released should be made available to the public in a timely fashion. Whenever feasible, as quickly as it is gathered and collected.</a:t>
            </a:r>
            <a:endParaRPr/>
          </a:p>
        </p:txBody>
      </p:sp>
      <p:pic>
        <p:nvPicPr>
          <p:cNvPr id="258" name="Google Shape;258;p14"/>
          <p:cNvPicPr preferRelativeResize="0"/>
          <p:nvPr/>
        </p:nvPicPr>
        <p:blipFill rotWithShape="1">
          <a:blip r:embed="rId4">
            <a:alphaModFix/>
          </a:blip>
          <a:srcRect/>
          <a:stretch/>
        </p:blipFill>
        <p:spPr>
          <a:xfrm>
            <a:off x="6557319" y="2085717"/>
            <a:ext cx="1853514" cy="185351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2"/>
        <p:cNvGrpSpPr/>
        <p:nvPr/>
      </p:nvGrpSpPr>
      <p:grpSpPr>
        <a:xfrm>
          <a:off x="0" y="0"/>
          <a:ext cx="0" cy="0"/>
          <a:chOff x="0" y="0"/>
          <a:chExt cx="0" cy="0"/>
        </a:xfrm>
      </p:grpSpPr>
      <p:sp>
        <p:nvSpPr>
          <p:cNvPr id="63" name="Google Shape;63;g17257c3230f_0_6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Clr>
                <a:schemeClr val="dk1"/>
              </a:buClr>
              <a:buSzPts val="990"/>
              <a:buFont typeface="Arial"/>
              <a:buNone/>
            </a:pPr>
            <a:r>
              <a:rPr lang="fr-FR" sz="3600">
                <a:solidFill>
                  <a:schemeClr val="lt1"/>
                </a:solidFill>
                <a:latin typeface="Open Sans"/>
                <a:ea typeface="Open Sans"/>
                <a:cs typeface="Open Sans"/>
                <a:sym typeface="Open Sans"/>
              </a:rPr>
              <a:t>Program Presenters</a:t>
            </a:r>
            <a:endParaRPr sz="36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SzPts val="990"/>
              <a:buNone/>
            </a:pPr>
            <a:endParaRPr sz="1720">
              <a:solidFill>
                <a:schemeClr val="lt1"/>
              </a:solidFill>
              <a:latin typeface="Open Sans"/>
              <a:ea typeface="Open Sans"/>
              <a:cs typeface="Open Sans"/>
              <a:sym typeface="Open Sans"/>
            </a:endParaRPr>
          </a:p>
        </p:txBody>
      </p:sp>
      <p:sp>
        <p:nvSpPr>
          <p:cNvPr id="64" name="Google Shape;64;g17257c3230f_0_68"/>
          <p:cNvSpPr txBox="1"/>
          <p:nvPr/>
        </p:nvSpPr>
        <p:spPr>
          <a:xfrm>
            <a:off x="4743700" y="1383900"/>
            <a:ext cx="3000000" cy="6618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1200"/>
              </a:spcBef>
              <a:spcAft>
                <a:spcPts val="1200"/>
              </a:spcAft>
              <a:buClr>
                <a:srgbClr val="000000"/>
              </a:buClr>
              <a:buSzPts val="3100"/>
              <a:buFont typeface="Arial"/>
              <a:buNone/>
            </a:pPr>
            <a:endParaRPr sz="3100" b="0" i="0" u="none" strike="noStrike" cap="none">
              <a:solidFill>
                <a:schemeClr val="dk1"/>
              </a:solidFill>
              <a:latin typeface="Calibri"/>
              <a:ea typeface="Calibri"/>
              <a:cs typeface="Calibri"/>
              <a:sym typeface="Calibri"/>
            </a:endParaRPr>
          </a:p>
        </p:txBody>
      </p:sp>
      <p:sp>
        <p:nvSpPr>
          <p:cNvPr id="65" name="Google Shape;65;g17257c3230f_0_68"/>
          <p:cNvSpPr txBox="1">
            <a:spLocks noGrp="1"/>
          </p:cNvSpPr>
          <p:nvPr>
            <p:ph type="body" idx="1"/>
          </p:nvPr>
        </p:nvSpPr>
        <p:spPr>
          <a:xfrm>
            <a:off x="1682300" y="1383900"/>
            <a:ext cx="2158500" cy="3322800"/>
          </a:xfrm>
          <a:prstGeom prst="rect">
            <a:avLst/>
          </a:prstGeom>
          <a:noFill/>
          <a:ln>
            <a:noFill/>
          </a:ln>
        </p:spPr>
        <p:txBody>
          <a:bodyPr spcFirstLastPara="1" wrap="square" lIns="91425" tIns="91425" rIns="91425" bIns="91425" anchor="t" anchorCtr="0">
            <a:normAutofit fontScale="85000" lnSpcReduction="20000"/>
          </a:bodyPr>
          <a:lstStyle/>
          <a:p>
            <a:pPr marL="114300" lvl="0" indent="0" algn="l" rtl="0">
              <a:lnSpc>
                <a:spcPct val="115000"/>
              </a:lnSpc>
              <a:spcBef>
                <a:spcPts val="0"/>
              </a:spcBef>
              <a:spcAft>
                <a:spcPts val="0"/>
              </a:spcAft>
              <a:buSzPct val="138996"/>
              <a:buNone/>
            </a:pPr>
            <a:r>
              <a:rPr lang="fr-FR" sz="1400">
                <a:solidFill>
                  <a:srgbClr val="000000"/>
                </a:solidFill>
                <a:latin typeface="Open Sans"/>
                <a:ea typeface="Open Sans"/>
                <a:cs typeface="Open Sans"/>
                <a:sym typeface="Open Sans"/>
              </a:rPr>
              <a:t>Session One:</a:t>
            </a:r>
            <a:br>
              <a:rPr lang="fr-FR" sz="1400">
                <a:solidFill>
                  <a:srgbClr val="000000"/>
                </a:solidFill>
                <a:latin typeface="Open Sans"/>
                <a:ea typeface="Open Sans"/>
                <a:cs typeface="Open Sans"/>
                <a:sym typeface="Open Sans"/>
              </a:rPr>
            </a:br>
            <a:r>
              <a:rPr lang="fr-FR" sz="1400" i="1">
                <a:solidFill>
                  <a:srgbClr val="000000"/>
                </a:solidFill>
                <a:latin typeface="Open Sans"/>
                <a:ea typeface="Open Sans"/>
                <a:cs typeface="Open Sans"/>
                <a:sym typeface="Open Sans"/>
              </a:rPr>
              <a:t>Intro to the Dataverse</a:t>
            </a:r>
            <a:endParaRPr sz="1400">
              <a:solidFill>
                <a:srgbClr val="000000"/>
              </a:solidFill>
              <a:latin typeface="Open Sans"/>
              <a:ea typeface="Open Sans"/>
              <a:cs typeface="Open Sans"/>
              <a:sym typeface="Open Sans"/>
            </a:endParaRPr>
          </a:p>
          <a:p>
            <a:pPr marL="114300" lvl="0" indent="0" algn="l" rtl="0">
              <a:lnSpc>
                <a:spcPct val="115000"/>
              </a:lnSpc>
              <a:spcBef>
                <a:spcPts val="0"/>
              </a:spcBef>
              <a:spcAft>
                <a:spcPts val="0"/>
              </a:spcAft>
              <a:buSzPct val="138996"/>
              <a:buNone/>
            </a:pPr>
            <a:r>
              <a:rPr lang="fr-FR" sz="1400">
                <a:solidFill>
                  <a:srgbClr val="000000"/>
                </a:solidFill>
                <a:latin typeface="Open Sans"/>
                <a:ea typeface="Open Sans"/>
                <a:cs typeface="Open Sans"/>
                <a:sym typeface="Open Sans"/>
              </a:rPr>
              <a:t>Paul Connor</a:t>
            </a:r>
            <a:endParaRPr sz="1400">
              <a:solidFill>
                <a:srgbClr val="000000"/>
              </a:solidFill>
              <a:latin typeface="Open Sans"/>
              <a:ea typeface="Open Sans"/>
              <a:cs typeface="Open Sans"/>
              <a:sym typeface="Open Sans"/>
            </a:endParaRPr>
          </a:p>
          <a:p>
            <a:pPr marL="114300" lvl="0" indent="0" algn="l" rtl="0">
              <a:lnSpc>
                <a:spcPct val="115000"/>
              </a:lnSpc>
              <a:spcBef>
                <a:spcPts val="0"/>
              </a:spcBef>
              <a:spcAft>
                <a:spcPts val="0"/>
              </a:spcAft>
              <a:buSzPct val="138996"/>
              <a:buNone/>
            </a:pPr>
            <a:r>
              <a:rPr lang="fr-FR" sz="1400">
                <a:latin typeface="Open Sans"/>
                <a:ea typeface="Open Sans"/>
                <a:cs typeface="Open Sans"/>
                <a:sym typeface="Open Sans"/>
              </a:rPr>
              <a:t>ED of the Canadian Open Data Society</a:t>
            </a:r>
            <a:endParaRPr sz="1400">
              <a:latin typeface="Open Sans"/>
              <a:ea typeface="Open Sans"/>
              <a:cs typeface="Open Sans"/>
              <a:sym typeface="Open Sans"/>
            </a:endParaRPr>
          </a:p>
          <a:p>
            <a:pPr marL="114300" lvl="0" indent="0" algn="l" rtl="0">
              <a:lnSpc>
                <a:spcPct val="115000"/>
              </a:lnSpc>
              <a:spcBef>
                <a:spcPts val="0"/>
              </a:spcBef>
              <a:spcAft>
                <a:spcPts val="0"/>
              </a:spcAft>
              <a:buSzPct val="108108"/>
              <a:buNone/>
            </a:pPr>
            <a:r>
              <a:rPr lang="fr-FR">
                <a:solidFill>
                  <a:schemeClr val="dk1"/>
                </a:solidFill>
              </a:rPr>
              <a:t>October 31, 2022</a:t>
            </a:r>
            <a:br>
              <a:rPr lang="fr-FR"/>
            </a:br>
            <a:br>
              <a:rPr lang="fr-FR"/>
            </a:br>
            <a:endParaRPr/>
          </a:p>
          <a:p>
            <a:pPr marL="114300" lvl="0" indent="0" algn="l" rtl="0">
              <a:lnSpc>
                <a:spcPct val="115000"/>
              </a:lnSpc>
              <a:spcBef>
                <a:spcPts val="0"/>
              </a:spcBef>
              <a:spcAft>
                <a:spcPts val="0"/>
              </a:spcAft>
              <a:buSzPct val="138996"/>
              <a:buNone/>
            </a:pPr>
            <a:endParaRPr sz="1400">
              <a:solidFill>
                <a:schemeClr val="dk1"/>
              </a:solidFill>
              <a:latin typeface="Open Sans"/>
              <a:ea typeface="Open Sans"/>
              <a:cs typeface="Open Sans"/>
              <a:sym typeface="Open Sans"/>
            </a:endParaRPr>
          </a:p>
          <a:p>
            <a:pPr marL="114300" lvl="0" indent="0" algn="l" rtl="0">
              <a:lnSpc>
                <a:spcPct val="115000"/>
              </a:lnSpc>
              <a:spcBef>
                <a:spcPts val="0"/>
              </a:spcBef>
              <a:spcAft>
                <a:spcPts val="0"/>
              </a:spcAft>
              <a:buSzPct val="138996"/>
              <a:buNone/>
            </a:pPr>
            <a:r>
              <a:rPr lang="fr-FR" sz="1400">
                <a:solidFill>
                  <a:schemeClr val="dk1"/>
                </a:solidFill>
                <a:latin typeface="Open Sans"/>
                <a:ea typeface="Open Sans"/>
                <a:cs typeface="Open Sans"/>
                <a:sym typeface="Open Sans"/>
              </a:rPr>
              <a:t>Session Three:</a:t>
            </a:r>
            <a:endParaRPr sz="1400">
              <a:solidFill>
                <a:schemeClr val="dk1"/>
              </a:solidFill>
              <a:latin typeface="Open Sans"/>
              <a:ea typeface="Open Sans"/>
              <a:cs typeface="Open Sans"/>
              <a:sym typeface="Open Sans"/>
            </a:endParaRPr>
          </a:p>
          <a:p>
            <a:pPr marL="114300" lvl="0" indent="0" algn="l" rtl="0">
              <a:lnSpc>
                <a:spcPct val="115000"/>
              </a:lnSpc>
              <a:spcBef>
                <a:spcPts val="0"/>
              </a:spcBef>
              <a:spcAft>
                <a:spcPts val="0"/>
              </a:spcAft>
              <a:buSzPct val="138996"/>
              <a:buNone/>
            </a:pPr>
            <a:r>
              <a:rPr lang="fr-FR" sz="1400" i="1">
                <a:solidFill>
                  <a:schemeClr val="dk1"/>
                </a:solidFill>
                <a:latin typeface="Open Sans"/>
                <a:ea typeface="Open Sans"/>
                <a:cs typeface="Open Sans"/>
                <a:sym typeface="Open Sans"/>
              </a:rPr>
              <a:t>Generate Biz Insights Using Python</a:t>
            </a:r>
            <a:endParaRPr sz="1400">
              <a:solidFill>
                <a:schemeClr val="dk1"/>
              </a:solidFill>
              <a:latin typeface="Open Sans"/>
              <a:ea typeface="Open Sans"/>
              <a:cs typeface="Open Sans"/>
              <a:sym typeface="Open Sans"/>
            </a:endParaRPr>
          </a:p>
          <a:p>
            <a:pPr marL="114300" lvl="0" indent="0" algn="l" rtl="0">
              <a:spcBef>
                <a:spcPts val="0"/>
              </a:spcBef>
              <a:spcAft>
                <a:spcPts val="0"/>
              </a:spcAft>
              <a:buSzPct val="138996"/>
              <a:buNone/>
            </a:pPr>
            <a:r>
              <a:rPr lang="fr-FR" sz="1400">
                <a:solidFill>
                  <a:schemeClr val="dk1"/>
                </a:solidFill>
                <a:latin typeface="Open Sans"/>
                <a:ea typeface="Open Sans"/>
                <a:cs typeface="Open Sans"/>
                <a:sym typeface="Open Sans"/>
              </a:rPr>
              <a:t>Reena Shaw</a:t>
            </a:r>
            <a:endParaRPr sz="1400">
              <a:solidFill>
                <a:schemeClr val="dk1"/>
              </a:solidFill>
              <a:latin typeface="Open Sans"/>
              <a:ea typeface="Open Sans"/>
              <a:cs typeface="Open Sans"/>
              <a:sym typeface="Open Sans"/>
            </a:endParaRPr>
          </a:p>
          <a:p>
            <a:pPr marL="114300" lvl="0" indent="0" algn="l" rtl="0">
              <a:spcBef>
                <a:spcPts val="0"/>
              </a:spcBef>
              <a:spcAft>
                <a:spcPts val="0"/>
              </a:spcAft>
              <a:buSzPct val="138996"/>
              <a:buNone/>
            </a:pPr>
            <a:r>
              <a:rPr lang="fr-FR" sz="1400">
                <a:latin typeface="Open Sans"/>
                <a:ea typeface="Open Sans"/>
                <a:cs typeface="Open Sans"/>
                <a:sym typeface="Open Sans"/>
              </a:rPr>
              <a:t>Data Scientist, </a:t>
            </a:r>
            <a:br>
              <a:rPr lang="fr-FR" sz="1400">
                <a:latin typeface="Open Sans"/>
                <a:ea typeface="Open Sans"/>
                <a:cs typeface="Open Sans"/>
                <a:sym typeface="Open Sans"/>
              </a:rPr>
            </a:br>
            <a:r>
              <a:rPr lang="fr-FR" sz="1400">
                <a:latin typeface="Open Sans"/>
                <a:ea typeface="Open Sans"/>
                <a:cs typeface="Open Sans"/>
                <a:sym typeface="Open Sans"/>
              </a:rPr>
              <a:t>UofT Instructor</a:t>
            </a:r>
            <a:endParaRPr sz="1400">
              <a:latin typeface="Open Sans"/>
              <a:ea typeface="Open Sans"/>
              <a:cs typeface="Open Sans"/>
              <a:sym typeface="Open Sans"/>
            </a:endParaRPr>
          </a:p>
          <a:p>
            <a:pPr marL="114300" lvl="0" indent="0" algn="l" rtl="0">
              <a:spcBef>
                <a:spcPts val="0"/>
              </a:spcBef>
              <a:spcAft>
                <a:spcPts val="0"/>
              </a:spcAft>
              <a:buSzPct val="138996"/>
              <a:buNone/>
            </a:pPr>
            <a:r>
              <a:rPr lang="fr-FR">
                <a:solidFill>
                  <a:schemeClr val="dk1"/>
                </a:solidFill>
              </a:rPr>
              <a:t>November 7, 2022</a:t>
            </a:r>
            <a:endParaRPr sz="1400">
              <a:latin typeface="Open Sans"/>
              <a:ea typeface="Open Sans"/>
              <a:cs typeface="Open Sans"/>
              <a:sym typeface="Open Sans"/>
            </a:endParaRPr>
          </a:p>
        </p:txBody>
      </p:sp>
      <p:pic>
        <p:nvPicPr>
          <p:cNvPr id="66" name="Google Shape;66;g17257c3230f_0_68"/>
          <p:cNvPicPr preferRelativeResize="0"/>
          <p:nvPr/>
        </p:nvPicPr>
        <p:blipFill>
          <a:blip r:embed="rId4">
            <a:alphaModFix/>
          </a:blip>
          <a:stretch>
            <a:fillRect/>
          </a:stretch>
        </p:blipFill>
        <p:spPr>
          <a:xfrm>
            <a:off x="190150" y="1383900"/>
            <a:ext cx="856366" cy="1457325"/>
          </a:xfrm>
          <a:prstGeom prst="rect">
            <a:avLst/>
          </a:prstGeom>
          <a:noFill/>
          <a:ln>
            <a:noFill/>
          </a:ln>
        </p:spPr>
      </p:pic>
      <p:pic>
        <p:nvPicPr>
          <p:cNvPr id="67" name="Google Shape;67;g17257c3230f_0_68"/>
          <p:cNvPicPr preferRelativeResize="0"/>
          <p:nvPr/>
        </p:nvPicPr>
        <p:blipFill>
          <a:blip r:embed="rId5">
            <a:alphaModFix/>
          </a:blip>
          <a:stretch>
            <a:fillRect/>
          </a:stretch>
        </p:blipFill>
        <p:spPr>
          <a:xfrm>
            <a:off x="4000700" y="1383900"/>
            <a:ext cx="1447800" cy="1457325"/>
          </a:xfrm>
          <a:prstGeom prst="rect">
            <a:avLst/>
          </a:prstGeom>
          <a:noFill/>
          <a:ln>
            <a:noFill/>
          </a:ln>
        </p:spPr>
      </p:pic>
      <p:pic>
        <p:nvPicPr>
          <p:cNvPr id="68" name="Google Shape;68;g17257c3230f_0_68"/>
          <p:cNvPicPr preferRelativeResize="0"/>
          <p:nvPr/>
        </p:nvPicPr>
        <p:blipFill>
          <a:blip r:embed="rId6">
            <a:alphaModFix/>
          </a:blip>
          <a:stretch>
            <a:fillRect/>
          </a:stretch>
        </p:blipFill>
        <p:spPr>
          <a:xfrm>
            <a:off x="190151" y="3207412"/>
            <a:ext cx="1447800" cy="1471919"/>
          </a:xfrm>
          <a:prstGeom prst="rect">
            <a:avLst/>
          </a:prstGeom>
          <a:noFill/>
          <a:ln>
            <a:noFill/>
          </a:ln>
        </p:spPr>
      </p:pic>
      <p:pic>
        <p:nvPicPr>
          <p:cNvPr id="69" name="Google Shape;69;g17257c3230f_0_68"/>
          <p:cNvPicPr preferRelativeResize="0"/>
          <p:nvPr/>
        </p:nvPicPr>
        <p:blipFill>
          <a:blip r:embed="rId7">
            <a:alphaModFix/>
          </a:blip>
          <a:stretch>
            <a:fillRect/>
          </a:stretch>
        </p:blipFill>
        <p:spPr>
          <a:xfrm>
            <a:off x="4000700" y="3207398"/>
            <a:ext cx="1447800" cy="1458604"/>
          </a:xfrm>
          <a:prstGeom prst="rect">
            <a:avLst/>
          </a:prstGeom>
          <a:noFill/>
          <a:ln>
            <a:noFill/>
          </a:ln>
        </p:spPr>
      </p:pic>
      <p:sp>
        <p:nvSpPr>
          <p:cNvPr id="70" name="Google Shape;70;g17257c3230f_0_68"/>
          <p:cNvSpPr txBox="1">
            <a:spLocks noGrp="1"/>
          </p:cNvSpPr>
          <p:nvPr>
            <p:ph type="body" idx="1"/>
          </p:nvPr>
        </p:nvSpPr>
        <p:spPr>
          <a:xfrm>
            <a:off x="5479775" y="1383900"/>
            <a:ext cx="2532900" cy="3322800"/>
          </a:xfrm>
          <a:prstGeom prst="rect">
            <a:avLst/>
          </a:prstGeom>
          <a:noFill/>
          <a:ln>
            <a:noFill/>
          </a:ln>
        </p:spPr>
        <p:txBody>
          <a:bodyPr spcFirstLastPara="1" wrap="square" lIns="91425" tIns="91425" rIns="91425" bIns="91425" anchor="t" anchorCtr="0">
            <a:normAutofit lnSpcReduction="10000"/>
          </a:bodyPr>
          <a:lstStyle/>
          <a:p>
            <a:pPr marL="114300" lvl="0" indent="0" algn="l" rtl="0">
              <a:lnSpc>
                <a:spcPct val="115000"/>
              </a:lnSpc>
              <a:spcBef>
                <a:spcPts val="0"/>
              </a:spcBef>
              <a:spcAft>
                <a:spcPts val="0"/>
              </a:spcAft>
              <a:buSzPts val="1946"/>
              <a:buNone/>
            </a:pPr>
            <a:r>
              <a:rPr lang="fr-FR" sz="1200">
                <a:solidFill>
                  <a:srgbClr val="000000"/>
                </a:solidFill>
                <a:latin typeface="Open Sans"/>
                <a:ea typeface="Open Sans"/>
                <a:cs typeface="Open Sans"/>
                <a:sym typeface="Open Sans"/>
              </a:rPr>
              <a:t>Session Two:</a:t>
            </a:r>
            <a:br>
              <a:rPr lang="fr-FR" sz="1200">
                <a:solidFill>
                  <a:srgbClr val="000000"/>
                </a:solidFill>
                <a:latin typeface="Open Sans"/>
                <a:ea typeface="Open Sans"/>
                <a:cs typeface="Open Sans"/>
                <a:sym typeface="Open Sans"/>
              </a:rPr>
            </a:br>
            <a:r>
              <a:rPr lang="fr-FR" sz="1200" i="1">
                <a:solidFill>
                  <a:srgbClr val="000000"/>
                </a:solidFill>
                <a:latin typeface="Open Sans"/>
                <a:ea typeface="Open Sans"/>
                <a:cs typeface="Open Sans"/>
                <a:sym typeface="Open Sans"/>
              </a:rPr>
              <a:t>Idea to Perfect Pitching &amp; Feedback</a:t>
            </a:r>
            <a:endParaRPr sz="1200">
              <a:solidFill>
                <a:srgbClr val="000000"/>
              </a:solidFill>
              <a:latin typeface="Open Sans"/>
              <a:ea typeface="Open Sans"/>
              <a:cs typeface="Open Sans"/>
              <a:sym typeface="Open Sans"/>
            </a:endParaRPr>
          </a:p>
          <a:p>
            <a:pPr marL="114300" lvl="0" indent="0" algn="l" rtl="0">
              <a:lnSpc>
                <a:spcPct val="115000"/>
              </a:lnSpc>
              <a:spcBef>
                <a:spcPts val="0"/>
              </a:spcBef>
              <a:spcAft>
                <a:spcPts val="0"/>
              </a:spcAft>
              <a:buSzPts val="1946"/>
              <a:buNone/>
            </a:pPr>
            <a:r>
              <a:rPr lang="fr-FR" sz="1200">
                <a:solidFill>
                  <a:srgbClr val="000000"/>
                </a:solidFill>
                <a:latin typeface="Open Sans"/>
                <a:ea typeface="Open Sans"/>
                <a:cs typeface="Open Sans"/>
                <a:sym typeface="Open Sans"/>
              </a:rPr>
              <a:t>Eugene Chen</a:t>
            </a:r>
            <a:endParaRPr sz="1200">
              <a:solidFill>
                <a:srgbClr val="000000"/>
              </a:solidFill>
              <a:latin typeface="Open Sans"/>
              <a:ea typeface="Open Sans"/>
              <a:cs typeface="Open Sans"/>
              <a:sym typeface="Open Sans"/>
            </a:endParaRPr>
          </a:p>
          <a:p>
            <a:pPr marL="114300" lvl="0" indent="0" algn="l" rtl="0">
              <a:lnSpc>
                <a:spcPct val="115000"/>
              </a:lnSpc>
              <a:spcBef>
                <a:spcPts val="0"/>
              </a:spcBef>
              <a:spcAft>
                <a:spcPts val="0"/>
              </a:spcAft>
              <a:buSzPts val="1946"/>
              <a:buNone/>
            </a:pPr>
            <a:r>
              <a:rPr lang="fr-FR" sz="1200">
                <a:latin typeface="Open Sans"/>
                <a:ea typeface="Open Sans"/>
                <a:cs typeface="Open Sans"/>
                <a:sym typeface="Open Sans"/>
              </a:rPr>
              <a:t>President of the Canadian Open Data Society</a:t>
            </a:r>
            <a:endParaRPr sz="1200">
              <a:latin typeface="Open Sans"/>
              <a:ea typeface="Open Sans"/>
              <a:cs typeface="Open Sans"/>
              <a:sym typeface="Open Sans"/>
            </a:endParaRPr>
          </a:p>
          <a:p>
            <a:pPr marL="114300" lvl="0" indent="0" algn="l" rtl="0">
              <a:lnSpc>
                <a:spcPct val="115000"/>
              </a:lnSpc>
              <a:spcBef>
                <a:spcPts val="0"/>
              </a:spcBef>
              <a:spcAft>
                <a:spcPts val="0"/>
              </a:spcAft>
              <a:buSzPts val="1946"/>
              <a:buNone/>
            </a:pPr>
            <a:r>
              <a:rPr lang="fr-FR" sz="1500">
                <a:solidFill>
                  <a:schemeClr val="dk1"/>
                </a:solidFill>
              </a:rPr>
              <a:t>November 5, 2022</a:t>
            </a:r>
            <a:br>
              <a:rPr lang="fr-FR"/>
            </a:br>
            <a:br>
              <a:rPr lang="fr-FR"/>
            </a:br>
            <a:br>
              <a:rPr lang="fr-FR"/>
            </a:br>
            <a:r>
              <a:rPr lang="fr-FR" sz="1150">
                <a:solidFill>
                  <a:schemeClr val="dk1"/>
                </a:solidFill>
                <a:latin typeface="Open Sans"/>
                <a:ea typeface="Open Sans"/>
                <a:cs typeface="Open Sans"/>
                <a:sym typeface="Open Sans"/>
              </a:rPr>
              <a:t>Session Four</a:t>
            </a:r>
            <a:endParaRPr sz="1150">
              <a:solidFill>
                <a:schemeClr val="dk1"/>
              </a:solidFill>
              <a:latin typeface="Open Sans"/>
              <a:ea typeface="Open Sans"/>
              <a:cs typeface="Open Sans"/>
              <a:sym typeface="Open Sans"/>
            </a:endParaRPr>
          </a:p>
          <a:p>
            <a:pPr marL="114300" lvl="0" indent="0" algn="l" rtl="0">
              <a:lnSpc>
                <a:spcPct val="115000"/>
              </a:lnSpc>
              <a:spcBef>
                <a:spcPts val="0"/>
              </a:spcBef>
              <a:spcAft>
                <a:spcPts val="0"/>
              </a:spcAft>
              <a:buSzPts val="1946"/>
              <a:buNone/>
            </a:pPr>
            <a:r>
              <a:rPr lang="fr-FR" sz="1150" i="1">
                <a:solidFill>
                  <a:schemeClr val="dk1"/>
                </a:solidFill>
                <a:latin typeface="Open Sans"/>
                <a:ea typeface="Open Sans"/>
                <a:cs typeface="Open Sans"/>
                <a:sym typeface="Open Sans"/>
              </a:rPr>
              <a:t>Data Business Plans</a:t>
            </a:r>
            <a:endParaRPr sz="1150">
              <a:solidFill>
                <a:schemeClr val="dk1"/>
              </a:solidFill>
              <a:latin typeface="Open Sans"/>
              <a:ea typeface="Open Sans"/>
              <a:cs typeface="Open Sans"/>
              <a:sym typeface="Open Sans"/>
            </a:endParaRPr>
          </a:p>
          <a:p>
            <a:pPr marL="114300" lvl="0" indent="0" algn="l" rtl="0">
              <a:spcBef>
                <a:spcPts val="0"/>
              </a:spcBef>
              <a:spcAft>
                <a:spcPts val="0"/>
              </a:spcAft>
              <a:buSzPts val="1946"/>
              <a:buNone/>
            </a:pPr>
            <a:r>
              <a:rPr lang="fr-FR" sz="1150">
                <a:solidFill>
                  <a:schemeClr val="dk1"/>
                </a:solidFill>
                <a:latin typeface="Open Sans"/>
                <a:ea typeface="Open Sans"/>
                <a:cs typeface="Open Sans"/>
                <a:sym typeface="Open Sans"/>
              </a:rPr>
              <a:t>Stuart Browne</a:t>
            </a:r>
            <a:endParaRPr sz="1150">
              <a:solidFill>
                <a:schemeClr val="dk1"/>
              </a:solidFill>
              <a:latin typeface="Open Sans"/>
              <a:ea typeface="Open Sans"/>
              <a:cs typeface="Open Sans"/>
              <a:sym typeface="Open Sans"/>
            </a:endParaRPr>
          </a:p>
          <a:p>
            <a:pPr marL="114300" lvl="0" indent="0" algn="l" rtl="0">
              <a:spcBef>
                <a:spcPts val="0"/>
              </a:spcBef>
              <a:spcAft>
                <a:spcPts val="0"/>
              </a:spcAft>
              <a:buSzPts val="1946"/>
              <a:buNone/>
            </a:pPr>
            <a:r>
              <a:rPr lang="fr-FR" sz="1150">
                <a:latin typeface="Open Sans"/>
                <a:ea typeface="Open Sans"/>
                <a:cs typeface="Open Sans"/>
                <a:sym typeface="Open Sans"/>
              </a:rPr>
              <a:t>Venture Capitalist, </a:t>
            </a:r>
            <a:br>
              <a:rPr lang="fr-FR" sz="1150">
                <a:latin typeface="Open Sans"/>
                <a:ea typeface="Open Sans"/>
                <a:cs typeface="Open Sans"/>
                <a:sym typeface="Open Sans"/>
              </a:rPr>
            </a:br>
            <a:r>
              <a:rPr lang="fr-FR" sz="1150">
                <a:latin typeface="Open Sans"/>
                <a:ea typeface="Open Sans"/>
                <a:cs typeface="Open Sans"/>
                <a:sym typeface="Open Sans"/>
              </a:rPr>
              <a:t>York U Adjunct Professor</a:t>
            </a:r>
            <a:endParaRPr sz="1150">
              <a:latin typeface="Open Sans"/>
              <a:ea typeface="Open Sans"/>
              <a:cs typeface="Open Sans"/>
              <a:sym typeface="Open Sans"/>
            </a:endParaRPr>
          </a:p>
          <a:p>
            <a:pPr marL="114300" lvl="0" indent="0" algn="l" rtl="0">
              <a:spcBef>
                <a:spcPts val="0"/>
              </a:spcBef>
              <a:spcAft>
                <a:spcPts val="0"/>
              </a:spcAft>
              <a:buSzPts val="1946"/>
              <a:buNone/>
            </a:pPr>
            <a:r>
              <a:rPr lang="fr-FR" sz="1500">
                <a:solidFill>
                  <a:schemeClr val="dk1"/>
                </a:solidFill>
              </a:rPr>
              <a:t>November 8, 2022</a:t>
            </a:r>
            <a:endParaRPr sz="1500">
              <a:latin typeface="Open Sans"/>
              <a:ea typeface="Open Sans"/>
              <a:cs typeface="Open Sans"/>
              <a:sym typeface="Open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2"/>
        <p:cNvGrpSpPr/>
        <p:nvPr/>
      </p:nvGrpSpPr>
      <p:grpSpPr>
        <a:xfrm>
          <a:off x="0" y="0"/>
          <a:ext cx="0" cy="0"/>
          <a:chOff x="0" y="0"/>
          <a:chExt cx="0" cy="0"/>
        </a:xfrm>
      </p:grpSpPr>
      <p:sp>
        <p:nvSpPr>
          <p:cNvPr id="263" name="Google Shape;263;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600">
                <a:solidFill>
                  <a:schemeClr val="lt1"/>
                </a:solidFill>
                <a:latin typeface="Open Sans"/>
                <a:ea typeface="Open Sans"/>
                <a:cs typeface="Open Sans"/>
                <a:sym typeface="Open Sans"/>
              </a:rPr>
              <a:t>What Is Open Data – 10 Principles</a:t>
            </a:r>
            <a:endParaRPr/>
          </a:p>
        </p:txBody>
      </p:sp>
      <p:sp>
        <p:nvSpPr>
          <p:cNvPr id="264" name="Google Shape;264;p15"/>
          <p:cNvSpPr txBox="1">
            <a:spLocks noGrp="1"/>
          </p:cNvSpPr>
          <p:nvPr>
            <p:ph type="body" idx="1"/>
          </p:nvPr>
        </p:nvSpPr>
        <p:spPr>
          <a:xfrm>
            <a:off x="3083024" y="1423824"/>
            <a:ext cx="5636100" cy="3562200"/>
          </a:xfrm>
          <a:prstGeom prst="rect">
            <a:avLst/>
          </a:prstGeom>
          <a:noFill/>
          <a:ln>
            <a:noFill/>
          </a:ln>
        </p:spPr>
        <p:txBody>
          <a:bodyPr spcFirstLastPara="1" wrap="square" lIns="91425" tIns="91425" rIns="91425" bIns="91425" anchor="t" anchorCtr="0">
            <a:normAutofit fontScale="85000" lnSpcReduction="10000"/>
          </a:bodyPr>
          <a:lstStyle/>
          <a:p>
            <a:pPr marL="457200" lvl="0" indent="-342900" algn="l" rtl="0">
              <a:lnSpc>
                <a:spcPct val="115000"/>
              </a:lnSpc>
              <a:spcBef>
                <a:spcPts val="600"/>
              </a:spcBef>
              <a:spcAft>
                <a:spcPts val="0"/>
              </a:spcAft>
              <a:buSzPct val="108108"/>
              <a:buChar char="●"/>
            </a:pPr>
            <a:r>
              <a:rPr lang="fr-FR" sz="1800" b="1" i="0" u="none" strike="noStrike">
                <a:solidFill>
                  <a:srgbClr val="000000"/>
                </a:solidFill>
                <a:latin typeface="Open Sans"/>
                <a:ea typeface="Open Sans"/>
                <a:cs typeface="Open Sans"/>
                <a:sym typeface="Open Sans"/>
              </a:rPr>
              <a:t>Ease of Physical and Electronic Access: </a:t>
            </a:r>
            <a:r>
              <a:rPr lang="fr-FR" sz="1800" b="0" i="0" u="none" strike="noStrike">
                <a:solidFill>
                  <a:srgbClr val="000000"/>
                </a:solidFill>
                <a:latin typeface="Open Sans"/>
                <a:ea typeface="Open Sans"/>
                <a:cs typeface="Open Sans"/>
                <a:sym typeface="Open Sans"/>
              </a:rPr>
              <a:t>Datasets released should be as accessible as possible.</a:t>
            </a:r>
            <a:endParaRPr/>
          </a:p>
          <a:p>
            <a:pPr marL="457200" lvl="0" indent="-342900" algn="l" rtl="0">
              <a:lnSpc>
                <a:spcPct val="115000"/>
              </a:lnSpc>
              <a:spcBef>
                <a:spcPts val="1000"/>
              </a:spcBef>
              <a:spcAft>
                <a:spcPts val="0"/>
              </a:spcAft>
              <a:buSzPct val="108108"/>
              <a:buChar char="●"/>
            </a:pPr>
            <a:r>
              <a:rPr lang="fr-FR" sz="1800" b="1" i="0" u="none" strike="noStrike">
                <a:solidFill>
                  <a:srgbClr val="000000"/>
                </a:solidFill>
                <a:latin typeface="Open Sans"/>
                <a:ea typeface="Open Sans"/>
                <a:cs typeface="Open Sans"/>
                <a:sym typeface="Open Sans"/>
              </a:rPr>
              <a:t>Machine readability: </a:t>
            </a:r>
            <a:r>
              <a:rPr lang="fr-FR" sz="1800" b="0" i="0" u="none" strike="noStrike">
                <a:solidFill>
                  <a:srgbClr val="000000"/>
                </a:solidFill>
                <a:latin typeface="Open Sans"/>
                <a:ea typeface="Open Sans"/>
                <a:cs typeface="Open Sans"/>
                <a:sym typeface="Open Sans"/>
              </a:rPr>
              <a:t>Machines can handle certain kinds of inputs much better than others. Datasets should be stored in widely-used file formats that are easily machine processed (e.g. CSV, XML). </a:t>
            </a:r>
            <a:endParaRPr/>
          </a:p>
          <a:p>
            <a:pPr marL="457200" lvl="0" indent="-342900" algn="l" rtl="0">
              <a:lnSpc>
                <a:spcPct val="115000"/>
              </a:lnSpc>
              <a:spcBef>
                <a:spcPts val="1000"/>
              </a:spcBef>
              <a:spcAft>
                <a:spcPts val="1000"/>
              </a:spcAft>
              <a:buSzPct val="108108"/>
              <a:buChar char="●"/>
            </a:pPr>
            <a:r>
              <a:rPr lang="fr-FR" sz="1800" b="1" i="0" u="none" strike="noStrike">
                <a:solidFill>
                  <a:srgbClr val="000000"/>
                </a:solidFill>
                <a:latin typeface="Open Sans"/>
                <a:ea typeface="Open Sans"/>
                <a:cs typeface="Open Sans"/>
                <a:sym typeface="Open Sans"/>
              </a:rPr>
              <a:t>Non-discrimination:  </a:t>
            </a:r>
            <a:r>
              <a:rPr lang="fr-FR" sz="1800" b="0" i="0" u="none" strike="noStrike">
                <a:solidFill>
                  <a:srgbClr val="000000"/>
                </a:solidFill>
                <a:latin typeface="Open Sans"/>
                <a:ea typeface="Open Sans"/>
                <a:cs typeface="Open Sans"/>
                <a:sym typeface="Open Sans"/>
              </a:rPr>
              <a:t>Non-discriminatory access should enable any person to access the data any time without identification or justification needed.</a:t>
            </a:r>
            <a:endParaRPr/>
          </a:p>
        </p:txBody>
      </p:sp>
      <p:pic>
        <p:nvPicPr>
          <p:cNvPr id="265" name="Google Shape;265;p15"/>
          <p:cNvPicPr preferRelativeResize="0"/>
          <p:nvPr/>
        </p:nvPicPr>
        <p:blipFill rotWithShape="1">
          <a:blip r:embed="rId4">
            <a:alphaModFix/>
          </a:blip>
          <a:srcRect/>
          <a:stretch/>
        </p:blipFill>
        <p:spPr>
          <a:xfrm>
            <a:off x="716742" y="1937051"/>
            <a:ext cx="2003340" cy="200334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9"/>
        <p:cNvGrpSpPr/>
        <p:nvPr/>
      </p:nvGrpSpPr>
      <p:grpSpPr>
        <a:xfrm>
          <a:off x="0" y="0"/>
          <a:ext cx="0" cy="0"/>
          <a:chOff x="0" y="0"/>
          <a:chExt cx="0" cy="0"/>
        </a:xfrm>
      </p:grpSpPr>
      <p:sp>
        <p:nvSpPr>
          <p:cNvPr id="270" name="Google Shape;270;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600">
                <a:solidFill>
                  <a:schemeClr val="lt1"/>
                </a:solidFill>
                <a:latin typeface="Open Sans"/>
                <a:ea typeface="Open Sans"/>
                <a:cs typeface="Open Sans"/>
                <a:sym typeface="Open Sans"/>
              </a:rPr>
              <a:t>What Is Open Data – 10 Principles</a:t>
            </a:r>
            <a:endParaRPr/>
          </a:p>
        </p:txBody>
      </p:sp>
      <p:sp>
        <p:nvSpPr>
          <p:cNvPr id="271" name="Google Shape;271;p16"/>
          <p:cNvSpPr txBox="1">
            <a:spLocks noGrp="1"/>
          </p:cNvSpPr>
          <p:nvPr>
            <p:ph type="body" idx="1"/>
          </p:nvPr>
        </p:nvSpPr>
        <p:spPr>
          <a:xfrm>
            <a:off x="311699" y="1446399"/>
            <a:ext cx="5636020" cy="3562205"/>
          </a:xfrm>
          <a:prstGeom prst="rect">
            <a:avLst/>
          </a:prstGeom>
          <a:noFill/>
          <a:ln>
            <a:noFill/>
          </a:ln>
        </p:spPr>
        <p:txBody>
          <a:bodyPr spcFirstLastPara="1" wrap="square" lIns="91425" tIns="91425" rIns="91425" bIns="91425" anchor="t" anchorCtr="0">
            <a:normAutofit fontScale="85000" lnSpcReduction="10000"/>
          </a:bodyPr>
          <a:lstStyle/>
          <a:p>
            <a:pPr marL="457200" lvl="0" indent="-342900" algn="l" rtl="0">
              <a:lnSpc>
                <a:spcPct val="115000"/>
              </a:lnSpc>
              <a:spcBef>
                <a:spcPts val="600"/>
              </a:spcBef>
              <a:spcAft>
                <a:spcPts val="0"/>
              </a:spcAft>
              <a:buSzPct val="117647"/>
              <a:buChar char="●"/>
            </a:pPr>
            <a:r>
              <a:rPr lang="fr-FR" sz="1800" b="1" i="0" u="none" strike="noStrike">
                <a:solidFill>
                  <a:srgbClr val="000000"/>
                </a:solidFill>
                <a:latin typeface="Open Sans"/>
                <a:ea typeface="Open Sans"/>
                <a:cs typeface="Open Sans"/>
                <a:sym typeface="Open Sans"/>
              </a:rPr>
              <a:t>Use of Commonly Owned Standards: </a:t>
            </a:r>
            <a:r>
              <a:rPr lang="fr-FR" sz="1800" b="0" i="0" u="none" strike="noStrike">
                <a:solidFill>
                  <a:srgbClr val="000000"/>
                </a:solidFill>
                <a:latin typeface="Open Sans"/>
                <a:ea typeface="Open Sans"/>
                <a:cs typeface="Open Sans"/>
                <a:sym typeface="Open Sans"/>
              </a:rPr>
              <a:t>You should not have to pay to read the file format, that format should be based on open standards.</a:t>
            </a:r>
            <a:endParaRPr/>
          </a:p>
          <a:p>
            <a:pPr marL="457200" lvl="0" indent="-342900" algn="l" rtl="0">
              <a:lnSpc>
                <a:spcPct val="115000"/>
              </a:lnSpc>
              <a:spcBef>
                <a:spcPts val="1000"/>
              </a:spcBef>
              <a:spcAft>
                <a:spcPts val="0"/>
              </a:spcAft>
              <a:buSzPct val="117647"/>
              <a:buChar char="●"/>
            </a:pPr>
            <a:r>
              <a:rPr lang="fr-FR" sz="1800" b="1" i="0" u="none" strike="noStrike">
                <a:solidFill>
                  <a:srgbClr val="000000"/>
                </a:solidFill>
                <a:latin typeface="Open Sans"/>
                <a:ea typeface="Open Sans"/>
                <a:cs typeface="Open Sans"/>
                <a:sym typeface="Open Sans"/>
              </a:rPr>
              <a:t>Licencing: </a:t>
            </a:r>
            <a:r>
              <a:rPr lang="fr-FR" sz="1800" b="0" i="0" u="none" strike="noStrike">
                <a:solidFill>
                  <a:srgbClr val="000000"/>
                </a:solidFill>
                <a:latin typeface="Open Sans"/>
                <a:ea typeface="Open Sans"/>
                <a:cs typeface="Open Sans"/>
                <a:sym typeface="Open Sans"/>
              </a:rPr>
              <a:t>The conditions attached to the data should be designed to increase openness and minimize restrictions on the use of the data.</a:t>
            </a:r>
            <a:endParaRPr/>
          </a:p>
          <a:p>
            <a:pPr marL="457200" lvl="0" indent="-342900" algn="l" rtl="0">
              <a:lnSpc>
                <a:spcPct val="115000"/>
              </a:lnSpc>
              <a:spcBef>
                <a:spcPts val="1000"/>
              </a:spcBef>
              <a:spcAft>
                <a:spcPts val="0"/>
              </a:spcAft>
              <a:buSzPct val="117647"/>
              <a:buChar char="●"/>
            </a:pPr>
            <a:r>
              <a:rPr lang="fr-FR" sz="1800" b="1" i="0" u="none" strike="noStrike">
                <a:solidFill>
                  <a:srgbClr val="000000"/>
                </a:solidFill>
                <a:latin typeface="Open Sans"/>
                <a:ea typeface="Open Sans"/>
                <a:cs typeface="Open Sans"/>
                <a:sym typeface="Open Sans"/>
              </a:rPr>
              <a:t>Permanence: </a:t>
            </a:r>
            <a:r>
              <a:rPr lang="fr-FR" sz="1800" b="0" i="0" u="none" strike="noStrike">
                <a:solidFill>
                  <a:srgbClr val="000000"/>
                </a:solidFill>
                <a:latin typeface="Open Sans"/>
                <a:ea typeface="Open Sans"/>
                <a:cs typeface="Open Sans"/>
                <a:sym typeface="Open Sans"/>
              </a:rPr>
              <a:t>Being able to find information over time is permanence. For best use by all, information published online should remain online.</a:t>
            </a:r>
            <a:endParaRPr/>
          </a:p>
          <a:p>
            <a:pPr marL="457200" lvl="0" indent="-342900" algn="l" rtl="0">
              <a:lnSpc>
                <a:spcPct val="115000"/>
              </a:lnSpc>
              <a:spcBef>
                <a:spcPts val="1000"/>
              </a:spcBef>
              <a:spcAft>
                <a:spcPts val="1000"/>
              </a:spcAft>
              <a:buSzPct val="117647"/>
              <a:buChar char="●"/>
            </a:pPr>
            <a:r>
              <a:rPr lang="fr-FR" sz="1800" b="1" i="0" u="none" strike="noStrike">
                <a:solidFill>
                  <a:srgbClr val="000000"/>
                </a:solidFill>
                <a:latin typeface="Open Sans"/>
                <a:ea typeface="Open Sans"/>
                <a:cs typeface="Open Sans"/>
                <a:sym typeface="Open Sans"/>
              </a:rPr>
              <a:t>Usage Costs: </a:t>
            </a:r>
            <a:r>
              <a:rPr lang="fr-FR" sz="1800" b="0" i="0" u="none" strike="noStrike">
                <a:solidFill>
                  <a:srgbClr val="000000"/>
                </a:solidFill>
                <a:latin typeface="Open Sans"/>
                <a:ea typeface="Open Sans"/>
                <a:cs typeface="Open Sans"/>
                <a:sym typeface="Open Sans"/>
              </a:rPr>
              <a:t>The Government of Canada releases data on the </a:t>
            </a:r>
            <a:r>
              <a:rPr lang="fr-FR" sz="1800" b="0" i="1" u="none" strike="noStrike">
                <a:solidFill>
                  <a:srgbClr val="000000"/>
                </a:solidFill>
                <a:latin typeface="Open Sans"/>
                <a:ea typeface="Open Sans"/>
                <a:cs typeface="Open Sans"/>
                <a:sym typeface="Open Sans"/>
              </a:rPr>
              <a:t>Open Government</a:t>
            </a:r>
            <a:r>
              <a:rPr lang="fr-FR" sz="1800" b="0" i="0" u="none" strike="noStrike">
                <a:solidFill>
                  <a:srgbClr val="000000"/>
                </a:solidFill>
                <a:latin typeface="Open Sans"/>
                <a:ea typeface="Open Sans"/>
                <a:cs typeface="Open Sans"/>
                <a:sym typeface="Open Sans"/>
              </a:rPr>
              <a:t> site free of charge.</a:t>
            </a:r>
            <a:endParaRPr/>
          </a:p>
        </p:txBody>
      </p:sp>
      <p:pic>
        <p:nvPicPr>
          <p:cNvPr id="272" name="Google Shape;272;p16"/>
          <p:cNvPicPr preferRelativeResize="0"/>
          <p:nvPr/>
        </p:nvPicPr>
        <p:blipFill rotWithShape="1">
          <a:blip r:embed="rId4">
            <a:alphaModFix/>
          </a:blip>
          <a:srcRect/>
          <a:stretch/>
        </p:blipFill>
        <p:spPr>
          <a:xfrm>
            <a:off x="6359611" y="1754659"/>
            <a:ext cx="2283426" cy="2283426"/>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6"/>
        <p:cNvGrpSpPr/>
        <p:nvPr/>
      </p:nvGrpSpPr>
      <p:grpSpPr>
        <a:xfrm>
          <a:off x="0" y="0"/>
          <a:ext cx="0" cy="0"/>
          <a:chOff x="0" y="0"/>
          <a:chExt cx="0" cy="0"/>
        </a:xfrm>
      </p:grpSpPr>
      <p:sp>
        <p:nvSpPr>
          <p:cNvPr id="277" name="Google Shape;277;g17257c3230f_0_3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300">
                <a:solidFill>
                  <a:schemeClr val="lt1"/>
                </a:solidFill>
                <a:latin typeface="Open Sans"/>
                <a:ea typeface="Open Sans"/>
                <a:cs typeface="Open Sans"/>
                <a:sym typeface="Open Sans"/>
              </a:rPr>
              <a:t>What Is Open Data – Other Considerations</a:t>
            </a:r>
            <a:endParaRPr sz="2500"/>
          </a:p>
        </p:txBody>
      </p:sp>
      <p:sp>
        <p:nvSpPr>
          <p:cNvPr id="278" name="Google Shape;278;g17257c3230f_0_38"/>
          <p:cNvSpPr txBox="1">
            <a:spLocks noGrp="1"/>
          </p:cNvSpPr>
          <p:nvPr>
            <p:ph type="body" idx="1"/>
          </p:nvPr>
        </p:nvSpPr>
        <p:spPr>
          <a:xfrm>
            <a:off x="3113124" y="1401199"/>
            <a:ext cx="5636100" cy="3562200"/>
          </a:xfrm>
          <a:prstGeom prst="rect">
            <a:avLst/>
          </a:prstGeom>
          <a:noFill/>
          <a:ln>
            <a:noFill/>
          </a:ln>
        </p:spPr>
        <p:txBody>
          <a:bodyPr spcFirstLastPara="1" wrap="square" lIns="91425" tIns="91425" rIns="91425" bIns="91425" anchor="t" anchorCtr="0">
            <a:normAutofit fontScale="92500"/>
          </a:bodyPr>
          <a:lstStyle/>
          <a:p>
            <a:pPr marL="457200" lvl="0" indent="-363070" algn="l" rtl="0">
              <a:lnSpc>
                <a:spcPct val="115000"/>
              </a:lnSpc>
              <a:spcBef>
                <a:spcPts val="1000"/>
              </a:spcBef>
              <a:spcAft>
                <a:spcPts val="0"/>
              </a:spcAft>
              <a:buSzPts val="2118"/>
              <a:buChar char="●"/>
            </a:pPr>
            <a:r>
              <a:rPr lang="fr-FR" b="1">
                <a:solidFill>
                  <a:srgbClr val="000000"/>
                </a:solidFill>
                <a:latin typeface="Open Sans"/>
                <a:ea typeface="Open Sans"/>
                <a:cs typeface="Open Sans"/>
                <a:sym typeface="Open Sans"/>
              </a:rPr>
              <a:t>Privacy: </a:t>
            </a:r>
            <a:r>
              <a:rPr lang="fr-FR">
                <a:solidFill>
                  <a:srgbClr val="000000"/>
                </a:solidFill>
                <a:latin typeface="Open Sans"/>
                <a:ea typeface="Open Sans"/>
                <a:cs typeface="Open Sans"/>
                <a:sym typeface="Open Sans"/>
              </a:rPr>
              <a:t>By and large, open data has NO personal or identifiable information about any living person, ever.</a:t>
            </a:r>
            <a:endParaRPr>
              <a:solidFill>
                <a:srgbClr val="000000"/>
              </a:solidFill>
              <a:latin typeface="Open Sans"/>
              <a:ea typeface="Open Sans"/>
              <a:cs typeface="Open Sans"/>
              <a:sym typeface="Open Sans"/>
            </a:endParaRPr>
          </a:p>
          <a:p>
            <a:pPr marL="457200" lvl="0" indent="-342900" algn="l" rtl="0">
              <a:lnSpc>
                <a:spcPct val="115000"/>
              </a:lnSpc>
              <a:spcBef>
                <a:spcPts val="1000"/>
              </a:spcBef>
              <a:spcAft>
                <a:spcPts val="0"/>
              </a:spcAft>
              <a:buClr>
                <a:srgbClr val="000000"/>
              </a:buClr>
              <a:buSzPts val="1800"/>
              <a:buFont typeface="Open Sans"/>
              <a:buChar char="●"/>
            </a:pPr>
            <a:r>
              <a:rPr lang="fr-FR" b="1">
                <a:solidFill>
                  <a:srgbClr val="000000"/>
                </a:solidFill>
                <a:latin typeface="Open Sans"/>
                <a:ea typeface="Open Sans"/>
                <a:cs typeface="Open Sans"/>
                <a:sym typeface="Open Sans"/>
              </a:rPr>
              <a:t>Open by Default: </a:t>
            </a:r>
            <a:r>
              <a:rPr lang="fr-FR">
                <a:solidFill>
                  <a:srgbClr val="000000"/>
                </a:solidFill>
                <a:latin typeface="Open Sans"/>
                <a:ea typeface="Open Sans"/>
                <a:cs typeface="Open Sans"/>
                <a:sym typeface="Open Sans"/>
              </a:rPr>
              <a:t>an original principle that unless personal privacy or national security is involved, governmental data should be open… but new considerations leaven this, like:</a:t>
            </a:r>
            <a:endParaRPr>
              <a:solidFill>
                <a:srgbClr val="000000"/>
              </a:solidFill>
              <a:latin typeface="Open Sans"/>
              <a:ea typeface="Open Sans"/>
              <a:cs typeface="Open Sans"/>
              <a:sym typeface="Open Sans"/>
            </a:endParaRPr>
          </a:p>
          <a:p>
            <a:pPr marL="914400" lvl="1" indent="-317500" algn="l" rtl="0">
              <a:lnSpc>
                <a:spcPct val="115000"/>
              </a:lnSpc>
              <a:spcBef>
                <a:spcPts val="1000"/>
              </a:spcBef>
              <a:spcAft>
                <a:spcPts val="1000"/>
              </a:spcAft>
              <a:buClr>
                <a:srgbClr val="000000"/>
              </a:buClr>
              <a:buSzPts val="1400"/>
              <a:buFont typeface="Open Sans"/>
              <a:buChar char="○"/>
            </a:pPr>
            <a:r>
              <a:rPr lang="fr-FR">
                <a:solidFill>
                  <a:srgbClr val="000000"/>
                </a:solidFill>
                <a:latin typeface="Open Sans"/>
                <a:ea typeface="Open Sans"/>
                <a:cs typeface="Open Sans"/>
                <a:sym typeface="Open Sans"/>
              </a:rPr>
              <a:t>Data Sovereignty - the idea that not only individuals, but identifiable groups of people, should have privacy &amp; control over their data, and when / whether to publish it</a:t>
            </a:r>
            <a:endParaRPr>
              <a:solidFill>
                <a:srgbClr val="000000"/>
              </a:solidFill>
              <a:latin typeface="Open Sans"/>
              <a:ea typeface="Open Sans"/>
              <a:cs typeface="Open Sans"/>
              <a:sym typeface="Open Sans"/>
            </a:endParaRPr>
          </a:p>
        </p:txBody>
      </p:sp>
      <p:pic>
        <p:nvPicPr>
          <p:cNvPr id="279" name="Google Shape;279;g17257c3230f_0_38"/>
          <p:cNvPicPr preferRelativeResize="0"/>
          <p:nvPr/>
        </p:nvPicPr>
        <p:blipFill>
          <a:blip r:embed="rId4">
            <a:alphaModFix/>
          </a:blip>
          <a:stretch>
            <a:fillRect/>
          </a:stretch>
        </p:blipFill>
        <p:spPr>
          <a:xfrm>
            <a:off x="467200" y="1825150"/>
            <a:ext cx="2304125" cy="23041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83"/>
        <p:cNvGrpSpPr/>
        <p:nvPr/>
      </p:nvGrpSpPr>
      <p:grpSpPr>
        <a:xfrm>
          <a:off x="0" y="0"/>
          <a:ext cx="0" cy="0"/>
          <a:chOff x="0" y="0"/>
          <a:chExt cx="0" cy="0"/>
        </a:xfrm>
      </p:grpSpPr>
      <p:sp>
        <p:nvSpPr>
          <p:cNvPr id="284" name="Google Shape;284;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600">
                <a:solidFill>
                  <a:schemeClr val="lt1"/>
                </a:solidFill>
                <a:latin typeface="Open Sans"/>
                <a:ea typeface="Open Sans"/>
                <a:cs typeface="Open Sans"/>
                <a:sym typeface="Open Sans"/>
              </a:rPr>
              <a:t>Short History of Open Data</a:t>
            </a:r>
            <a:endParaRPr/>
          </a:p>
        </p:txBody>
      </p:sp>
      <p:pic>
        <p:nvPicPr>
          <p:cNvPr id="285" name="Google Shape;285;p18"/>
          <p:cNvPicPr preferRelativeResize="0"/>
          <p:nvPr/>
        </p:nvPicPr>
        <p:blipFill rotWithShape="1">
          <a:blip r:embed="rId4">
            <a:alphaModFix/>
          </a:blip>
          <a:srcRect/>
          <a:stretch/>
        </p:blipFill>
        <p:spPr>
          <a:xfrm>
            <a:off x="287552" y="1507700"/>
            <a:ext cx="1583209" cy="1583209"/>
          </a:xfrm>
          <a:prstGeom prst="rect">
            <a:avLst/>
          </a:prstGeom>
          <a:noFill/>
          <a:ln>
            <a:noFill/>
          </a:ln>
        </p:spPr>
      </p:pic>
      <p:sp>
        <p:nvSpPr>
          <p:cNvPr id="286" name="Google Shape;286;p18"/>
          <p:cNvSpPr/>
          <p:nvPr/>
        </p:nvSpPr>
        <p:spPr>
          <a:xfrm>
            <a:off x="479132" y="4201298"/>
            <a:ext cx="8353168" cy="867880"/>
          </a:xfrm>
          <a:prstGeom prst="rightArrow">
            <a:avLst>
              <a:gd name="adj1" fmla="val 50000"/>
              <a:gd name="adj2" fmla="val 50000"/>
            </a:avLst>
          </a:prstGeom>
          <a:solidFill>
            <a:schemeClr val="accent1"/>
          </a:solidFill>
          <a:ln w="25400" cap="flat" cmpd="sng">
            <a:solidFill>
              <a:srgbClr val="3061B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87" name="Google Shape;287;p18"/>
          <p:cNvSpPr txBox="1"/>
          <p:nvPr/>
        </p:nvSpPr>
        <p:spPr>
          <a:xfrm>
            <a:off x="479132" y="4482838"/>
            <a:ext cx="600025" cy="304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1957</a:t>
            </a:r>
            <a:endParaRPr/>
          </a:p>
        </p:txBody>
      </p:sp>
      <p:sp>
        <p:nvSpPr>
          <p:cNvPr id="288" name="Google Shape;288;p18"/>
          <p:cNvSpPr txBox="1"/>
          <p:nvPr/>
        </p:nvSpPr>
        <p:spPr>
          <a:xfrm>
            <a:off x="3646581" y="4497376"/>
            <a:ext cx="600025" cy="304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1995</a:t>
            </a:r>
            <a:endParaRPr/>
          </a:p>
        </p:txBody>
      </p:sp>
      <p:sp>
        <p:nvSpPr>
          <p:cNvPr id="289" name="Google Shape;289;p18"/>
          <p:cNvSpPr txBox="1"/>
          <p:nvPr/>
        </p:nvSpPr>
        <p:spPr>
          <a:xfrm>
            <a:off x="4572000" y="4497376"/>
            <a:ext cx="60002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2007</a:t>
            </a:r>
            <a:endParaRPr/>
          </a:p>
        </p:txBody>
      </p:sp>
      <p:sp>
        <p:nvSpPr>
          <p:cNvPr id="290" name="Google Shape;290;p18"/>
          <p:cNvSpPr txBox="1"/>
          <p:nvPr/>
        </p:nvSpPr>
        <p:spPr>
          <a:xfrm>
            <a:off x="5057363" y="4497376"/>
            <a:ext cx="60002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2009</a:t>
            </a:r>
            <a:endParaRPr/>
          </a:p>
        </p:txBody>
      </p:sp>
      <p:sp>
        <p:nvSpPr>
          <p:cNvPr id="291" name="Google Shape;291;p18"/>
          <p:cNvSpPr txBox="1"/>
          <p:nvPr/>
        </p:nvSpPr>
        <p:spPr>
          <a:xfrm>
            <a:off x="5576745" y="4497376"/>
            <a:ext cx="60002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2011</a:t>
            </a:r>
            <a:endParaRPr/>
          </a:p>
        </p:txBody>
      </p:sp>
      <p:sp>
        <p:nvSpPr>
          <p:cNvPr id="292" name="Google Shape;292;p18"/>
          <p:cNvSpPr txBox="1"/>
          <p:nvPr/>
        </p:nvSpPr>
        <p:spPr>
          <a:xfrm>
            <a:off x="6062108" y="4497376"/>
            <a:ext cx="60002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2013</a:t>
            </a:r>
            <a:endParaRPr/>
          </a:p>
        </p:txBody>
      </p:sp>
      <p:sp>
        <p:nvSpPr>
          <p:cNvPr id="293" name="Google Shape;293;p18"/>
          <p:cNvSpPr txBox="1"/>
          <p:nvPr/>
        </p:nvSpPr>
        <p:spPr>
          <a:xfrm rot="-2753978">
            <a:off x="178419" y="2875719"/>
            <a:ext cx="352925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Open Sans"/>
                <a:ea typeface="Open Sans"/>
                <a:cs typeface="Open Sans"/>
                <a:sym typeface="Open Sans"/>
              </a:rPr>
              <a:t>Open Science Data launched in 1957-58</a:t>
            </a:r>
            <a:endParaRPr sz="1400" b="0" i="0" u="none" strike="noStrike" cap="none">
              <a:solidFill>
                <a:srgbClr val="000000"/>
              </a:solidFill>
              <a:latin typeface="Arial"/>
              <a:ea typeface="Arial"/>
              <a:cs typeface="Arial"/>
              <a:sym typeface="Arial"/>
            </a:endParaRPr>
          </a:p>
        </p:txBody>
      </p:sp>
      <p:sp>
        <p:nvSpPr>
          <p:cNvPr id="294" name="Google Shape;294;p18"/>
          <p:cNvSpPr txBox="1"/>
          <p:nvPr/>
        </p:nvSpPr>
        <p:spPr>
          <a:xfrm rot="-2790314">
            <a:off x="3197985" y="2438434"/>
            <a:ext cx="3994483" cy="738664"/>
          </a:xfrm>
          <a:prstGeom prst="rect">
            <a:avLst/>
          </a:prstGeom>
          <a:noFill/>
          <a:ln>
            <a:noFill/>
          </a:ln>
        </p:spPr>
        <p:txBody>
          <a:bodyPr spcFirstLastPara="1" wrap="square" lIns="91425" tIns="45700" rIns="91425" bIns="45700" anchor="t" anchorCtr="0">
            <a:spAutoFit/>
          </a:bodyPr>
          <a:lstStyle/>
          <a:p>
            <a:pPr marL="0" marR="0" lvl="0" indent="-88900" algn="l" rtl="0">
              <a:lnSpc>
                <a:spcPct val="100000"/>
              </a:lnSpc>
              <a:spcBef>
                <a:spcPts val="0"/>
              </a:spcBef>
              <a:spcAft>
                <a:spcPts val="0"/>
              </a:spcAft>
              <a:buClr>
                <a:srgbClr val="000000"/>
              </a:buClr>
              <a:buSzPts val="1400"/>
              <a:buFont typeface="Arial"/>
              <a:buChar char="•"/>
            </a:pPr>
            <a:r>
              <a:rPr lang="fr-FR" sz="1400" b="0" i="1" u="none" strike="noStrike" cap="none">
                <a:solidFill>
                  <a:srgbClr val="000000"/>
                </a:solidFill>
                <a:latin typeface="Open Sans"/>
                <a:ea typeface="Open Sans"/>
                <a:cs typeface="Open Sans"/>
                <a:sym typeface="Open Sans"/>
              </a:rPr>
              <a:t>Open Data </a:t>
            </a:r>
            <a:r>
              <a:rPr lang="fr-FR" sz="1400" b="0" i="0" u="none" strike="noStrike" cap="none">
                <a:solidFill>
                  <a:srgbClr val="000000"/>
                </a:solidFill>
                <a:latin typeface="Open Sans"/>
                <a:ea typeface="Open Sans"/>
                <a:cs typeface="Open Sans"/>
                <a:sym typeface="Open Sans"/>
              </a:rPr>
              <a:t>as a term first appeared in 1995, in an American agency’s report about geophysical &amp; environmental data disclosure. </a:t>
            </a:r>
            <a:endParaRPr sz="1400" b="0" i="1" u="none" strike="noStrike" cap="none">
              <a:solidFill>
                <a:srgbClr val="000000"/>
              </a:solidFill>
              <a:latin typeface="Arial"/>
              <a:ea typeface="Arial"/>
              <a:cs typeface="Arial"/>
              <a:sym typeface="Arial"/>
            </a:endParaRPr>
          </a:p>
        </p:txBody>
      </p:sp>
      <p:sp>
        <p:nvSpPr>
          <p:cNvPr id="295" name="Google Shape;295;p18"/>
          <p:cNvSpPr txBox="1"/>
          <p:nvPr/>
        </p:nvSpPr>
        <p:spPr>
          <a:xfrm rot="-2823817">
            <a:off x="4351438" y="2503626"/>
            <a:ext cx="3784415" cy="738664"/>
          </a:xfrm>
          <a:prstGeom prst="rect">
            <a:avLst/>
          </a:prstGeom>
          <a:noFill/>
          <a:ln>
            <a:noFill/>
          </a:ln>
        </p:spPr>
        <p:txBody>
          <a:bodyPr spcFirstLastPara="1" wrap="square" lIns="91425" tIns="45700" rIns="91425" bIns="45700" anchor="t" anchorCtr="0">
            <a:spAutoFit/>
          </a:bodyPr>
          <a:lstStyle/>
          <a:p>
            <a:pPr marL="0" marR="0" lvl="0" indent="-88900" algn="l" rtl="0">
              <a:lnSpc>
                <a:spcPct val="100000"/>
              </a:lnSpc>
              <a:spcBef>
                <a:spcPts val="0"/>
              </a:spcBef>
              <a:spcAft>
                <a:spcPts val="0"/>
              </a:spcAft>
              <a:buClr>
                <a:srgbClr val="000000"/>
              </a:buClr>
              <a:buSzPts val="1400"/>
              <a:buFont typeface="Arial"/>
              <a:buChar char="•"/>
            </a:pPr>
            <a:r>
              <a:rPr lang="fr-FR" sz="1400" b="0" i="0" u="none" strike="noStrike" cap="none">
                <a:solidFill>
                  <a:srgbClr val="000000"/>
                </a:solidFill>
                <a:latin typeface="Open Sans"/>
                <a:ea typeface="Open Sans"/>
                <a:cs typeface="Open Sans"/>
                <a:sym typeface="Open Sans"/>
              </a:rPr>
              <a:t>In Sebastopol, California, a group of thought leaders gathered to discuss and define the concept of open public data.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99"/>
        <p:cNvGrpSpPr/>
        <p:nvPr/>
      </p:nvGrpSpPr>
      <p:grpSpPr>
        <a:xfrm>
          <a:off x="0" y="0"/>
          <a:ext cx="0" cy="0"/>
          <a:chOff x="0" y="0"/>
          <a:chExt cx="0" cy="0"/>
        </a:xfrm>
      </p:grpSpPr>
      <p:sp>
        <p:nvSpPr>
          <p:cNvPr id="300" name="Google Shape;300;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600">
                <a:solidFill>
                  <a:schemeClr val="lt1"/>
                </a:solidFill>
                <a:latin typeface="Open Sans"/>
                <a:ea typeface="Open Sans"/>
                <a:cs typeface="Open Sans"/>
                <a:sym typeface="Open Sans"/>
              </a:rPr>
              <a:t>Short History of Open Data</a:t>
            </a:r>
            <a:endParaRPr/>
          </a:p>
        </p:txBody>
      </p:sp>
      <p:sp>
        <p:nvSpPr>
          <p:cNvPr id="301" name="Google Shape;301;p19"/>
          <p:cNvSpPr/>
          <p:nvPr/>
        </p:nvSpPr>
        <p:spPr>
          <a:xfrm>
            <a:off x="479132" y="4201298"/>
            <a:ext cx="8353168" cy="867880"/>
          </a:xfrm>
          <a:prstGeom prst="rightArrow">
            <a:avLst>
              <a:gd name="adj1" fmla="val 50000"/>
              <a:gd name="adj2" fmla="val 50000"/>
            </a:avLst>
          </a:prstGeom>
          <a:solidFill>
            <a:schemeClr val="accent1"/>
          </a:solidFill>
          <a:ln w="25400" cap="flat" cmpd="sng">
            <a:solidFill>
              <a:srgbClr val="3061B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2" name="Google Shape;302;p19"/>
          <p:cNvSpPr txBox="1"/>
          <p:nvPr/>
        </p:nvSpPr>
        <p:spPr>
          <a:xfrm>
            <a:off x="604500" y="4509847"/>
            <a:ext cx="60002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2009</a:t>
            </a:r>
            <a:endParaRPr/>
          </a:p>
        </p:txBody>
      </p:sp>
      <p:sp>
        <p:nvSpPr>
          <p:cNvPr id="303" name="Google Shape;303;p19"/>
          <p:cNvSpPr txBox="1"/>
          <p:nvPr/>
        </p:nvSpPr>
        <p:spPr>
          <a:xfrm>
            <a:off x="1835459" y="4509846"/>
            <a:ext cx="60002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2011</a:t>
            </a:r>
            <a:endParaRPr/>
          </a:p>
        </p:txBody>
      </p:sp>
      <p:sp>
        <p:nvSpPr>
          <p:cNvPr id="304" name="Google Shape;304;p19"/>
          <p:cNvSpPr txBox="1"/>
          <p:nvPr/>
        </p:nvSpPr>
        <p:spPr>
          <a:xfrm>
            <a:off x="3228720" y="4492455"/>
            <a:ext cx="60002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2013</a:t>
            </a:r>
            <a:endParaRPr/>
          </a:p>
        </p:txBody>
      </p:sp>
      <p:sp>
        <p:nvSpPr>
          <p:cNvPr id="305" name="Google Shape;305;p19"/>
          <p:cNvSpPr txBox="1"/>
          <p:nvPr/>
        </p:nvSpPr>
        <p:spPr>
          <a:xfrm rot="-2753978">
            <a:off x="251910" y="2359456"/>
            <a:ext cx="4197707" cy="692497"/>
          </a:xfrm>
          <a:prstGeom prst="rect">
            <a:avLst/>
          </a:prstGeom>
          <a:noFill/>
          <a:ln>
            <a:noFill/>
          </a:ln>
        </p:spPr>
        <p:txBody>
          <a:bodyPr spcFirstLastPara="1" wrap="square" lIns="91425" tIns="45700" rIns="91425" bIns="45700" anchor="t" anchorCtr="0">
            <a:spAutoFit/>
          </a:bodyPr>
          <a:lstStyle/>
          <a:p>
            <a:pPr marL="88900" marR="0" lvl="0" indent="-88900" algn="l" rtl="0">
              <a:lnSpc>
                <a:spcPct val="100000"/>
              </a:lnSpc>
              <a:spcBef>
                <a:spcPts val="0"/>
              </a:spcBef>
              <a:spcAft>
                <a:spcPts val="0"/>
              </a:spcAft>
              <a:buClr>
                <a:srgbClr val="000000"/>
              </a:buClr>
              <a:buSzPts val="1300"/>
              <a:buFont typeface="Arial"/>
              <a:buChar char="•"/>
            </a:pPr>
            <a:r>
              <a:rPr lang="fr-FR" sz="1300" b="0" i="0" u="none" strike="noStrike" cap="none">
                <a:solidFill>
                  <a:srgbClr val="000000"/>
                </a:solidFill>
                <a:latin typeface="Open Sans"/>
                <a:ea typeface="Open Sans"/>
                <a:cs typeface="Open Sans"/>
                <a:sym typeface="Open Sans"/>
              </a:rPr>
              <a:t>On his first day in office, US President Barack Obama signed the </a:t>
            </a:r>
            <a:r>
              <a:rPr lang="fr-FR" sz="1300" b="0" i="1" u="none" strike="noStrike" cap="none">
                <a:solidFill>
                  <a:srgbClr val="000000"/>
                </a:solidFill>
                <a:latin typeface="Open Sans"/>
                <a:ea typeface="Open Sans"/>
                <a:cs typeface="Open Sans"/>
                <a:sym typeface="Open Sans"/>
              </a:rPr>
              <a:t>Memorandum on Transparency and Open Government</a:t>
            </a:r>
            <a:r>
              <a:rPr lang="fr-FR" sz="1300" b="0" i="0" u="none" strike="noStrike" cap="none">
                <a:solidFill>
                  <a:srgbClr val="000000"/>
                </a:solidFill>
                <a:latin typeface="Open Sans"/>
                <a:ea typeface="Open Sans"/>
                <a:cs typeface="Open Sans"/>
                <a:sym typeface="Open Sans"/>
              </a:rPr>
              <a:t>.</a:t>
            </a:r>
            <a:endParaRPr sz="1300" b="0" i="0" u="none" strike="noStrike" cap="none">
              <a:solidFill>
                <a:srgbClr val="000000"/>
              </a:solidFill>
              <a:latin typeface="Arial"/>
              <a:ea typeface="Arial"/>
              <a:cs typeface="Arial"/>
              <a:sym typeface="Arial"/>
            </a:endParaRPr>
          </a:p>
        </p:txBody>
      </p:sp>
      <p:sp>
        <p:nvSpPr>
          <p:cNvPr id="306" name="Google Shape;306;p19"/>
          <p:cNvSpPr txBox="1"/>
          <p:nvPr/>
        </p:nvSpPr>
        <p:spPr>
          <a:xfrm rot="-2790314">
            <a:off x="1525814" y="2349201"/>
            <a:ext cx="3994483" cy="738664"/>
          </a:xfrm>
          <a:prstGeom prst="rect">
            <a:avLst/>
          </a:prstGeom>
          <a:noFill/>
          <a:ln>
            <a:noFill/>
          </a:ln>
        </p:spPr>
        <p:txBody>
          <a:bodyPr spcFirstLastPara="1" wrap="square" lIns="91425" tIns="45700" rIns="91425" bIns="45700" anchor="t" anchorCtr="0">
            <a:spAutoFit/>
          </a:bodyPr>
          <a:lstStyle/>
          <a:p>
            <a:pPr marL="0" marR="0" lvl="0" indent="-88900" algn="l" rtl="0">
              <a:lnSpc>
                <a:spcPct val="100000"/>
              </a:lnSpc>
              <a:spcBef>
                <a:spcPts val="0"/>
              </a:spcBef>
              <a:spcAft>
                <a:spcPts val="0"/>
              </a:spcAft>
              <a:buClr>
                <a:srgbClr val="000000"/>
              </a:buClr>
              <a:buSzPts val="1400"/>
              <a:buFont typeface="Arial"/>
              <a:buChar char="•"/>
            </a:pPr>
            <a:r>
              <a:rPr lang="fr-FR" sz="1400" b="0" i="0" u="none" strike="noStrike" cap="none">
                <a:solidFill>
                  <a:srgbClr val="000000"/>
                </a:solidFill>
                <a:latin typeface="Open Sans"/>
                <a:ea typeface="Open Sans"/>
                <a:cs typeface="Open Sans"/>
                <a:sym typeface="Open Sans"/>
              </a:rPr>
              <a:t>Then the </a:t>
            </a:r>
            <a:r>
              <a:rPr lang="fr-FR" sz="1400" b="0" i="1" u="none" strike="noStrike" cap="none">
                <a:solidFill>
                  <a:srgbClr val="000000"/>
                </a:solidFill>
                <a:latin typeface="Open Sans"/>
                <a:ea typeface="Open Sans"/>
                <a:cs typeface="Open Sans"/>
                <a:sym typeface="Open Sans"/>
              </a:rPr>
              <a:t>Open Government Partnership </a:t>
            </a:r>
            <a:r>
              <a:rPr lang="fr-FR" sz="1400" b="0" i="0" u="none" strike="noStrike" cap="none">
                <a:solidFill>
                  <a:srgbClr val="000000"/>
                </a:solidFill>
                <a:latin typeface="Open Sans"/>
                <a:ea typeface="Open Sans"/>
                <a:cs typeface="Open Sans"/>
                <a:sym typeface="Open Sans"/>
              </a:rPr>
              <a:t>launched in 2011, growing to 77 </a:t>
            </a:r>
            <a:r>
              <a:rPr lang="fr-FR">
                <a:latin typeface="Open Sans"/>
                <a:ea typeface="Open Sans"/>
                <a:cs typeface="Open Sans"/>
                <a:sym typeface="Open Sans"/>
              </a:rPr>
              <a:t>countries</a:t>
            </a:r>
            <a:r>
              <a:rPr lang="fr-FR" sz="1400" b="0" i="0" u="none" strike="noStrike" cap="none">
                <a:solidFill>
                  <a:srgbClr val="000000"/>
                </a:solidFill>
                <a:latin typeface="Open Sans"/>
                <a:ea typeface="Open Sans"/>
                <a:cs typeface="Open Sans"/>
                <a:sym typeface="Open Sans"/>
              </a:rPr>
              <a:t> &amp; </a:t>
            </a:r>
            <a:r>
              <a:rPr lang="fr-FR">
                <a:latin typeface="Open Sans"/>
                <a:ea typeface="Open Sans"/>
                <a:cs typeface="Open Sans"/>
                <a:sym typeface="Open Sans"/>
              </a:rPr>
              <a:t>106 jurisdictions</a:t>
            </a:r>
            <a:r>
              <a:rPr lang="fr-FR" sz="1400" b="0" i="0" u="none" strike="noStrike" cap="none">
                <a:solidFill>
                  <a:srgbClr val="000000"/>
                </a:solidFill>
                <a:latin typeface="Open Sans"/>
                <a:ea typeface="Open Sans"/>
                <a:cs typeface="Open Sans"/>
                <a:sym typeface="Open Sans"/>
              </a:rPr>
              <a:t> today. </a:t>
            </a:r>
            <a:endParaRPr sz="1400" b="0" i="0" u="none" strike="noStrike" cap="none">
              <a:solidFill>
                <a:srgbClr val="000000"/>
              </a:solidFill>
              <a:latin typeface="Arial"/>
              <a:ea typeface="Arial"/>
              <a:cs typeface="Arial"/>
              <a:sym typeface="Arial"/>
            </a:endParaRPr>
          </a:p>
        </p:txBody>
      </p:sp>
      <p:sp>
        <p:nvSpPr>
          <p:cNvPr id="307" name="Google Shape;307;p19"/>
          <p:cNvSpPr txBox="1"/>
          <p:nvPr/>
        </p:nvSpPr>
        <p:spPr>
          <a:xfrm rot="-2823817">
            <a:off x="5504567" y="2435307"/>
            <a:ext cx="4012828" cy="307777"/>
          </a:xfrm>
          <a:prstGeom prst="rect">
            <a:avLst/>
          </a:prstGeom>
          <a:noFill/>
          <a:ln>
            <a:noFill/>
          </a:ln>
        </p:spPr>
        <p:txBody>
          <a:bodyPr spcFirstLastPara="1" wrap="square" lIns="91425" tIns="45700" rIns="91425" bIns="45700" anchor="t" anchorCtr="0">
            <a:spAutoFit/>
          </a:bodyPr>
          <a:lstStyle/>
          <a:p>
            <a:pPr marL="0" marR="0" lvl="0" indent="-88900" algn="l" rtl="0">
              <a:lnSpc>
                <a:spcPct val="100000"/>
              </a:lnSpc>
              <a:spcBef>
                <a:spcPts val="0"/>
              </a:spcBef>
              <a:spcAft>
                <a:spcPts val="0"/>
              </a:spcAft>
              <a:buClr>
                <a:srgbClr val="000000"/>
              </a:buClr>
              <a:buSzPts val="1400"/>
              <a:buFont typeface="Arial"/>
              <a:buChar char="•"/>
            </a:pPr>
            <a:r>
              <a:rPr lang="fr-FR" sz="1400" b="0" i="0" u="none" strike="noStrike" cap="none">
                <a:solidFill>
                  <a:srgbClr val="000000"/>
                </a:solidFill>
                <a:latin typeface="Open Sans"/>
                <a:ea typeface="Open Sans"/>
                <a:cs typeface="Open Sans"/>
                <a:sym typeface="Open Sans"/>
              </a:rPr>
              <a:t>The Canadian Open Data Society is founded</a:t>
            </a:r>
            <a:endParaRPr/>
          </a:p>
        </p:txBody>
      </p:sp>
      <p:pic>
        <p:nvPicPr>
          <p:cNvPr id="308" name="Google Shape;308;p19"/>
          <p:cNvPicPr preferRelativeResize="0"/>
          <p:nvPr/>
        </p:nvPicPr>
        <p:blipFill rotWithShape="1">
          <a:blip r:embed="rId4">
            <a:alphaModFix/>
          </a:blip>
          <a:srcRect/>
          <a:stretch/>
        </p:blipFill>
        <p:spPr>
          <a:xfrm>
            <a:off x="482909" y="1575747"/>
            <a:ext cx="1352550" cy="1352550"/>
          </a:xfrm>
          <a:prstGeom prst="rect">
            <a:avLst/>
          </a:prstGeom>
          <a:noFill/>
          <a:ln>
            <a:noFill/>
          </a:ln>
        </p:spPr>
      </p:pic>
      <p:sp>
        <p:nvSpPr>
          <p:cNvPr id="309" name="Google Shape;309;p19"/>
          <p:cNvSpPr txBox="1"/>
          <p:nvPr/>
        </p:nvSpPr>
        <p:spPr>
          <a:xfrm>
            <a:off x="5962765" y="4481349"/>
            <a:ext cx="60002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2020</a:t>
            </a:r>
            <a:endParaRPr/>
          </a:p>
        </p:txBody>
      </p:sp>
      <p:sp>
        <p:nvSpPr>
          <p:cNvPr id="310" name="Google Shape;310;p19"/>
          <p:cNvSpPr txBox="1"/>
          <p:nvPr/>
        </p:nvSpPr>
        <p:spPr>
          <a:xfrm rot="-2823817">
            <a:off x="2816985" y="2417204"/>
            <a:ext cx="3784415" cy="523220"/>
          </a:xfrm>
          <a:prstGeom prst="rect">
            <a:avLst/>
          </a:prstGeom>
          <a:noFill/>
          <a:ln>
            <a:noFill/>
          </a:ln>
        </p:spPr>
        <p:txBody>
          <a:bodyPr spcFirstLastPara="1" wrap="square" lIns="91425" tIns="45700" rIns="91425" bIns="45700" anchor="t" anchorCtr="0">
            <a:spAutoFit/>
          </a:bodyPr>
          <a:lstStyle/>
          <a:p>
            <a:pPr marL="0" marR="0" lvl="0" indent="-88900" algn="l" rtl="0">
              <a:lnSpc>
                <a:spcPct val="100000"/>
              </a:lnSpc>
              <a:spcBef>
                <a:spcPts val="0"/>
              </a:spcBef>
              <a:spcAft>
                <a:spcPts val="0"/>
              </a:spcAft>
              <a:buClr>
                <a:srgbClr val="000000"/>
              </a:buClr>
              <a:buSzPts val="1400"/>
              <a:buFont typeface="Arial"/>
              <a:buChar char="•"/>
            </a:pPr>
            <a:r>
              <a:rPr lang="fr-FR" sz="1400" b="0" i="0" u="none" strike="noStrike" cap="none">
                <a:solidFill>
                  <a:srgbClr val="000000"/>
                </a:solidFill>
                <a:latin typeface="Open Sans"/>
                <a:ea typeface="Open Sans"/>
                <a:cs typeface="Open Sans"/>
                <a:sym typeface="Open Sans"/>
              </a:rPr>
              <a:t>The first Canadian Open Data Summit is held in Vancouver.</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4"/>
        <p:cNvGrpSpPr/>
        <p:nvPr/>
      </p:nvGrpSpPr>
      <p:grpSpPr>
        <a:xfrm>
          <a:off x="0" y="0"/>
          <a:ext cx="0" cy="0"/>
          <a:chOff x="0" y="0"/>
          <a:chExt cx="0" cy="0"/>
        </a:xfrm>
      </p:grpSpPr>
      <p:sp>
        <p:nvSpPr>
          <p:cNvPr id="315" name="Google Shape;315;p21"/>
          <p:cNvSpPr txBox="1">
            <a:spLocks noGrp="1"/>
          </p:cNvSpPr>
          <p:nvPr>
            <p:ph type="title"/>
          </p:nvPr>
        </p:nvSpPr>
        <p:spPr>
          <a:xfrm>
            <a:off x="0" y="4450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600">
                <a:solidFill>
                  <a:schemeClr val="lt1"/>
                </a:solidFill>
                <a:latin typeface="Open Sans"/>
                <a:ea typeface="Open Sans"/>
                <a:cs typeface="Open Sans"/>
                <a:sym typeface="Open Sans"/>
              </a:rPr>
              <a:t>Everybody Makes or Uses Open Data (1)</a:t>
            </a:r>
            <a:endParaRPr/>
          </a:p>
        </p:txBody>
      </p:sp>
      <p:sp>
        <p:nvSpPr>
          <p:cNvPr id="316" name="Google Shape;316;p21"/>
          <p:cNvSpPr txBox="1">
            <a:spLocks noGrp="1"/>
          </p:cNvSpPr>
          <p:nvPr>
            <p:ph type="body" idx="1"/>
          </p:nvPr>
        </p:nvSpPr>
        <p:spPr>
          <a:xfrm>
            <a:off x="311699" y="1446399"/>
            <a:ext cx="5636020" cy="3562205"/>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SzPts val="1800"/>
              <a:buChar char="●"/>
            </a:pPr>
            <a:r>
              <a:rPr lang="fr-FR" sz="1800" b="1" i="0" u="none" strike="noStrike">
                <a:solidFill>
                  <a:srgbClr val="000000"/>
                </a:solidFill>
                <a:latin typeface="Open Sans"/>
                <a:ea typeface="Open Sans"/>
                <a:cs typeface="Open Sans"/>
                <a:sym typeface="Open Sans"/>
              </a:rPr>
              <a:t>Governments: </a:t>
            </a:r>
            <a:r>
              <a:rPr lang="fr-FR" sz="1800" b="0" i="0" u="none" strike="noStrike">
                <a:solidFill>
                  <a:srgbClr val="000000"/>
                </a:solidFill>
                <a:latin typeface="Open Sans"/>
                <a:ea typeface="Open Sans"/>
                <a:cs typeface="Open Sans"/>
                <a:sym typeface="Open Sans"/>
              </a:rPr>
              <a:t>For example, the </a:t>
            </a:r>
            <a:r>
              <a:rPr lang="fr-FR" sz="1800" b="0" i="1" u="none" strike="noStrike">
                <a:solidFill>
                  <a:srgbClr val="000000"/>
                </a:solidFill>
                <a:latin typeface="Open Sans"/>
                <a:ea typeface="Open Sans"/>
                <a:cs typeface="Open Sans"/>
                <a:sym typeface="Open Sans"/>
              </a:rPr>
              <a:t>Open Government Partnership </a:t>
            </a:r>
            <a:r>
              <a:rPr lang="fr-FR" sz="1800" b="0" i="0" u="none" strike="noStrike">
                <a:solidFill>
                  <a:srgbClr val="000000"/>
                </a:solidFill>
                <a:latin typeface="Open Sans"/>
                <a:ea typeface="Open Sans"/>
                <a:cs typeface="Open Sans"/>
                <a:sym typeface="Open Sans"/>
              </a:rPr>
              <a:t>has 7</a:t>
            </a:r>
            <a:r>
              <a:rPr lang="fr-FR">
                <a:solidFill>
                  <a:srgbClr val="000000"/>
                </a:solidFill>
                <a:latin typeface="Open Sans"/>
                <a:ea typeface="Open Sans"/>
                <a:cs typeface="Open Sans"/>
                <a:sym typeface="Open Sans"/>
              </a:rPr>
              <a:t>7</a:t>
            </a:r>
            <a:r>
              <a:rPr lang="fr-FR" sz="1800" b="0" i="0" u="none" strike="noStrike">
                <a:solidFill>
                  <a:srgbClr val="000000"/>
                </a:solidFill>
                <a:latin typeface="Open Sans"/>
                <a:ea typeface="Open Sans"/>
                <a:cs typeface="Open Sans"/>
                <a:sym typeface="Open Sans"/>
              </a:rPr>
              <a:t> </a:t>
            </a:r>
            <a:r>
              <a:rPr lang="fr-FR">
                <a:solidFill>
                  <a:srgbClr val="000000"/>
                </a:solidFill>
                <a:latin typeface="Open Sans"/>
                <a:ea typeface="Open Sans"/>
                <a:cs typeface="Open Sans"/>
                <a:sym typeface="Open Sans"/>
              </a:rPr>
              <a:t>countries and 106 jurisdictions</a:t>
            </a:r>
            <a:r>
              <a:rPr lang="fr-FR" sz="1800" b="0" i="0" u="none" strike="noStrike">
                <a:solidFill>
                  <a:srgbClr val="000000"/>
                </a:solidFill>
                <a:latin typeface="Open Sans"/>
                <a:ea typeface="Open Sans"/>
                <a:cs typeface="Open Sans"/>
                <a:sym typeface="Open Sans"/>
              </a:rPr>
              <a:t> as members.</a:t>
            </a:r>
            <a:endParaRPr/>
          </a:p>
          <a:p>
            <a:pPr marL="457200" lvl="0" indent="-342900" algn="l" rtl="0">
              <a:lnSpc>
                <a:spcPct val="115000"/>
              </a:lnSpc>
              <a:spcBef>
                <a:spcPts val="600"/>
              </a:spcBef>
              <a:spcAft>
                <a:spcPts val="0"/>
              </a:spcAft>
              <a:buSzPts val="1800"/>
              <a:buChar char="●"/>
            </a:pPr>
            <a:r>
              <a:rPr lang="fr-FR" sz="1800" b="1" i="0" u="none" strike="noStrike">
                <a:solidFill>
                  <a:srgbClr val="000000"/>
                </a:solidFill>
                <a:latin typeface="Open Sans"/>
                <a:ea typeface="Open Sans"/>
                <a:cs typeface="Open Sans"/>
                <a:sym typeface="Open Sans"/>
              </a:rPr>
              <a:t>Private Businesses: </a:t>
            </a:r>
            <a:r>
              <a:rPr lang="fr-FR" sz="1800" b="0" i="0" u="none" strike="noStrike">
                <a:solidFill>
                  <a:srgbClr val="000000"/>
                </a:solidFill>
                <a:latin typeface="Open Sans"/>
                <a:ea typeface="Open Sans"/>
                <a:cs typeface="Open Sans"/>
                <a:sym typeface="Open Sans"/>
              </a:rPr>
              <a:t>Large companies like </a:t>
            </a:r>
            <a:r>
              <a:rPr lang="fr-FR" sz="1800" b="0" i="1" u="none" strike="noStrike">
                <a:solidFill>
                  <a:srgbClr val="000000"/>
                </a:solidFill>
                <a:latin typeface="Open Sans"/>
                <a:ea typeface="Open Sans"/>
                <a:cs typeface="Open Sans"/>
                <a:sym typeface="Open Sans"/>
              </a:rPr>
              <a:t>Google</a:t>
            </a:r>
            <a:r>
              <a:rPr lang="fr-FR" sz="1800" b="0" i="0" u="none" strike="noStrike">
                <a:solidFill>
                  <a:srgbClr val="000000"/>
                </a:solidFill>
                <a:latin typeface="Open Sans"/>
                <a:ea typeface="Open Sans"/>
                <a:cs typeface="Open Sans"/>
                <a:sym typeface="Open Sans"/>
              </a:rPr>
              <a:t>, </a:t>
            </a:r>
            <a:r>
              <a:rPr lang="fr-FR" sz="1800" b="0" i="1" u="none" strike="noStrike">
                <a:solidFill>
                  <a:srgbClr val="000000"/>
                </a:solidFill>
                <a:latin typeface="Open Sans"/>
                <a:ea typeface="Open Sans"/>
                <a:cs typeface="Open Sans"/>
                <a:sym typeface="Open Sans"/>
              </a:rPr>
              <a:t>GitHub </a:t>
            </a:r>
            <a:r>
              <a:rPr lang="fr-FR" sz="1800" b="0" i="0" u="none" strike="noStrike">
                <a:solidFill>
                  <a:srgbClr val="000000"/>
                </a:solidFill>
                <a:latin typeface="Open Sans"/>
                <a:ea typeface="Open Sans"/>
                <a:cs typeface="Open Sans"/>
                <a:sym typeface="Open Sans"/>
              </a:rPr>
              <a:t>&amp; </a:t>
            </a:r>
            <a:r>
              <a:rPr lang="fr-FR" sz="1800" b="0" i="1" u="none" strike="noStrike">
                <a:solidFill>
                  <a:srgbClr val="000000"/>
                </a:solidFill>
                <a:latin typeface="Open Sans"/>
                <a:ea typeface="Open Sans"/>
                <a:cs typeface="Open Sans"/>
                <a:sym typeface="Open Sans"/>
              </a:rPr>
              <a:t>Uber</a:t>
            </a:r>
            <a:r>
              <a:rPr lang="fr-FR" sz="1800" b="0" i="0" u="none" strike="noStrike">
                <a:solidFill>
                  <a:srgbClr val="000000"/>
                </a:solidFill>
                <a:latin typeface="Open Sans"/>
                <a:ea typeface="Open Sans"/>
                <a:cs typeface="Open Sans"/>
                <a:sym typeface="Open Sans"/>
              </a:rPr>
              <a:t> have released some datasets for all to use, including researchers &amp; entrepreneurs.</a:t>
            </a:r>
            <a:endParaRPr/>
          </a:p>
          <a:p>
            <a:pPr marL="457200" lvl="0" indent="-342900" algn="l" rtl="0">
              <a:lnSpc>
                <a:spcPct val="115000"/>
              </a:lnSpc>
              <a:spcBef>
                <a:spcPts val="600"/>
              </a:spcBef>
              <a:spcAft>
                <a:spcPts val="0"/>
              </a:spcAft>
              <a:buSzPts val="1800"/>
              <a:buChar char="●"/>
            </a:pPr>
            <a:r>
              <a:rPr lang="fr-FR" sz="1800" b="1" i="0" u="none" strike="noStrike">
                <a:solidFill>
                  <a:srgbClr val="000000"/>
                </a:solidFill>
                <a:latin typeface="Open Sans"/>
                <a:ea typeface="Open Sans"/>
                <a:cs typeface="Open Sans"/>
                <a:sym typeface="Open Sans"/>
              </a:rPr>
              <a:t>Non-Profits and Charities: </a:t>
            </a:r>
            <a:r>
              <a:rPr lang="fr-FR" sz="1800" b="0" i="0" u="none" strike="noStrike">
                <a:solidFill>
                  <a:srgbClr val="000000"/>
                </a:solidFill>
                <a:latin typeface="Open Sans"/>
                <a:ea typeface="Open Sans"/>
                <a:cs typeface="Open Sans"/>
                <a:sym typeface="Open Sans"/>
              </a:rPr>
              <a:t>Notably, </a:t>
            </a:r>
            <a:r>
              <a:rPr lang="fr-FR" sz="1800" b="0" i="1" u="none" strike="noStrike">
                <a:solidFill>
                  <a:srgbClr val="000000"/>
                </a:solidFill>
                <a:latin typeface="Open Sans"/>
                <a:ea typeface="Open Sans"/>
                <a:cs typeface="Open Sans"/>
                <a:sym typeface="Open Sans"/>
              </a:rPr>
              <a:t>Charities Services</a:t>
            </a:r>
            <a:r>
              <a:rPr lang="fr-FR" sz="1800" b="0" i="0" u="none" strike="noStrike">
                <a:solidFill>
                  <a:srgbClr val="000000"/>
                </a:solidFill>
                <a:latin typeface="Open Sans"/>
                <a:ea typeface="Open Sans"/>
                <a:cs typeface="Open Sans"/>
                <a:sym typeface="Open Sans"/>
              </a:rPr>
              <a:t> in New Zealand publishes Open Data on anything published to the </a:t>
            </a:r>
            <a:r>
              <a:rPr lang="fr-FR" sz="1800" b="0" i="1" u="none" strike="noStrike">
                <a:solidFill>
                  <a:srgbClr val="000000"/>
                </a:solidFill>
                <a:latin typeface="Open Sans"/>
                <a:ea typeface="Open Sans"/>
                <a:cs typeface="Open Sans"/>
                <a:sym typeface="Open Sans"/>
              </a:rPr>
              <a:t>Charities Register</a:t>
            </a:r>
            <a:r>
              <a:rPr lang="fr-FR" sz="1800" b="0" i="0" u="none" strike="noStrike">
                <a:solidFill>
                  <a:srgbClr val="000000"/>
                </a:solidFill>
                <a:latin typeface="Open Sans"/>
                <a:ea typeface="Open Sans"/>
                <a:cs typeface="Open Sans"/>
                <a:sym typeface="Open Sans"/>
              </a:rPr>
              <a:t>.</a:t>
            </a:r>
            <a:endParaRPr/>
          </a:p>
        </p:txBody>
      </p:sp>
      <p:pic>
        <p:nvPicPr>
          <p:cNvPr id="317" name="Google Shape;317;p21"/>
          <p:cNvPicPr preferRelativeResize="0"/>
          <p:nvPr/>
        </p:nvPicPr>
        <p:blipFill rotWithShape="1">
          <a:blip r:embed="rId4">
            <a:alphaModFix/>
          </a:blip>
          <a:srcRect/>
          <a:stretch/>
        </p:blipFill>
        <p:spPr>
          <a:xfrm>
            <a:off x="7007087" y="1272207"/>
            <a:ext cx="1140515" cy="1140515"/>
          </a:xfrm>
          <a:prstGeom prst="rect">
            <a:avLst/>
          </a:prstGeom>
          <a:noFill/>
          <a:ln>
            <a:noFill/>
          </a:ln>
        </p:spPr>
      </p:pic>
      <p:pic>
        <p:nvPicPr>
          <p:cNvPr id="318" name="Google Shape;318;p21"/>
          <p:cNvPicPr preferRelativeResize="0"/>
          <p:nvPr/>
        </p:nvPicPr>
        <p:blipFill rotWithShape="1">
          <a:blip r:embed="rId5">
            <a:alphaModFix/>
          </a:blip>
          <a:srcRect/>
          <a:stretch/>
        </p:blipFill>
        <p:spPr>
          <a:xfrm>
            <a:off x="7007087" y="2469623"/>
            <a:ext cx="1140515" cy="1140515"/>
          </a:xfrm>
          <a:prstGeom prst="rect">
            <a:avLst/>
          </a:prstGeom>
          <a:noFill/>
          <a:ln>
            <a:noFill/>
          </a:ln>
        </p:spPr>
      </p:pic>
      <p:pic>
        <p:nvPicPr>
          <p:cNvPr id="319" name="Google Shape;319;p21"/>
          <p:cNvPicPr preferRelativeResize="0"/>
          <p:nvPr/>
        </p:nvPicPr>
        <p:blipFill rotWithShape="1">
          <a:blip r:embed="rId6">
            <a:alphaModFix/>
          </a:blip>
          <a:srcRect/>
          <a:stretch/>
        </p:blipFill>
        <p:spPr>
          <a:xfrm>
            <a:off x="6969400" y="3610138"/>
            <a:ext cx="1215887" cy="1215887"/>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23"/>
        <p:cNvGrpSpPr/>
        <p:nvPr/>
      </p:nvGrpSpPr>
      <p:grpSpPr>
        <a:xfrm>
          <a:off x="0" y="0"/>
          <a:ext cx="0" cy="0"/>
          <a:chOff x="0" y="0"/>
          <a:chExt cx="0" cy="0"/>
        </a:xfrm>
      </p:grpSpPr>
      <p:sp>
        <p:nvSpPr>
          <p:cNvPr id="324" name="Google Shape;324;p22"/>
          <p:cNvSpPr txBox="1">
            <a:spLocks noGrp="1"/>
          </p:cNvSpPr>
          <p:nvPr>
            <p:ph type="title"/>
          </p:nvPr>
        </p:nvSpPr>
        <p:spPr>
          <a:xfrm>
            <a:off x="0" y="4450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600">
                <a:solidFill>
                  <a:schemeClr val="lt1"/>
                </a:solidFill>
                <a:latin typeface="Open Sans"/>
                <a:ea typeface="Open Sans"/>
                <a:cs typeface="Open Sans"/>
                <a:sym typeface="Open Sans"/>
              </a:rPr>
              <a:t>Everybody Makes or Uses Open Data (2)</a:t>
            </a:r>
            <a:endParaRPr/>
          </a:p>
        </p:txBody>
      </p:sp>
      <p:sp>
        <p:nvSpPr>
          <p:cNvPr id="325" name="Google Shape;325;p22"/>
          <p:cNvSpPr txBox="1">
            <a:spLocks noGrp="1"/>
          </p:cNvSpPr>
          <p:nvPr>
            <p:ph type="body" idx="1"/>
          </p:nvPr>
        </p:nvSpPr>
        <p:spPr>
          <a:xfrm>
            <a:off x="3165874" y="1438849"/>
            <a:ext cx="5636100" cy="3562200"/>
          </a:xfrm>
          <a:prstGeom prst="rect">
            <a:avLst/>
          </a:prstGeom>
          <a:noFill/>
          <a:ln>
            <a:noFill/>
          </a:ln>
        </p:spPr>
        <p:txBody>
          <a:bodyPr spcFirstLastPara="1" wrap="square" lIns="91425" tIns="91425" rIns="91425" bIns="91425" anchor="t" anchorCtr="0">
            <a:normAutofit lnSpcReduction="10000"/>
          </a:bodyPr>
          <a:lstStyle/>
          <a:p>
            <a:pPr marL="457200" lvl="0" indent="-342900" algn="l" rtl="0">
              <a:lnSpc>
                <a:spcPct val="115000"/>
              </a:lnSpc>
              <a:spcBef>
                <a:spcPts val="600"/>
              </a:spcBef>
              <a:spcAft>
                <a:spcPts val="0"/>
              </a:spcAft>
              <a:buSzPts val="1800"/>
              <a:buChar char="●"/>
            </a:pPr>
            <a:r>
              <a:rPr lang="fr-FR" sz="1800" b="1" i="0" u="none" strike="noStrike">
                <a:solidFill>
                  <a:srgbClr val="000000"/>
                </a:solidFill>
                <a:latin typeface="Open Sans"/>
                <a:ea typeface="Open Sans"/>
                <a:cs typeface="Open Sans"/>
                <a:sym typeface="Open Sans"/>
              </a:rPr>
              <a:t>Scientists: </a:t>
            </a:r>
            <a:r>
              <a:rPr lang="fr-FR" sz="1800" b="0" i="0" u="none" strike="noStrike">
                <a:solidFill>
                  <a:srgbClr val="000000"/>
                </a:solidFill>
                <a:latin typeface="Open Sans"/>
                <a:ea typeface="Open Sans"/>
                <a:cs typeface="Open Sans"/>
                <a:sym typeface="Open Sans"/>
              </a:rPr>
              <a:t>Open Science Data publishing began in 1957, “to allow verification of scientific claims, by allowing others to look at reproducibility of results, and to allow integration of data from many sources for new knowledge.” </a:t>
            </a:r>
            <a:endParaRPr/>
          </a:p>
          <a:p>
            <a:pPr marL="457200" lvl="0" indent="-342900" algn="l" rtl="0">
              <a:lnSpc>
                <a:spcPct val="115000"/>
              </a:lnSpc>
              <a:spcBef>
                <a:spcPts val="600"/>
              </a:spcBef>
              <a:spcAft>
                <a:spcPts val="0"/>
              </a:spcAft>
              <a:buSzPts val="1800"/>
              <a:buChar char="●"/>
            </a:pPr>
            <a:r>
              <a:rPr lang="fr-FR" sz="1800" b="1" i="0" u="none" strike="noStrike">
                <a:solidFill>
                  <a:srgbClr val="000000"/>
                </a:solidFill>
                <a:latin typeface="Open Sans"/>
                <a:ea typeface="Open Sans"/>
                <a:cs typeface="Open Sans"/>
                <a:sym typeface="Open Sans"/>
              </a:rPr>
              <a:t>Citizens: </a:t>
            </a:r>
            <a:r>
              <a:rPr lang="fr-FR" sz="1800" b="0" i="0" u="none" strike="noStrike">
                <a:solidFill>
                  <a:srgbClr val="000000"/>
                </a:solidFill>
                <a:latin typeface="Open Sans"/>
                <a:ea typeface="Open Sans"/>
                <a:cs typeface="Open Sans"/>
                <a:sym typeface="Open Sans"/>
              </a:rPr>
              <a:t>Barcelona reversed the usual flow of data permissions from citizens to corporations &amp; governments without their consent; and leads a group of </a:t>
            </a:r>
            <a:r>
              <a:rPr lang="fr-FR" sz="1800" b="0" i="1" u="none" strike="noStrike">
                <a:solidFill>
                  <a:srgbClr val="000000"/>
                </a:solidFill>
                <a:latin typeface="Open Sans"/>
                <a:ea typeface="Open Sans"/>
                <a:cs typeface="Open Sans"/>
                <a:sym typeface="Open Sans"/>
              </a:rPr>
              <a:t>Fearless Cities </a:t>
            </a:r>
            <a:r>
              <a:rPr lang="fr-FR" sz="1800" b="0" i="0" u="none" strike="noStrike">
                <a:solidFill>
                  <a:srgbClr val="000000"/>
                </a:solidFill>
                <a:latin typeface="Open Sans"/>
                <a:ea typeface="Open Sans"/>
                <a:cs typeface="Open Sans"/>
                <a:sym typeface="Open Sans"/>
              </a:rPr>
              <a:t>globally enacting similar principles.</a:t>
            </a:r>
            <a:endParaRPr/>
          </a:p>
        </p:txBody>
      </p:sp>
      <p:pic>
        <p:nvPicPr>
          <p:cNvPr id="326" name="Google Shape;326;p22"/>
          <p:cNvPicPr preferRelativeResize="0"/>
          <p:nvPr/>
        </p:nvPicPr>
        <p:blipFill rotWithShape="1">
          <a:blip r:embed="rId4">
            <a:alphaModFix/>
          </a:blip>
          <a:srcRect/>
          <a:stretch/>
        </p:blipFill>
        <p:spPr>
          <a:xfrm>
            <a:off x="1173482" y="1595941"/>
            <a:ext cx="1233280" cy="1233280"/>
          </a:xfrm>
          <a:prstGeom prst="rect">
            <a:avLst/>
          </a:prstGeom>
          <a:noFill/>
          <a:ln>
            <a:noFill/>
          </a:ln>
        </p:spPr>
      </p:pic>
      <p:pic>
        <p:nvPicPr>
          <p:cNvPr id="327" name="Google Shape;327;p22"/>
          <p:cNvPicPr preferRelativeResize="0"/>
          <p:nvPr/>
        </p:nvPicPr>
        <p:blipFill rotWithShape="1">
          <a:blip r:embed="rId5">
            <a:alphaModFix/>
          </a:blip>
          <a:srcRect/>
          <a:stretch/>
        </p:blipFill>
        <p:spPr>
          <a:xfrm>
            <a:off x="1173482" y="3407442"/>
            <a:ext cx="1233280" cy="123328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1"/>
        <p:cNvGrpSpPr/>
        <p:nvPr/>
      </p:nvGrpSpPr>
      <p:grpSpPr>
        <a:xfrm>
          <a:off x="0" y="0"/>
          <a:ext cx="0" cy="0"/>
          <a:chOff x="0" y="0"/>
          <a:chExt cx="0" cy="0"/>
        </a:xfrm>
      </p:grpSpPr>
      <p:sp>
        <p:nvSpPr>
          <p:cNvPr id="332" name="Google Shape;332;p24"/>
          <p:cNvSpPr txBox="1">
            <a:spLocks noGrp="1"/>
          </p:cNvSpPr>
          <p:nvPr>
            <p:ph type="title"/>
          </p:nvPr>
        </p:nvSpPr>
        <p:spPr>
          <a:xfrm>
            <a:off x="0" y="4450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Open Data Behind the Scenes of Everyday Life</a:t>
            </a:r>
            <a:endParaRPr sz="3200"/>
          </a:p>
        </p:txBody>
      </p:sp>
      <p:sp>
        <p:nvSpPr>
          <p:cNvPr id="333" name="Google Shape;333;p24"/>
          <p:cNvSpPr txBox="1">
            <a:spLocks noGrp="1"/>
          </p:cNvSpPr>
          <p:nvPr>
            <p:ph type="body" idx="1"/>
          </p:nvPr>
        </p:nvSpPr>
        <p:spPr>
          <a:xfrm>
            <a:off x="311699" y="1446399"/>
            <a:ext cx="5636020" cy="3562205"/>
          </a:xfrm>
          <a:prstGeom prst="rect">
            <a:avLst/>
          </a:prstGeom>
          <a:noFill/>
          <a:ln>
            <a:noFill/>
          </a:ln>
        </p:spPr>
        <p:txBody>
          <a:bodyPr spcFirstLastPara="1" wrap="square" lIns="91425" tIns="91425" rIns="91425" bIns="91425" anchor="t" anchorCtr="0">
            <a:normAutofit fontScale="70000" lnSpcReduction="20000"/>
          </a:bodyPr>
          <a:lstStyle/>
          <a:p>
            <a:pPr marL="457200" lvl="0" indent="-315097" algn="l" rtl="0">
              <a:lnSpc>
                <a:spcPct val="115000"/>
              </a:lnSpc>
              <a:spcBef>
                <a:spcPts val="0"/>
              </a:spcBef>
              <a:spcAft>
                <a:spcPts val="0"/>
              </a:spcAft>
              <a:buSzPct val="108108"/>
              <a:buFont typeface="Arial"/>
              <a:buChar char="•"/>
            </a:pPr>
            <a:r>
              <a:rPr lang="fr-FR" sz="1800" b="0" i="0" u="none" strike="noStrike">
                <a:solidFill>
                  <a:srgbClr val="000000"/>
                </a:solidFill>
                <a:latin typeface="Open Sans"/>
                <a:ea typeface="Open Sans"/>
                <a:cs typeface="Open Sans"/>
                <a:sym typeface="Open Sans"/>
              </a:rPr>
              <a:t>Weather forecasting and climate research</a:t>
            </a:r>
            <a:endParaRPr sz="1800" b="0" i="0" u="none" strike="noStrike">
              <a:solidFill>
                <a:srgbClr val="000000"/>
              </a:solidFill>
              <a:latin typeface="Arial"/>
              <a:ea typeface="Arial"/>
              <a:cs typeface="Arial"/>
              <a:sym typeface="Arial"/>
            </a:endParaRPr>
          </a:p>
          <a:p>
            <a:pPr marL="457200" lvl="0" indent="-315097" algn="l" rtl="0">
              <a:lnSpc>
                <a:spcPct val="115000"/>
              </a:lnSpc>
              <a:spcBef>
                <a:spcPts val="600"/>
              </a:spcBef>
              <a:spcAft>
                <a:spcPts val="0"/>
              </a:spcAft>
              <a:buSzPct val="108108"/>
              <a:buFont typeface="Arial"/>
              <a:buChar char="•"/>
            </a:pPr>
            <a:r>
              <a:rPr lang="fr-FR" sz="1800" b="0" i="0" u="none" strike="noStrike">
                <a:solidFill>
                  <a:srgbClr val="000000"/>
                </a:solidFill>
                <a:latin typeface="Open Sans"/>
                <a:ea typeface="Open Sans"/>
                <a:cs typeface="Open Sans"/>
                <a:sym typeface="Open Sans"/>
              </a:rPr>
              <a:t>Transit schedules &amp; </a:t>
            </a:r>
            <a:r>
              <a:rPr lang="fr-FR">
                <a:solidFill>
                  <a:srgbClr val="000000"/>
                </a:solidFill>
                <a:latin typeface="Open Sans"/>
                <a:ea typeface="Open Sans"/>
                <a:cs typeface="Open Sans"/>
                <a:sym typeface="Open Sans"/>
              </a:rPr>
              <a:t>traffic speeds </a:t>
            </a:r>
            <a:r>
              <a:rPr lang="fr-FR" sz="1800" b="0" i="0" u="none" strike="noStrike">
                <a:solidFill>
                  <a:srgbClr val="000000"/>
                </a:solidFill>
                <a:latin typeface="Open Sans"/>
                <a:ea typeface="Open Sans"/>
                <a:cs typeface="Open Sans"/>
                <a:sym typeface="Open Sans"/>
              </a:rPr>
              <a:t>in major cities</a:t>
            </a:r>
            <a:endParaRPr sz="1800" b="0" i="0" u="none" strike="noStrike">
              <a:solidFill>
                <a:srgbClr val="000000"/>
              </a:solidFill>
              <a:latin typeface="Open Sans"/>
              <a:ea typeface="Open Sans"/>
              <a:cs typeface="Open Sans"/>
              <a:sym typeface="Open Sans"/>
            </a:endParaRPr>
          </a:p>
          <a:p>
            <a:pPr marL="457200" lvl="0" indent="-308610" algn="l" rtl="0">
              <a:lnSpc>
                <a:spcPct val="115000"/>
              </a:lnSpc>
              <a:spcBef>
                <a:spcPts val="600"/>
              </a:spcBef>
              <a:spcAft>
                <a:spcPts val="0"/>
              </a:spcAft>
              <a:buClr>
                <a:srgbClr val="000000"/>
              </a:buClr>
              <a:buSzPct val="100000"/>
              <a:buFont typeface="Open Sans"/>
              <a:buChar char="•"/>
            </a:pPr>
            <a:r>
              <a:rPr lang="fr-FR">
                <a:solidFill>
                  <a:srgbClr val="000000"/>
                </a:solidFill>
                <a:latin typeface="Open Sans"/>
                <a:ea typeface="Open Sans"/>
                <a:cs typeface="Open Sans"/>
                <a:sym typeface="Open Sans"/>
              </a:rPr>
              <a:t>Population, business, homeless, ecological censuses (counts)</a:t>
            </a:r>
            <a:endParaRPr>
              <a:solidFill>
                <a:srgbClr val="000000"/>
              </a:solidFill>
              <a:latin typeface="Open Sans"/>
              <a:ea typeface="Open Sans"/>
              <a:cs typeface="Open Sans"/>
              <a:sym typeface="Open Sans"/>
            </a:endParaRPr>
          </a:p>
          <a:p>
            <a:pPr marL="457200" lvl="0" indent="-315097" algn="l" rtl="0">
              <a:lnSpc>
                <a:spcPct val="115000"/>
              </a:lnSpc>
              <a:spcBef>
                <a:spcPts val="600"/>
              </a:spcBef>
              <a:spcAft>
                <a:spcPts val="0"/>
              </a:spcAft>
              <a:buSzPct val="108108"/>
              <a:buFont typeface="Arial"/>
              <a:buChar char="•"/>
            </a:pPr>
            <a:r>
              <a:rPr lang="fr-FR" sz="1800" b="0" i="0" u="none" strike="noStrike">
                <a:solidFill>
                  <a:srgbClr val="000000"/>
                </a:solidFill>
                <a:latin typeface="Open Sans"/>
                <a:ea typeface="Open Sans"/>
                <a:cs typeface="Open Sans"/>
                <a:sym typeface="Open Sans"/>
              </a:rPr>
              <a:t>Election voting, turnout, expense &amp; donor data</a:t>
            </a:r>
            <a:endParaRPr sz="1800" b="0" i="0" u="none" strike="noStrike">
              <a:solidFill>
                <a:srgbClr val="000000"/>
              </a:solidFill>
              <a:latin typeface="Arial"/>
              <a:ea typeface="Arial"/>
              <a:cs typeface="Arial"/>
              <a:sym typeface="Arial"/>
            </a:endParaRPr>
          </a:p>
          <a:p>
            <a:pPr marL="457200" lvl="0" indent="-315097" algn="l" rtl="0">
              <a:lnSpc>
                <a:spcPct val="115000"/>
              </a:lnSpc>
              <a:spcBef>
                <a:spcPts val="600"/>
              </a:spcBef>
              <a:spcAft>
                <a:spcPts val="0"/>
              </a:spcAft>
              <a:buSzPct val="108108"/>
              <a:buFont typeface="Arial"/>
              <a:buChar char="•"/>
            </a:pPr>
            <a:r>
              <a:rPr lang="fr-FR" sz="1800" b="0" i="0" u="none" strike="noStrike">
                <a:solidFill>
                  <a:srgbClr val="000000"/>
                </a:solidFill>
                <a:latin typeface="Open Sans"/>
                <a:ea typeface="Open Sans"/>
                <a:cs typeface="Open Sans"/>
                <a:sym typeface="Open Sans"/>
              </a:rPr>
              <a:t>Scientific observations like </a:t>
            </a:r>
            <a:r>
              <a:rPr lang="fr-FR">
                <a:solidFill>
                  <a:srgbClr val="000000"/>
                </a:solidFill>
                <a:latin typeface="Open Sans"/>
                <a:ea typeface="Open Sans"/>
                <a:cs typeface="Open Sans"/>
                <a:sym typeface="Open Sans"/>
              </a:rPr>
              <a:t>geology,</a:t>
            </a:r>
            <a:r>
              <a:rPr lang="fr-FR" sz="1800" b="0" i="0" u="none" strike="noStrike">
                <a:solidFill>
                  <a:srgbClr val="000000"/>
                </a:solidFill>
                <a:latin typeface="Open Sans"/>
                <a:ea typeface="Open Sans"/>
                <a:cs typeface="Open Sans"/>
                <a:sym typeface="Open Sans"/>
              </a:rPr>
              <a:t> water &amp; </a:t>
            </a:r>
            <a:r>
              <a:rPr lang="fr-FR">
                <a:solidFill>
                  <a:srgbClr val="000000"/>
                </a:solidFill>
                <a:latin typeface="Open Sans"/>
                <a:ea typeface="Open Sans"/>
                <a:cs typeface="Open Sans"/>
                <a:sym typeface="Open Sans"/>
              </a:rPr>
              <a:t>energy</a:t>
            </a:r>
            <a:r>
              <a:rPr lang="fr-FR" sz="1800" b="0" i="0" u="none" strike="noStrike">
                <a:solidFill>
                  <a:srgbClr val="000000"/>
                </a:solidFill>
                <a:latin typeface="Open Sans"/>
                <a:ea typeface="Open Sans"/>
                <a:cs typeface="Open Sans"/>
                <a:sym typeface="Open Sans"/>
              </a:rPr>
              <a:t> f</a:t>
            </a:r>
            <a:r>
              <a:rPr lang="fr-FR">
                <a:solidFill>
                  <a:srgbClr val="000000"/>
                </a:solidFill>
                <a:latin typeface="Open Sans"/>
                <a:ea typeface="Open Sans"/>
                <a:cs typeface="Open Sans"/>
                <a:sym typeface="Open Sans"/>
              </a:rPr>
              <a:t>lows</a:t>
            </a:r>
            <a:endParaRPr>
              <a:solidFill>
                <a:srgbClr val="000000"/>
              </a:solidFill>
              <a:latin typeface="Open Sans"/>
              <a:ea typeface="Open Sans"/>
              <a:cs typeface="Open Sans"/>
              <a:sym typeface="Open Sans"/>
            </a:endParaRPr>
          </a:p>
          <a:p>
            <a:pPr marL="457200" lvl="0" indent="-308610" algn="l" rtl="0">
              <a:lnSpc>
                <a:spcPct val="115000"/>
              </a:lnSpc>
              <a:spcBef>
                <a:spcPts val="600"/>
              </a:spcBef>
              <a:spcAft>
                <a:spcPts val="0"/>
              </a:spcAft>
              <a:buClr>
                <a:srgbClr val="000000"/>
              </a:buClr>
              <a:buSzPct val="100000"/>
              <a:buFont typeface="Open Sans"/>
              <a:buChar char="•"/>
            </a:pPr>
            <a:r>
              <a:rPr lang="fr-FR">
                <a:solidFill>
                  <a:srgbClr val="000000"/>
                </a:solidFill>
                <a:latin typeface="Open Sans"/>
                <a:ea typeface="Open Sans"/>
                <a:cs typeface="Open Sans"/>
                <a:sym typeface="Open Sans"/>
              </a:rPr>
              <a:t>Economic data like shipments, exports &amp; imports, </a:t>
            </a:r>
            <a:endParaRPr>
              <a:solidFill>
                <a:srgbClr val="000000"/>
              </a:solidFill>
              <a:latin typeface="Open Sans"/>
              <a:ea typeface="Open Sans"/>
              <a:cs typeface="Open Sans"/>
              <a:sym typeface="Open Sans"/>
            </a:endParaRPr>
          </a:p>
          <a:p>
            <a:pPr marL="457200" lvl="0" indent="-315097" algn="l" rtl="0">
              <a:lnSpc>
                <a:spcPct val="115000"/>
              </a:lnSpc>
              <a:spcBef>
                <a:spcPts val="600"/>
              </a:spcBef>
              <a:spcAft>
                <a:spcPts val="0"/>
              </a:spcAft>
              <a:buSzPct val="108108"/>
              <a:buFont typeface="Arial"/>
              <a:buChar char="•"/>
            </a:pPr>
            <a:r>
              <a:rPr lang="fr-FR" sz="1800" b="0" i="0" u="none" strike="noStrike">
                <a:solidFill>
                  <a:srgbClr val="000000"/>
                </a:solidFill>
                <a:latin typeface="Open Sans"/>
                <a:ea typeface="Open Sans"/>
                <a:cs typeface="Open Sans"/>
                <a:sym typeface="Open Sans"/>
              </a:rPr>
              <a:t>Genealogy and cemetery data</a:t>
            </a:r>
            <a:endParaRPr sz="1800" b="0" i="0" u="none" strike="noStrike">
              <a:solidFill>
                <a:srgbClr val="000000"/>
              </a:solidFill>
              <a:latin typeface="Arial"/>
              <a:ea typeface="Arial"/>
              <a:cs typeface="Arial"/>
              <a:sym typeface="Arial"/>
            </a:endParaRPr>
          </a:p>
          <a:p>
            <a:pPr marL="457200" lvl="0" indent="-315097" algn="l" rtl="0">
              <a:lnSpc>
                <a:spcPct val="115000"/>
              </a:lnSpc>
              <a:spcBef>
                <a:spcPts val="600"/>
              </a:spcBef>
              <a:spcAft>
                <a:spcPts val="0"/>
              </a:spcAft>
              <a:buSzPct val="108108"/>
              <a:buFont typeface="Arial"/>
              <a:buChar char="•"/>
            </a:pPr>
            <a:r>
              <a:rPr lang="fr-FR" sz="1800" b="0" i="0" u="none" strike="noStrike">
                <a:solidFill>
                  <a:srgbClr val="000000"/>
                </a:solidFill>
                <a:latin typeface="Open Sans"/>
                <a:ea typeface="Open Sans"/>
                <a:cs typeface="Open Sans"/>
                <a:sym typeface="Open Sans"/>
              </a:rPr>
              <a:t>Neighbourhood (“citizen science”) observations like noise data</a:t>
            </a:r>
            <a:endParaRPr sz="1800" b="0" i="0" u="none" strike="noStrike">
              <a:solidFill>
                <a:srgbClr val="000000"/>
              </a:solidFill>
              <a:latin typeface="Arial"/>
              <a:ea typeface="Arial"/>
              <a:cs typeface="Arial"/>
              <a:sym typeface="Arial"/>
            </a:endParaRPr>
          </a:p>
          <a:p>
            <a:pPr marL="457200" lvl="0" indent="-315097" algn="l" rtl="0">
              <a:lnSpc>
                <a:spcPct val="115000"/>
              </a:lnSpc>
              <a:spcBef>
                <a:spcPts val="600"/>
              </a:spcBef>
              <a:spcAft>
                <a:spcPts val="0"/>
              </a:spcAft>
              <a:buSzPct val="108108"/>
              <a:buFont typeface="Arial"/>
              <a:buChar char="•"/>
            </a:pPr>
            <a:r>
              <a:rPr lang="fr-FR" sz="1800" b="0" i="0" u="none" strike="noStrike">
                <a:solidFill>
                  <a:srgbClr val="000000"/>
                </a:solidFill>
                <a:latin typeface="Open Sans"/>
                <a:ea typeface="Open Sans"/>
                <a:cs typeface="Open Sans"/>
                <a:sym typeface="Open Sans"/>
              </a:rPr>
              <a:t>Government budgets</a:t>
            </a:r>
            <a:r>
              <a:rPr lang="fr-FR">
                <a:solidFill>
                  <a:srgbClr val="000000"/>
                </a:solidFill>
                <a:latin typeface="Open Sans"/>
                <a:ea typeface="Open Sans"/>
                <a:cs typeface="Open Sans"/>
                <a:sym typeface="Open Sans"/>
              </a:rPr>
              <a:t>,</a:t>
            </a:r>
            <a:r>
              <a:rPr lang="fr-FR" sz="1800" b="0" i="0" u="none" strike="noStrike">
                <a:solidFill>
                  <a:srgbClr val="000000"/>
                </a:solidFill>
                <a:latin typeface="Open Sans"/>
                <a:ea typeface="Open Sans"/>
                <a:cs typeface="Open Sans"/>
                <a:sym typeface="Open Sans"/>
              </a:rPr>
              <a:t> programs, procurements</a:t>
            </a:r>
            <a:endParaRPr sz="1800" b="0" i="0" u="none" strike="noStrike">
              <a:solidFill>
                <a:srgbClr val="000000"/>
              </a:solidFill>
              <a:latin typeface="Arial"/>
              <a:ea typeface="Arial"/>
              <a:cs typeface="Arial"/>
              <a:sym typeface="Arial"/>
            </a:endParaRPr>
          </a:p>
          <a:p>
            <a:pPr marL="457200" lvl="0" indent="-315097" algn="l" rtl="0">
              <a:lnSpc>
                <a:spcPct val="115000"/>
              </a:lnSpc>
              <a:spcBef>
                <a:spcPts val="600"/>
              </a:spcBef>
              <a:spcAft>
                <a:spcPts val="0"/>
              </a:spcAft>
              <a:buSzPct val="108108"/>
              <a:buFont typeface="Arial"/>
              <a:buChar char="•"/>
            </a:pPr>
            <a:r>
              <a:rPr lang="fr-FR">
                <a:solidFill>
                  <a:srgbClr val="000000"/>
                </a:solidFill>
                <a:latin typeface="Open Sans"/>
                <a:ea typeface="Open Sans"/>
                <a:cs typeface="Open Sans"/>
                <a:sym typeface="Open Sans"/>
              </a:rPr>
              <a:t>Health outcomes, t</a:t>
            </a:r>
            <a:r>
              <a:rPr lang="fr-FR" sz="1800" b="0" i="0" u="none" strike="noStrike">
                <a:solidFill>
                  <a:srgbClr val="000000"/>
                </a:solidFill>
                <a:latin typeface="Open Sans"/>
                <a:ea typeface="Open Sans"/>
                <a:cs typeface="Open Sans"/>
                <a:sym typeface="Open Sans"/>
              </a:rPr>
              <a:t>he Human Genome</a:t>
            </a:r>
            <a:endParaRPr sz="1800" b="0" i="0" u="none" strike="noStrike">
              <a:solidFill>
                <a:srgbClr val="000000"/>
              </a:solidFill>
              <a:latin typeface="Arial"/>
              <a:ea typeface="Arial"/>
              <a:cs typeface="Arial"/>
              <a:sym typeface="Arial"/>
            </a:endParaRPr>
          </a:p>
          <a:p>
            <a:pPr marL="457200" lvl="0" indent="-315097" algn="l" rtl="0">
              <a:lnSpc>
                <a:spcPct val="115000"/>
              </a:lnSpc>
              <a:spcBef>
                <a:spcPts val="600"/>
              </a:spcBef>
              <a:spcAft>
                <a:spcPts val="0"/>
              </a:spcAft>
              <a:buSzPct val="108108"/>
              <a:buFont typeface="Arial"/>
              <a:buChar char="•"/>
            </a:pPr>
            <a:r>
              <a:rPr lang="fr-FR" sz="1800" b="0" i="0" u="none" strike="noStrike">
                <a:solidFill>
                  <a:srgbClr val="000000"/>
                </a:solidFill>
                <a:latin typeface="Open Sans"/>
                <a:ea typeface="Open Sans"/>
                <a:cs typeface="Open Sans"/>
                <a:sym typeface="Open Sans"/>
              </a:rPr>
              <a:t>Also, there is an </a:t>
            </a:r>
            <a:r>
              <a:rPr lang="fr-FR" sz="1800" b="0" i="1" u="none" strike="noStrike">
                <a:solidFill>
                  <a:srgbClr val="000000"/>
                </a:solidFill>
                <a:latin typeface="Open Sans"/>
                <a:ea typeface="Open Sans"/>
                <a:cs typeface="Open Sans"/>
                <a:sym typeface="Open Sans"/>
              </a:rPr>
              <a:t>Open Data Consortium </a:t>
            </a:r>
            <a:r>
              <a:rPr lang="fr-FR" sz="1800" b="0" i="0" u="none" strike="noStrike">
                <a:solidFill>
                  <a:srgbClr val="000000"/>
                </a:solidFill>
                <a:latin typeface="Open Sans"/>
                <a:ea typeface="Open Sans"/>
                <a:cs typeface="Open Sans"/>
                <a:sym typeface="Open Sans"/>
              </a:rPr>
              <a:t>for geospatial (mapping &amp; overhead imaging) data.</a:t>
            </a:r>
            <a:endParaRPr sz="1800" b="0" i="0" u="none" strike="noStrike">
              <a:solidFill>
                <a:srgbClr val="000000"/>
              </a:solidFill>
              <a:latin typeface="Arial"/>
              <a:ea typeface="Arial"/>
              <a:cs typeface="Arial"/>
              <a:sym typeface="Arial"/>
            </a:endParaRPr>
          </a:p>
        </p:txBody>
      </p:sp>
      <p:pic>
        <p:nvPicPr>
          <p:cNvPr id="334" name="Google Shape;334;p24"/>
          <p:cNvPicPr preferRelativeResize="0"/>
          <p:nvPr/>
        </p:nvPicPr>
        <p:blipFill rotWithShape="1">
          <a:blip r:embed="rId4">
            <a:alphaModFix/>
          </a:blip>
          <a:srcRect/>
          <a:stretch/>
        </p:blipFill>
        <p:spPr>
          <a:xfrm>
            <a:off x="5947719" y="1319419"/>
            <a:ext cx="1007165" cy="1007165"/>
          </a:xfrm>
          <a:prstGeom prst="rect">
            <a:avLst/>
          </a:prstGeom>
          <a:noFill/>
          <a:ln>
            <a:noFill/>
          </a:ln>
        </p:spPr>
      </p:pic>
      <p:pic>
        <p:nvPicPr>
          <p:cNvPr id="335" name="Google Shape;335;p24"/>
          <p:cNvPicPr preferRelativeResize="0"/>
          <p:nvPr/>
        </p:nvPicPr>
        <p:blipFill rotWithShape="1">
          <a:blip r:embed="rId5">
            <a:alphaModFix/>
          </a:blip>
          <a:srcRect/>
          <a:stretch/>
        </p:blipFill>
        <p:spPr>
          <a:xfrm>
            <a:off x="7540487" y="1630016"/>
            <a:ext cx="1024559" cy="1024559"/>
          </a:xfrm>
          <a:prstGeom prst="rect">
            <a:avLst/>
          </a:prstGeom>
          <a:noFill/>
          <a:ln>
            <a:noFill/>
          </a:ln>
        </p:spPr>
      </p:pic>
      <p:pic>
        <p:nvPicPr>
          <p:cNvPr id="336" name="Google Shape;336;p24"/>
          <p:cNvPicPr preferRelativeResize="0"/>
          <p:nvPr/>
        </p:nvPicPr>
        <p:blipFill rotWithShape="1">
          <a:blip r:embed="rId6">
            <a:alphaModFix/>
          </a:blip>
          <a:srcRect/>
          <a:stretch/>
        </p:blipFill>
        <p:spPr>
          <a:xfrm>
            <a:off x="5947718" y="2313334"/>
            <a:ext cx="1007165" cy="1007165"/>
          </a:xfrm>
          <a:prstGeom prst="rect">
            <a:avLst/>
          </a:prstGeom>
          <a:noFill/>
          <a:ln>
            <a:noFill/>
          </a:ln>
        </p:spPr>
      </p:pic>
      <p:pic>
        <p:nvPicPr>
          <p:cNvPr id="337" name="Google Shape;337;p24"/>
          <p:cNvPicPr preferRelativeResize="0"/>
          <p:nvPr/>
        </p:nvPicPr>
        <p:blipFill rotWithShape="1">
          <a:blip r:embed="rId7">
            <a:alphaModFix/>
          </a:blip>
          <a:srcRect/>
          <a:stretch/>
        </p:blipFill>
        <p:spPr>
          <a:xfrm>
            <a:off x="7638635" y="2852735"/>
            <a:ext cx="828261" cy="828261"/>
          </a:xfrm>
          <a:prstGeom prst="rect">
            <a:avLst/>
          </a:prstGeom>
          <a:noFill/>
          <a:ln>
            <a:noFill/>
          </a:ln>
        </p:spPr>
      </p:pic>
      <p:pic>
        <p:nvPicPr>
          <p:cNvPr id="338" name="Google Shape;338;p24"/>
          <p:cNvPicPr preferRelativeResize="0"/>
          <p:nvPr/>
        </p:nvPicPr>
        <p:blipFill rotWithShape="1">
          <a:blip r:embed="rId8">
            <a:alphaModFix/>
          </a:blip>
          <a:srcRect/>
          <a:stretch/>
        </p:blipFill>
        <p:spPr>
          <a:xfrm>
            <a:off x="5998656" y="3498573"/>
            <a:ext cx="905289" cy="905289"/>
          </a:xfrm>
          <a:prstGeom prst="rect">
            <a:avLst/>
          </a:prstGeom>
          <a:noFill/>
          <a:ln>
            <a:noFill/>
          </a:ln>
        </p:spPr>
      </p:pic>
      <p:pic>
        <p:nvPicPr>
          <p:cNvPr id="339" name="Google Shape;339;p24"/>
          <p:cNvPicPr preferRelativeResize="0"/>
          <p:nvPr/>
        </p:nvPicPr>
        <p:blipFill rotWithShape="1">
          <a:blip r:embed="rId9">
            <a:alphaModFix/>
          </a:blip>
          <a:srcRect/>
          <a:stretch/>
        </p:blipFill>
        <p:spPr>
          <a:xfrm>
            <a:off x="7540487" y="3879156"/>
            <a:ext cx="945046" cy="94504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43"/>
        <p:cNvGrpSpPr/>
        <p:nvPr/>
      </p:nvGrpSpPr>
      <p:grpSpPr>
        <a:xfrm>
          <a:off x="0" y="0"/>
          <a:ext cx="0" cy="0"/>
          <a:chOff x="0" y="0"/>
          <a:chExt cx="0" cy="0"/>
        </a:xfrm>
      </p:grpSpPr>
      <p:sp>
        <p:nvSpPr>
          <p:cNvPr id="344" name="Google Shape;344;g16770eb2388_0_0"/>
          <p:cNvSpPr txBox="1">
            <a:spLocks noGrp="1"/>
          </p:cNvSpPr>
          <p:nvPr>
            <p:ph type="title"/>
          </p:nvPr>
        </p:nvSpPr>
        <p:spPr>
          <a:xfrm>
            <a:off x="0" y="445025"/>
            <a:ext cx="9144000" cy="572700"/>
          </a:xfrm>
          <a:prstGeom prst="rect">
            <a:avLst/>
          </a:prstGeom>
          <a:solidFill>
            <a:srgbClr val="FFD966"/>
          </a:solid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Examples of Open Data Use (and Visualization)</a:t>
            </a:r>
            <a:endParaRPr sz="3200"/>
          </a:p>
        </p:txBody>
      </p:sp>
      <p:pic>
        <p:nvPicPr>
          <p:cNvPr id="345" name="Google Shape;345;g16770eb2388_0_0"/>
          <p:cNvPicPr preferRelativeResize="0"/>
          <p:nvPr/>
        </p:nvPicPr>
        <p:blipFill>
          <a:blip r:embed="rId4">
            <a:alphaModFix/>
          </a:blip>
          <a:stretch>
            <a:fillRect/>
          </a:stretch>
        </p:blipFill>
        <p:spPr>
          <a:xfrm>
            <a:off x="1222827" y="1450850"/>
            <a:ext cx="6698349" cy="335862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49"/>
        <p:cNvGrpSpPr/>
        <p:nvPr/>
      </p:nvGrpSpPr>
      <p:grpSpPr>
        <a:xfrm>
          <a:off x="0" y="0"/>
          <a:ext cx="0" cy="0"/>
          <a:chOff x="0" y="0"/>
          <a:chExt cx="0" cy="0"/>
        </a:xfrm>
      </p:grpSpPr>
      <p:sp>
        <p:nvSpPr>
          <p:cNvPr id="350" name="Google Shape;350;g16770eb2388_0_24"/>
          <p:cNvSpPr txBox="1">
            <a:spLocks noGrp="1"/>
          </p:cNvSpPr>
          <p:nvPr>
            <p:ph type="title"/>
          </p:nvPr>
        </p:nvSpPr>
        <p:spPr>
          <a:xfrm>
            <a:off x="0" y="445025"/>
            <a:ext cx="9144000" cy="572700"/>
          </a:xfrm>
          <a:prstGeom prst="rect">
            <a:avLst/>
          </a:prstGeom>
          <a:solidFill>
            <a:srgbClr val="FFD966"/>
          </a:solid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Examples of Open Data Use</a:t>
            </a:r>
            <a:endParaRPr sz="3200"/>
          </a:p>
        </p:txBody>
      </p:sp>
      <p:pic>
        <p:nvPicPr>
          <p:cNvPr id="351" name="Google Shape;351;g16770eb2388_0_24"/>
          <p:cNvPicPr preferRelativeResize="0"/>
          <p:nvPr/>
        </p:nvPicPr>
        <p:blipFill>
          <a:blip r:embed="rId4">
            <a:alphaModFix/>
          </a:blip>
          <a:stretch>
            <a:fillRect/>
          </a:stretch>
        </p:blipFill>
        <p:spPr>
          <a:xfrm>
            <a:off x="848625" y="1250075"/>
            <a:ext cx="7446754" cy="38209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4"/>
        <p:cNvGrpSpPr/>
        <p:nvPr/>
      </p:nvGrpSpPr>
      <p:grpSpPr>
        <a:xfrm>
          <a:off x="0" y="0"/>
          <a:ext cx="0" cy="0"/>
          <a:chOff x="0" y="0"/>
          <a:chExt cx="0" cy="0"/>
        </a:xfrm>
      </p:grpSpPr>
      <p:sp>
        <p:nvSpPr>
          <p:cNvPr id="75" name="Google Shape;75;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Clr>
                <a:schemeClr val="dk1"/>
              </a:buClr>
              <a:buSzPts val="990"/>
              <a:buFont typeface="Arial"/>
              <a:buNone/>
            </a:pPr>
            <a:r>
              <a:rPr lang="fr-FR" sz="3600">
                <a:solidFill>
                  <a:schemeClr val="lt1"/>
                </a:solidFill>
                <a:latin typeface="Open Sans"/>
                <a:ea typeface="Open Sans"/>
                <a:cs typeface="Open Sans"/>
                <a:sym typeface="Open Sans"/>
              </a:rPr>
              <a:t>Goals</a:t>
            </a:r>
            <a:endParaRPr sz="36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SzPts val="990"/>
              <a:buNone/>
            </a:pPr>
            <a:endParaRPr sz="1720">
              <a:solidFill>
                <a:schemeClr val="lt1"/>
              </a:solidFill>
              <a:latin typeface="Open Sans"/>
              <a:ea typeface="Open Sans"/>
              <a:cs typeface="Open Sans"/>
              <a:sym typeface="Open Sans"/>
            </a:endParaRPr>
          </a:p>
        </p:txBody>
      </p:sp>
      <p:sp>
        <p:nvSpPr>
          <p:cNvPr id="76" name="Google Shape;76;p3"/>
          <p:cNvSpPr txBox="1"/>
          <p:nvPr/>
        </p:nvSpPr>
        <p:spPr>
          <a:xfrm>
            <a:off x="4743700" y="1383900"/>
            <a:ext cx="3000000" cy="6618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1200"/>
              </a:spcBef>
              <a:spcAft>
                <a:spcPts val="1200"/>
              </a:spcAft>
              <a:buClr>
                <a:srgbClr val="000000"/>
              </a:buClr>
              <a:buSzPts val="3100"/>
              <a:buFont typeface="Arial"/>
              <a:buNone/>
            </a:pPr>
            <a:endParaRPr sz="3100" b="0" i="0" u="none" strike="noStrike" cap="none">
              <a:solidFill>
                <a:schemeClr val="dk1"/>
              </a:solidFill>
              <a:latin typeface="Calibri"/>
              <a:ea typeface="Calibri"/>
              <a:cs typeface="Calibri"/>
              <a:sym typeface="Calibri"/>
            </a:endParaRPr>
          </a:p>
        </p:txBody>
      </p:sp>
      <p:sp>
        <p:nvSpPr>
          <p:cNvPr id="77" name="Google Shape;77;p3"/>
          <p:cNvSpPr txBox="1">
            <a:spLocks noGrp="1"/>
          </p:cNvSpPr>
          <p:nvPr>
            <p:ph type="body" idx="1"/>
          </p:nvPr>
        </p:nvSpPr>
        <p:spPr>
          <a:xfrm>
            <a:off x="208625" y="1830400"/>
            <a:ext cx="5584200" cy="2573700"/>
          </a:xfrm>
          <a:prstGeom prst="rect">
            <a:avLst/>
          </a:prstGeom>
          <a:noFill/>
          <a:ln>
            <a:noFill/>
          </a:ln>
        </p:spPr>
        <p:txBody>
          <a:bodyPr spcFirstLastPara="1" wrap="square" lIns="91425" tIns="91425" rIns="91425" bIns="91425" anchor="t" anchorCtr="0">
            <a:normAutofit lnSpcReduction="10000"/>
          </a:bodyPr>
          <a:lstStyle/>
          <a:p>
            <a:pPr marL="0" lvl="0" indent="0" algn="l" rtl="0">
              <a:lnSpc>
                <a:spcPct val="95000"/>
              </a:lnSpc>
              <a:spcBef>
                <a:spcPts val="600"/>
              </a:spcBef>
              <a:spcAft>
                <a:spcPts val="0"/>
              </a:spcAft>
              <a:buNone/>
            </a:pPr>
            <a:r>
              <a:rPr lang="fr-FR" sz="1600">
                <a:solidFill>
                  <a:srgbClr val="000000"/>
                </a:solidFill>
                <a:latin typeface="Open Sans"/>
                <a:ea typeface="Open Sans"/>
                <a:cs typeface="Open Sans"/>
                <a:sym typeface="Open Sans"/>
              </a:rPr>
              <a:t>The goals of the program are:</a:t>
            </a:r>
            <a:endParaRPr sz="1600">
              <a:solidFill>
                <a:srgbClr val="000000"/>
              </a:solidFill>
              <a:latin typeface="Open Sans"/>
              <a:ea typeface="Open Sans"/>
              <a:cs typeface="Open Sans"/>
              <a:sym typeface="Open Sans"/>
            </a:endParaRPr>
          </a:p>
          <a:p>
            <a:pPr marL="457200" lvl="0" indent="-330200" algn="l" rtl="0">
              <a:lnSpc>
                <a:spcPct val="95000"/>
              </a:lnSpc>
              <a:spcBef>
                <a:spcPts val="600"/>
              </a:spcBef>
              <a:spcAft>
                <a:spcPts val="0"/>
              </a:spcAft>
              <a:buClr>
                <a:srgbClr val="000000"/>
              </a:buClr>
              <a:buSzPts val="1600"/>
              <a:buFont typeface="Open Sans"/>
              <a:buAutoNum type="arabicPeriod"/>
            </a:pPr>
            <a:r>
              <a:rPr lang="fr-FR" sz="1600">
                <a:solidFill>
                  <a:srgbClr val="000000"/>
                </a:solidFill>
                <a:latin typeface="Open Sans"/>
                <a:ea typeface="Open Sans"/>
                <a:cs typeface="Open Sans"/>
                <a:sym typeface="Open Sans"/>
              </a:rPr>
              <a:t>Introduce several data concepts &amp; vocabulary as well as the growing phenomenon of Open Data</a:t>
            </a:r>
            <a:endParaRPr sz="1600">
              <a:solidFill>
                <a:srgbClr val="000000"/>
              </a:solidFill>
              <a:latin typeface="Open Sans"/>
              <a:ea typeface="Open Sans"/>
              <a:cs typeface="Open Sans"/>
              <a:sym typeface="Open Sans"/>
            </a:endParaRPr>
          </a:p>
          <a:p>
            <a:pPr marL="457200" lvl="0" indent="-330200" algn="l" rtl="0">
              <a:lnSpc>
                <a:spcPct val="95000"/>
              </a:lnSpc>
              <a:spcBef>
                <a:spcPts val="600"/>
              </a:spcBef>
              <a:spcAft>
                <a:spcPts val="0"/>
              </a:spcAft>
              <a:buClr>
                <a:srgbClr val="000000"/>
              </a:buClr>
              <a:buSzPts val="1600"/>
              <a:buFont typeface="Open Sans"/>
              <a:buAutoNum type="arabicPeriod"/>
            </a:pPr>
            <a:r>
              <a:rPr lang="fr-FR" sz="1600">
                <a:solidFill>
                  <a:srgbClr val="000000"/>
                </a:solidFill>
                <a:latin typeface="Open Sans"/>
                <a:ea typeface="Open Sans"/>
                <a:cs typeface="Open Sans"/>
                <a:sym typeface="Open Sans"/>
              </a:rPr>
              <a:t>Help brainstorm ideas for unlocking value &amp; insights from data, </a:t>
            </a:r>
            <a:r>
              <a:rPr lang="fr-FR" sz="1600" b="1" i="1">
                <a:solidFill>
                  <a:srgbClr val="000000"/>
                </a:solidFill>
                <a:latin typeface="Open Sans"/>
                <a:ea typeface="Open Sans"/>
                <a:cs typeface="Open Sans"/>
                <a:sym typeface="Open Sans"/>
              </a:rPr>
              <a:t>and</a:t>
            </a:r>
            <a:r>
              <a:rPr lang="fr-FR" sz="1600">
                <a:solidFill>
                  <a:srgbClr val="000000"/>
                </a:solidFill>
                <a:latin typeface="Open Sans"/>
                <a:ea typeface="Open Sans"/>
                <a:cs typeface="Open Sans"/>
                <a:sym typeface="Open Sans"/>
              </a:rPr>
              <a:t> help pitch those ideas to decision-makers &amp; investors</a:t>
            </a:r>
            <a:endParaRPr sz="1600">
              <a:solidFill>
                <a:srgbClr val="000000"/>
              </a:solidFill>
              <a:latin typeface="Open Sans"/>
              <a:ea typeface="Open Sans"/>
              <a:cs typeface="Open Sans"/>
              <a:sym typeface="Open Sans"/>
            </a:endParaRPr>
          </a:p>
          <a:p>
            <a:pPr marL="457200" lvl="0" indent="-330200" algn="l" rtl="0">
              <a:lnSpc>
                <a:spcPct val="95000"/>
              </a:lnSpc>
              <a:spcBef>
                <a:spcPts val="600"/>
              </a:spcBef>
              <a:spcAft>
                <a:spcPts val="0"/>
              </a:spcAft>
              <a:buClr>
                <a:srgbClr val="000000"/>
              </a:buClr>
              <a:buSzPts val="1600"/>
              <a:buFont typeface="Open Sans"/>
              <a:buAutoNum type="arabicPeriod"/>
            </a:pPr>
            <a:r>
              <a:rPr lang="fr-FR" sz="1600">
                <a:solidFill>
                  <a:srgbClr val="000000"/>
                </a:solidFill>
                <a:latin typeface="Open Sans"/>
                <a:ea typeface="Open Sans"/>
                <a:cs typeface="Open Sans"/>
                <a:sym typeface="Open Sans"/>
              </a:rPr>
              <a:t>Introduce intuitive tools for working with data</a:t>
            </a:r>
            <a:endParaRPr sz="1600">
              <a:solidFill>
                <a:srgbClr val="000000"/>
              </a:solidFill>
              <a:latin typeface="Open Sans"/>
              <a:ea typeface="Open Sans"/>
              <a:cs typeface="Open Sans"/>
              <a:sym typeface="Open Sans"/>
            </a:endParaRPr>
          </a:p>
          <a:p>
            <a:pPr marL="457200" lvl="0" indent="-330200" algn="l" rtl="0">
              <a:lnSpc>
                <a:spcPct val="95000"/>
              </a:lnSpc>
              <a:spcBef>
                <a:spcPts val="600"/>
              </a:spcBef>
              <a:spcAft>
                <a:spcPts val="0"/>
              </a:spcAft>
              <a:buClr>
                <a:srgbClr val="000000"/>
              </a:buClr>
              <a:buSzPts val="1600"/>
              <a:buFont typeface="Open Sans"/>
              <a:buAutoNum type="arabicPeriod"/>
            </a:pPr>
            <a:r>
              <a:rPr lang="fr-FR" sz="1600">
                <a:solidFill>
                  <a:srgbClr val="000000"/>
                </a:solidFill>
                <a:latin typeface="Open Sans"/>
                <a:ea typeface="Open Sans"/>
                <a:cs typeface="Open Sans"/>
                <a:sym typeface="Open Sans"/>
              </a:rPr>
              <a:t>Introduce the process of organizing a growth oriented enterprise or project that leverages data</a:t>
            </a:r>
            <a:endParaRPr sz="1600">
              <a:solidFill>
                <a:srgbClr val="000000"/>
              </a:solidFill>
              <a:latin typeface="Open Sans"/>
              <a:ea typeface="Open Sans"/>
              <a:cs typeface="Open Sans"/>
              <a:sym typeface="Open Sans"/>
            </a:endParaRPr>
          </a:p>
        </p:txBody>
      </p:sp>
      <p:pic>
        <p:nvPicPr>
          <p:cNvPr id="78" name="Google Shape;78;p3"/>
          <p:cNvPicPr preferRelativeResize="0"/>
          <p:nvPr/>
        </p:nvPicPr>
        <p:blipFill>
          <a:blip r:embed="rId4">
            <a:alphaModFix/>
          </a:blip>
          <a:stretch>
            <a:fillRect/>
          </a:stretch>
        </p:blipFill>
        <p:spPr>
          <a:xfrm>
            <a:off x="5665050" y="1611100"/>
            <a:ext cx="2793000" cy="27930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55"/>
        <p:cNvGrpSpPr/>
        <p:nvPr/>
      </p:nvGrpSpPr>
      <p:grpSpPr>
        <a:xfrm>
          <a:off x="0" y="0"/>
          <a:ext cx="0" cy="0"/>
          <a:chOff x="0" y="0"/>
          <a:chExt cx="0" cy="0"/>
        </a:xfrm>
      </p:grpSpPr>
      <p:sp>
        <p:nvSpPr>
          <p:cNvPr id="356" name="Google Shape;356;g16770eb2388_0_30"/>
          <p:cNvSpPr txBox="1">
            <a:spLocks noGrp="1"/>
          </p:cNvSpPr>
          <p:nvPr>
            <p:ph type="title"/>
          </p:nvPr>
        </p:nvSpPr>
        <p:spPr>
          <a:xfrm>
            <a:off x="0" y="445025"/>
            <a:ext cx="9144000" cy="572700"/>
          </a:xfrm>
          <a:prstGeom prst="rect">
            <a:avLst/>
          </a:prstGeom>
          <a:solidFill>
            <a:srgbClr val="FFD966"/>
          </a:solid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Examples of Open Data Use</a:t>
            </a:r>
            <a:endParaRPr sz="3200"/>
          </a:p>
        </p:txBody>
      </p:sp>
      <p:pic>
        <p:nvPicPr>
          <p:cNvPr id="357" name="Google Shape;357;g16770eb2388_0_30"/>
          <p:cNvPicPr preferRelativeResize="0"/>
          <p:nvPr/>
        </p:nvPicPr>
        <p:blipFill>
          <a:blip r:embed="rId4">
            <a:alphaModFix/>
          </a:blip>
          <a:stretch>
            <a:fillRect/>
          </a:stretch>
        </p:blipFill>
        <p:spPr>
          <a:xfrm>
            <a:off x="848625" y="1260675"/>
            <a:ext cx="7446754" cy="382097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61"/>
        <p:cNvGrpSpPr/>
        <p:nvPr/>
      </p:nvGrpSpPr>
      <p:grpSpPr>
        <a:xfrm>
          <a:off x="0" y="0"/>
          <a:ext cx="0" cy="0"/>
          <a:chOff x="0" y="0"/>
          <a:chExt cx="0" cy="0"/>
        </a:xfrm>
      </p:grpSpPr>
      <p:sp>
        <p:nvSpPr>
          <p:cNvPr id="362" name="Google Shape;362;p26"/>
          <p:cNvSpPr txBox="1">
            <a:spLocks noGrp="1"/>
          </p:cNvSpPr>
          <p:nvPr>
            <p:ph type="title"/>
          </p:nvPr>
        </p:nvSpPr>
        <p:spPr>
          <a:xfrm>
            <a:off x="0" y="4450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The Cases for Open Data (1)</a:t>
            </a:r>
            <a:endParaRPr/>
          </a:p>
        </p:txBody>
      </p:sp>
      <p:sp>
        <p:nvSpPr>
          <p:cNvPr id="363" name="Google Shape;363;p26"/>
          <p:cNvSpPr txBox="1">
            <a:spLocks noGrp="1"/>
          </p:cNvSpPr>
          <p:nvPr>
            <p:ph type="body" idx="1"/>
          </p:nvPr>
        </p:nvSpPr>
        <p:spPr>
          <a:xfrm>
            <a:off x="3173374" y="1423824"/>
            <a:ext cx="5636100" cy="3562200"/>
          </a:xfrm>
          <a:prstGeom prst="rect">
            <a:avLst/>
          </a:prstGeom>
          <a:noFill/>
          <a:ln>
            <a:noFill/>
          </a:ln>
        </p:spPr>
        <p:txBody>
          <a:bodyPr spcFirstLastPara="1" wrap="square" lIns="91425" tIns="91425" rIns="91425" bIns="91425" anchor="t" anchorCtr="0">
            <a:normAutofit fontScale="92500"/>
          </a:bodyPr>
          <a:lstStyle/>
          <a:p>
            <a:pPr marL="457200" lvl="0" indent="-342900" algn="l" rtl="0">
              <a:lnSpc>
                <a:spcPct val="115000"/>
              </a:lnSpc>
              <a:spcBef>
                <a:spcPts val="0"/>
              </a:spcBef>
              <a:spcAft>
                <a:spcPts val="0"/>
              </a:spcAft>
              <a:buSzPts val="1800"/>
              <a:buFont typeface="Arial"/>
              <a:buChar char="•"/>
            </a:pPr>
            <a:r>
              <a:rPr lang="fr-FR" sz="1800" b="0" i="0" u="none" strike="noStrike">
                <a:solidFill>
                  <a:srgbClr val="000000"/>
                </a:solidFill>
                <a:latin typeface="Open Sans"/>
                <a:ea typeface="Open Sans"/>
                <a:cs typeface="Open Sans"/>
                <a:sym typeface="Open Sans"/>
              </a:rPr>
              <a:t>Opening corporate data accessible to start-up entrepreneurs can:</a:t>
            </a:r>
            <a:endParaRPr sz="1800" b="0" i="0" u="none" strike="noStrike">
              <a:solidFill>
                <a:srgbClr val="000000"/>
              </a:solidFill>
              <a:latin typeface="Arial"/>
              <a:ea typeface="Arial"/>
              <a:cs typeface="Arial"/>
              <a:sym typeface="Arial"/>
            </a:endParaRPr>
          </a:p>
          <a:p>
            <a:pPr marL="742950" lvl="1" indent="-285750" algn="l" rtl="0">
              <a:lnSpc>
                <a:spcPct val="115000"/>
              </a:lnSpc>
              <a:spcBef>
                <a:spcPts val="0"/>
              </a:spcBef>
              <a:spcAft>
                <a:spcPts val="0"/>
              </a:spcAft>
              <a:buSzPts val="1400"/>
              <a:buFont typeface="Arial"/>
              <a:buChar char="•"/>
            </a:pPr>
            <a:r>
              <a:rPr lang="fr-FR" sz="1800" b="0" i="0" u="none" strike="noStrike">
                <a:solidFill>
                  <a:srgbClr val="000000"/>
                </a:solidFill>
                <a:latin typeface="Open Sans"/>
                <a:ea typeface="Open Sans"/>
                <a:cs typeface="Open Sans"/>
                <a:sym typeface="Open Sans"/>
              </a:rPr>
              <a:t>Multiply possibilities for value creation (e.g. map apps) &amp; </a:t>
            </a:r>
            <a:endParaRPr sz="1800" b="0" i="0" u="none" strike="noStrike">
              <a:solidFill>
                <a:srgbClr val="000000"/>
              </a:solidFill>
              <a:latin typeface="Arial"/>
              <a:ea typeface="Arial"/>
              <a:cs typeface="Arial"/>
              <a:sym typeface="Arial"/>
            </a:endParaRPr>
          </a:p>
          <a:p>
            <a:pPr marL="742950" lvl="1" indent="-285750" algn="l" rtl="0">
              <a:lnSpc>
                <a:spcPct val="115000"/>
              </a:lnSpc>
              <a:spcBef>
                <a:spcPts val="0"/>
              </a:spcBef>
              <a:spcAft>
                <a:spcPts val="0"/>
              </a:spcAft>
              <a:buSzPts val="1400"/>
              <a:buFont typeface="Arial"/>
              <a:buChar char="•"/>
            </a:pPr>
            <a:r>
              <a:rPr lang="fr-FR" sz="1800" b="0" i="0" u="none" strike="noStrike">
                <a:solidFill>
                  <a:srgbClr val="000000"/>
                </a:solidFill>
                <a:latin typeface="Open Sans"/>
                <a:ea typeface="Open Sans"/>
                <a:cs typeface="Open Sans"/>
                <a:sym typeface="Open Sans"/>
              </a:rPr>
              <a:t>Increase the value of the publisher itself, its data, and its ecosystem (e.g. </a:t>
            </a:r>
            <a:r>
              <a:rPr lang="fr-FR" sz="1800" b="0" i="1" u="none" strike="noStrike">
                <a:solidFill>
                  <a:srgbClr val="000000"/>
                </a:solidFill>
                <a:latin typeface="Open Sans"/>
                <a:ea typeface="Open Sans"/>
                <a:cs typeface="Open Sans"/>
                <a:sym typeface="Open Sans"/>
              </a:rPr>
              <a:t>Google Android</a:t>
            </a:r>
            <a:r>
              <a:rPr lang="fr-FR" sz="1800" b="0" i="0" u="none" strike="noStrike">
                <a:solidFill>
                  <a:srgbClr val="000000"/>
                </a:solidFill>
                <a:latin typeface="Open Sans"/>
                <a:ea typeface="Open Sans"/>
                <a:cs typeface="Open Sans"/>
                <a:sym typeface="Open Sans"/>
              </a:rPr>
              <a:t>).</a:t>
            </a:r>
            <a:endParaRPr sz="1800" b="0" i="0" u="none" strike="noStrike">
              <a:solidFill>
                <a:srgbClr val="000000"/>
              </a:solidFill>
              <a:latin typeface="Open Sans"/>
              <a:ea typeface="Open Sans"/>
              <a:cs typeface="Open Sans"/>
              <a:sym typeface="Open Sans"/>
            </a:endParaRPr>
          </a:p>
          <a:p>
            <a:pPr marL="742950" lvl="1" indent="-311150" algn="l" rtl="0">
              <a:lnSpc>
                <a:spcPct val="115000"/>
              </a:lnSpc>
              <a:spcBef>
                <a:spcPts val="0"/>
              </a:spcBef>
              <a:spcAft>
                <a:spcPts val="0"/>
              </a:spcAft>
              <a:buClr>
                <a:srgbClr val="000000"/>
              </a:buClr>
              <a:buSzPts val="1800"/>
              <a:buFont typeface="Open Sans"/>
              <a:buChar char="•"/>
            </a:pPr>
            <a:r>
              <a:rPr lang="fr-FR" sz="1800">
                <a:solidFill>
                  <a:srgbClr val="000000"/>
                </a:solidFill>
                <a:latin typeface="Open Sans"/>
                <a:ea typeface="Open Sans"/>
                <a:cs typeface="Open Sans"/>
                <a:sym typeface="Open Sans"/>
              </a:rPr>
              <a:t>Address competition concerns</a:t>
            </a:r>
            <a:endParaRPr sz="1800">
              <a:solidFill>
                <a:srgbClr val="000000"/>
              </a:solidFill>
              <a:latin typeface="Open Sans"/>
              <a:ea typeface="Open Sans"/>
              <a:cs typeface="Open Sans"/>
              <a:sym typeface="Open Sans"/>
            </a:endParaRPr>
          </a:p>
          <a:p>
            <a:pPr marL="457200" lvl="0" indent="-342900" algn="l" rtl="0">
              <a:lnSpc>
                <a:spcPct val="115000"/>
              </a:lnSpc>
              <a:spcBef>
                <a:spcPts val="600"/>
              </a:spcBef>
              <a:spcAft>
                <a:spcPts val="0"/>
              </a:spcAft>
              <a:buSzPts val="1800"/>
              <a:buFont typeface="Arial"/>
              <a:buChar char="•"/>
            </a:pPr>
            <a:r>
              <a:rPr lang="fr-FR" sz="1800" b="0" i="0" u="none" strike="noStrike">
                <a:solidFill>
                  <a:srgbClr val="000000"/>
                </a:solidFill>
                <a:latin typeface="Open Sans"/>
                <a:ea typeface="Open Sans"/>
                <a:cs typeface="Open Sans"/>
                <a:sym typeface="Open Sans"/>
              </a:rPr>
              <a:t>Opening government data to citizens makes for better accountability (via data journalism), legitimacy (buy-in by citizens), and, through research &amp; insight, better outcomes.</a:t>
            </a:r>
            <a:endParaRPr sz="1800" b="0" i="0" u="none" strike="noStrike">
              <a:solidFill>
                <a:srgbClr val="000000"/>
              </a:solidFill>
              <a:latin typeface="Arial"/>
              <a:ea typeface="Arial"/>
              <a:cs typeface="Arial"/>
              <a:sym typeface="Arial"/>
            </a:endParaRPr>
          </a:p>
        </p:txBody>
      </p:sp>
      <p:pic>
        <p:nvPicPr>
          <p:cNvPr id="364" name="Google Shape;364;p26"/>
          <p:cNvPicPr preferRelativeResize="0"/>
          <p:nvPr/>
        </p:nvPicPr>
        <p:blipFill rotWithShape="1">
          <a:blip r:embed="rId4">
            <a:alphaModFix/>
          </a:blip>
          <a:srcRect/>
          <a:stretch/>
        </p:blipFill>
        <p:spPr>
          <a:xfrm>
            <a:off x="1056012" y="1727900"/>
            <a:ext cx="1454426" cy="1454426"/>
          </a:xfrm>
          <a:prstGeom prst="rect">
            <a:avLst/>
          </a:prstGeom>
          <a:noFill/>
          <a:ln>
            <a:noFill/>
          </a:ln>
        </p:spPr>
      </p:pic>
      <p:pic>
        <p:nvPicPr>
          <p:cNvPr id="365" name="Google Shape;365;p26"/>
          <p:cNvPicPr preferRelativeResize="0"/>
          <p:nvPr/>
        </p:nvPicPr>
        <p:blipFill rotWithShape="1">
          <a:blip r:embed="rId5">
            <a:alphaModFix/>
          </a:blip>
          <a:srcRect/>
          <a:stretch/>
        </p:blipFill>
        <p:spPr>
          <a:xfrm>
            <a:off x="1046956" y="3437422"/>
            <a:ext cx="1472520" cy="147252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69"/>
        <p:cNvGrpSpPr/>
        <p:nvPr/>
      </p:nvGrpSpPr>
      <p:grpSpPr>
        <a:xfrm>
          <a:off x="0" y="0"/>
          <a:ext cx="0" cy="0"/>
          <a:chOff x="0" y="0"/>
          <a:chExt cx="0" cy="0"/>
        </a:xfrm>
      </p:grpSpPr>
      <p:sp>
        <p:nvSpPr>
          <p:cNvPr id="370" name="Google Shape;370;p27"/>
          <p:cNvSpPr txBox="1">
            <a:spLocks noGrp="1"/>
          </p:cNvSpPr>
          <p:nvPr>
            <p:ph type="title"/>
          </p:nvPr>
        </p:nvSpPr>
        <p:spPr>
          <a:xfrm>
            <a:off x="0" y="4450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The Cases for Open Data (2)</a:t>
            </a:r>
            <a:endParaRPr/>
          </a:p>
        </p:txBody>
      </p:sp>
      <p:sp>
        <p:nvSpPr>
          <p:cNvPr id="371" name="Google Shape;371;p27"/>
          <p:cNvSpPr txBox="1">
            <a:spLocks noGrp="1"/>
          </p:cNvSpPr>
          <p:nvPr>
            <p:ph type="body" idx="1"/>
          </p:nvPr>
        </p:nvSpPr>
        <p:spPr>
          <a:xfrm>
            <a:off x="311699" y="1446399"/>
            <a:ext cx="5636020" cy="3562205"/>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600"/>
              </a:spcBef>
              <a:spcAft>
                <a:spcPts val="0"/>
              </a:spcAft>
              <a:buSzPts val="1800"/>
              <a:buFont typeface="Arial"/>
              <a:buChar char="•"/>
            </a:pPr>
            <a:r>
              <a:rPr lang="fr-FR" sz="1800" b="0" i="0" u="none" strike="noStrike">
                <a:solidFill>
                  <a:srgbClr val="000000"/>
                </a:solidFill>
                <a:latin typeface="Open Sans"/>
                <a:ea typeface="Open Sans"/>
                <a:cs typeface="Open Sans"/>
                <a:sym typeface="Open Sans"/>
              </a:rPr>
              <a:t>Opening civil society &amp; NPOs’ data can reduce duplication of effort; hone efforts for greater impact; and bolster cases for more resources.</a:t>
            </a:r>
            <a:endParaRPr sz="1800" b="0" i="0" u="none" strike="noStrike">
              <a:solidFill>
                <a:srgbClr val="000000"/>
              </a:solidFill>
              <a:latin typeface="Arial"/>
              <a:ea typeface="Arial"/>
              <a:cs typeface="Arial"/>
              <a:sym typeface="Arial"/>
            </a:endParaRPr>
          </a:p>
          <a:p>
            <a:pPr marL="457200" lvl="0" indent="-342900" algn="l" rtl="0">
              <a:lnSpc>
                <a:spcPct val="115000"/>
              </a:lnSpc>
              <a:spcBef>
                <a:spcPts val="600"/>
              </a:spcBef>
              <a:spcAft>
                <a:spcPts val="0"/>
              </a:spcAft>
              <a:buSzPts val="1800"/>
              <a:buFont typeface="Arial"/>
              <a:buChar char="•"/>
            </a:pPr>
            <a:r>
              <a:rPr lang="fr-FR" sz="1800" b="0" i="0" u="none" strike="noStrike">
                <a:solidFill>
                  <a:srgbClr val="000000"/>
                </a:solidFill>
                <a:latin typeface="Open Sans"/>
                <a:ea typeface="Open Sans"/>
                <a:cs typeface="Open Sans"/>
                <a:sym typeface="Open Sans"/>
              </a:rPr>
              <a:t>Opening science data allows others to reproduce studies &amp; bolster claims &amp; conclusions; reduces the possibility of incorrect conclusions; and increases the ability to build on studies with further investigations.</a:t>
            </a:r>
            <a:endParaRPr sz="1800" b="0" i="0" u="none" strike="noStrike">
              <a:solidFill>
                <a:srgbClr val="000000"/>
              </a:solidFill>
              <a:latin typeface="Arial"/>
              <a:ea typeface="Arial"/>
              <a:cs typeface="Arial"/>
              <a:sym typeface="Arial"/>
            </a:endParaRPr>
          </a:p>
        </p:txBody>
      </p:sp>
      <p:pic>
        <p:nvPicPr>
          <p:cNvPr id="372" name="Google Shape;372;p27"/>
          <p:cNvPicPr preferRelativeResize="0"/>
          <p:nvPr/>
        </p:nvPicPr>
        <p:blipFill rotWithShape="1">
          <a:blip r:embed="rId4">
            <a:alphaModFix/>
          </a:blip>
          <a:srcRect/>
          <a:stretch/>
        </p:blipFill>
        <p:spPr>
          <a:xfrm>
            <a:off x="6910243" y="1342093"/>
            <a:ext cx="1325217" cy="1325217"/>
          </a:xfrm>
          <a:prstGeom prst="rect">
            <a:avLst/>
          </a:prstGeom>
          <a:noFill/>
          <a:ln>
            <a:noFill/>
          </a:ln>
        </p:spPr>
      </p:pic>
      <p:pic>
        <p:nvPicPr>
          <p:cNvPr id="373" name="Google Shape;373;p27"/>
          <p:cNvPicPr preferRelativeResize="0"/>
          <p:nvPr/>
        </p:nvPicPr>
        <p:blipFill rotWithShape="1">
          <a:blip r:embed="rId5">
            <a:alphaModFix/>
          </a:blip>
          <a:srcRect/>
          <a:stretch/>
        </p:blipFill>
        <p:spPr>
          <a:xfrm>
            <a:off x="6851850" y="2792897"/>
            <a:ext cx="1442002" cy="1442002"/>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77"/>
        <p:cNvGrpSpPr/>
        <p:nvPr/>
      </p:nvGrpSpPr>
      <p:grpSpPr>
        <a:xfrm>
          <a:off x="0" y="0"/>
          <a:ext cx="0" cy="0"/>
          <a:chOff x="0" y="0"/>
          <a:chExt cx="0" cy="0"/>
        </a:xfrm>
      </p:grpSpPr>
      <p:sp>
        <p:nvSpPr>
          <p:cNvPr id="378" name="Google Shape;378;p29"/>
          <p:cNvSpPr txBox="1">
            <a:spLocks noGrp="1"/>
          </p:cNvSpPr>
          <p:nvPr>
            <p:ph type="title"/>
          </p:nvPr>
        </p:nvSpPr>
        <p:spPr>
          <a:xfrm>
            <a:off x="0" y="4450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Commonly Used Open Data Portals</a:t>
            </a:r>
            <a:endParaRPr/>
          </a:p>
        </p:txBody>
      </p:sp>
      <p:sp>
        <p:nvSpPr>
          <p:cNvPr id="379" name="Google Shape;379;p29"/>
          <p:cNvSpPr txBox="1">
            <a:spLocks noGrp="1"/>
          </p:cNvSpPr>
          <p:nvPr>
            <p:ph type="body" idx="1"/>
          </p:nvPr>
        </p:nvSpPr>
        <p:spPr>
          <a:xfrm>
            <a:off x="311700" y="1222525"/>
            <a:ext cx="5646000" cy="4065300"/>
          </a:xfrm>
          <a:prstGeom prst="rect">
            <a:avLst/>
          </a:prstGeom>
          <a:noFill/>
          <a:ln>
            <a:noFill/>
          </a:ln>
        </p:spPr>
        <p:txBody>
          <a:bodyPr spcFirstLastPara="1" wrap="square" lIns="91425" tIns="91425" rIns="91425" bIns="91425" anchor="t" anchorCtr="0">
            <a:normAutofit fontScale="85000" lnSpcReduction="20000"/>
          </a:bodyPr>
          <a:lstStyle/>
          <a:p>
            <a:pPr marL="457200" lvl="0" indent="-325755" algn="l" rtl="0">
              <a:spcBef>
                <a:spcPts val="600"/>
              </a:spcBef>
              <a:spcAft>
                <a:spcPts val="0"/>
              </a:spcAft>
              <a:buSzPct val="100000"/>
              <a:buChar char="•"/>
            </a:pPr>
            <a:r>
              <a:rPr lang="fr-FR">
                <a:solidFill>
                  <a:schemeClr val="dk1"/>
                </a:solidFill>
                <a:latin typeface="Open Sans"/>
                <a:ea typeface="Open Sans"/>
                <a:cs typeface="Open Sans"/>
                <a:sym typeface="Open Sans"/>
              </a:rPr>
              <a:t>dataportals.org </a:t>
            </a:r>
            <a:r>
              <a:rPr lang="fr-FR" sz="1400">
                <a:solidFill>
                  <a:schemeClr val="dk1"/>
                </a:solidFill>
                <a:latin typeface="Open Sans"/>
                <a:ea typeface="Open Sans"/>
                <a:cs typeface="Open Sans"/>
                <a:sym typeface="Open Sans"/>
              </a:rPr>
              <a:t>(the most comprehensive list of </a:t>
            </a:r>
            <a:br>
              <a:rPr lang="fr-FR" sz="1400">
                <a:solidFill>
                  <a:schemeClr val="dk1"/>
                </a:solidFill>
                <a:latin typeface="Open Sans"/>
                <a:ea typeface="Open Sans"/>
                <a:cs typeface="Open Sans"/>
                <a:sym typeface="Open Sans"/>
              </a:rPr>
            </a:br>
            <a:r>
              <a:rPr lang="fr-FR" sz="1400">
                <a:solidFill>
                  <a:schemeClr val="dk1"/>
                </a:solidFill>
                <a:latin typeface="Open Sans"/>
                <a:ea typeface="Open Sans"/>
                <a:cs typeface="Open Sans"/>
                <a:sym typeface="Open Sans"/>
              </a:rPr>
              <a:t>open data portals in the world)</a:t>
            </a:r>
            <a:endParaRPr/>
          </a:p>
          <a:p>
            <a:pPr marL="457200" lvl="0" indent="-325755" algn="l" rtl="0">
              <a:spcBef>
                <a:spcPts val="600"/>
              </a:spcBef>
              <a:spcAft>
                <a:spcPts val="0"/>
              </a:spcAft>
              <a:buSzPct val="100000"/>
              <a:buChar char="•"/>
            </a:pPr>
            <a:r>
              <a:rPr lang="fr-FR">
                <a:solidFill>
                  <a:schemeClr val="dk1"/>
                </a:solidFill>
                <a:latin typeface="Open Sans"/>
                <a:ea typeface="Open Sans"/>
                <a:cs typeface="Open Sans"/>
                <a:sym typeface="Open Sans"/>
              </a:rPr>
              <a:t>data.whitehorse.ca</a:t>
            </a:r>
            <a:endParaRPr/>
          </a:p>
          <a:p>
            <a:pPr marL="457200" lvl="0" indent="-325755" algn="l" rtl="0">
              <a:lnSpc>
                <a:spcPct val="115000"/>
              </a:lnSpc>
              <a:spcBef>
                <a:spcPts val="600"/>
              </a:spcBef>
              <a:spcAft>
                <a:spcPts val="0"/>
              </a:spcAft>
              <a:buSzPct val="100000"/>
              <a:buFont typeface="Arial"/>
              <a:buChar char="•"/>
            </a:pPr>
            <a:r>
              <a:rPr lang="fr-FR">
                <a:solidFill>
                  <a:schemeClr val="dk1"/>
                </a:solidFill>
                <a:latin typeface="Open Sans"/>
                <a:ea typeface="Open Sans"/>
                <a:cs typeface="Open Sans"/>
                <a:sym typeface="Open Sans"/>
              </a:rPr>
              <a:t>open.yukon.ca/data</a:t>
            </a:r>
            <a:endParaRPr>
              <a:solidFill>
                <a:schemeClr val="dk1"/>
              </a:solidFill>
              <a:latin typeface="Open Sans"/>
              <a:ea typeface="Open Sans"/>
              <a:cs typeface="Open Sans"/>
              <a:sym typeface="Open Sans"/>
            </a:endParaRPr>
          </a:p>
          <a:p>
            <a:pPr marL="457200" lvl="0" indent="-325755" algn="l" rtl="0">
              <a:spcBef>
                <a:spcPts val="600"/>
              </a:spcBef>
              <a:spcAft>
                <a:spcPts val="0"/>
              </a:spcAft>
              <a:buSzPct val="100000"/>
              <a:buChar char="•"/>
            </a:pPr>
            <a:r>
              <a:rPr lang="fr-FR">
                <a:solidFill>
                  <a:schemeClr val="dk1"/>
                </a:solidFill>
                <a:latin typeface="Open Sans"/>
                <a:ea typeface="Open Sans"/>
                <a:cs typeface="Open Sans"/>
                <a:sym typeface="Open Sans"/>
              </a:rPr>
              <a:t>open.canada.ca</a:t>
            </a:r>
            <a:endParaRPr>
              <a:solidFill>
                <a:schemeClr val="dk1"/>
              </a:solidFill>
              <a:latin typeface="Open Sans"/>
              <a:ea typeface="Open Sans"/>
              <a:cs typeface="Open Sans"/>
              <a:sym typeface="Open Sans"/>
            </a:endParaRPr>
          </a:p>
          <a:p>
            <a:pPr marL="457200" lvl="0" indent="-325755" algn="l" rtl="0">
              <a:lnSpc>
                <a:spcPct val="115000"/>
              </a:lnSpc>
              <a:spcBef>
                <a:spcPts val="600"/>
              </a:spcBef>
              <a:spcAft>
                <a:spcPts val="0"/>
              </a:spcAft>
              <a:buSzPct val="100000"/>
              <a:buFont typeface="Arial"/>
              <a:buChar char="•"/>
            </a:pPr>
            <a:r>
              <a:rPr lang="fr-FR" sz="1800" b="0" i="0" u="none" strike="noStrike">
                <a:solidFill>
                  <a:srgbClr val="000000"/>
                </a:solidFill>
                <a:latin typeface="Open Sans"/>
                <a:ea typeface="Open Sans"/>
                <a:cs typeface="Open Sans"/>
                <a:sym typeface="Open Sans"/>
              </a:rPr>
              <a:t>data.oecd.org</a:t>
            </a:r>
            <a:endParaRPr/>
          </a:p>
          <a:p>
            <a:pPr marL="457200" lvl="0" indent="-325755" algn="l" rtl="0">
              <a:lnSpc>
                <a:spcPct val="115000"/>
              </a:lnSpc>
              <a:spcBef>
                <a:spcPts val="600"/>
              </a:spcBef>
              <a:spcAft>
                <a:spcPts val="0"/>
              </a:spcAft>
              <a:buSzPct val="100000"/>
              <a:buFont typeface="Arial"/>
              <a:buChar char="•"/>
            </a:pPr>
            <a:r>
              <a:rPr lang="fr-FR">
                <a:solidFill>
                  <a:srgbClr val="000000"/>
                </a:solidFill>
                <a:latin typeface="Open Sans"/>
                <a:ea typeface="Open Sans"/>
                <a:cs typeface="Open Sans"/>
                <a:sym typeface="Open Sans"/>
              </a:rPr>
              <a:t>data.gov (USA)</a:t>
            </a:r>
            <a:endParaRPr sz="1800" b="0" i="0" u="none" strike="noStrike">
              <a:solidFill>
                <a:srgbClr val="000000"/>
              </a:solidFill>
              <a:latin typeface="Open Sans"/>
              <a:ea typeface="Open Sans"/>
              <a:cs typeface="Open Sans"/>
              <a:sym typeface="Open Sans"/>
            </a:endParaRPr>
          </a:p>
          <a:p>
            <a:pPr marL="457200" lvl="0" indent="-325755" algn="l" rtl="0">
              <a:spcBef>
                <a:spcPts val="600"/>
              </a:spcBef>
              <a:spcAft>
                <a:spcPts val="0"/>
              </a:spcAft>
              <a:buSzPct val="100000"/>
              <a:buChar char="•"/>
            </a:pPr>
            <a:r>
              <a:rPr lang="fr-FR">
                <a:solidFill>
                  <a:schemeClr val="dk1"/>
                </a:solidFill>
                <a:latin typeface="Open Sans"/>
                <a:ea typeface="Open Sans"/>
                <a:cs typeface="Open Sans"/>
                <a:sym typeface="Open Sans"/>
              </a:rPr>
              <a:t>data.un.org</a:t>
            </a:r>
            <a:endParaRPr/>
          </a:p>
          <a:p>
            <a:pPr marL="457200" lvl="0" indent="-325755" algn="l" rtl="0">
              <a:lnSpc>
                <a:spcPct val="115000"/>
              </a:lnSpc>
              <a:spcBef>
                <a:spcPts val="600"/>
              </a:spcBef>
              <a:spcAft>
                <a:spcPts val="0"/>
              </a:spcAft>
              <a:buSzPct val="100000"/>
              <a:buFont typeface="Arial"/>
              <a:buChar char="•"/>
            </a:pPr>
            <a:r>
              <a:rPr lang="fr-FR" b="0" i="0" u="none" strike="noStrike">
                <a:solidFill>
                  <a:srgbClr val="000000"/>
                </a:solidFill>
                <a:latin typeface="Open Sans"/>
                <a:ea typeface="Open Sans"/>
                <a:cs typeface="Open Sans"/>
                <a:sym typeface="Open Sans"/>
              </a:rPr>
              <a:t>datasetsearch.research.google.com</a:t>
            </a:r>
            <a:endParaRPr b="0" i="0" u="none" strike="noStrike">
              <a:solidFill>
                <a:srgbClr val="000000"/>
              </a:solidFill>
              <a:latin typeface="Open Sans"/>
              <a:ea typeface="Open Sans"/>
              <a:cs typeface="Open Sans"/>
              <a:sym typeface="Open Sans"/>
            </a:endParaRPr>
          </a:p>
          <a:p>
            <a:pPr marL="457200" lvl="0" indent="-325755" algn="l" rtl="0">
              <a:lnSpc>
                <a:spcPct val="115000"/>
              </a:lnSpc>
              <a:spcBef>
                <a:spcPts val="600"/>
              </a:spcBef>
              <a:spcAft>
                <a:spcPts val="0"/>
              </a:spcAft>
              <a:buClr>
                <a:srgbClr val="000000"/>
              </a:buClr>
              <a:buSzPct val="100000"/>
              <a:buFont typeface="Open Sans"/>
              <a:buChar char="•"/>
            </a:pPr>
            <a:r>
              <a:rPr lang="fr-FR">
                <a:solidFill>
                  <a:srgbClr val="000000"/>
                </a:solidFill>
                <a:latin typeface="Open Sans"/>
                <a:ea typeface="Open Sans"/>
                <a:cs typeface="Open Sans"/>
                <a:sym typeface="Open Sans"/>
              </a:rPr>
              <a:t>kaggle.com/datasets</a:t>
            </a:r>
            <a:endParaRPr>
              <a:solidFill>
                <a:srgbClr val="000000"/>
              </a:solidFill>
              <a:latin typeface="Open Sans"/>
              <a:ea typeface="Open Sans"/>
              <a:cs typeface="Open Sans"/>
              <a:sym typeface="Open Sans"/>
            </a:endParaRPr>
          </a:p>
          <a:p>
            <a:pPr marL="457200" lvl="0" indent="-325755" algn="l" rtl="0">
              <a:lnSpc>
                <a:spcPct val="115000"/>
              </a:lnSpc>
              <a:spcBef>
                <a:spcPts val="600"/>
              </a:spcBef>
              <a:spcAft>
                <a:spcPts val="0"/>
              </a:spcAft>
              <a:buSzPct val="100000"/>
              <a:buFont typeface="Arial"/>
              <a:buChar char="•"/>
            </a:pPr>
            <a:r>
              <a:rPr lang="fr-FR" b="0" i="0" u="none" strike="noStrike">
                <a:solidFill>
                  <a:srgbClr val="000000"/>
                </a:solidFill>
                <a:latin typeface="Open Sans"/>
                <a:ea typeface="Open Sans"/>
                <a:cs typeface="Open Sans"/>
                <a:sym typeface="Open Sans"/>
              </a:rPr>
              <a:t>msropendata.com</a:t>
            </a:r>
            <a:endParaRPr b="0" i="0" u="none" strike="noStrike">
              <a:solidFill>
                <a:srgbClr val="000000"/>
              </a:solidFill>
              <a:latin typeface="Open Sans"/>
              <a:ea typeface="Open Sans"/>
              <a:cs typeface="Open Sans"/>
              <a:sym typeface="Open Sans"/>
            </a:endParaRPr>
          </a:p>
          <a:p>
            <a:pPr marL="0" lvl="0" indent="0" algn="l" rtl="0">
              <a:lnSpc>
                <a:spcPct val="115000"/>
              </a:lnSpc>
              <a:spcBef>
                <a:spcPts val="600"/>
              </a:spcBef>
              <a:spcAft>
                <a:spcPts val="0"/>
              </a:spcAft>
              <a:buNone/>
            </a:pPr>
            <a:endParaRPr>
              <a:solidFill>
                <a:srgbClr val="000000"/>
              </a:solidFill>
              <a:latin typeface="Open Sans"/>
              <a:ea typeface="Open Sans"/>
              <a:cs typeface="Open Sans"/>
              <a:sym typeface="Open Sans"/>
            </a:endParaRPr>
          </a:p>
          <a:p>
            <a:pPr marL="457200" lvl="0" indent="-325755" algn="l" rtl="0">
              <a:spcBef>
                <a:spcPts val="600"/>
              </a:spcBef>
              <a:spcAft>
                <a:spcPts val="0"/>
              </a:spcAft>
              <a:buClr>
                <a:schemeClr val="dk1"/>
              </a:buClr>
              <a:buSzPct val="100000"/>
              <a:buFont typeface="Open Sans"/>
              <a:buChar char="•"/>
            </a:pPr>
            <a:r>
              <a:rPr lang="fr-FR">
                <a:solidFill>
                  <a:schemeClr val="dk1"/>
                </a:solidFill>
                <a:latin typeface="Open Sans"/>
                <a:ea typeface="Open Sans"/>
                <a:cs typeface="Open Sans"/>
                <a:sym typeface="Open Sans"/>
              </a:rPr>
              <a:t>data.beta.nyc (community based since 2009!)</a:t>
            </a:r>
            <a:endParaRPr>
              <a:solidFill>
                <a:srgbClr val="000000"/>
              </a:solidFill>
              <a:latin typeface="Open Sans"/>
              <a:ea typeface="Open Sans"/>
              <a:cs typeface="Open Sans"/>
              <a:sym typeface="Open Sans"/>
            </a:endParaRPr>
          </a:p>
        </p:txBody>
      </p:sp>
      <p:pic>
        <p:nvPicPr>
          <p:cNvPr id="380" name="Google Shape;380;p29"/>
          <p:cNvPicPr preferRelativeResize="0"/>
          <p:nvPr/>
        </p:nvPicPr>
        <p:blipFill rotWithShape="1">
          <a:blip r:embed="rId4">
            <a:alphaModFix/>
          </a:blip>
          <a:srcRect/>
          <a:stretch/>
        </p:blipFill>
        <p:spPr>
          <a:xfrm>
            <a:off x="6377608" y="1783245"/>
            <a:ext cx="2202346" cy="2202346"/>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4"/>
        <p:cNvGrpSpPr/>
        <p:nvPr/>
      </p:nvGrpSpPr>
      <p:grpSpPr>
        <a:xfrm>
          <a:off x="0" y="0"/>
          <a:ext cx="0" cy="0"/>
          <a:chOff x="0" y="0"/>
          <a:chExt cx="0" cy="0"/>
        </a:xfrm>
      </p:grpSpPr>
      <p:sp>
        <p:nvSpPr>
          <p:cNvPr id="385" name="Google Shape;385;g17943b2fce8_0_68"/>
          <p:cNvSpPr txBox="1">
            <a:spLocks noGrp="1"/>
          </p:cNvSpPr>
          <p:nvPr>
            <p:ph type="title"/>
          </p:nvPr>
        </p:nvSpPr>
        <p:spPr>
          <a:xfrm>
            <a:off x="311700" y="573625"/>
            <a:ext cx="8520600" cy="1249200"/>
          </a:xfrm>
          <a:prstGeom prst="rect">
            <a:avLst/>
          </a:prstGeom>
          <a:noFill/>
          <a:ln>
            <a:noFill/>
          </a:ln>
        </p:spPr>
        <p:txBody>
          <a:bodyPr spcFirstLastPara="1" wrap="square" lIns="91425" tIns="91425" rIns="91425" bIns="91425" anchor="t" anchorCtr="0">
            <a:noAutofit/>
          </a:bodyPr>
          <a:lstStyle/>
          <a:p>
            <a:pPr marL="457200" lvl="0" indent="-457200" algn="l" rtl="0">
              <a:lnSpc>
                <a:spcPct val="115000"/>
              </a:lnSpc>
              <a:spcBef>
                <a:spcPts val="0"/>
              </a:spcBef>
              <a:spcAft>
                <a:spcPts val="0"/>
              </a:spcAft>
              <a:buClr>
                <a:schemeClr val="lt1"/>
              </a:buClr>
              <a:buSzPts val="3600"/>
              <a:buAutoNum type="arabicPeriod"/>
            </a:pPr>
            <a:r>
              <a:rPr lang="fr-FR" sz="3600">
                <a:solidFill>
                  <a:schemeClr val="lt1"/>
                </a:solidFill>
                <a:latin typeface="Open Sans"/>
                <a:ea typeface="Open Sans"/>
                <a:cs typeface="Open Sans"/>
                <a:sym typeface="Open Sans"/>
              </a:rPr>
              <a:t>What is Data? </a:t>
            </a:r>
            <a:endParaRPr sz="3600">
              <a:solidFill>
                <a:schemeClr val="lt1"/>
              </a:solidFill>
            </a:endParaRPr>
          </a:p>
          <a:p>
            <a:pPr marL="457200" lvl="0" indent="-457200" algn="l" rtl="0">
              <a:lnSpc>
                <a:spcPct val="115000"/>
              </a:lnSpc>
              <a:spcBef>
                <a:spcPts val="0"/>
              </a:spcBef>
              <a:spcAft>
                <a:spcPts val="0"/>
              </a:spcAft>
              <a:buClr>
                <a:schemeClr val="lt1"/>
              </a:buClr>
              <a:buSzPts val="3600"/>
              <a:buAutoNum type="arabicPeriod"/>
            </a:pPr>
            <a:r>
              <a:rPr lang="fr-FR" sz="3600">
                <a:solidFill>
                  <a:schemeClr val="lt1"/>
                </a:solidFill>
                <a:latin typeface="Open Sans"/>
                <a:ea typeface="Open Sans"/>
                <a:cs typeface="Open Sans"/>
                <a:sym typeface="Open Sans"/>
              </a:rPr>
              <a:t>Data, Information &amp; Knowledge</a:t>
            </a:r>
            <a:endParaRPr sz="3600">
              <a:solidFill>
                <a:schemeClr val="lt1"/>
              </a:solidFill>
              <a:latin typeface="Open Sans"/>
              <a:ea typeface="Open Sans"/>
              <a:cs typeface="Open Sans"/>
              <a:sym typeface="Open Sans"/>
            </a:endParaRPr>
          </a:p>
          <a:p>
            <a:pPr marL="457200" lvl="0" indent="-457200" algn="l" rtl="0">
              <a:lnSpc>
                <a:spcPct val="115000"/>
              </a:lnSpc>
              <a:spcBef>
                <a:spcPts val="0"/>
              </a:spcBef>
              <a:spcAft>
                <a:spcPts val="0"/>
              </a:spcAft>
              <a:buClr>
                <a:schemeClr val="lt1"/>
              </a:buClr>
              <a:buSzPts val="3600"/>
              <a:buFont typeface="Open Sans"/>
              <a:buAutoNum type="arabicPeriod"/>
            </a:pPr>
            <a:r>
              <a:rPr lang="fr-FR" sz="3600">
                <a:solidFill>
                  <a:schemeClr val="lt1"/>
                </a:solidFill>
                <a:latin typeface="Open Sans"/>
                <a:ea typeface="Open Sans"/>
                <a:cs typeface="Open Sans"/>
                <a:sym typeface="Open Sans"/>
              </a:rPr>
              <a:t>What is Open Data? </a:t>
            </a:r>
            <a:endParaRPr sz="3600">
              <a:solidFill>
                <a:schemeClr val="lt1"/>
              </a:solidFill>
              <a:latin typeface="Open Sans"/>
              <a:ea typeface="Open Sans"/>
              <a:cs typeface="Open Sans"/>
              <a:sym typeface="Open Sans"/>
            </a:endParaRPr>
          </a:p>
          <a:p>
            <a:pPr marL="457200" lvl="0" indent="-457200" algn="l" rtl="0">
              <a:lnSpc>
                <a:spcPct val="115000"/>
              </a:lnSpc>
              <a:spcBef>
                <a:spcPts val="0"/>
              </a:spcBef>
              <a:spcAft>
                <a:spcPts val="0"/>
              </a:spcAft>
              <a:buClr>
                <a:srgbClr val="6AA84F"/>
              </a:buClr>
              <a:buSzPts val="3600"/>
              <a:buFont typeface="Open Sans"/>
              <a:buAutoNum type="arabicPeriod"/>
            </a:pPr>
            <a:r>
              <a:rPr lang="fr-FR" sz="3600" b="1">
                <a:solidFill>
                  <a:srgbClr val="6AA84F"/>
                </a:solidFill>
                <a:latin typeface="Open Sans"/>
                <a:ea typeface="Open Sans"/>
                <a:cs typeface="Open Sans"/>
                <a:sym typeface="Open Sans"/>
              </a:rPr>
              <a:t>Other Relevant Concepts</a:t>
            </a:r>
            <a:endParaRPr sz="3600" b="1">
              <a:solidFill>
                <a:srgbClr val="6AA84F"/>
              </a:solidFill>
              <a:latin typeface="Open Sans"/>
              <a:ea typeface="Open Sans"/>
              <a:cs typeface="Open Sans"/>
              <a:sym typeface="Open Sans"/>
            </a:endParaRPr>
          </a:p>
          <a:p>
            <a:pPr marL="914400" lvl="1" indent="-342900" algn="l" rtl="0">
              <a:lnSpc>
                <a:spcPct val="115000"/>
              </a:lnSpc>
              <a:spcBef>
                <a:spcPts val="0"/>
              </a:spcBef>
              <a:spcAft>
                <a:spcPts val="0"/>
              </a:spcAft>
              <a:buClr>
                <a:srgbClr val="6AA84F"/>
              </a:buClr>
              <a:buSzPts val="1800"/>
              <a:buFont typeface="Open Sans"/>
              <a:buChar char="○"/>
            </a:pPr>
            <a:r>
              <a:rPr lang="fr-FR" sz="1800" b="1">
                <a:solidFill>
                  <a:srgbClr val="6AA84F"/>
                </a:solidFill>
                <a:latin typeface="Open Sans"/>
                <a:ea typeface="Open Sans"/>
                <a:cs typeface="Open Sans"/>
                <a:sym typeface="Open Sans"/>
              </a:rPr>
              <a:t>Big Data, Artificial Intelligence, Interoperability, Ethics</a:t>
            </a:r>
            <a:endParaRPr sz="1800" b="1">
              <a:solidFill>
                <a:srgbClr val="6AA84F"/>
              </a:solidFill>
              <a:latin typeface="Open Sans"/>
              <a:ea typeface="Open Sans"/>
              <a:cs typeface="Open Sans"/>
              <a:sym typeface="Open Sans"/>
            </a:endParaRPr>
          </a:p>
          <a:p>
            <a:pPr marL="457200" lvl="0" indent="-457200" algn="l" rtl="0">
              <a:lnSpc>
                <a:spcPct val="115000"/>
              </a:lnSpc>
              <a:spcBef>
                <a:spcPts val="0"/>
              </a:spcBef>
              <a:spcAft>
                <a:spcPts val="0"/>
              </a:spcAft>
              <a:buClr>
                <a:schemeClr val="lt1"/>
              </a:buClr>
              <a:buSzPts val="3600"/>
              <a:buFont typeface="Open Sans"/>
              <a:buAutoNum type="arabicPeriod"/>
            </a:pPr>
            <a:r>
              <a:rPr lang="fr-FR" sz="3600">
                <a:solidFill>
                  <a:schemeClr val="lt1"/>
                </a:solidFill>
                <a:latin typeface="Open Sans"/>
                <a:ea typeface="Open Sans"/>
                <a:cs typeface="Open Sans"/>
                <a:sym typeface="Open Sans"/>
              </a:rPr>
              <a:t>Guest Presentations</a:t>
            </a:r>
            <a:endParaRPr sz="3600">
              <a:solidFill>
                <a:schemeClr val="lt1"/>
              </a:solidFill>
              <a:latin typeface="Open Sans"/>
              <a:ea typeface="Open Sans"/>
              <a:cs typeface="Open Sans"/>
              <a:sym typeface="Open Sans"/>
            </a:endParaRPr>
          </a:p>
          <a:p>
            <a:pPr marL="457200" lvl="0" indent="-457200" algn="l" rtl="0">
              <a:lnSpc>
                <a:spcPct val="115000"/>
              </a:lnSpc>
              <a:spcBef>
                <a:spcPts val="0"/>
              </a:spcBef>
              <a:spcAft>
                <a:spcPts val="0"/>
              </a:spcAft>
              <a:buClr>
                <a:schemeClr val="lt1"/>
              </a:buClr>
              <a:buSzPts val="3600"/>
              <a:buFont typeface="Open Sans"/>
              <a:buAutoNum type="arabicPeriod"/>
            </a:pPr>
            <a:r>
              <a:rPr lang="fr-FR" sz="3600">
                <a:solidFill>
                  <a:schemeClr val="lt1"/>
                </a:solidFill>
                <a:latin typeface="Open Sans"/>
                <a:ea typeface="Open Sans"/>
                <a:cs typeface="Open Sans"/>
                <a:sym typeface="Open Sans"/>
              </a:rPr>
              <a:t>Starting to Work With Data</a:t>
            </a:r>
            <a:endParaRPr sz="3600">
              <a:solidFill>
                <a:schemeClr val="lt1"/>
              </a:solidFill>
              <a:latin typeface="Open Sans"/>
              <a:ea typeface="Open Sans"/>
              <a:cs typeface="Open Sans"/>
              <a:sym typeface="Open Sans"/>
            </a:endParaRPr>
          </a:p>
          <a:p>
            <a:pPr marL="0" lvl="0" indent="0" algn="ctr" rtl="0">
              <a:lnSpc>
                <a:spcPct val="90000"/>
              </a:lnSpc>
              <a:spcBef>
                <a:spcPts val="0"/>
              </a:spcBef>
              <a:spcAft>
                <a:spcPts val="0"/>
              </a:spcAft>
              <a:buClr>
                <a:schemeClr val="dk1"/>
              </a:buClr>
              <a:buSzPts val="891"/>
              <a:buFont typeface="Arial"/>
              <a:buNone/>
            </a:pPr>
            <a:endParaRPr sz="4320">
              <a:solidFill>
                <a:schemeClr val="lt1"/>
              </a:solidFill>
              <a:latin typeface="Open Sans"/>
              <a:ea typeface="Open Sans"/>
              <a:cs typeface="Open Sans"/>
              <a:sym typeface="Open Sans"/>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9"/>
        <p:cNvGrpSpPr/>
        <p:nvPr/>
      </p:nvGrpSpPr>
      <p:grpSpPr>
        <a:xfrm>
          <a:off x="0" y="0"/>
          <a:ext cx="0" cy="0"/>
          <a:chOff x="0" y="0"/>
          <a:chExt cx="0" cy="0"/>
        </a:xfrm>
      </p:grpSpPr>
      <p:sp>
        <p:nvSpPr>
          <p:cNvPr id="390" name="Google Shape;390;g167af3f6a9a_0_22"/>
          <p:cNvSpPr txBox="1">
            <a:spLocks noGrp="1"/>
          </p:cNvSpPr>
          <p:nvPr>
            <p:ph type="title"/>
          </p:nvPr>
        </p:nvSpPr>
        <p:spPr>
          <a:xfrm>
            <a:off x="0" y="4450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Big Data vs. Open Data</a:t>
            </a:r>
            <a:endParaRPr/>
          </a:p>
        </p:txBody>
      </p:sp>
      <p:sp>
        <p:nvSpPr>
          <p:cNvPr id="391" name="Google Shape;391;g167af3f6a9a_0_22"/>
          <p:cNvSpPr txBox="1">
            <a:spLocks noGrp="1"/>
          </p:cNvSpPr>
          <p:nvPr>
            <p:ph type="body" idx="1"/>
          </p:nvPr>
        </p:nvSpPr>
        <p:spPr>
          <a:xfrm>
            <a:off x="311700" y="1370725"/>
            <a:ext cx="5051400" cy="3772800"/>
          </a:xfrm>
          <a:prstGeom prst="rect">
            <a:avLst/>
          </a:prstGeom>
          <a:noFill/>
          <a:ln>
            <a:noFill/>
          </a:ln>
        </p:spPr>
        <p:txBody>
          <a:bodyPr spcFirstLastPara="1" wrap="square" lIns="91425" tIns="91425" rIns="91425" bIns="91425" anchor="t" anchorCtr="0">
            <a:normAutofit lnSpcReduction="10000"/>
          </a:bodyPr>
          <a:lstStyle/>
          <a:p>
            <a:pPr marL="0" lvl="0" indent="0" algn="l" rtl="0">
              <a:lnSpc>
                <a:spcPct val="115000"/>
              </a:lnSpc>
              <a:spcBef>
                <a:spcPts val="0"/>
              </a:spcBef>
              <a:spcAft>
                <a:spcPts val="0"/>
              </a:spcAft>
              <a:buNone/>
            </a:pPr>
            <a:r>
              <a:rPr lang="fr-FR" sz="1500" b="1">
                <a:solidFill>
                  <a:srgbClr val="000000"/>
                </a:solidFill>
                <a:latin typeface="Open Sans"/>
                <a:ea typeface="Open Sans"/>
                <a:cs typeface="Open Sans"/>
                <a:sym typeface="Open Sans"/>
              </a:rPr>
              <a:t>Open Data</a:t>
            </a:r>
            <a:endParaRPr sz="1500" b="1">
              <a:solidFill>
                <a:srgbClr val="000000"/>
              </a:solidFill>
              <a:latin typeface="Open Sans"/>
              <a:ea typeface="Open Sans"/>
              <a:cs typeface="Open Sans"/>
              <a:sym typeface="Open Sans"/>
            </a:endParaRPr>
          </a:p>
          <a:p>
            <a:pPr marL="457200" lvl="0" indent="-323850" algn="l" rtl="0">
              <a:lnSpc>
                <a:spcPct val="115000"/>
              </a:lnSpc>
              <a:spcBef>
                <a:spcPts val="0"/>
              </a:spcBef>
              <a:spcAft>
                <a:spcPts val="0"/>
              </a:spcAft>
              <a:buClr>
                <a:srgbClr val="000000"/>
              </a:buClr>
              <a:buSzPts val="1500"/>
              <a:buFont typeface="Open Sans"/>
              <a:buAutoNum type="arabicPeriod"/>
            </a:pPr>
            <a:r>
              <a:rPr lang="fr-FR" sz="1500">
                <a:solidFill>
                  <a:srgbClr val="000000"/>
                </a:solidFill>
                <a:latin typeface="Open Sans"/>
                <a:ea typeface="Open Sans"/>
                <a:cs typeface="Open Sans"/>
                <a:sym typeface="Open Sans"/>
              </a:rPr>
              <a:t>Technically open</a:t>
            </a:r>
            <a:endParaRPr sz="1500">
              <a:solidFill>
                <a:srgbClr val="000000"/>
              </a:solidFill>
              <a:latin typeface="Open Sans"/>
              <a:ea typeface="Open Sans"/>
              <a:cs typeface="Open Sans"/>
              <a:sym typeface="Open Sans"/>
            </a:endParaRPr>
          </a:p>
          <a:p>
            <a:pPr marL="457200" lvl="0" indent="-323850" algn="l" rtl="0">
              <a:lnSpc>
                <a:spcPct val="115000"/>
              </a:lnSpc>
              <a:spcBef>
                <a:spcPts val="0"/>
              </a:spcBef>
              <a:spcAft>
                <a:spcPts val="0"/>
              </a:spcAft>
              <a:buClr>
                <a:srgbClr val="000000"/>
              </a:buClr>
              <a:buSzPts val="1500"/>
              <a:buFont typeface="Open Sans"/>
              <a:buAutoNum type="arabicPeriod"/>
            </a:pPr>
            <a:r>
              <a:rPr lang="fr-FR" sz="1500">
                <a:solidFill>
                  <a:srgbClr val="000000"/>
                </a:solidFill>
                <a:latin typeface="Open Sans"/>
                <a:ea typeface="Open Sans"/>
                <a:cs typeface="Open Sans"/>
                <a:sym typeface="Open Sans"/>
              </a:rPr>
              <a:t>Legally open</a:t>
            </a:r>
            <a:endParaRPr sz="15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5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fr-FR" sz="1500" b="1">
                <a:solidFill>
                  <a:srgbClr val="000000"/>
                </a:solidFill>
                <a:latin typeface="Open Sans"/>
                <a:ea typeface="Open Sans"/>
                <a:cs typeface="Open Sans"/>
                <a:sym typeface="Open Sans"/>
              </a:rPr>
              <a:t>Big Data</a:t>
            </a:r>
            <a:endParaRPr sz="1500" b="1">
              <a:solidFill>
                <a:srgbClr val="000000"/>
              </a:solidFill>
              <a:latin typeface="Open Sans"/>
              <a:ea typeface="Open Sans"/>
              <a:cs typeface="Open Sans"/>
              <a:sym typeface="Open Sans"/>
            </a:endParaRPr>
          </a:p>
          <a:p>
            <a:pPr marL="457200" lvl="0" indent="-323850" algn="l" rtl="0">
              <a:lnSpc>
                <a:spcPct val="115000"/>
              </a:lnSpc>
              <a:spcBef>
                <a:spcPts val="0"/>
              </a:spcBef>
              <a:spcAft>
                <a:spcPts val="0"/>
              </a:spcAft>
              <a:buClr>
                <a:srgbClr val="000000"/>
              </a:buClr>
              <a:buSzPts val="1500"/>
              <a:buFont typeface="Open Sans"/>
              <a:buAutoNum type="arabicPeriod"/>
            </a:pPr>
            <a:r>
              <a:rPr lang="fr-FR" sz="1500">
                <a:solidFill>
                  <a:srgbClr val="000000"/>
                </a:solidFill>
                <a:latin typeface="Open Sans"/>
                <a:ea typeface="Open Sans"/>
                <a:cs typeface="Open Sans"/>
                <a:sym typeface="Open Sans"/>
              </a:rPr>
              <a:t>Huge scale</a:t>
            </a:r>
            <a:endParaRPr sz="1500">
              <a:solidFill>
                <a:srgbClr val="000000"/>
              </a:solidFill>
              <a:latin typeface="Open Sans"/>
              <a:ea typeface="Open Sans"/>
              <a:cs typeface="Open Sans"/>
              <a:sym typeface="Open Sans"/>
            </a:endParaRPr>
          </a:p>
          <a:p>
            <a:pPr marL="457200" lvl="0" indent="-323850" algn="l" rtl="0">
              <a:lnSpc>
                <a:spcPct val="115000"/>
              </a:lnSpc>
              <a:spcBef>
                <a:spcPts val="0"/>
              </a:spcBef>
              <a:spcAft>
                <a:spcPts val="0"/>
              </a:spcAft>
              <a:buClr>
                <a:srgbClr val="000000"/>
              </a:buClr>
              <a:buSzPts val="1500"/>
              <a:buFont typeface="Open Sans"/>
              <a:buAutoNum type="arabicPeriod"/>
            </a:pPr>
            <a:r>
              <a:rPr lang="fr-FR" sz="1500">
                <a:solidFill>
                  <a:srgbClr val="000000"/>
                </a:solidFill>
                <a:latin typeface="Open Sans"/>
                <a:ea typeface="Open Sans"/>
                <a:cs typeface="Open Sans"/>
                <a:sym typeface="Open Sans"/>
              </a:rPr>
              <a:t>The 3 Vs:</a:t>
            </a:r>
            <a:endParaRPr sz="1500">
              <a:solidFill>
                <a:srgbClr val="000000"/>
              </a:solidFill>
              <a:latin typeface="Open Sans"/>
              <a:ea typeface="Open Sans"/>
              <a:cs typeface="Open Sans"/>
              <a:sym typeface="Open Sans"/>
            </a:endParaRPr>
          </a:p>
          <a:p>
            <a:pPr marL="914400" lvl="0" indent="-323850" algn="l" rtl="0">
              <a:spcBef>
                <a:spcPts val="600"/>
              </a:spcBef>
              <a:spcAft>
                <a:spcPts val="0"/>
              </a:spcAft>
              <a:buSzPts val="1500"/>
              <a:buFont typeface="Open Sans"/>
              <a:buChar char="•"/>
            </a:pPr>
            <a:r>
              <a:rPr lang="fr-FR" sz="1500">
                <a:solidFill>
                  <a:schemeClr val="dk1"/>
                </a:solidFill>
                <a:latin typeface="Open Sans"/>
                <a:ea typeface="Open Sans"/>
                <a:cs typeface="Open Sans"/>
                <a:sym typeface="Open Sans"/>
              </a:rPr>
              <a:t>Volume</a:t>
            </a:r>
            <a:endParaRPr sz="1500">
              <a:solidFill>
                <a:schemeClr val="dk1"/>
              </a:solidFill>
              <a:latin typeface="Open Sans"/>
              <a:ea typeface="Open Sans"/>
              <a:cs typeface="Open Sans"/>
              <a:sym typeface="Open Sans"/>
            </a:endParaRPr>
          </a:p>
          <a:p>
            <a:pPr marL="914400" lvl="0" indent="-323850" algn="l" rtl="0">
              <a:spcBef>
                <a:spcPts val="600"/>
              </a:spcBef>
              <a:spcAft>
                <a:spcPts val="0"/>
              </a:spcAft>
              <a:buSzPts val="1500"/>
              <a:buFont typeface="Open Sans"/>
              <a:buChar char="•"/>
            </a:pPr>
            <a:r>
              <a:rPr lang="fr-FR" sz="1500">
                <a:solidFill>
                  <a:srgbClr val="000000"/>
                </a:solidFill>
                <a:latin typeface="Open Sans"/>
                <a:ea typeface="Open Sans"/>
                <a:cs typeface="Open Sans"/>
                <a:sym typeface="Open Sans"/>
              </a:rPr>
              <a:t>Velocity</a:t>
            </a:r>
            <a:endParaRPr sz="1500">
              <a:solidFill>
                <a:srgbClr val="000000"/>
              </a:solidFill>
              <a:latin typeface="Open Sans"/>
              <a:ea typeface="Open Sans"/>
              <a:cs typeface="Open Sans"/>
              <a:sym typeface="Open Sans"/>
            </a:endParaRPr>
          </a:p>
          <a:p>
            <a:pPr marL="914400" lvl="0" indent="-323850" algn="l" rtl="0">
              <a:spcBef>
                <a:spcPts val="600"/>
              </a:spcBef>
              <a:spcAft>
                <a:spcPts val="0"/>
              </a:spcAft>
              <a:buSzPts val="1500"/>
              <a:buFont typeface="Open Sans"/>
              <a:buChar char="•"/>
            </a:pPr>
            <a:r>
              <a:rPr lang="fr-FR" sz="1500">
                <a:solidFill>
                  <a:srgbClr val="000000"/>
                </a:solidFill>
                <a:latin typeface="Open Sans"/>
                <a:ea typeface="Open Sans"/>
                <a:cs typeface="Open Sans"/>
                <a:sym typeface="Open Sans"/>
              </a:rPr>
              <a:t>Variety</a:t>
            </a:r>
            <a:endParaRPr sz="15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5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fr-FR" sz="1500" b="1">
                <a:solidFill>
                  <a:srgbClr val="000000"/>
                </a:solidFill>
                <a:latin typeface="Open Sans"/>
                <a:ea typeface="Open Sans"/>
                <a:cs typeface="Open Sans"/>
                <a:sym typeface="Open Sans"/>
              </a:rPr>
              <a:t>Big Data and Open Data can be related, but they are not the same.</a:t>
            </a:r>
            <a:endParaRPr sz="1500" b="1">
              <a:solidFill>
                <a:srgbClr val="000000"/>
              </a:solidFill>
              <a:latin typeface="Open Sans"/>
              <a:ea typeface="Open Sans"/>
              <a:cs typeface="Open Sans"/>
              <a:sym typeface="Open Sans"/>
            </a:endParaRPr>
          </a:p>
        </p:txBody>
      </p:sp>
      <p:pic>
        <p:nvPicPr>
          <p:cNvPr id="392" name="Google Shape;392;g167af3f6a9a_0_22"/>
          <p:cNvPicPr preferRelativeResize="0"/>
          <p:nvPr/>
        </p:nvPicPr>
        <p:blipFill>
          <a:blip r:embed="rId4">
            <a:alphaModFix/>
          </a:blip>
          <a:stretch>
            <a:fillRect/>
          </a:stretch>
        </p:blipFill>
        <p:spPr>
          <a:xfrm>
            <a:off x="5216625" y="1316525"/>
            <a:ext cx="3260475" cy="3260475"/>
          </a:xfrm>
          <a:prstGeom prst="rect">
            <a:avLst/>
          </a:prstGeom>
          <a:noFill/>
          <a:ln>
            <a:noFill/>
          </a:ln>
        </p:spPr>
      </p:pic>
    </p:spTree>
    <p:extLst>
      <p:ext uri="{BB962C8B-B14F-4D97-AF65-F5344CB8AC3E}">
        <p14:creationId xmlns:p14="http://schemas.microsoft.com/office/powerpoint/2010/main" val="38568257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96"/>
        <p:cNvGrpSpPr/>
        <p:nvPr/>
      </p:nvGrpSpPr>
      <p:grpSpPr>
        <a:xfrm>
          <a:off x="0" y="0"/>
          <a:ext cx="0" cy="0"/>
          <a:chOff x="0" y="0"/>
          <a:chExt cx="0" cy="0"/>
        </a:xfrm>
      </p:grpSpPr>
      <p:sp>
        <p:nvSpPr>
          <p:cNvPr id="397" name="Google Shape;397;g167af3f6a9a_0_34"/>
          <p:cNvSpPr txBox="1">
            <a:spLocks noGrp="1"/>
          </p:cNvSpPr>
          <p:nvPr>
            <p:ph type="title"/>
          </p:nvPr>
        </p:nvSpPr>
        <p:spPr>
          <a:xfrm>
            <a:off x="0" y="4450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Clr>
                <a:schemeClr val="dk1"/>
              </a:buClr>
              <a:buSzPts val="2800"/>
              <a:buFont typeface="Arial"/>
              <a:buNone/>
            </a:pPr>
            <a:r>
              <a:rPr lang="fr-FR" sz="3200">
                <a:solidFill>
                  <a:schemeClr val="lt1"/>
                </a:solidFill>
                <a:latin typeface="Open Sans"/>
                <a:ea typeface="Open Sans"/>
                <a:cs typeface="Open Sans"/>
                <a:sym typeface="Open Sans"/>
              </a:rPr>
              <a:t>Big Data vs. Open Data</a:t>
            </a:r>
            <a:endParaRPr/>
          </a:p>
          <a:p>
            <a:pPr marL="0" lvl="0" indent="0" algn="ctr" rtl="0">
              <a:lnSpc>
                <a:spcPct val="90000"/>
              </a:lnSpc>
              <a:spcBef>
                <a:spcPts val="0"/>
              </a:spcBef>
              <a:spcAft>
                <a:spcPts val="0"/>
              </a:spcAft>
              <a:buSzPts val="2800"/>
              <a:buNone/>
            </a:pPr>
            <a:endParaRPr sz="3200">
              <a:solidFill>
                <a:schemeClr val="lt1"/>
              </a:solidFill>
              <a:latin typeface="Open Sans"/>
              <a:ea typeface="Open Sans"/>
              <a:cs typeface="Open Sans"/>
              <a:sym typeface="Open Sans"/>
            </a:endParaRPr>
          </a:p>
        </p:txBody>
      </p:sp>
      <p:sp>
        <p:nvSpPr>
          <p:cNvPr id="398" name="Google Shape;398;g167af3f6a9a_0_34"/>
          <p:cNvSpPr/>
          <p:nvPr/>
        </p:nvSpPr>
        <p:spPr>
          <a:xfrm>
            <a:off x="1942950" y="1513225"/>
            <a:ext cx="3295800" cy="3153000"/>
          </a:xfrm>
          <a:prstGeom prst="ellipse">
            <a:avLst/>
          </a:prstGeom>
          <a:no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5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399" name="Google Shape;399;g167af3f6a9a_0_34"/>
          <p:cNvSpPr/>
          <p:nvPr/>
        </p:nvSpPr>
        <p:spPr>
          <a:xfrm>
            <a:off x="3838575" y="1513225"/>
            <a:ext cx="3210000" cy="3153000"/>
          </a:xfrm>
          <a:prstGeom prst="ellipse">
            <a:avLst/>
          </a:prstGeom>
          <a:no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5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400" name="Google Shape;400;g167af3f6a9a_0_34"/>
          <p:cNvSpPr txBox="1"/>
          <p:nvPr/>
        </p:nvSpPr>
        <p:spPr>
          <a:xfrm>
            <a:off x="2990700" y="1843050"/>
            <a:ext cx="1200300" cy="4155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500" b="1" i="0" u="none" strike="noStrike" kern="0" cap="none" spc="0" normalizeH="0" baseline="0" noProof="0">
                <a:ln>
                  <a:noFill/>
                </a:ln>
                <a:solidFill>
                  <a:srgbClr val="3061B2"/>
                </a:solidFill>
                <a:effectLst/>
                <a:uLnTx/>
                <a:uFillTx/>
                <a:latin typeface="Open Sans"/>
                <a:ea typeface="Open Sans"/>
                <a:cs typeface="Open Sans"/>
                <a:sym typeface="Open Sans"/>
              </a:rPr>
              <a:t>Big Data</a:t>
            </a:r>
            <a:endParaRPr kumimoji="0" sz="1500" b="1" i="0" u="none" strike="noStrike" kern="0" cap="none" spc="0" normalizeH="0" baseline="0" noProof="0">
              <a:ln>
                <a:noFill/>
              </a:ln>
              <a:solidFill>
                <a:srgbClr val="3061B2"/>
              </a:solidFill>
              <a:effectLst/>
              <a:uLnTx/>
              <a:uFillTx/>
              <a:latin typeface="Open Sans"/>
              <a:ea typeface="Open Sans"/>
              <a:cs typeface="Open Sans"/>
              <a:sym typeface="Open Sans"/>
            </a:endParaRPr>
          </a:p>
        </p:txBody>
      </p:sp>
      <p:sp>
        <p:nvSpPr>
          <p:cNvPr id="401" name="Google Shape;401;g167af3f6a9a_0_34"/>
          <p:cNvSpPr txBox="1"/>
          <p:nvPr/>
        </p:nvSpPr>
        <p:spPr>
          <a:xfrm>
            <a:off x="4843425" y="1843050"/>
            <a:ext cx="1200300" cy="4155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500" b="1" i="0" u="none" strike="noStrike" kern="0" cap="none" spc="0" normalizeH="0" baseline="0" noProof="0">
                <a:ln>
                  <a:noFill/>
                </a:ln>
                <a:solidFill>
                  <a:srgbClr val="3061B2"/>
                </a:solidFill>
                <a:effectLst/>
                <a:uLnTx/>
                <a:uFillTx/>
                <a:latin typeface="Open Sans"/>
                <a:ea typeface="Open Sans"/>
                <a:cs typeface="Open Sans"/>
                <a:sym typeface="Open Sans"/>
              </a:rPr>
              <a:t>Open Data</a:t>
            </a:r>
            <a:endParaRPr kumimoji="0" sz="1500" b="1" i="0" u="none" strike="noStrike" kern="0" cap="none" spc="0" normalizeH="0" baseline="0" noProof="0">
              <a:ln>
                <a:noFill/>
              </a:ln>
              <a:solidFill>
                <a:srgbClr val="3061B2"/>
              </a:solidFill>
              <a:effectLst/>
              <a:uLnTx/>
              <a:uFillTx/>
              <a:latin typeface="Open Sans"/>
              <a:ea typeface="Open Sans"/>
              <a:cs typeface="Open Sans"/>
              <a:sym typeface="Open Sans"/>
            </a:endParaRPr>
          </a:p>
        </p:txBody>
      </p:sp>
      <p:sp>
        <p:nvSpPr>
          <p:cNvPr id="402" name="Google Shape;402;g167af3f6a9a_0_34"/>
          <p:cNvSpPr txBox="1"/>
          <p:nvPr/>
        </p:nvSpPr>
        <p:spPr>
          <a:xfrm>
            <a:off x="2153775" y="2566375"/>
            <a:ext cx="1856400" cy="1108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500" b="0" i="0" u="none" strike="noStrike" kern="0" cap="none" spc="0" normalizeH="0" baseline="0" noProof="0">
                <a:ln>
                  <a:noFill/>
                </a:ln>
                <a:solidFill>
                  <a:srgbClr val="000000"/>
                </a:solidFill>
                <a:effectLst/>
                <a:uLnTx/>
                <a:uFillTx/>
                <a:latin typeface="Open Sans"/>
                <a:ea typeface="Open Sans"/>
                <a:cs typeface="Open Sans"/>
                <a:sym typeface="Open Sans"/>
              </a:rPr>
              <a:t>Non-public marketing data; Patient data in healthcare</a:t>
            </a:r>
            <a:endParaRPr kumimoji="0" sz="15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403" name="Google Shape;403;g167af3f6a9a_0_34"/>
          <p:cNvSpPr txBox="1"/>
          <p:nvPr/>
        </p:nvSpPr>
        <p:spPr>
          <a:xfrm>
            <a:off x="5489500" y="2391525"/>
            <a:ext cx="1816500" cy="15699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500" b="0" i="0" u="none" strike="noStrike" kern="0" cap="none" spc="0" normalizeH="0" baseline="0" noProof="0">
                <a:ln>
                  <a:noFill/>
                </a:ln>
                <a:solidFill>
                  <a:srgbClr val="000000"/>
                </a:solidFill>
                <a:effectLst/>
                <a:uLnTx/>
                <a:uFillTx/>
                <a:latin typeface="Open Sans"/>
                <a:ea typeface="Open Sans"/>
                <a:cs typeface="Open Sans"/>
                <a:sym typeface="Open Sans"/>
              </a:rPr>
              <a:t>Consumer complaints, municipal boundaries; emergency response data</a:t>
            </a:r>
            <a:endParaRPr kumimoji="0" sz="15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404" name="Google Shape;404;g167af3f6a9a_0_34"/>
          <p:cNvSpPr txBox="1"/>
          <p:nvPr/>
        </p:nvSpPr>
        <p:spPr>
          <a:xfrm>
            <a:off x="3965125" y="2571750"/>
            <a:ext cx="1404600" cy="877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500" b="0" i="0" u="none" strike="noStrike" kern="0" cap="none" spc="0" normalizeH="0" baseline="0" noProof="0">
                <a:ln>
                  <a:noFill/>
                </a:ln>
                <a:solidFill>
                  <a:srgbClr val="000000"/>
                </a:solidFill>
                <a:effectLst/>
                <a:uLnTx/>
                <a:uFillTx/>
                <a:latin typeface="Open Sans"/>
                <a:ea typeface="Open Sans"/>
                <a:cs typeface="Open Sans"/>
                <a:sym typeface="Open Sans"/>
              </a:rPr>
              <a:t>Weather Data; GPS; Health Care</a:t>
            </a:r>
            <a:endParaRPr kumimoji="0" sz="15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Tree>
    <p:extLst>
      <p:ext uri="{BB962C8B-B14F-4D97-AF65-F5344CB8AC3E}">
        <p14:creationId xmlns:p14="http://schemas.microsoft.com/office/powerpoint/2010/main" val="20811909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08"/>
        <p:cNvGrpSpPr/>
        <p:nvPr/>
      </p:nvGrpSpPr>
      <p:grpSpPr>
        <a:xfrm>
          <a:off x="0" y="0"/>
          <a:ext cx="0" cy="0"/>
          <a:chOff x="0" y="0"/>
          <a:chExt cx="0" cy="0"/>
        </a:xfrm>
      </p:grpSpPr>
      <p:sp>
        <p:nvSpPr>
          <p:cNvPr id="409" name="Google Shape;409;g167af3f6a9a_0_28"/>
          <p:cNvSpPr txBox="1">
            <a:spLocks noGrp="1"/>
          </p:cNvSpPr>
          <p:nvPr>
            <p:ph type="title"/>
          </p:nvPr>
        </p:nvSpPr>
        <p:spPr>
          <a:xfrm>
            <a:off x="0" y="4450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What constitutes Big Data?</a:t>
            </a:r>
            <a:endParaRPr/>
          </a:p>
        </p:txBody>
      </p:sp>
      <p:sp>
        <p:nvSpPr>
          <p:cNvPr id="410" name="Google Shape;410;g167af3f6a9a_0_28"/>
          <p:cNvSpPr txBox="1">
            <a:spLocks noGrp="1"/>
          </p:cNvSpPr>
          <p:nvPr>
            <p:ph type="body" idx="1"/>
          </p:nvPr>
        </p:nvSpPr>
        <p:spPr>
          <a:xfrm>
            <a:off x="311700" y="1341775"/>
            <a:ext cx="4416600" cy="3801600"/>
          </a:xfrm>
          <a:prstGeom prst="rect">
            <a:avLst/>
          </a:prstGeom>
          <a:noFill/>
          <a:ln>
            <a:noFill/>
          </a:ln>
        </p:spPr>
        <p:txBody>
          <a:bodyPr spcFirstLastPara="1" wrap="square" lIns="91425" tIns="91425" rIns="91425" bIns="91425" anchor="t" anchorCtr="0">
            <a:normAutofit/>
          </a:bodyPr>
          <a:lstStyle/>
          <a:p>
            <a:pPr marL="0" lvl="0" indent="0" algn="l" rtl="0">
              <a:spcBef>
                <a:spcPts val="0"/>
              </a:spcBef>
              <a:spcAft>
                <a:spcPts val="0"/>
              </a:spcAft>
              <a:buNone/>
            </a:pPr>
            <a:r>
              <a:rPr lang="fr-FR" sz="1500" b="1">
                <a:solidFill>
                  <a:schemeClr val="dk1"/>
                </a:solidFill>
                <a:latin typeface="Open Sans"/>
                <a:ea typeface="Open Sans"/>
                <a:cs typeface="Open Sans"/>
                <a:sym typeface="Open Sans"/>
              </a:rPr>
              <a:t>The 3 V’s of Big Data</a:t>
            </a:r>
            <a:endParaRPr sz="1500" b="1">
              <a:solidFill>
                <a:schemeClr val="dk1"/>
              </a:solidFill>
              <a:latin typeface="Open Sans"/>
              <a:ea typeface="Open Sans"/>
              <a:cs typeface="Open Sans"/>
              <a:sym typeface="Open Sans"/>
            </a:endParaRPr>
          </a:p>
          <a:p>
            <a:pPr marL="0" lvl="0" indent="0" algn="l" rtl="0">
              <a:spcBef>
                <a:spcPts val="600"/>
              </a:spcBef>
              <a:spcAft>
                <a:spcPts val="0"/>
              </a:spcAft>
              <a:buNone/>
            </a:pPr>
            <a:r>
              <a:rPr lang="fr-FR" sz="1500" b="1">
                <a:solidFill>
                  <a:schemeClr val="dk1"/>
                </a:solidFill>
                <a:latin typeface="Open Sans"/>
                <a:ea typeface="Open Sans"/>
                <a:cs typeface="Open Sans"/>
                <a:sym typeface="Open Sans"/>
              </a:rPr>
              <a:t>Volume: </a:t>
            </a:r>
            <a:endParaRPr sz="1500" b="1">
              <a:solidFill>
                <a:schemeClr val="dk1"/>
              </a:solidFill>
              <a:latin typeface="Open Sans"/>
              <a:ea typeface="Open Sans"/>
              <a:cs typeface="Open Sans"/>
              <a:sym typeface="Open Sans"/>
            </a:endParaRPr>
          </a:p>
          <a:p>
            <a:pPr marL="457200" lvl="0" indent="-323850" algn="l" rtl="0">
              <a:spcBef>
                <a:spcPts val="600"/>
              </a:spcBef>
              <a:spcAft>
                <a:spcPts val="0"/>
              </a:spcAft>
              <a:buSzPts val="1500"/>
              <a:buFont typeface="Open Sans"/>
              <a:buChar char="•"/>
            </a:pPr>
            <a:r>
              <a:rPr lang="fr-FR" sz="1500">
                <a:solidFill>
                  <a:schemeClr val="dk1"/>
                </a:solidFill>
                <a:latin typeface="Open Sans"/>
                <a:ea typeface="Open Sans"/>
                <a:cs typeface="Open Sans"/>
                <a:sym typeface="Open Sans"/>
              </a:rPr>
              <a:t>It’s big; estimated 79 zettabytes of data in the world today</a:t>
            </a:r>
            <a:endParaRPr sz="1500">
              <a:solidFill>
                <a:schemeClr val="dk1"/>
              </a:solidFill>
              <a:latin typeface="Open Sans"/>
              <a:ea typeface="Open Sans"/>
              <a:cs typeface="Open Sans"/>
              <a:sym typeface="Open Sans"/>
            </a:endParaRPr>
          </a:p>
          <a:p>
            <a:pPr marL="0" lvl="0" indent="0" algn="l" rtl="0">
              <a:spcBef>
                <a:spcPts val="600"/>
              </a:spcBef>
              <a:spcAft>
                <a:spcPts val="0"/>
              </a:spcAft>
              <a:buNone/>
            </a:pPr>
            <a:r>
              <a:rPr lang="fr-FR" sz="1500" b="1">
                <a:solidFill>
                  <a:schemeClr val="dk1"/>
                </a:solidFill>
                <a:latin typeface="Open Sans"/>
                <a:ea typeface="Open Sans"/>
                <a:cs typeface="Open Sans"/>
                <a:sym typeface="Open Sans"/>
              </a:rPr>
              <a:t>Velocity:</a:t>
            </a:r>
            <a:endParaRPr sz="1500" b="1">
              <a:solidFill>
                <a:schemeClr val="dk1"/>
              </a:solidFill>
              <a:latin typeface="Open Sans"/>
              <a:ea typeface="Open Sans"/>
              <a:cs typeface="Open Sans"/>
              <a:sym typeface="Open Sans"/>
            </a:endParaRPr>
          </a:p>
          <a:p>
            <a:pPr marL="457200" lvl="0" indent="-323850" algn="l" rtl="0">
              <a:spcBef>
                <a:spcPts val="600"/>
              </a:spcBef>
              <a:spcAft>
                <a:spcPts val="0"/>
              </a:spcAft>
              <a:buSzPts val="1500"/>
              <a:buFont typeface="Open Sans"/>
              <a:buChar char="•"/>
            </a:pPr>
            <a:r>
              <a:rPr lang="fr-FR" sz="1500">
                <a:solidFill>
                  <a:schemeClr val="dk1"/>
                </a:solidFill>
                <a:latin typeface="Open Sans"/>
                <a:ea typeface="Open Sans"/>
                <a:cs typeface="Open Sans"/>
                <a:sym typeface="Open Sans"/>
              </a:rPr>
              <a:t>It’s growing; estimated 2.5 quintillion bytes of data created each day</a:t>
            </a:r>
            <a:endParaRPr sz="1500">
              <a:solidFill>
                <a:schemeClr val="dk1"/>
              </a:solidFill>
              <a:latin typeface="Open Sans"/>
              <a:ea typeface="Open Sans"/>
              <a:cs typeface="Open Sans"/>
              <a:sym typeface="Open Sans"/>
            </a:endParaRPr>
          </a:p>
          <a:p>
            <a:pPr marL="0" lvl="0" indent="0" algn="l" rtl="0">
              <a:spcBef>
                <a:spcPts val="600"/>
              </a:spcBef>
              <a:spcAft>
                <a:spcPts val="0"/>
              </a:spcAft>
              <a:buNone/>
            </a:pPr>
            <a:r>
              <a:rPr lang="fr-FR" sz="1500" b="1">
                <a:solidFill>
                  <a:schemeClr val="dk1"/>
                </a:solidFill>
                <a:latin typeface="Open Sans"/>
                <a:ea typeface="Open Sans"/>
                <a:cs typeface="Open Sans"/>
                <a:sym typeface="Open Sans"/>
              </a:rPr>
              <a:t>Variety:</a:t>
            </a:r>
            <a:endParaRPr sz="1500" b="1">
              <a:solidFill>
                <a:schemeClr val="dk1"/>
              </a:solidFill>
              <a:latin typeface="Open Sans"/>
              <a:ea typeface="Open Sans"/>
              <a:cs typeface="Open Sans"/>
              <a:sym typeface="Open Sans"/>
            </a:endParaRPr>
          </a:p>
          <a:p>
            <a:pPr marL="457200" lvl="0" indent="-323850" algn="l" rtl="0">
              <a:spcBef>
                <a:spcPts val="600"/>
              </a:spcBef>
              <a:spcAft>
                <a:spcPts val="0"/>
              </a:spcAft>
              <a:buSzPts val="1500"/>
              <a:buFont typeface="Open Sans"/>
              <a:buChar char="•"/>
            </a:pPr>
            <a:r>
              <a:rPr lang="fr-FR" sz="1500">
                <a:solidFill>
                  <a:schemeClr val="dk1"/>
                </a:solidFill>
                <a:latin typeface="Open Sans"/>
                <a:ea typeface="Open Sans"/>
                <a:cs typeface="Open Sans"/>
                <a:sym typeface="Open Sans"/>
              </a:rPr>
              <a:t>Structured</a:t>
            </a:r>
            <a:endParaRPr sz="1500">
              <a:solidFill>
                <a:schemeClr val="dk1"/>
              </a:solidFill>
              <a:latin typeface="Open Sans"/>
              <a:ea typeface="Open Sans"/>
              <a:cs typeface="Open Sans"/>
              <a:sym typeface="Open Sans"/>
            </a:endParaRPr>
          </a:p>
          <a:p>
            <a:pPr marL="457200" lvl="0" indent="-323850" algn="l" rtl="0">
              <a:spcBef>
                <a:spcPts val="600"/>
              </a:spcBef>
              <a:spcAft>
                <a:spcPts val="0"/>
              </a:spcAft>
              <a:buClr>
                <a:schemeClr val="dk1"/>
              </a:buClr>
              <a:buSzPts val="1500"/>
              <a:buFont typeface="Open Sans"/>
              <a:buChar char="•"/>
            </a:pPr>
            <a:r>
              <a:rPr lang="fr-FR" sz="1500">
                <a:solidFill>
                  <a:schemeClr val="dk1"/>
                </a:solidFill>
                <a:latin typeface="Open Sans"/>
                <a:ea typeface="Open Sans"/>
                <a:cs typeface="Open Sans"/>
                <a:sym typeface="Open Sans"/>
              </a:rPr>
              <a:t>Unstructured</a:t>
            </a:r>
            <a:endParaRPr sz="1500">
              <a:solidFill>
                <a:schemeClr val="dk1"/>
              </a:solidFill>
              <a:latin typeface="Open Sans"/>
              <a:ea typeface="Open Sans"/>
              <a:cs typeface="Open Sans"/>
              <a:sym typeface="Open Sans"/>
            </a:endParaRPr>
          </a:p>
          <a:p>
            <a:pPr marL="457200" lvl="0" indent="-323850" algn="l" rtl="0">
              <a:spcBef>
                <a:spcPts val="600"/>
              </a:spcBef>
              <a:spcAft>
                <a:spcPts val="0"/>
              </a:spcAft>
              <a:buClr>
                <a:schemeClr val="dk1"/>
              </a:buClr>
              <a:buSzPts val="1500"/>
              <a:buFont typeface="Open Sans"/>
              <a:buChar char="•"/>
            </a:pPr>
            <a:r>
              <a:rPr lang="fr-FR" sz="1500">
                <a:solidFill>
                  <a:schemeClr val="dk1"/>
                </a:solidFill>
                <a:latin typeface="Open Sans"/>
                <a:ea typeface="Open Sans"/>
                <a:cs typeface="Open Sans"/>
                <a:sym typeface="Open Sans"/>
              </a:rPr>
              <a:t>Semi-structured</a:t>
            </a:r>
            <a:endParaRPr sz="1500">
              <a:solidFill>
                <a:srgbClr val="000000"/>
              </a:solidFill>
              <a:latin typeface="Open Sans"/>
              <a:ea typeface="Open Sans"/>
              <a:cs typeface="Open Sans"/>
              <a:sym typeface="Open Sans"/>
            </a:endParaRPr>
          </a:p>
        </p:txBody>
      </p:sp>
      <p:pic>
        <p:nvPicPr>
          <p:cNvPr id="411" name="Google Shape;411;g167af3f6a9a_0_28"/>
          <p:cNvPicPr preferRelativeResize="0"/>
          <p:nvPr/>
        </p:nvPicPr>
        <p:blipFill>
          <a:blip r:embed="rId4">
            <a:alphaModFix/>
          </a:blip>
          <a:stretch>
            <a:fillRect/>
          </a:stretch>
        </p:blipFill>
        <p:spPr>
          <a:xfrm>
            <a:off x="4701038" y="1217299"/>
            <a:ext cx="4269578" cy="3801600"/>
          </a:xfrm>
          <a:prstGeom prst="rect">
            <a:avLst/>
          </a:prstGeom>
          <a:noFill/>
          <a:ln>
            <a:noFill/>
          </a:ln>
        </p:spPr>
      </p:pic>
    </p:spTree>
    <p:extLst>
      <p:ext uri="{BB962C8B-B14F-4D97-AF65-F5344CB8AC3E}">
        <p14:creationId xmlns:p14="http://schemas.microsoft.com/office/powerpoint/2010/main" val="15296877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15"/>
        <p:cNvGrpSpPr/>
        <p:nvPr/>
      </p:nvGrpSpPr>
      <p:grpSpPr>
        <a:xfrm>
          <a:off x="0" y="0"/>
          <a:ext cx="0" cy="0"/>
          <a:chOff x="0" y="0"/>
          <a:chExt cx="0" cy="0"/>
        </a:xfrm>
      </p:grpSpPr>
      <p:sp>
        <p:nvSpPr>
          <p:cNvPr id="416" name="Google Shape;416;g1779986c0f1_0_1"/>
          <p:cNvSpPr txBox="1">
            <a:spLocks noGrp="1"/>
          </p:cNvSpPr>
          <p:nvPr>
            <p:ph type="title"/>
          </p:nvPr>
        </p:nvSpPr>
        <p:spPr>
          <a:xfrm>
            <a:off x="0" y="4450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Unlocking value with Big Data</a:t>
            </a:r>
            <a:endParaRPr/>
          </a:p>
        </p:txBody>
      </p:sp>
      <p:sp>
        <p:nvSpPr>
          <p:cNvPr id="417" name="Google Shape;417;g1779986c0f1_0_1"/>
          <p:cNvSpPr txBox="1">
            <a:spLocks noGrp="1"/>
          </p:cNvSpPr>
          <p:nvPr>
            <p:ph type="body" idx="1"/>
          </p:nvPr>
        </p:nvSpPr>
        <p:spPr>
          <a:xfrm>
            <a:off x="311700" y="1341775"/>
            <a:ext cx="7173000" cy="3801600"/>
          </a:xfrm>
          <a:prstGeom prst="rect">
            <a:avLst/>
          </a:prstGeom>
          <a:noFill/>
          <a:ln>
            <a:noFill/>
          </a:ln>
        </p:spPr>
        <p:txBody>
          <a:bodyPr spcFirstLastPara="1" wrap="square" lIns="91425" tIns="91425" rIns="91425" bIns="91425" anchor="t" anchorCtr="0">
            <a:noAutofit/>
          </a:bodyPr>
          <a:lstStyle/>
          <a:p>
            <a:pPr marL="0" lvl="0" indent="0" algn="l" rtl="0">
              <a:lnSpc>
                <a:spcPct val="95000"/>
              </a:lnSpc>
              <a:spcBef>
                <a:spcPts val="0"/>
              </a:spcBef>
              <a:spcAft>
                <a:spcPts val="0"/>
              </a:spcAft>
              <a:buClr>
                <a:schemeClr val="dk1"/>
              </a:buClr>
              <a:buSzPts val="688"/>
              <a:buFont typeface="Arial"/>
              <a:buNone/>
            </a:pPr>
            <a:r>
              <a:rPr lang="fr-FR" sz="1500">
                <a:solidFill>
                  <a:schemeClr val="dk1"/>
                </a:solidFill>
                <a:latin typeface="Open Sans"/>
                <a:ea typeface="Open Sans"/>
                <a:cs typeface="Open Sans"/>
                <a:sym typeface="Open Sans"/>
              </a:rPr>
              <a:t>Weather forecasting  and the fight against climate change using Big Data</a:t>
            </a:r>
            <a:endParaRPr sz="1500">
              <a:solidFill>
                <a:schemeClr val="dk1"/>
              </a:solidFill>
              <a:latin typeface="Open Sans"/>
              <a:ea typeface="Open Sans"/>
              <a:cs typeface="Open Sans"/>
              <a:sym typeface="Open Sans"/>
            </a:endParaRPr>
          </a:p>
          <a:p>
            <a:pPr marL="457200" lvl="0" indent="-323850" algn="l" rtl="0">
              <a:lnSpc>
                <a:spcPct val="95000"/>
              </a:lnSpc>
              <a:spcBef>
                <a:spcPts val="600"/>
              </a:spcBef>
              <a:spcAft>
                <a:spcPts val="0"/>
              </a:spcAft>
              <a:buSzPts val="1500"/>
              <a:buFont typeface="Open Sans"/>
              <a:buChar char="•"/>
            </a:pPr>
            <a:r>
              <a:rPr lang="fr-FR" sz="1200">
                <a:solidFill>
                  <a:srgbClr val="212529"/>
                </a:solidFill>
                <a:highlight>
                  <a:srgbClr val="F7F6F3"/>
                </a:highlight>
              </a:rPr>
              <a:t> </a:t>
            </a:r>
            <a:r>
              <a:rPr lang="fr-FR" sz="1200">
                <a:solidFill>
                  <a:srgbClr val="3A6CDD"/>
                </a:solidFill>
                <a:highlight>
                  <a:srgbClr val="F7F6F3"/>
                </a:highlight>
                <a:uFill>
                  <a:noFill/>
                </a:uFill>
                <a:hlinkClick r:id="rId4">
                  <a:extLst>
                    <a:ext uri="{A12FA001-AC4F-418D-AE19-62706E023703}">
                      <ahyp:hlinkClr xmlns:ahyp="http://schemas.microsoft.com/office/drawing/2018/hyperlinkcolor" val="tx"/>
                    </a:ext>
                  </a:extLst>
                </a:hlinkClick>
              </a:rPr>
              <a:t>National Weather Service (NWS)</a:t>
            </a:r>
            <a:r>
              <a:rPr lang="fr-FR" sz="1200">
                <a:solidFill>
                  <a:srgbClr val="212529"/>
                </a:solidFill>
                <a:highlight>
                  <a:srgbClr val="F7F6F3"/>
                </a:highlight>
              </a:rPr>
              <a:t>, which collects terabytes of climate data.</a:t>
            </a:r>
            <a:endParaRPr sz="1200">
              <a:solidFill>
                <a:srgbClr val="212529"/>
              </a:solidFill>
              <a:highlight>
                <a:srgbClr val="F7F6F3"/>
              </a:highlight>
            </a:endParaRPr>
          </a:p>
          <a:p>
            <a:pPr marL="457200" lvl="0" indent="-304800" algn="l" rtl="0">
              <a:lnSpc>
                <a:spcPct val="95000"/>
              </a:lnSpc>
              <a:spcBef>
                <a:spcPts val="600"/>
              </a:spcBef>
              <a:spcAft>
                <a:spcPts val="0"/>
              </a:spcAft>
              <a:buClr>
                <a:srgbClr val="212529"/>
              </a:buClr>
              <a:buSzPts val="1200"/>
              <a:buChar char="•"/>
            </a:pPr>
            <a:r>
              <a:rPr lang="fr-FR" sz="1200">
                <a:solidFill>
                  <a:srgbClr val="212529"/>
                </a:solidFill>
                <a:highlight>
                  <a:srgbClr val="F7F6F3"/>
                </a:highlight>
              </a:rPr>
              <a:t>Climate science relies on advanced earth system models to target long-term trends data in weather patterns</a:t>
            </a:r>
            <a:endParaRPr sz="1200">
              <a:solidFill>
                <a:srgbClr val="212529"/>
              </a:solidFill>
              <a:highlight>
                <a:srgbClr val="F7F6F3"/>
              </a:highlight>
            </a:endParaRPr>
          </a:p>
          <a:p>
            <a:pPr marL="457200" lvl="0" indent="-304800" algn="l" rtl="0">
              <a:lnSpc>
                <a:spcPct val="95000"/>
              </a:lnSpc>
              <a:spcBef>
                <a:spcPts val="600"/>
              </a:spcBef>
              <a:spcAft>
                <a:spcPts val="0"/>
              </a:spcAft>
              <a:buClr>
                <a:srgbClr val="212529"/>
              </a:buClr>
              <a:buSzPts val="1200"/>
              <a:buChar char="•"/>
            </a:pPr>
            <a:r>
              <a:rPr lang="fr-FR" sz="1200">
                <a:solidFill>
                  <a:srgbClr val="212529"/>
                </a:solidFill>
                <a:highlight>
                  <a:srgbClr val="F7F6F3"/>
                </a:highlight>
              </a:rPr>
              <a:t>The number of data sources are vast, real-time</a:t>
            </a:r>
            <a:endParaRPr sz="1200">
              <a:solidFill>
                <a:srgbClr val="212529"/>
              </a:solidFill>
              <a:highlight>
                <a:srgbClr val="F7F6F3"/>
              </a:highlight>
            </a:endParaRPr>
          </a:p>
          <a:p>
            <a:pPr marL="457200" lvl="0" indent="0" algn="l" rtl="0">
              <a:lnSpc>
                <a:spcPct val="95000"/>
              </a:lnSpc>
              <a:spcBef>
                <a:spcPts val="600"/>
              </a:spcBef>
              <a:spcAft>
                <a:spcPts val="0"/>
              </a:spcAft>
              <a:buNone/>
            </a:pPr>
            <a:endParaRPr sz="1500">
              <a:solidFill>
                <a:schemeClr val="dk1"/>
              </a:solidFill>
              <a:latin typeface="Open Sans"/>
              <a:ea typeface="Open Sans"/>
              <a:cs typeface="Open Sans"/>
              <a:sym typeface="Open Sans"/>
            </a:endParaRPr>
          </a:p>
          <a:p>
            <a:pPr marL="0" lvl="0" indent="0" algn="l" rtl="0">
              <a:lnSpc>
                <a:spcPct val="95000"/>
              </a:lnSpc>
              <a:spcBef>
                <a:spcPts val="600"/>
              </a:spcBef>
              <a:spcAft>
                <a:spcPts val="0"/>
              </a:spcAft>
              <a:buSzPts val="688"/>
              <a:buNone/>
            </a:pPr>
            <a:endParaRPr sz="1500">
              <a:solidFill>
                <a:schemeClr val="dk1"/>
              </a:solidFill>
              <a:latin typeface="Open Sans"/>
              <a:ea typeface="Open Sans"/>
              <a:cs typeface="Open Sans"/>
              <a:sym typeface="Open Sans"/>
            </a:endParaRPr>
          </a:p>
        </p:txBody>
      </p:sp>
    </p:spTree>
    <p:extLst>
      <p:ext uri="{BB962C8B-B14F-4D97-AF65-F5344CB8AC3E}">
        <p14:creationId xmlns:p14="http://schemas.microsoft.com/office/powerpoint/2010/main" val="11659877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21"/>
        <p:cNvGrpSpPr/>
        <p:nvPr/>
      </p:nvGrpSpPr>
      <p:grpSpPr>
        <a:xfrm>
          <a:off x="0" y="0"/>
          <a:ext cx="0" cy="0"/>
          <a:chOff x="0" y="0"/>
          <a:chExt cx="0" cy="0"/>
        </a:xfrm>
      </p:grpSpPr>
      <p:sp>
        <p:nvSpPr>
          <p:cNvPr id="422" name="Google Shape;422;g1779986c0f1_0_7"/>
          <p:cNvSpPr txBox="1">
            <a:spLocks noGrp="1"/>
          </p:cNvSpPr>
          <p:nvPr>
            <p:ph type="title"/>
          </p:nvPr>
        </p:nvSpPr>
        <p:spPr>
          <a:xfrm>
            <a:off x="0" y="4450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Continuing with the 7? V’s</a:t>
            </a:r>
            <a:endParaRPr/>
          </a:p>
        </p:txBody>
      </p:sp>
      <p:sp>
        <p:nvSpPr>
          <p:cNvPr id="423" name="Google Shape;423;g1779986c0f1_0_7"/>
          <p:cNvSpPr txBox="1">
            <a:spLocks noGrp="1"/>
          </p:cNvSpPr>
          <p:nvPr>
            <p:ph type="body" idx="1"/>
          </p:nvPr>
        </p:nvSpPr>
        <p:spPr>
          <a:xfrm>
            <a:off x="311700" y="1341775"/>
            <a:ext cx="4260300" cy="38016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None/>
            </a:pPr>
            <a:r>
              <a:rPr lang="fr-FR" sz="1500" b="1">
                <a:solidFill>
                  <a:srgbClr val="000000"/>
                </a:solidFill>
                <a:latin typeface="Open Sans"/>
                <a:ea typeface="Open Sans"/>
                <a:cs typeface="Open Sans"/>
                <a:sym typeface="Open Sans"/>
              </a:rPr>
              <a:t>The 7 V’s of Big Data</a:t>
            </a:r>
            <a:endParaRPr sz="1500" b="1">
              <a:solidFill>
                <a:srgbClr val="000000"/>
              </a:solidFill>
              <a:latin typeface="Open Sans"/>
              <a:ea typeface="Open Sans"/>
              <a:cs typeface="Open Sans"/>
              <a:sym typeface="Open Sans"/>
            </a:endParaRPr>
          </a:p>
          <a:p>
            <a:pPr marL="0" lvl="0" indent="0" algn="l" rtl="0">
              <a:spcBef>
                <a:spcPts val="600"/>
              </a:spcBef>
              <a:spcAft>
                <a:spcPts val="0"/>
              </a:spcAft>
              <a:buNone/>
            </a:pPr>
            <a:r>
              <a:rPr lang="fr-FR" sz="1500" b="1">
                <a:solidFill>
                  <a:schemeClr val="dk1"/>
                </a:solidFill>
                <a:latin typeface="Open Sans"/>
                <a:ea typeface="Open Sans"/>
                <a:cs typeface="Open Sans"/>
                <a:sym typeface="Open Sans"/>
              </a:rPr>
              <a:t>Volume: </a:t>
            </a:r>
            <a:endParaRPr sz="1500" b="1">
              <a:solidFill>
                <a:schemeClr val="dk1"/>
              </a:solidFill>
              <a:latin typeface="Open Sans"/>
              <a:ea typeface="Open Sans"/>
              <a:cs typeface="Open Sans"/>
              <a:sym typeface="Open Sans"/>
            </a:endParaRPr>
          </a:p>
          <a:p>
            <a:pPr marL="457200" lvl="0" indent="-323850" algn="l" rtl="0">
              <a:spcBef>
                <a:spcPts val="600"/>
              </a:spcBef>
              <a:spcAft>
                <a:spcPts val="0"/>
              </a:spcAft>
              <a:buSzPts val="1500"/>
              <a:buFont typeface="Open Sans"/>
              <a:buChar char="•"/>
            </a:pPr>
            <a:r>
              <a:rPr lang="fr-FR" sz="1500">
                <a:solidFill>
                  <a:schemeClr val="dk1"/>
                </a:solidFill>
                <a:latin typeface="Open Sans"/>
                <a:ea typeface="Open Sans"/>
                <a:cs typeface="Open Sans"/>
                <a:sym typeface="Open Sans"/>
              </a:rPr>
              <a:t>It’s big; estimated 79 zettabytes of data in the world today</a:t>
            </a:r>
            <a:endParaRPr sz="1500">
              <a:solidFill>
                <a:schemeClr val="dk1"/>
              </a:solidFill>
              <a:latin typeface="Open Sans"/>
              <a:ea typeface="Open Sans"/>
              <a:cs typeface="Open Sans"/>
              <a:sym typeface="Open Sans"/>
            </a:endParaRPr>
          </a:p>
          <a:p>
            <a:pPr marL="0" lvl="0" indent="0" algn="l" rtl="0">
              <a:spcBef>
                <a:spcPts val="600"/>
              </a:spcBef>
              <a:spcAft>
                <a:spcPts val="0"/>
              </a:spcAft>
              <a:buNone/>
            </a:pPr>
            <a:r>
              <a:rPr lang="fr-FR" sz="1500" b="1">
                <a:solidFill>
                  <a:schemeClr val="dk1"/>
                </a:solidFill>
                <a:latin typeface="Open Sans"/>
                <a:ea typeface="Open Sans"/>
                <a:cs typeface="Open Sans"/>
                <a:sym typeface="Open Sans"/>
              </a:rPr>
              <a:t>Velocity:</a:t>
            </a:r>
            <a:endParaRPr sz="1500" b="1">
              <a:solidFill>
                <a:schemeClr val="dk1"/>
              </a:solidFill>
              <a:latin typeface="Open Sans"/>
              <a:ea typeface="Open Sans"/>
              <a:cs typeface="Open Sans"/>
              <a:sym typeface="Open Sans"/>
            </a:endParaRPr>
          </a:p>
          <a:p>
            <a:pPr marL="457200" lvl="0" indent="-323850" algn="l" rtl="0">
              <a:spcBef>
                <a:spcPts val="600"/>
              </a:spcBef>
              <a:spcAft>
                <a:spcPts val="0"/>
              </a:spcAft>
              <a:buSzPts val="1500"/>
              <a:buFont typeface="Open Sans"/>
              <a:buChar char="•"/>
            </a:pPr>
            <a:r>
              <a:rPr lang="fr-FR" sz="1500">
                <a:solidFill>
                  <a:schemeClr val="dk1"/>
                </a:solidFill>
                <a:latin typeface="Open Sans"/>
                <a:ea typeface="Open Sans"/>
                <a:cs typeface="Open Sans"/>
                <a:sym typeface="Open Sans"/>
              </a:rPr>
              <a:t>It’s growing; estimated 2.5 quintillion bytes of data created each day</a:t>
            </a:r>
            <a:endParaRPr sz="1500">
              <a:solidFill>
                <a:schemeClr val="dk1"/>
              </a:solidFill>
              <a:latin typeface="Open Sans"/>
              <a:ea typeface="Open Sans"/>
              <a:cs typeface="Open Sans"/>
              <a:sym typeface="Open Sans"/>
            </a:endParaRPr>
          </a:p>
          <a:p>
            <a:pPr marL="0" lvl="0" indent="0" algn="l" rtl="0">
              <a:spcBef>
                <a:spcPts val="600"/>
              </a:spcBef>
              <a:spcAft>
                <a:spcPts val="0"/>
              </a:spcAft>
              <a:buNone/>
            </a:pPr>
            <a:r>
              <a:rPr lang="fr-FR" sz="1500" b="1">
                <a:solidFill>
                  <a:schemeClr val="dk1"/>
                </a:solidFill>
                <a:latin typeface="Open Sans"/>
                <a:ea typeface="Open Sans"/>
                <a:cs typeface="Open Sans"/>
                <a:sym typeface="Open Sans"/>
              </a:rPr>
              <a:t>Variety:</a:t>
            </a:r>
            <a:endParaRPr sz="1500" b="1">
              <a:solidFill>
                <a:schemeClr val="dk1"/>
              </a:solidFill>
              <a:latin typeface="Open Sans"/>
              <a:ea typeface="Open Sans"/>
              <a:cs typeface="Open Sans"/>
              <a:sym typeface="Open Sans"/>
            </a:endParaRPr>
          </a:p>
          <a:p>
            <a:pPr marL="457200" lvl="0" indent="-323850" algn="l" rtl="0">
              <a:spcBef>
                <a:spcPts val="600"/>
              </a:spcBef>
              <a:spcAft>
                <a:spcPts val="0"/>
              </a:spcAft>
              <a:buSzPts val="1500"/>
              <a:buFont typeface="Open Sans"/>
              <a:buChar char="•"/>
            </a:pPr>
            <a:r>
              <a:rPr lang="fr-FR" sz="1500">
                <a:solidFill>
                  <a:schemeClr val="dk1"/>
                </a:solidFill>
                <a:latin typeface="Open Sans"/>
                <a:ea typeface="Open Sans"/>
                <a:cs typeface="Open Sans"/>
                <a:sym typeface="Open Sans"/>
              </a:rPr>
              <a:t>Structured</a:t>
            </a:r>
            <a:endParaRPr sz="1500">
              <a:solidFill>
                <a:schemeClr val="dk1"/>
              </a:solidFill>
              <a:latin typeface="Open Sans"/>
              <a:ea typeface="Open Sans"/>
              <a:cs typeface="Open Sans"/>
              <a:sym typeface="Open Sans"/>
            </a:endParaRPr>
          </a:p>
          <a:p>
            <a:pPr marL="457200" lvl="0" indent="-323850" algn="l" rtl="0">
              <a:spcBef>
                <a:spcPts val="600"/>
              </a:spcBef>
              <a:spcAft>
                <a:spcPts val="0"/>
              </a:spcAft>
              <a:buClr>
                <a:schemeClr val="dk1"/>
              </a:buClr>
              <a:buSzPts val="1500"/>
              <a:buFont typeface="Open Sans"/>
              <a:buChar char="•"/>
            </a:pPr>
            <a:r>
              <a:rPr lang="fr-FR" sz="1500">
                <a:solidFill>
                  <a:schemeClr val="dk1"/>
                </a:solidFill>
                <a:latin typeface="Open Sans"/>
                <a:ea typeface="Open Sans"/>
                <a:cs typeface="Open Sans"/>
                <a:sym typeface="Open Sans"/>
              </a:rPr>
              <a:t>Unstructured</a:t>
            </a:r>
            <a:endParaRPr sz="1500">
              <a:solidFill>
                <a:schemeClr val="dk1"/>
              </a:solidFill>
              <a:latin typeface="Open Sans"/>
              <a:ea typeface="Open Sans"/>
              <a:cs typeface="Open Sans"/>
              <a:sym typeface="Open Sans"/>
            </a:endParaRPr>
          </a:p>
          <a:p>
            <a:pPr marL="457200" lvl="0" indent="-323850" algn="l" rtl="0">
              <a:spcBef>
                <a:spcPts val="600"/>
              </a:spcBef>
              <a:spcAft>
                <a:spcPts val="0"/>
              </a:spcAft>
              <a:buClr>
                <a:schemeClr val="dk1"/>
              </a:buClr>
              <a:buSzPts val="1500"/>
              <a:buFont typeface="Open Sans"/>
              <a:buChar char="•"/>
            </a:pPr>
            <a:r>
              <a:rPr lang="fr-FR" sz="1500">
                <a:solidFill>
                  <a:schemeClr val="dk1"/>
                </a:solidFill>
                <a:latin typeface="Open Sans"/>
                <a:ea typeface="Open Sans"/>
                <a:cs typeface="Open Sans"/>
                <a:sym typeface="Open Sans"/>
              </a:rPr>
              <a:t>Semi-structured</a:t>
            </a:r>
            <a:endParaRPr sz="1500">
              <a:solidFill>
                <a:schemeClr val="dk1"/>
              </a:solidFill>
              <a:latin typeface="Open Sans"/>
              <a:ea typeface="Open Sans"/>
              <a:cs typeface="Open Sans"/>
              <a:sym typeface="Open Sans"/>
            </a:endParaRPr>
          </a:p>
        </p:txBody>
      </p:sp>
      <p:sp>
        <p:nvSpPr>
          <p:cNvPr id="424" name="Google Shape;424;g1779986c0f1_0_7"/>
          <p:cNvSpPr txBox="1">
            <a:spLocks noGrp="1"/>
          </p:cNvSpPr>
          <p:nvPr>
            <p:ph type="body" idx="1"/>
          </p:nvPr>
        </p:nvSpPr>
        <p:spPr>
          <a:xfrm>
            <a:off x="4749225" y="1341775"/>
            <a:ext cx="4260300" cy="3801600"/>
          </a:xfrm>
          <a:prstGeom prst="rect">
            <a:avLst/>
          </a:prstGeom>
          <a:noFill/>
          <a:ln>
            <a:noFill/>
          </a:ln>
        </p:spPr>
        <p:txBody>
          <a:bodyPr spcFirstLastPara="1" wrap="square" lIns="91425" tIns="91425" rIns="91425" bIns="91425" anchor="t" anchorCtr="0">
            <a:normAutofit lnSpcReduction="10000"/>
          </a:bodyPr>
          <a:lstStyle/>
          <a:p>
            <a:pPr marL="0" lvl="0" indent="0" algn="l" rtl="0">
              <a:lnSpc>
                <a:spcPct val="115000"/>
              </a:lnSpc>
              <a:spcBef>
                <a:spcPts val="0"/>
              </a:spcBef>
              <a:spcAft>
                <a:spcPts val="0"/>
              </a:spcAft>
              <a:buNone/>
            </a:pPr>
            <a:endParaRPr sz="1500">
              <a:solidFill>
                <a:srgbClr val="000000"/>
              </a:solidFill>
              <a:latin typeface="Open Sans"/>
              <a:ea typeface="Open Sans"/>
              <a:cs typeface="Open Sans"/>
              <a:sym typeface="Open Sans"/>
            </a:endParaRPr>
          </a:p>
          <a:p>
            <a:pPr marL="0" lvl="0" indent="0" algn="l" rtl="0">
              <a:spcBef>
                <a:spcPts val="600"/>
              </a:spcBef>
              <a:spcAft>
                <a:spcPts val="0"/>
              </a:spcAft>
              <a:buNone/>
            </a:pPr>
            <a:r>
              <a:rPr lang="fr-FR" sz="1500" b="1">
                <a:solidFill>
                  <a:schemeClr val="dk1"/>
                </a:solidFill>
                <a:latin typeface="Open Sans"/>
                <a:ea typeface="Open Sans"/>
                <a:cs typeface="Open Sans"/>
                <a:sym typeface="Open Sans"/>
              </a:rPr>
              <a:t>Variability: </a:t>
            </a:r>
            <a:endParaRPr sz="1500" b="1">
              <a:solidFill>
                <a:schemeClr val="dk1"/>
              </a:solidFill>
              <a:latin typeface="Open Sans"/>
              <a:ea typeface="Open Sans"/>
              <a:cs typeface="Open Sans"/>
              <a:sym typeface="Open Sans"/>
            </a:endParaRPr>
          </a:p>
          <a:p>
            <a:pPr marL="457200" lvl="0" indent="-323850" algn="l" rtl="0">
              <a:spcBef>
                <a:spcPts val="600"/>
              </a:spcBef>
              <a:spcAft>
                <a:spcPts val="0"/>
              </a:spcAft>
              <a:buSzPts val="1500"/>
              <a:buFont typeface="Open Sans"/>
              <a:buChar char="•"/>
            </a:pPr>
            <a:r>
              <a:rPr lang="fr-FR" sz="1500">
                <a:solidFill>
                  <a:schemeClr val="dk1"/>
                </a:solidFill>
                <a:latin typeface="Open Sans"/>
                <a:ea typeface="Open Sans"/>
                <a:cs typeface="Open Sans"/>
                <a:sym typeface="Open Sans"/>
              </a:rPr>
              <a:t>Differs from variety in that we are talking about the data itself chaning</a:t>
            </a:r>
            <a:endParaRPr sz="1500">
              <a:solidFill>
                <a:schemeClr val="dk1"/>
              </a:solidFill>
              <a:latin typeface="Open Sans"/>
              <a:ea typeface="Open Sans"/>
              <a:cs typeface="Open Sans"/>
              <a:sym typeface="Open Sans"/>
            </a:endParaRPr>
          </a:p>
          <a:p>
            <a:pPr marL="0" lvl="0" indent="0" algn="l" rtl="0">
              <a:spcBef>
                <a:spcPts val="600"/>
              </a:spcBef>
              <a:spcAft>
                <a:spcPts val="0"/>
              </a:spcAft>
              <a:buNone/>
            </a:pPr>
            <a:r>
              <a:rPr lang="fr-FR" sz="1500" b="1">
                <a:solidFill>
                  <a:schemeClr val="dk1"/>
                </a:solidFill>
                <a:latin typeface="Open Sans"/>
                <a:ea typeface="Open Sans"/>
                <a:cs typeface="Open Sans"/>
                <a:sym typeface="Open Sans"/>
              </a:rPr>
              <a:t>Veracity:</a:t>
            </a:r>
            <a:endParaRPr sz="1500" b="1">
              <a:solidFill>
                <a:schemeClr val="dk1"/>
              </a:solidFill>
              <a:latin typeface="Open Sans"/>
              <a:ea typeface="Open Sans"/>
              <a:cs typeface="Open Sans"/>
              <a:sym typeface="Open Sans"/>
            </a:endParaRPr>
          </a:p>
          <a:p>
            <a:pPr marL="457200" lvl="0" indent="-323850" algn="l" rtl="0">
              <a:spcBef>
                <a:spcPts val="600"/>
              </a:spcBef>
              <a:spcAft>
                <a:spcPts val="0"/>
              </a:spcAft>
              <a:buSzPts val="1500"/>
              <a:buFont typeface="Open Sans"/>
              <a:buChar char="•"/>
            </a:pPr>
            <a:r>
              <a:rPr lang="fr-FR" sz="1500">
                <a:solidFill>
                  <a:schemeClr val="dk1"/>
                </a:solidFill>
                <a:latin typeface="Open Sans"/>
                <a:ea typeface="Open Sans"/>
                <a:cs typeface="Open Sans"/>
                <a:sym typeface="Open Sans"/>
              </a:rPr>
              <a:t>Accuracy; but veracity starts with a “V”</a:t>
            </a:r>
            <a:endParaRPr sz="1500">
              <a:solidFill>
                <a:schemeClr val="dk1"/>
              </a:solidFill>
              <a:latin typeface="Open Sans"/>
              <a:ea typeface="Open Sans"/>
              <a:cs typeface="Open Sans"/>
              <a:sym typeface="Open Sans"/>
            </a:endParaRPr>
          </a:p>
          <a:p>
            <a:pPr marL="0" lvl="0" indent="0" algn="l" rtl="0">
              <a:spcBef>
                <a:spcPts val="600"/>
              </a:spcBef>
              <a:spcAft>
                <a:spcPts val="0"/>
              </a:spcAft>
              <a:buNone/>
            </a:pPr>
            <a:r>
              <a:rPr lang="fr-FR" sz="1500" b="1">
                <a:solidFill>
                  <a:schemeClr val="dk1"/>
                </a:solidFill>
                <a:latin typeface="Open Sans"/>
                <a:ea typeface="Open Sans"/>
                <a:cs typeface="Open Sans"/>
                <a:sym typeface="Open Sans"/>
              </a:rPr>
              <a:t>Visualization:</a:t>
            </a:r>
            <a:endParaRPr sz="1500" b="1">
              <a:solidFill>
                <a:schemeClr val="dk1"/>
              </a:solidFill>
              <a:latin typeface="Open Sans"/>
              <a:ea typeface="Open Sans"/>
              <a:cs typeface="Open Sans"/>
              <a:sym typeface="Open Sans"/>
            </a:endParaRPr>
          </a:p>
          <a:p>
            <a:pPr marL="457200" lvl="0" indent="-323850" algn="l" rtl="0">
              <a:spcBef>
                <a:spcPts val="600"/>
              </a:spcBef>
              <a:spcAft>
                <a:spcPts val="0"/>
              </a:spcAft>
              <a:buClr>
                <a:schemeClr val="dk1"/>
              </a:buClr>
              <a:buSzPts val="1500"/>
              <a:buFont typeface="Open Sans"/>
              <a:buChar char="•"/>
            </a:pPr>
            <a:r>
              <a:rPr lang="fr-FR" sz="1500">
                <a:solidFill>
                  <a:schemeClr val="dk1"/>
                </a:solidFill>
                <a:latin typeface="Open Sans"/>
                <a:ea typeface="Open Sans"/>
                <a:cs typeface="Open Sans"/>
                <a:sym typeface="Open Sans"/>
              </a:rPr>
              <a:t>Being able to visualize the data in some way is critical to convey meaning</a:t>
            </a:r>
            <a:endParaRPr sz="1500">
              <a:solidFill>
                <a:schemeClr val="dk1"/>
              </a:solidFill>
              <a:latin typeface="Open Sans"/>
              <a:ea typeface="Open Sans"/>
              <a:cs typeface="Open Sans"/>
              <a:sym typeface="Open Sans"/>
            </a:endParaRPr>
          </a:p>
          <a:p>
            <a:pPr marL="0" lvl="0" indent="0" algn="l" rtl="0">
              <a:spcBef>
                <a:spcPts val="600"/>
              </a:spcBef>
              <a:spcAft>
                <a:spcPts val="0"/>
              </a:spcAft>
              <a:buNone/>
            </a:pPr>
            <a:r>
              <a:rPr lang="fr-FR" sz="1500" b="1">
                <a:solidFill>
                  <a:schemeClr val="dk1"/>
                </a:solidFill>
                <a:latin typeface="Open Sans"/>
                <a:ea typeface="Open Sans"/>
                <a:cs typeface="Open Sans"/>
                <a:sym typeface="Open Sans"/>
              </a:rPr>
              <a:t>Value:</a:t>
            </a:r>
            <a:endParaRPr sz="1500" b="1">
              <a:solidFill>
                <a:schemeClr val="dk1"/>
              </a:solidFill>
              <a:latin typeface="Open Sans"/>
              <a:ea typeface="Open Sans"/>
              <a:cs typeface="Open Sans"/>
              <a:sym typeface="Open Sans"/>
            </a:endParaRPr>
          </a:p>
          <a:p>
            <a:pPr marL="457200" lvl="0" indent="-323850" algn="l" rtl="0">
              <a:spcBef>
                <a:spcPts val="600"/>
              </a:spcBef>
              <a:spcAft>
                <a:spcPts val="0"/>
              </a:spcAft>
              <a:buClr>
                <a:schemeClr val="dk1"/>
              </a:buClr>
              <a:buSzPts val="1500"/>
              <a:buFont typeface="Open Sans"/>
              <a:buChar char="•"/>
            </a:pPr>
            <a:r>
              <a:rPr lang="fr-FR" sz="1500">
                <a:solidFill>
                  <a:schemeClr val="dk1"/>
                </a:solidFill>
                <a:latin typeface="Open Sans"/>
                <a:ea typeface="Open Sans"/>
                <a:cs typeface="Open Sans"/>
                <a:sym typeface="Open Sans"/>
              </a:rPr>
              <a:t>The end goal; after tackling the prior 6 ‘V’s, the ultimate goal is to derive value</a:t>
            </a:r>
            <a:endParaRPr sz="1500">
              <a:solidFill>
                <a:schemeClr val="dk1"/>
              </a:solidFill>
              <a:latin typeface="Open Sans"/>
              <a:ea typeface="Open Sans"/>
              <a:cs typeface="Open Sans"/>
              <a:sym typeface="Open Sans"/>
            </a:endParaRPr>
          </a:p>
        </p:txBody>
      </p:sp>
    </p:spTree>
    <p:extLst>
      <p:ext uri="{BB962C8B-B14F-4D97-AF65-F5344CB8AC3E}">
        <p14:creationId xmlns:p14="http://schemas.microsoft.com/office/powerpoint/2010/main" val="30748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2"/>
        <p:cNvGrpSpPr/>
        <p:nvPr/>
      </p:nvGrpSpPr>
      <p:grpSpPr>
        <a:xfrm>
          <a:off x="0" y="0"/>
          <a:ext cx="0" cy="0"/>
          <a:chOff x="0" y="0"/>
          <a:chExt cx="0" cy="0"/>
        </a:xfrm>
      </p:grpSpPr>
      <p:sp>
        <p:nvSpPr>
          <p:cNvPr id="83" name="Google Shape;83;g17257c3230f_0_49"/>
          <p:cNvSpPr txBox="1">
            <a:spLocks noGrp="1"/>
          </p:cNvSpPr>
          <p:nvPr>
            <p:ph type="title"/>
          </p:nvPr>
        </p:nvSpPr>
        <p:spPr>
          <a:xfrm>
            <a:off x="311700" y="1851775"/>
            <a:ext cx="8520600" cy="1249200"/>
          </a:xfrm>
          <a:prstGeom prst="rect">
            <a:avLst/>
          </a:prstGeom>
          <a:noFill/>
          <a:ln>
            <a:noFill/>
          </a:ln>
        </p:spPr>
        <p:txBody>
          <a:bodyPr spcFirstLastPara="1" wrap="square" lIns="91425" tIns="91425" rIns="91425" bIns="91425" anchor="t" anchorCtr="0">
            <a:normAutofit/>
          </a:bodyPr>
          <a:lstStyle/>
          <a:p>
            <a:pPr marL="0" lvl="0" indent="0" algn="ctr" rtl="0">
              <a:lnSpc>
                <a:spcPct val="90000"/>
              </a:lnSpc>
              <a:spcBef>
                <a:spcPts val="0"/>
              </a:spcBef>
              <a:spcAft>
                <a:spcPts val="0"/>
              </a:spcAft>
              <a:buClr>
                <a:schemeClr val="dk1"/>
              </a:buClr>
              <a:buSzPts val="990"/>
              <a:buFont typeface="Arial"/>
              <a:buNone/>
            </a:pPr>
            <a:r>
              <a:rPr lang="fr-FR" sz="4220">
                <a:solidFill>
                  <a:schemeClr val="lt1"/>
                </a:solidFill>
                <a:latin typeface="Open Sans"/>
                <a:ea typeface="Open Sans"/>
                <a:cs typeface="Open Sans"/>
                <a:sym typeface="Open Sans"/>
              </a:rPr>
              <a:t>Who Do We Have With Us Today?</a:t>
            </a:r>
            <a:endParaRPr sz="4220">
              <a:solidFill>
                <a:schemeClr val="lt1"/>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28"/>
        <p:cNvGrpSpPr/>
        <p:nvPr/>
      </p:nvGrpSpPr>
      <p:grpSpPr>
        <a:xfrm>
          <a:off x="0" y="0"/>
          <a:ext cx="0" cy="0"/>
          <a:chOff x="0" y="0"/>
          <a:chExt cx="0" cy="0"/>
        </a:xfrm>
      </p:grpSpPr>
      <p:sp>
        <p:nvSpPr>
          <p:cNvPr id="429" name="Google Shape;429;g1779986c0f1_0_18"/>
          <p:cNvSpPr txBox="1">
            <a:spLocks noGrp="1"/>
          </p:cNvSpPr>
          <p:nvPr>
            <p:ph type="title"/>
          </p:nvPr>
        </p:nvSpPr>
        <p:spPr>
          <a:xfrm>
            <a:off x="0" y="4450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The 42 V’s of Big Data</a:t>
            </a:r>
            <a:endParaRPr/>
          </a:p>
        </p:txBody>
      </p:sp>
      <p:sp>
        <p:nvSpPr>
          <p:cNvPr id="430" name="Google Shape;430;g1779986c0f1_0_18"/>
          <p:cNvSpPr txBox="1">
            <a:spLocks noGrp="1"/>
          </p:cNvSpPr>
          <p:nvPr>
            <p:ph type="body" idx="1"/>
          </p:nvPr>
        </p:nvSpPr>
        <p:spPr>
          <a:xfrm>
            <a:off x="311700" y="1341775"/>
            <a:ext cx="4260300" cy="3801600"/>
          </a:xfrm>
          <a:prstGeom prst="rect">
            <a:avLst/>
          </a:prstGeom>
          <a:noFill/>
          <a:ln>
            <a:noFill/>
          </a:ln>
        </p:spPr>
        <p:txBody>
          <a:bodyPr spcFirstLastPara="1" wrap="square" lIns="91425" tIns="91425" rIns="91425" bIns="91425" anchor="t" anchorCtr="0">
            <a:normAutofit fontScale="32500" lnSpcReduction="20000"/>
          </a:bodyPr>
          <a:lstStyle/>
          <a:p>
            <a:pPr marL="457200" lvl="0" indent="-253365" algn="l" rtl="0">
              <a:spcBef>
                <a:spcPts val="0"/>
              </a:spcBef>
              <a:spcAft>
                <a:spcPts val="0"/>
              </a:spcAft>
              <a:buClr>
                <a:srgbClr val="575757"/>
              </a:buClr>
              <a:buSzPct val="100000"/>
              <a:buChar char="•"/>
            </a:pPr>
            <a:r>
              <a:rPr lang="fr-FR" sz="1200" b="1">
                <a:solidFill>
                  <a:srgbClr val="575757"/>
                </a:solidFill>
              </a:rPr>
              <a:t>Vagueness:</a:t>
            </a:r>
            <a:r>
              <a:rPr lang="fr-FR" sz="1200">
                <a:solidFill>
                  <a:srgbClr val="575757"/>
                </a:solidFill>
              </a:rPr>
              <a:t> The meaning of found data is often very unclear, regardless of how much data is available.</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Validity:</a:t>
            </a:r>
            <a:r>
              <a:rPr lang="fr-FR" sz="1200">
                <a:solidFill>
                  <a:srgbClr val="575757"/>
                </a:solidFill>
              </a:rPr>
              <a:t> Rigor in analysis (e.g., Target Shuffling) is essential for valid predictions.</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Valor:</a:t>
            </a:r>
            <a:r>
              <a:rPr lang="fr-FR" sz="1200">
                <a:solidFill>
                  <a:srgbClr val="575757"/>
                </a:solidFill>
              </a:rPr>
              <a:t> In the face of big data, we must gamely tackle the big problems.</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Value:</a:t>
            </a:r>
            <a:r>
              <a:rPr lang="fr-FR" sz="1200">
                <a:solidFill>
                  <a:srgbClr val="575757"/>
                </a:solidFill>
              </a:rPr>
              <a:t> Data science continues to provide ever-increasing value for users as more data becomes available and new techniques are developed.</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Vane</a:t>
            </a:r>
            <a:r>
              <a:rPr lang="fr-FR" sz="1200">
                <a:solidFill>
                  <a:srgbClr val="575757"/>
                </a:solidFill>
              </a:rPr>
              <a:t>: Data science can aid decision making by pointing in the correct direction.</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Vanilla:</a:t>
            </a:r>
            <a:r>
              <a:rPr lang="fr-FR" sz="1200">
                <a:solidFill>
                  <a:srgbClr val="575757"/>
                </a:solidFill>
              </a:rPr>
              <a:t> Even the simplest models, constructed with rigor, can provide value.</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Vantage:</a:t>
            </a:r>
            <a:r>
              <a:rPr lang="fr-FR" sz="1200">
                <a:solidFill>
                  <a:srgbClr val="575757"/>
                </a:solidFill>
              </a:rPr>
              <a:t> Big data allows us a privileged view of complex systems.</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Variability:</a:t>
            </a:r>
            <a:r>
              <a:rPr lang="fr-FR" sz="1200">
                <a:solidFill>
                  <a:srgbClr val="575757"/>
                </a:solidFill>
              </a:rPr>
              <a:t> Data science often models variable data sources. Models deployed into production can encounter especially wild data.</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Variety:</a:t>
            </a:r>
            <a:r>
              <a:rPr lang="fr-FR" sz="1200">
                <a:solidFill>
                  <a:srgbClr val="575757"/>
                </a:solidFill>
              </a:rPr>
              <a:t> In data science, </a:t>
            </a:r>
            <a:r>
              <a:rPr lang="fr-FR" sz="1200">
                <a:solidFill>
                  <a:srgbClr val="008CA5"/>
                </a:solidFill>
                <a:uFill>
                  <a:noFill/>
                </a:uFill>
                <a:hlinkClick r:id="rId4">
                  <a:extLst>
                    <a:ext uri="{A12FA001-AC4F-418D-AE19-62706E023703}">
                      <ahyp:hlinkClr xmlns:ahyp="http://schemas.microsoft.com/office/drawing/2018/hyperlinkcolor" val="tx"/>
                    </a:ext>
                  </a:extLst>
                </a:hlinkClick>
              </a:rPr>
              <a:t>we work with many data formats</a:t>
            </a:r>
            <a:r>
              <a:rPr lang="fr-FR" sz="1200">
                <a:solidFill>
                  <a:srgbClr val="575757"/>
                </a:solidFill>
              </a:rPr>
              <a:t> (flat files, relational databases, graph networks) and varying levels of data completeness.</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Varifocal:</a:t>
            </a:r>
            <a:r>
              <a:rPr lang="fr-FR" sz="1200">
                <a:solidFill>
                  <a:srgbClr val="575757"/>
                </a:solidFill>
              </a:rPr>
              <a:t> Big data and data science together allow us to see both the forest and the trees.</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Varmint:</a:t>
            </a:r>
            <a:r>
              <a:rPr lang="fr-FR" sz="1200">
                <a:solidFill>
                  <a:srgbClr val="575757"/>
                </a:solidFill>
              </a:rPr>
              <a:t> As big data gets bigger, so can software bugs!</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Varnish:</a:t>
            </a:r>
            <a:r>
              <a:rPr lang="fr-FR" sz="1200">
                <a:solidFill>
                  <a:srgbClr val="575757"/>
                </a:solidFill>
              </a:rPr>
              <a:t> How end-users interact with our work matters, and polish counts.</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Vastness:</a:t>
            </a:r>
            <a:r>
              <a:rPr lang="fr-FR" sz="1200">
                <a:solidFill>
                  <a:srgbClr val="575757"/>
                </a:solidFill>
              </a:rPr>
              <a:t> With the advent of the Internet of Things (IoT), the “bigness” of big data is accelerating.</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Vaticination:</a:t>
            </a:r>
            <a:r>
              <a:rPr lang="fr-FR" sz="1200">
                <a:solidFill>
                  <a:srgbClr val="575757"/>
                </a:solidFill>
              </a:rPr>
              <a:t> Predictive analytics provides the ability to forecast. (Of course, these forecasts can be more or less accurate depending on rigor and the complexity of the problem. The future is pesky and never conforms to our March Madness brackets.)</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Vault:</a:t>
            </a:r>
            <a:r>
              <a:rPr lang="fr-FR" sz="1200">
                <a:solidFill>
                  <a:srgbClr val="575757"/>
                </a:solidFill>
              </a:rPr>
              <a:t> With many data science applications based on large and often sensitive data sets, data security is increasingly important.</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Veer:</a:t>
            </a:r>
            <a:r>
              <a:rPr lang="fr-FR" sz="1200">
                <a:solidFill>
                  <a:srgbClr val="575757"/>
                </a:solidFill>
              </a:rPr>
              <a:t> With the rise of agile data science, we should be able to navigate the customer’s needs and change directions quickly when called upon.</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Veil:</a:t>
            </a:r>
            <a:r>
              <a:rPr lang="fr-FR" sz="1200">
                <a:solidFill>
                  <a:srgbClr val="575757"/>
                </a:solidFill>
              </a:rPr>
              <a:t> Data science provides the capability to peer behind the curtain and examine the effects of latent variables in the data.</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Velocity:</a:t>
            </a:r>
            <a:r>
              <a:rPr lang="fr-FR" sz="1200">
                <a:solidFill>
                  <a:srgbClr val="575757"/>
                </a:solidFill>
              </a:rPr>
              <a:t> Not only is the volume of data ever increasing, but the rate of data generation (from the Internet of Things, social media, etc.) is increasing as well.</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Venue:</a:t>
            </a:r>
            <a:r>
              <a:rPr lang="fr-FR" sz="1200">
                <a:solidFill>
                  <a:srgbClr val="575757"/>
                </a:solidFill>
              </a:rPr>
              <a:t> </a:t>
            </a:r>
            <a:r>
              <a:rPr lang="fr-FR" sz="1200">
                <a:solidFill>
                  <a:srgbClr val="008CA5"/>
                </a:solidFill>
                <a:uFill>
                  <a:noFill/>
                </a:uFill>
                <a:hlinkClick r:id="rId5">
                  <a:extLst>
                    <a:ext uri="{A12FA001-AC4F-418D-AE19-62706E023703}">
                      <ahyp:hlinkClr xmlns:ahyp="http://schemas.microsoft.com/office/drawing/2018/hyperlinkcolor" val="tx"/>
                    </a:ext>
                  </a:extLst>
                </a:hlinkClick>
              </a:rPr>
              <a:t>Data science work takes place in different locations and under different arrangements:</a:t>
            </a:r>
            <a:r>
              <a:rPr lang="fr-FR" sz="1200">
                <a:solidFill>
                  <a:srgbClr val="575757"/>
                </a:solidFill>
              </a:rPr>
              <a:t> Locally, on customer workstations, and in the cloud.</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Veracity:</a:t>
            </a:r>
            <a:r>
              <a:rPr lang="fr-FR" sz="1200">
                <a:solidFill>
                  <a:srgbClr val="575757"/>
                </a:solidFill>
              </a:rPr>
              <a:t> Reproducibility is essential for accurate analysis.</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Verdict:</a:t>
            </a:r>
            <a:r>
              <a:rPr lang="fr-FR" sz="1200">
                <a:solidFill>
                  <a:srgbClr val="575757"/>
                </a:solidFill>
              </a:rPr>
              <a:t> As an increasing number of people are affected by models’ decisions, Veracity and Validity become ever more important.</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Versed:</a:t>
            </a:r>
            <a:r>
              <a:rPr lang="fr-FR" sz="1200">
                <a:solidFill>
                  <a:srgbClr val="575757"/>
                </a:solidFill>
              </a:rPr>
              <a:t> Data scientists often need to know a little about a great many things: mathematics, statistics, programming, databases, etc.</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Version Control:</a:t>
            </a:r>
            <a:r>
              <a:rPr lang="fr-FR" sz="1200">
                <a:solidFill>
                  <a:srgbClr val="575757"/>
                </a:solidFill>
              </a:rPr>
              <a:t> You’re using it, right?</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Vet:</a:t>
            </a:r>
            <a:r>
              <a:rPr lang="fr-FR" sz="1200">
                <a:solidFill>
                  <a:srgbClr val="575757"/>
                </a:solidFill>
              </a:rPr>
              <a:t> Data science allows us to vet our assumptions, augmenting intuition with evidence.</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Vexed:</a:t>
            </a:r>
            <a:r>
              <a:rPr lang="fr-FR" sz="1200">
                <a:solidFill>
                  <a:srgbClr val="575757"/>
                </a:solidFill>
              </a:rPr>
              <a:t> Some of the excitement around data science is based on its potential to shed light on large, complicated problems.</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Viability:</a:t>
            </a:r>
            <a:r>
              <a:rPr lang="fr-FR" sz="1200">
                <a:solidFill>
                  <a:srgbClr val="575757"/>
                </a:solidFill>
              </a:rPr>
              <a:t> It is difficult to build robust models, and it’s harder still to build systems that will be viable in production.</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Vibrant:</a:t>
            </a:r>
            <a:r>
              <a:rPr lang="fr-FR" sz="1200">
                <a:solidFill>
                  <a:srgbClr val="575757"/>
                </a:solidFill>
              </a:rPr>
              <a:t> A thriving data science community is vital, and it provides insights, ideas, and support in all of our endeavors.</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Victual:</a:t>
            </a:r>
            <a:r>
              <a:rPr lang="fr-FR" sz="1200">
                <a:solidFill>
                  <a:srgbClr val="575757"/>
                </a:solidFill>
              </a:rPr>
              <a:t> Big data — the food that fuels data science.</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Viral:</a:t>
            </a:r>
            <a:r>
              <a:rPr lang="fr-FR" sz="1200">
                <a:solidFill>
                  <a:srgbClr val="575757"/>
                </a:solidFill>
              </a:rPr>
              <a:t> How does </a:t>
            </a:r>
            <a:r>
              <a:rPr lang="fr-FR" sz="1200">
                <a:solidFill>
                  <a:srgbClr val="008CA5"/>
                </a:solidFill>
                <a:uFill>
                  <a:noFill/>
                </a:uFill>
                <a:hlinkClick r:id="rId6">
                  <a:extLst>
                    <a:ext uri="{A12FA001-AC4F-418D-AE19-62706E023703}">
                      <ahyp:hlinkClr xmlns:ahyp="http://schemas.microsoft.com/office/drawing/2018/hyperlinkcolor" val="tx"/>
                    </a:ext>
                  </a:extLst>
                </a:hlinkClick>
              </a:rPr>
              <a:t>data spread</a:t>
            </a:r>
            <a:r>
              <a:rPr lang="fr-FR" sz="1200">
                <a:solidFill>
                  <a:srgbClr val="575757"/>
                </a:solidFill>
              </a:rPr>
              <a:t> among other users and applications?</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Virtuosity:</a:t>
            </a:r>
            <a:r>
              <a:rPr lang="fr-FR" sz="1200">
                <a:solidFill>
                  <a:srgbClr val="575757"/>
                </a:solidFill>
              </a:rPr>
              <a:t> If data scientists need to know a little about many things, we should also grow to know a lot about one thing.</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Viscosity:</a:t>
            </a:r>
            <a:r>
              <a:rPr lang="fr-FR" sz="1200">
                <a:solidFill>
                  <a:srgbClr val="575757"/>
                </a:solidFill>
              </a:rPr>
              <a:t> Related to Velocity; how difficult is the data to work with?</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Visibility:</a:t>
            </a:r>
            <a:r>
              <a:rPr lang="fr-FR" sz="1200">
                <a:solidFill>
                  <a:srgbClr val="575757"/>
                </a:solidFill>
              </a:rPr>
              <a:t> Data science provides visibility into complex big data problems.</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Visualization:</a:t>
            </a:r>
            <a:r>
              <a:rPr lang="fr-FR" sz="1200">
                <a:solidFill>
                  <a:srgbClr val="575757"/>
                </a:solidFill>
              </a:rPr>
              <a:t> Often the only way customers interact with models.</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Vivify:</a:t>
            </a:r>
            <a:r>
              <a:rPr lang="fr-FR" sz="1200">
                <a:solidFill>
                  <a:srgbClr val="575757"/>
                </a:solidFill>
              </a:rPr>
              <a:t> Data science has the potential to animate all manner of decision making and business processes, from marketing to fraud detection.</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Vocabulary:</a:t>
            </a:r>
            <a:r>
              <a:rPr lang="fr-FR" sz="1200">
                <a:solidFill>
                  <a:srgbClr val="575757"/>
                </a:solidFill>
              </a:rPr>
              <a:t> Data science provides a vocabulary for addressing a variety of problems. Different modeling approaches tackle different problem domains, and different validation techniques harden these approaches in different applications.</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Vogue:</a:t>
            </a:r>
            <a:r>
              <a:rPr lang="fr-FR" sz="1200">
                <a:solidFill>
                  <a:srgbClr val="575757"/>
                </a:solidFill>
              </a:rPr>
              <a:t> “Machine Learning” becomes “Artificial Intelligence”, which becomes…?</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Voice:</a:t>
            </a:r>
            <a:r>
              <a:rPr lang="fr-FR" sz="1200">
                <a:solidFill>
                  <a:srgbClr val="575757"/>
                </a:solidFill>
              </a:rPr>
              <a:t> Data science provides the ability to speak with knowledge (though not all knowledge, of course) on a diverse range of topics.</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Volatility:</a:t>
            </a:r>
            <a:r>
              <a:rPr lang="fr-FR" sz="1200">
                <a:solidFill>
                  <a:srgbClr val="575757"/>
                </a:solidFill>
              </a:rPr>
              <a:t> Especially in production systems, one has to prepare for data volatility. Data that should “never” be missing suddenly disappears, numbers suddenly contain characters!</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Volume:</a:t>
            </a:r>
            <a:r>
              <a:rPr lang="fr-FR" sz="1200">
                <a:solidFill>
                  <a:srgbClr val="575757"/>
                </a:solidFill>
              </a:rPr>
              <a:t> More people use data-collecting devices as more devices become internet-enabled. The volume of data is </a:t>
            </a:r>
            <a:r>
              <a:rPr lang="fr-FR" sz="1200">
                <a:solidFill>
                  <a:srgbClr val="008CA5"/>
                </a:solidFill>
                <a:uFill>
                  <a:noFill/>
                </a:uFill>
                <a:hlinkClick r:id="rId7">
                  <a:extLst>
                    <a:ext uri="{A12FA001-AC4F-418D-AE19-62706E023703}">
                      <ahyp:hlinkClr xmlns:ahyp="http://schemas.microsoft.com/office/drawing/2018/hyperlinkcolor" val="tx"/>
                    </a:ext>
                  </a:extLst>
                </a:hlinkClick>
              </a:rPr>
              <a:t>increasing at a staggering rate</a:t>
            </a:r>
            <a:r>
              <a:rPr lang="fr-FR" sz="1200">
                <a:solidFill>
                  <a:srgbClr val="575757"/>
                </a:solidFill>
              </a:rPr>
              <a:t>.</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Voodoo:</a:t>
            </a:r>
            <a:r>
              <a:rPr lang="fr-FR" sz="1200">
                <a:solidFill>
                  <a:srgbClr val="575757"/>
                </a:solidFill>
              </a:rPr>
              <a:t> Data science and big data aren’t voodoo, but how can we convince potential customers of data science’s value to deliver results with real-world impact?</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Voyage:</a:t>
            </a:r>
            <a:r>
              <a:rPr lang="fr-FR" sz="1200">
                <a:solidFill>
                  <a:srgbClr val="575757"/>
                </a:solidFill>
              </a:rPr>
              <a:t> May we always keep learning as we tackle the problems that data science provides.</a:t>
            </a:r>
            <a:endParaRPr sz="1200">
              <a:solidFill>
                <a:srgbClr val="575757"/>
              </a:solidFill>
            </a:endParaRPr>
          </a:p>
          <a:p>
            <a:pPr marL="457200" lvl="0" indent="-253365" algn="l" rtl="0">
              <a:spcBef>
                <a:spcPts val="0"/>
              </a:spcBef>
              <a:spcAft>
                <a:spcPts val="0"/>
              </a:spcAft>
              <a:buClr>
                <a:srgbClr val="575757"/>
              </a:buClr>
              <a:buSzPct val="100000"/>
              <a:buChar char="•"/>
            </a:pPr>
            <a:r>
              <a:rPr lang="fr-FR" sz="1200" b="1">
                <a:solidFill>
                  <a:srgbClr val="575757"/>
                </a:solidFill>
              </a:rPr>
              <a:t>Vulpine: </a:t>
            </a:r>
            <a:r>
              <a:rPr lang="fr-FR" sz="1200">
                <a:solidFill>
                  <a:srgbClr val="575757"/>
                </a:solidFill>
              </a:rPr>
              <a:t>Nate Silver would like you to be a fox, please.</a:t>
            </a:r>
            <a:endParaRPr sz="1200">
              <a:solidFill>
                <a:srgbClr val="575757"/>
              </a:solidFill>
            </a:endParaRPr>
          </a:p>
          <a:p>
            <a:pPr marL="457200" lvl="0" indent="-259556" algn="l" rtl="0">
              <a:spcBef>
                <a:spcPts val="600"/>
              </a:spcBef>
              <a:spcAft>
                <a:spcPts val="0"/>
              </a:spcAft>
              <a:buClr>
                <a:srgbClr val="000000"/>
              </a:buClr>
              <a:buSzPct val="100000"/>
              <a:buFont typeface="Open Sans"/>
              <a:buChar char="•"/>
            </a:pPr>
            <a:endParaRPr sz="1500" b="1">
              <a:solidFill>
                <a:srgbClr val="000000"/>
              </a:solidFill>
              <a:latin typeface="Open Sans"/>
              <a:ea typeface="Open Sans"/>
              <a:cs typeface="Open Sans"/>
              <a:sym typeface="Open Sans"/>
            </a:endParaRPr>
          </a:p>
        </p:txBody>
      </p:sp>
      <p:sp>
        <p:nvSpPr>
          <p:cNvPr id="431" name="Google Shape;431;g1779986c0f1_0_18"/>
          <p:cNvSpPr txBox="1">
            <a:spLocks noGrp="1"/>
          </p:cNvSpPr>
          <p:nvPr>
            <p:ph type="body" idx="1"/>
          </p:nvPr>
        </p:nvSpPr>
        <p:spPr>
          <a:xfrm>
            <a:off x="4749225" y="1341775"/>
            <a:ext cx="4260300" cy="3801600"/>
          </a:xfrm>
          <a:prstGeom prst="rect">
            <a:avLst/>
          </a:prstGeom>
          <a:noFill/>
          <a:ln>
            <a:noFill/>
          </a:ln>
        </p:spPr>
        <p:txBody>
          <a:bodyPr spcFirstLastPara="1" wrap="square" lIns="91425" tIns="91425" rIns="91425" bIns="91425" anchor="t" anchorCtr="0">
            <a:normAutofit/>
          </a:bodyPr>
          <a:lstStyle/>
          <a:p>
            <a:pPr marL="457200" lvl="0" indent="-323850" algn="l" rtl="0">
              <a:spcBef>
                <a:spcPts val="600"/>
              </a:spcBef>
              <a:spcAft>
                <a:spcPts val="0"/>
              </a:spcAft>
              <a:buClr>
                <a:schemeClr val="dk1"/>
              </a:buClr>
              <a:buSzPts val="1500"/>
              <a:buFont typeface="Open Sans"/>
              <a:buChar char="•"/>
            </a:pPr>
            <a:endParaRPr sz="1500">
              <a:solidFill>
                <a:schemeClr val="dk1"/>
              </a:solidFill>
              <a:latin typeface="Open Sans"/>
              <a:ea typeface="Open Sans"/>
              <a:cs typeface="Open Sans"/>
              <a:sym typeface="Open Sans"/>
            </a:endParaRPr>
          </a:p>
        </p:txBody>
      </p:sp>
    </p:spTree>
    <p:extLst>
      <p:ext uri="{BB962C8B-B14F-4D97-AF65-F5344CB8AC3E}">
        <p14:creationId xmlns:p14="http://schemas.microsoft.com/office/powerpoint/2010/main" val="1214038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35"/>
        <p:cNvGrpSpPr/>
        <p:nvPr/>
      </p:nvGrpSpPr>
      <p:grpSpPr>
        <a:xfrm>
          <a:off x="0" y="0"/>
          <a:ext cx="0" cy="0"/>
          <a:chOff x="0" y="0"/>
          <a:chExt cx="0" cy="0"/>
        </a:xfrm>
      </p:grpSpPr>
      <p:sp>
        <p:nvSpPr>
          <p:cNvPr id="436" name="Google Shape;436;g167af3f6a9a_0_47"/>
          <p:cNvSpPr txBox="1">
            <a:spLocks noGrp="1"/>
          </p:cNvSpPr>
          <p:nvPr>
            <p:ph type="title"/>
          </p:nvPr>
        </p:nvSpPr>
        <p:spPr>
          <a:xfrm>
            <a:off x="0" y="4450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Artificial Intelligence</a:t>
            </a:r>
            <a:endParaRPr/>
          </a:p>
        </p:txBody>
      </p:sp>
      <p:sp>
        <p:nvSpPr>
          <p:cNvPr id="437" name="Google Shape;437;g167af3f6a9a_0_47"/>
          <p:cNvSpPr txBox="1">
            <a:spLocks noGrp="1"/>
          </p:cNvSpPr>
          <p:nvPr>
            <p:ph type="body" idx="1"/>
          </p:nvPr>
        </p:nvSpPr>
        <p:spPr>
          <a:xfrm>
            <a:off x="311700" y="1341775"/>
            <a:ext cx="8489400" cy="38016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None/>
            </a:pPr>
            <a:r>
              <a:rPr lang="fr-FR">
                <a:solidFill>
                  <a:srgbClr val="000000"/>
                </a:solidFill>
                <a:latin typeface="Open Sans"/>
                <a:ea typeface="Open Sans"/>
                <a:cs typeface="Open Sans"/>
                <a:sym typeface="Open Sans"/>
              </a:rPr>
              <a:t>Artificial Intelligence (AI) refers to systems or machines which are able to perform tasks that normally require human intelligence.</a:t>
            </a:r>
            <a:endParaRPr>
              <a:solidFill>
                <a:srgbClr val="000000"/>
              </a:solidFill>
              <a:latin typeface="Open Sans"/>
              <a:ea typeface="Open Sans"/>
              <a:cs typeface="Open Sans"/>
              <a:sym typeface="Open Sans"/>
            </a:endParaRPr>
          </a:p>
          <a:p>
            <a:pPr marL="457200" lvl="0" indent="-363070" algn="l" rtl="0">
              <a:spcBef>
                <a:spcPts val="1000"/>
              </a:spcBef>
              <a:spcAft>
                <a:spcPts val="0"/>
              </a:spcAft>
              <a:buSzPts val="2118"/>
              <a:buChar char="•"/>
            </a:pPr>
            <a:r>
              <a:rPr lang="fr-FR">
                <a:solidFill>
                  <a:schemeClr val="dk1"/>
                </a:solidFill>
                <a:latin typeface="Open Sans"/>
                <a:ea typeface="Open Sans"/>
                <a:cs typeface="Open Sans"/>
                <a:sym typeface="Open Sans"/>
              </a:rPr>
              <a:t>Visual perception</a:t>
            </a:r>
            <a:endParaRPr>
              <a:solidFill>
                <a:schemeClr val="dk1"/>
              </a:solidFill>
              <a:latin typeface="Open Sans"/>
              <a:ea typeface="Open Sans"/>
              <a:cs typeface="Open Sans"/>
              <a:sym typeface="Open Sans"/>
            </a:endParaRPr>
          </a:p>
          <a:p>
            <a:pPr marL="457200" lvl="0" indent="-342900" algn="l" rtl="0">
              <a:spcBef>
                <a:spcPts val="1000"/>
              </a:spcBef>
              <a:spcAft>
                <a:spcPts val="0"/>
              </a:spcAft>
              <a:buClr>
                <a:schemeClr val="dk1"/>
              </a:buClr>
              <a:buSzPts val="1800"/>
              <a:buFont typeface="Open Sans"/>
              <a:buChar char="•"/>
            </a:pPr>
            <a:r>
              <a:rPr lang="fr-FR">
                <a:solidFill>
                  <a:schemeClr val="dk1"/>
                </a:solidFill>
                <a:latin typeface="Open Sans"/>
                <a:ea typeface="Open Sans"/>
                <a:cs typeface="Open Sans"/>
                <a:sym typeface="Open Sans"/>
              </a:rPr>
              <a:t>Speech recognition</a:t>
            </a:r>
            <a:endParaRPr>
              <a:solidFill>
                <a:schemeClr val="dk1"/>
              </a:solidFill>
              <a:latin typeface="Open Sans"/>
              <a:ea typeface="Open Sans"/>
              <a:cs typeface="Open Sans"/>
              <a:sym typeface="Open Sans"/>
            </a:endParaRPr>
          </a:p>
          <a:p>
            <a:pPr marL="457200" lvl="0" indent="-342900" algn="l" rtl="0">
              <a:spcBef>
                <a:spcPts val="1000"/>
              </a:spcBef>
              <a:spcAft>
                <a:spcPts val="0"/>
              </a:spcAft>
              <a:buClr>
                <a:schemeClr val="dk1"/>
              </a:buClr>
              <a:buSzPts val="1800"/>
              <a:buFont typeface="Open Sans"/>
              <a:buChar char="•"/>
            </a:pPr>
            <a:r>
              <a:rPr lang="fr-FR">
                <a:solidFill>
                  <a:schemeClr val="dk1"/>
                </a:solidFill>
                <a:latin typeface="Open Sans"/>
                <a:ea typeface="Open Sans"/>
                <a:cs typeface="Open Sans"/>
                <a:sym typeface="Open Sans"/>
              </a:rPr>
              <a:t>Translating language</a:t>
            </a:r>
            <a:endParaRPr>
              <a:solidFill>
                <a:schemeClr val="dk1"/>
              </a:solidFill>
              <a:latin typeface="Open Sans"/>
              <a:ea typeface="Open Sans"/>
              <a:cs typeface="Open Sans"/>
              <a:sym typeface="Open Sans"/>
            </a:endParaRPr>
          </a:p>
          <a:p>
            <a:pPr marL="457200" lvl="0" indent="-342900" algn="l" rtl="0">
              <a:spcBef>
                <a:spcPts val="1000"/>
              </a:spcBef>
              <a:spcAft>
                <a:spcPts val="0"/>
              </a:spcAft>
              <a:buClr>
                <a:schemeClr val="dk1"/>
              </a:buClr>
              <a:buSzPts val="1800"/>
              <a:buFont typeface="Open Sans"/>
              <a:buChar char="•"/>
            </a:pPr>
            <a:r>
              <a:rPr lang="fr-FR">
                <a:solidFill>
                  <a:schemeClr val="dk1"/>
                </a:solidFill>
                <a:latin typeface="Open Sans"/>
                <a:ea typeface="Open Sans"/>
                <a:cs typeface="Open Sans"/>
                <a:sym typeface="Open Sans"/>
              </a:rPr>
              <a:t>Decision Making</a:t>
            </a:r>
            <a:endParaRPr>
              <a:solidFill>
                <a:schemeClr val="dk1"/>
              </a:solidFill>
              <a:latin typeface="Open Sans"/>
              <a:ea typeface="Open Sans"/>
              <a:cs typeface="Open Sans"/>
              <a:sym typeface="Open Sans"/>
            </a:endParaRPr>
          </a:p>
          <a:p>
            <a:pPr marL="0" lvl="0" indent="0" algn="l" rtl="0">
              <a:lnSpc>
                <a:spcPct val="115000"/>
              </a:lnSpc>
              <a:spcBef>
                <a:spcPts val="0"/>
              </a:spcBef>
              <a:spcAft>
                <a:spcPts val="0"/>
              </a:spcAft>
              <a:buNone/>
            </a:pPr>
            <a:endParaRPr>
              <a:solidFill>
                <a:srgbClr val="000000"/>
              </a:solidFill>
            </a:endParaRPr>
          </a:p>
        </p:txBody>
      </p:sp>
      <p:pic>
        <p:nvPicPr>
          <p:cNvPr id="438" name="Google Shape;438;g167af3f6a9a_0_47"/>
          <p:cNvPicPr preferRelativeResize="0"/>
          <p:nvPr/>
        </p:nvPicPr>
        <p:blipFill>
          <a:blip r:embed="rId4">
            <a:alphaModFix/>
          </a:blip>
          <a:stretch>
            <a:fillRect/>
          </a:stretch>
        </p:blipFill>
        <p:spPr>
          <a:xfrm>
            <a:off x="3880100" y="2319075"/>
            <a:ext cx="4476975" cy="2520150"/>
          </a:xfrm>
          <a:prstGeom prst="rect">
            <a:avLst/>
          </a:prstGeom>
          <a:noFill/>
          <a:ln>
            <a:noFill/>
          </a:ln>
        </p:spPr>
      </p:pic>
    </p:spTree>
    <p:extLst>
      <p:ext uri="{BB962C8B-B14F-4D97-AF65-F5344CB8AC3E}">
        <p14:creationId xmlns:p14="http://schemas.microsoft.com/office/powerpoint/2010/main" val="26037550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42"/>
        <p:cNvGrpSpPr/>
        <p:nvPr/>
      </p:nvGrpSpPr>
      <p:grpSpPr>
        <a:xfrm>
          <a:off x="0" y="0"/>
          <a:ext cx="0" cy="0"/>
          <a:chOff x="0" y="0"/>
          <a:chExt cx="0" cy="0"/>
        </a:xfrm>
      </p:grpSpPr>
      <p:sp>
        <p:nvSpPr>
          <p:cNvPr id="443" name="Google Shape;443;g167af3f6a9a_0_64"/>
          <p:cNvSpPr txBox="1">
            <a:spLocks noGrp="1"/>
          </p:cNvSpPr>
          <p:nvPr>
            <p:ph type="title"/>
          </p:nvPr>
        </p:nvSpPr>
        <p:spPr>
          <a:xfrm>
            <a:off x="0" y="4450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Examples of Artificial Intelligence</a:t>
            </a:r>
            <a:endParaRPr/>
          </a:p>
        </p:txBody>
      </p:sp>
      <p:sp>
        <p:nvSpPr>
          <p:cNvPr id="444" name="Google Shape;444;g167af3f6a9a_0_64"/>
          <p:cNvSpPr txBox="1">
            <a:spLocks noGrp="1"/>
          </p:cNvSpPr>
          <p:nvPr>
            <p:ph type="body" idx="1"/>
          </p:nvPr>
        </p:nvSpPr>
        <p:spPr>
          <a:xfrm>
            <a:off x="311700" y="1341775"/>
            <a:ext cx="8489400" cy="3801600"/>
          </a:xfrm>
          <a:prstGeom prst="rect">
            <a:avLst/>
          </a:prstGeom>
          <a:noFill/>
          <a:ln>
            <a:noFill/>
          </a:ln>
        </p:spPr>
        <p:txBody>
          <a:bodyPr spcFirstLastPara="1" wrap="square" lIns="91425" tIns="91425" rIns="91425" bIns="91425" anchor="t" anchorCtr="0">
            <a:normAutofit/>
          </a:bodyPr>
          <a:lstStyle/>
          <a:p>
            <a:pPr marL="0" lvl="0" indent="0" algn="l" rtl="0">
              <a:spcBef>
                <a:spcPts val="1000"/>
              </a:spcBef>
              <a:spcAft>
                <a:spcPts val="0"/>
              </a:spcAft>
              <a:buNone/>
            </a:pPr>
            <a:r>
              <a:rPr lang="fr-FR">
                <a:solidFill>
                  <a:srgbClr val="000000"/>
                </a:solidFill>
                <a:latin typeface="Open Sans"/>
                <a:ea typeface="Open Sans"/>
                <a:cs typeface="Open Sans"/>
                <a:sym typeface="Open Sans"/>
              </a:rPr>
              <a:t>Everyday applications of AI:</a:t>
            </a:r>
            <a:endParaRPr>
              <a:solidFill>
                <a:srgbClr val="000000"/>
              </a:solidFill>
              <a:latin typeface="Open Sans"/>
              <a:ea typeface="Open Sans"/>
              <a:cs typeface="Open Sans"/>
              <a:sym typeface="Open Sans"/>
            </a:endParaRPr>
          </a:p>
          <a:p>
            <a:pPr marL="457200" lvl="0" indent="-352985" algn="l" rtl="0">
              <a:spcBef>
                <a:spcPts val="1000"/>
              </a:spcBef>
              <a:spcAft>
                <a:spcPts val="0"/>
              </a:spcAft>
              <a:buSzPct val="117647"/>
              <a:buFont typeface="Open Sans"/>
              <a:buChar char="•"/>
            </a:pPr>
            <a:r>
              <a:rPr lang="fr-FR">
                <a:solidFill>
                  <a:schemeClr val="dk1"/>
                </a:solidFill>
                <a:latin typeface="Open Sans"/>
                <a:ea typeface="Open Sans"/>
                <a:cs typeface="Open Sans"/>
                <a:sym typeface="Open Sans"/>
              </a:rPr>
              <a:t>Chatbots</a:t>
            </a:r>
            <a:endParaRPr>
              <a:solidFill>
                <a:schemeClr val="dk1"/>
              </a:solidFill>
              <a:latin typeface="Open Sans"/>
              <a:ea typeface="Open Sans"/>
              <a:cs typeface="Open Sans"/>
              <a:sym typeface="Open Sans"/>
            </a:endParaRPr>
          </a:p>
          <a:p>
            <a:pPr marL="457200" lvl="0" indent="-334327" algn="l" rtl="0">
              <a:spcBef>
                <a:spcPts val="1000"/>
              </a:spcBef>
              <a:spcAft>
                <a:spcPts val="0"/>
              </a:spcAft>
              <a:buClr>
                <a:schemeClr val="dk1"/>
              </a:buClr>
              <a:buSzPct val="100000"/>
              <a:buFont typeface="Open Sans"/>
              <a:buChar char="•"/>
            </a:pPr>
            <a:r>
              <a:rPr lang="fr-FR">
                <a:solidFill>
                  <a:schemeClr val="dk1"/>
                </a:solidFill>
                <a:latin typeface="Open Sans"/>
                <a:ea typeface="Open Sans"/>
                <a:cs typeface="Open Sans"/>
                <a:sym typeface="Open Sans"/>
              </a:rPr>
              <a:t>Smart assistant (Alexa, Siri, Google Home)</a:t>
            </a:r>
            <a:endParaRPr>
              <a:solidFill>
                <a:schemeClr val="dk1"/>
              </a:solidFill>
              <a:latin typeface="Open Sans"/>
              <a:ea typeface="Open Sans"/>
              <a:cs typeface="Open Sans"/>
              <a:sym typeface="Open Sans"/>
            </a:endParaRPr>
          </a:p>
          <a:p>
            <a:pPr marL="457200" lvl="0" indent="-334327" algn="l" rtl="0">
              <a:spcBef>
                <a:spcPts val="1000"/>
              </a:spcBef>
              <a:spcAft>
                <a:spcPts val="0"/>
              </a:spcAft>
              <a:buClr>
                <a:schemeClr val="dk1"/>
              </a:buClr>
              <a:buSzPct val="100000"/>
              <a:buFont typeface="Open Sans"/>
              <a:buChar char="•"/>
            </a:pPr>
            <a:r>
              <a:rPr lang="fr-FR">
                <a:solidFill>
                  <a:schemeClr val="dk1"/>
                </a:solidFill>
                <a:latin typeface="Open Sans"/>
                <a:ea typeface="Open Sans"/>
                <a:cs typeface="Open Sans"/>
                <a:sym typeface="Open Sans"/>
              </a:rPr>
              <a:t>Self-driving cars</a:t>
            </a:r>
            <a:endParaRPr>
              <a:solidFill>
                <a:schemeClr val="dk1"/>
              </a:solidFill>
              <a:latin typeface="Open Sans"/>
              <a:ea typeface="Open Sans"/>
              <a:cs typeface="Open Sans"/>
              <a:sym typeface="Open Sans"/>
            </a:endParaRPr>
          </a:p>
          <a:p>
            <a:pPr marL="457200" lvl="0" indent="-334327" algn="l" rtl="0">
              <a:spcBef>
                <a:spcPts val="1000"/>
              </a:spcBef>
              <a:spcAft>
                <a:spcPts val="0"/>
              </a:spcAft>
              <a:buClr>
                <a:schemeClr val="dk1"/>
              </a:buClr>
              <a:buSzPct val="100000"/>
              <a:buFont typeface="Open Sans"/>
              <a:buChar char="•"/>
            </a:pPr>
            <a:r>
              <a:rPr lang="fr-FR">
                <a:solidFill>
                  <a:schemeClr val="dk1"/>
                </a:solidFill>
                <a:latin typeface="Open Sans"/>
                <a:ea typeface="Open Sans"/>
                <a:cs typeface="Open Sans"/>
                <a:sym typeface="Open Sans"/>
              </a:rPr>
              <a:t>Social media monitoring</a:t>
            </a:r>
            <a:endParaRPr>
              <a:solidFill>
                <a:schemeClr val="dk1"/>
              </a:solidFill>
              <a:latin typeface="Open Sans"/>
              <a:ea typeface="Open Sans"/>
              <a:cs typeface="Open Sans"/>
              <a:sym typeface="Open Sans"/>
            </a:endParaRPr>
          </a:p>
          <a:p>
            <a:pPr marL="457200" lvl="0" indent="-334327" algn="l" rtl="0">
              <a:spcBef>
                <a:spcPts val="1000"/>
              </a:spcBef>
              <a:spcAft>
                <a:spcPts val="0"/>
              </a:spcAft>
              <a:buClr>
                <a:schemeClr val="dk1"/>
              </a:buClr>
              <a:buSzPct val="100000"/>
              <a:buFont typeface="Open Sans"/>
              <a:buChar char="•"/>
            </a:pPr>
            <a:r>
              <a:rPr lang="fr-FR">
                <a:solidFill>
                  <a:schemeClr val="dk1"/>
                </a:solidFill>
                <a:latin typeface="Open Sans"/>
                <a:ea typeface="Open Sans"/>
                <a:cs typeface="Open Sans"/>
                <a:sym typeface="Open Sans"/>
              </a:rPr>
              <a:t>Virtual travel agent</a:t>
            </a:r>
            <a:endParaRPr>
              <a:solidFill>
                <a:schemeClr val="dk1"/>
              </a:solidFill>
              <a:latin typeface="Open Sans"/>
              <a:ea typeface="Open Sans"/>
              <a:cs typeface="Open Sans"/>
              <a:sym typeface="Open Sans"/>
            </a:endParaRPr>
          </a:p>
          <a:p>
            <a:pPr marL="457200" lvl="0" indent="-334327" algn="l" rtl="0">
              <a:spcBef>
                <a:spcPts val="1000"/>
              </a:spcBef>
              <a:spcAft>
                <a:spcPts val="0"/>
              </a:spcAft>
              <a:buClr>
                <a:schemeClr val="dk1"/>
              </a:buClr>
              <a:buSzPct val="100000"/>
              <a:buFont typeface="Open Sans"/>
              <a:buChar char="•"/>
            </a:pPr>
            <a:r>
              <a:rPr lang="fr-FR">
                <a:solidFill>
                  <a:schemeClr val="dk1"/>
                </a:solidFill>
                <a:latin typeface="Open Sans"/>
                <a:ea typeface="Open Sans"/>
                <a:cs typeface="Open Sans"/>
                <a:sym typeface="Open Sans"/>
              </a:rPr>
              <a:t>Autocorrect</a:t>
            </a:r>
            <a:endParaRPr>
              <a:solidFill>
                <a:schemeClr val="dk1"/>
              </a:solidFill>
              <a:latin typeface="Open Sans"/>
              <a:ea typeface="Open Sans"/>
              <a:cs typeface="Open Sans"/>
              <a:sym typeface="Open Sans"/>
            </a:endParaRPr>
          </a:p>
          <a:p>
            <a:pPr marL="457200" lvl="0" indent="-334327" algn="l" rtl="0">
              <a:spcBef>
                <a:spcPts val="1000"/>
              </a:spcBef>
              <a:spcAft>
                <a:spcPts val="0"/>
              </a:spcAft>
              <a:buClr>
                <a:schemeClr val="dk1"/>
              </a:buClr>
              <a:buSzPct val="100000"/>
              <a:buFont typeface="Open Sans"/>
              <a:buChar char="•"/>
            </a:pPr>
            <a:r>
              <a:rPr lang="fr-FR">
                <a:solidFill>
                  <a:schemeClr val="dk1"/>
                </a:solidFill>
                <a:latin typeface="Open Sans"/>
                <a:ea typeface="Open Sans"/>
                <a:cs typeface="Open Sans"/>
                <a:sym typeface="Open Sans"/>
              </a:rPr>
              <a:t>Search and recommendation Algorithms</a:t>
            </a:r>
            <a:endParaRPr>
              <a:solidFill>
                <a:schemeClr val="dk1"/>
              </a:solidFill>
              <a:latin typeface="Open Sans"/>
              <a:ea typeface="Open Sans"/>
              <a:cs typeface="Open Sans"/>
              <a:sym typeface="Open Sans"/>
            </a:endParaRPr>
          </a:p>
          <a:p>
            <a:pPr marL="0" lvl="0" indent="0" algn="l" rtl="0">
              <a:spcBef>
                <a:spcPts val="1000"/>
              </a:spcBef>
              <a:spcAft>
                <a:spcPts val="0"/>
              </a:spcAft>
              <a:buNone/>
            </a:pPr>
            <a:endParaRPr>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a:solidFill>
                <a:srgbClr val="000000"/>
              </a:solidFill>
            </a:endParaRPr>
          </a:p>
        </p:txBody>
      </p:sp>
    </p:spTree>
    <p:extLst>
      <p:ext uri="{BB962C8B-B14F-4D97-AF65-F5344CB8AC3E}">
        <p14:creationId xmlns:p14="http://schemas.microsoft.com/office/powerpoint/2010/main" val="21898078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48"/>
        <p:cNvGrpSpPr/>
        <p:nvPr/>
      </p:nvGrpSpPr>
      <p:grpSpPr>
        <a:xfrm>
          <a:off x="0" y="0"/>
          <a:ext cx="0" cy="0"/>
          <a:chOff x="0" y="0"/>
          <a:chExt cx="0" cy="0"/>
        </a:xfrm>
      </p:grpSpPr>
      <p:sp>
        <p:nvSpPr>
          <p:cNvPr id="449" name="Google Shape;449;g167af3f6a9a_0_69"/>
          <p:cNvSpPr txBox="1">
            <a:spLocks noGrp="1"/>
          </p:cNvSpPr>
          <p:nvPr>
            <p:ph type="title"/>
          </p:nvPr>
        </p:nvSpPr>
        <p:spPr>
          <a:xfrm>
            <a:off x="0" y="4450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Artificial Intelligence and Open Data</a:t>
            </a:r>
            <a:endParaRPr/>
          </a:p>
        </p:txBody>
      </p:sp>
      <p:sp>
        <p:nvSpPr>
          <p:cNvPr id="450" name="Google Shape;450;g167af3f6a9a_0_69"/>
          <p:cNvSpPr txBox="1">
            <a:spLocks noGrp="1"/>
          </p:cNvSpPr>
          <p:nvPr>
            <p:ph type="body" idx="1"/>
          </p:nvPr>
        </p:nvSpPr>
        <p:spPr>
          <a:xfrm>
            <a:off x="311700" y="1341775"/>
            <a:ext cx="8489400" cy="3801600"/>
          </a:xfrm>
          <a:prstGeom prst="rect">
            <a:avLst/>
          </a:prstGeom>
          <a:noFill/>
          <a:ln>
            <a:noFill/>
          </a:ln>
        </p:spPr>
        <p:txBody>
          <a:bodyPr spcFirstLastPara="1" wrap="square" lIns="91425" tIns="91425" rIns="91425" bIns="91425" anchor="t" anchorCtr="0">
            <a:normAutofit/>
          </a:bodyPr>
          <a:lstStyle/>
          <a:p>
            <a:pPr marL="0" lvl="0" indent="0" algn="l" rtl="0">
              <a:spcBef>
                <a:spcPts val="1000"/>
              </a:spcBef>
              <a:spcAft>
                <a:spcPts val="0"/>
              </a:spcAft>
              <a:buNone/>
            </a:pPr>
            <a:r>
              <a:rPr lang="fr-FR">
                <a:solidFill>
                  <a:srgbClr val="000000"/>
                </a:solidFill>
                <a:latin typeface="Open Sans"/>
                <a:ea typeface="Open Sans"/>
                <a:cs typeface="Open Sans"/>
                <a:sym typeface="Open Sans"/>
              </a:rPr>
              <a:t>AI can do incredible things, however, it can form biases based on the underlying training data.</a:t>
            </a:r>
            <a:endParaRPr>
              <a:solidFill>
                <a:srgbClr val="000000"/>
              </a:solidFill>
              <a:latin typeface="Open Sans"/>
              <a:ea typeface="Open Sans"/>
              <a:cs typeface="Open Sans"/>
              <a:sym typeface="Open Sans"/>
            </a:endParaRPr>
          </a:p>
          <a:p>
            <a:pPr marL="457200" lvl="0" indent="-342900" algn="l" rtl="0">
              <a:spcBef>
                <a:spcPts val="1000"/>
              </a:spcBef>
              <a:spcAft>
                <a:spcPts val="0"/>
              </a:spcAft>
              <a:buClr>
                <a:srgbClr val="000000"/>
              </a:buClr>
              <a:buSzPts val="1800"/>
              <a:buFont typeface="Open Sans"/>
              <a:buChar char="-"/>
            </a:pPr>
            <a:r>
              <a:rPr lang="fr-FR">
                <a:solidFill>
                  <a:srgbClr val="000000"/>
                </a:solidFill>
                <a:latin typeface="Open Sans"/>
                <a:ea typeface="Open Sans"/>
                <a:cs typeface="Open Sans"/>
                <a:sym typeface="Open Sans"/>
              </a:rPr>
              <a:t>Open Data represents huge value for AI training data</a:t>
            </a:r>
            <a:endParaRPr>
              <a:solidFill>
                <a:srgbClr val="000000"/>
              </a:solidFill>
              <a:latin typeface="Open Sans"/>
              <a:ea typeface="Open Sans"/>
              <a:cs typeface="Open Sans"/>
              <a:sym typeface="Open Sans"/>
            </a:endParaRPr>
          </a:p>
          <a:p>
            <a:pPr marL="457200" lvl="0" indent="-342900" algn="l" rtl="0">
              <a:spcBef>
                <a:spcPts val="0"/>
              </a:spcBef>
              <a:spcAft>
                <a:spcPts val="0"/>
              </a:spcAft>
              <a:buClr>
                <a:srgbClr val="000000"/>
              </a:buClr>
              <a:buSzPts val="1800"/>
              <a:buFont typeface="Open Sans"/>
              <a:buChar char="-"/>
            </a:pPr>
            <a:r>
              <a:rPr lang="fr-FR">
                <a:solidFill>
                  <a:srgbClr val="000000"/>
                </a:solidFill>
                <a:latin typeface="Open Sans"/>
                <a:ea typeface="Open Sans"/>
                <a:cs typeface="Open Sans"/>
                <a:sym typeface="Open Sans"/>
              </a:rPr>
              <a:t>Using Open Data to train AI can unintentionally introduce biases, encode biases and unintentionally undermine privacy</a:t>
            </a:r>
            <a:endParaRPr>
              <a:solidFill>
                <a:srgbClr val="000000"/>
              </a:solidFill>
              <a:latin typeface="Open Sans"/>
              <a:ea typeface="Open Sans"/>
              <a:cs typeface="Open Sans"/>
              <a:sym typeface="Open Sans"/>
            </a:endParaRPr>
          </a:p>
          <a:p>
            <a:pPr marL="457200" lvl="0" indent="-342900" algn="l" rtl="0">
              <a:spcBef>
                <a:spcPts val="0"/>
              </a:spcBef>
              <a:spcAft>
                <a:spcPts val="0"/>
              </a:spcAft>
              <a:buClr>
                <a:srgbClr val="000000"/>
              </a:buClr>
              <a:buSzPts val="1800"/>
              <a:buFont typeface="Open Sans"/>
              <a:buChar char="-"/>
            </a:pPr>
            <a:r>
              <a:rPr lang="fr-FR">
                <a:solidFill>
                  <a:srgbClr val="000000"/>
                </a:solidFill>
                <a:latin typeface="Open Sans"/>
                <a:ea typeface="Open Sans"/>
                <a:cs typeface="Open Sans"/>
                <a:sym typeface="Open Sans"/>
              </a:rPr>
              <a:t>At least with Open Data there’s transparency and accountability in the training data</a:t>
            </a:r>
            <a:endParaRPr>
              <a:solidFill>
                <a:srgbClr val="000000"/>
              </a:solidFill>
              <a:latin typeface="Open Sans"/>
              <a:ea typeface="Open Sans"/>
              <a:cs typeface="Open Sans"/>
              <a:sym typeface="Open Sans"/>
            </a:endParaRPr>
          </a:p>
          <a:p>
            <a:pPr marL="0" lvl="0" indent="0" algn="l" rtl="0">
              <a:spcBef>
                <a:spcPts val="1000"/>
              </a:spcBef>
              <a:spcAft>
                <a:spcPts val="0"/>
              </a:spcAft>
              <a:buNone/>
            </a:pPr>
            <a:endParaRPr>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a:solidFill>
                <a:srgbClr val="000000"/>
              </a:solidFill>
            </a:endParaRPr>
          </a:p>
        </p:txBody>
      </p:sp>
    </p:spTree>
    <p:extLst>
      <p:ext uri="{BB962C8B-B14F-4D97-AF65-F5344CB8AC3E}">
        <p14:creationId xmlns:p14="http://schemas.microsoft.com/office/powerpoint/2010/main" val="27850099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54"/>
        <p:cNvGrpSpPr/>
        <p:nvPr/>
      </p:nvGrpSpPr>
      <p:grpSpPr>
        <a:xfrm>
          <a:off x="0" y="0"/>
          <a:ext cx="0" cy="0"/>
          <a:chOff x="0" y="0"/>
          <a:chExt cx="0" cy="0"/>
        </a:xfrm>
      </p:grpSpPr>
      <p:sp>
        <p:nvSpPr>
          <p:cNvPr id="455" name="Google Shape;455;g1779986c0f1_0_28"/>
          <p:cNvSpPr txBox="1">
            <a:spLocks noGrp="1"/>
          </p:cNvSpPr>
          <p:nvPr>
            <p:ph type="title"/>
          </p:nvPr>
        </p:nvSpPr>
        <p:spPr>
          <a:xfrm>
            <a:off x="0" y="4450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Machine Learning</a:t>
            </a:r>
            <a:endParaRPr/>
          </a:p>
        </p:txBody>
      </p:sp>
      <p:sp>
        <p:nvSpPr>
          <p:cNvPr id="456" name="Google Shape;456;g1779986c0f1_0_28"/>
          <p:cNvSpPr txBox="1">
            <a:spLocks noGrp="1"/>
          </p:cNvSpPr>
          <p:nvPr>
            <p:ph type="body" idx="1"/>
          </p:nvPr>
        </p:nvSpPr>
        <p:spPr>
          <a:xfrm>
            <a:off x="311700" y="1341775"/>
            <a:ext cx="8489400" cy="3801600"/>
          </a:xfrm>
          <a:prstGeom prst="rect">
            <a:avLst/>
          </a:prstGeom>
          <a:noFill/>
          <a:ln>
            <a:noFill/>
          </a:ln>
        </p:spPr>
        <p:txBody>
          <a:bodyPr spcFirstLastPara="1" wrap="square" lIns="91425" tIns="91425" rIns="91425" bIns="91425" anchor="t" anchorCtr="0">
            <a:normAutofit/>
          </a:bodyPr>
          <a:lstStyle/>
          <a:p>
            <a:pPr marL="0" lvl="0" indent="0" algn="l" rtl="0">
              <a:spcBef>
                <a:spcPts val="1000"/>
              </a:spcBef>
              <a:spcAft>
                <a:spcPts val="0"/>
              </a:spcAft>
              <a:buNone/>
            </a:pPr>
            <a:r>
              <a:rPr lang="fr-FR" dirty="0" err="1">
                <a:solidFill>
                  <a:srgbClr val="000000"/>
                </a:solidFill>
                <a:latin typeface="Open Sans"/>
                <a:ea typeface="Open Sans"/>
                <a:cs typeface="Open Sans"/>
                <a:sym typeface="Open Sans"/>
              </a:rPr>
              <a:t>We</a:t>
            </a:r>
            <a:r>
              <a:rPr lang="fr-FR" dirty="0">
                <a:solidFill>
                  <a:srgbClr val="000000"/>
                </a:solidFill>
                <a:latin typeface="Open Sans"/>
                <a:ea typeface="Open Sans"/>
                <a:cs typeface="Open Sans"/>
                <a:sym typeface="Open Sans"/>
              </a:rPr>
              <a:t> </a:t>
            </a:r>
            <a:r>
              <a:rPr lang="fr-FR" dirty="0" err="1">
                <a:solidFill>
                  <a:srgbClr val="000000"/>
                </a:solidFill>
                <a:latin typeface="Open Sans"/>
                <a:ea typeface="Open Sans"/>
                <a:cs typeface="Open Sans"/>
                <a:sym typeface="Open Sans"/>
              </a:rPr>
              <a:t>can’t</a:t>
            </a:r>
            <a:r>
              <a:rPr lang="fr-FR" dirty="0">
                <a:solidFill>
                  <a:srgbClr val="000000"/>
                </a:solidFill>
                <a:latin typeface="Open Sans"/>
                <a:ea typeface="Open Sans"/>
                <a:cs typeface="Open Sans"/>
                <a:sym typeface="Open Sans"/>
              </a:rPr>
              <a:t> talk about </a:t>
            </a:r>
            <a:r>
              <a:rPr lang="fr-FR" dirty="0" err="1">
                <a:solidFill>
                  <a:srgbClr val="000000"/>
                </a:solidFill>
                <a:latin typeface="Open Sans"/>
                <a:ea typeface="Open Sans"/>
                <a:cs typeface="Open Sans"/>
                <a:sym typeface="Open Sans"/>
              </a:rPr>
              <a:t>Artificial</a:t>
            </a:r>
            <a:r>
              <a:rPr lang="fr-FR" dirty="0">
                <a:solidFill>
                  <a:srgbClr val="000000"/>
                </a:solidFill>
                <a:latin typeface="Open Sans"/>
                <a:ea typeface="Open Sans"/>
                <a:cs typeface="Open Sans"/>
                <a:sym typeface="Open Sans"/>
              </a:rPr>
              <a:t> Intelligence and Big Data </a:t>
            </a:r>
            <a:r>
              <a:rPr lang="fr-FR" dirty="0" err="1">
                <a:solidFill>
                  <a:srgbClr val="000000"/>
                </a:solidFill>
                <a:latin typeface="Open Sans"/>
                <a:ea typeface="Open Sans"/>
                <a:cs typeface="Open Sans"/>
                <a:sym typeface="Open Sans"/>
              </a:rPr>
              <a:t>without</a:t>
            </a:r>
            <a:r>
              <a:rPr lang="fr-FR" dirty="0">
                <a:solidFill>
                  <a:srgbClr val="000000"/>
                </a:solidFill>
                <a:latin typeface="Open Sans"/>
                <a:ea typeface="Open Sans"/>
                <a:cs typeface="Open Sans"/>
                <a:sym typeface="Open Sans"/>
              </a:rPr>
              <a:t> at least </a:t>
            </a:r>
            <a:r>
              <a:rPr lang="fr-FR" dirty="0" err="1">
                <a:solidFill>
                  <a:srgbClr val="000000"/>
                </a:solidFill>
                <a:latin typeface="Open Sans"/>
                <a:ea typeface="Open Sans"/>
                <a:cs typeface="Open Sans"/>
                <a:sym typeface="Open Sans"/>
              </a:rPr>
              <a:t>touching</a:t>
            </a:r>
            <a:r>
              <a:rPr lang="fr-FR" dirty="0">
                <a:solidFill>
                  <a:srgbClr val="000000"/>
                </a:solidFill>
                <a:latin typeface="Open Sans"/>
                <a:ea typeface="Open Sans"/>
                <a:cs typeface="Open Sans"/>
                <a:sym typeface="Open Sans"/>
              </a:rPr>
              <a:t> on the 3rd leg of the </a:t>
            </a:r>
            <a:r>
              <a:rPr lang="fr-FR" dirty="0" err="1">
                <a:solidFill>
                  <a:srgbClr val="000000"/>
                </a:solidFill>
                <a:latin typeface="Open Sans"/>
                <a:ea typeface="Open Sans"/>
                <a:cs typeface="Open Sans"/>
                <a:sym typeface="Open Sans"/>
              </a:rPr>
              <a:t>tripod</a:t>
            </a:r>
            <a:r>
              <a:rPr lang="fr-FR" dirty="0">
                <a:solidFill>
                  <a:srgbClr val="000000"/>
                </a:solidFill>
                <a:latin typeface="Open Sans"/>
                <a:ea typeface="Open Sans"/>
                <a:cs typeface="Open Sans"/>
                <a:sym typeface="Open Sans"/>
              </a:rPr>
              <a:t>.</a:t>
            </a:r>
            <a:endParaRPr dirty="0">
              <a:solidFill>
                <a:srgbClr val="000000"/>
              </a:solidFill>
              <a:latin typeface="Open Sans"/>
              <a:ea typeface="Open Sans"/>
              <a:cs typeface="Open Sans"/>
              <a:sym typeface="Open Sans"/>
            </a:endParaRPr>
          </a:p>
          <a:p>
            <a:pPr marL="457200" lvl="0" indent="-342900" algn="l" rtl="0">
              <a:spcBef>
                <a:spcPts val="1000"/>
              </a:spcBef>
              <a:spcAft>
                <a:spcPts val="0"/>
              </a:spcAft>
              <a:buClr>
                <a:srgbClr val="000000"/>
              </a:buClr>
              <a:buSzPts val="1800"/>
              <a:buFont typeface="Open Sans"/>
              <a:buChar char="-"/>
            </a:pPr>
            <a:r>
              <a:rPr lang="fr-FR" dirty="0">
                <a:solidFill>
                  <a:srgbClr val="000000"/>
                </a:solidFill>
                <a:latin typeface="Open Sans"/>
                <a:ea typeface="Open Sans"/>
                <a:cs typeface="Open Sans"/>
                <a:sym typeface="Open Sans"/>
              </a:rPr>
              <a:t>In simple </a:t>
            </a:r>
            <a:r>
              <a:rPr lang="fr-FR" dirty="0" err="1">
                <a:solidFill>
                  <a:srgbClr val="000000"/>
                </a:solidFill>
                <a:latin typeface="Open Sans"/>
                <a:ea typeface="Open Sans"/>
                <a:cs typeface="Open Sans"/>
                <a:sym typeface="Open Sans"/>
              </a:rPr>
              <a:t>terms</a:t>
            </a:r>
            <a:r>
              <a:rPr lang="fr-FR" dirty="0">
                <a:solidFill>
                  <a:srgbClr val="000000"/>
                </a:solidFill>
                <a:latin typeface="Open Sans"/>
                <a:ea typeface="Open Sans"/>
                <a:cs typeface="Open Sans"/>
                <a:sym typeface="Open Sans"/>
              </a:rPr>
              <a:t>, Machine Learning </a:t>
            </a:r>
            <a:r>
              <a:rPr lang="fr-FR" dirty="0" err="1">
                <a:solidFill>
                  <a:srgbClr val="000000"/>
                </a:solidFill>
                <a:latin typeface="Open Sans"/>
                <a:ea typeface="Open Sans"/>
                <a:cs typeface="Open Sans"/>
                <a:sym typeface="Open Sans"/>
              </a:rPr>
              <a:t>is</a:t>
            </a:r>
            <a:r>
              <a:rPr lang="fr-FR" dirty="0">
                <a:solidFill>
                  <a:srgbClr val="000000"/>
                </a:solidFill>
                <a:latin typeface="Open Sans"/>
                <a:ea typeface="Open Sans"/>
                <a:cs typeface="Open Sans"/>
                <a:sym typeface="Open Sans"/>
              </a:rPr>
              <a:t> an application of AI</a:t>
            </a:r>
            <a:endParaRPr dirty="0">
              <a:solidFill>
                <a:srgbClr val="000000"/>
              </a:solidFill>
              <a:latin typeface="Open Sans"/>
              <a:ea typeface="Open Sans"/>
              <a:cs typeface="Open Sans"/>
              <a:sym typeface="Open Sans"/>
            </a:endParaRPr>
          </a:p>
          <a:p>
            <a:pPr marL="457200" lvl="0" indent="-342900" algn="l" rtl="0">
              <a:spcBef>
                <a:spcPts val="0"/>
              </a:spcBef>
              <a:spcAft>
                <a:spcPts val="0"/>
              </a:spcAft>
              <a:buClr>
                <a:srgbClr val="000000"/>
              </a:buClr>
              <a:buSzPts val="1800"/>
              <a:buFont typeface="Open Sans"/>
              <a:buChar char="-"/>
            </a:pPr>
            <a:r>
              <a:rPr lang="fr-FR" dirty="0">
                <a:solidFill>
                  <a:srgbClr val="000000"/>
                </a:solidFill>
                <a:latin typeface="Open Sans"/>
                <a:ea typeface="Open Sans"/>
                <a:cs typeface="Open Sans"/>
                <a:sym typeface="Open Sans"/>
              </a:rPr>
              <a:t>The </a:t>
            </a:r>
            <a:r>
              <a:rPr lang="fr-FR" dirty="0" err="1">
                <a:solidFill>
                  <a:srgbClr val="000000"/>
                </a:solidFill>
                <a:latin typeface="Open Sans"/>
                <a:ea typeface="Open Sans"/>
                <a:cs typeface="Open Sans"/>
                <a:sym typeface="Open Sans"/>
              </a:rPr>
              <a:t>idea</a:t>
            </a:r>
            <a:r>
              <a:rPr lang="fr-FR" dirty="0">
                <a:solidFill>
                  <a:srgbClr val="000000"/>
                </a:solidFill>
                <a:latin typeface="Open Sans"/>
                <a:ea typeface="Open Sans"/>
                <a:cs typeface="Open Sans"/>
                <a:sym typeface="Open Sans"/>
              </a:rPr>
              <a:t> </a:t>
            </a:r>
            <a:r>
              <a:rPr lang="fr-FR" dirty="0" err="1">
                <a:solidFill>
                  <a:srgbClr val="000000"/>
                </a:solidFill>
                <a:latin typeface="Open Sans"/>
                <a:ea typeface="Open Sans"/>
                <a:cs typeface="Open Sans"/>
                <a:sym typeface="Open Sans"/>
              </a:rPr>
              <a:t>is</a:t>
            </a:r>
            <a:r>
              <a:rPr lang="fr-FR" dirty="0">
                <a:solidFill>
                  <a:srgbClr val="000000"/>
                </a:solidFill>
                <a:latin typeface="Open Sans"/>
                <a:ea typeface="Open Sans"/>
                <a:cs typeface="Open Sans"/>
                <a:sym typeface="Open Sans"/>
              </a:rPr>
              <a:t> </a:t>
            </a:r>
            <a:r>
              <a:rPr lang="fr-FR" dirty="0" err="1">
                <a:solidFill>
                  <a:srgbClr val="000000"/>
                </a:solidFill>
                <a:latin typeface="Open Sans"/>
                <a:ea typeface="Open Sans"/>
                <a:cs typeface="Open Sans"/>
                <a:sym typeface="Open Sans"/>
              </a:rPr>
              <a:t>that</a:t>
            </a:r>
            <a:r>
              <a:rPr lang="fr-FR" dirty="0">
                <a:solidFill>
                  <a:srgbClr val="000000"/>
                </a:solidFill>
                <a:latin typeface="Open Sans"/>
                <a:ea typeface="Open Sans"/>
                <a:cs typeface="Open Sans"/>
                <a:sym typeface="Open Sans"/>
              </a:rPr>
              <a:t> </a:t>
            </a:r>
            <a:r>
              <a:rPr lang="fr-FR" dirty="0" err="1">
                <a:solidFill>
                  <a:srgbClr val="000000"/>
                </a:solidFill>
                <a:latin typeface="Open Sans"/>
                <a:ea typeface="Open Sans"/>
                <a:cs typeface="Open Sans"/>
                <a:sym typeface="Open Sans"/>
              </a:rPr>
              <a:t>we</a:t>
            </a:r>
            <a:r>
              <a:rPr lang="fr-FR" dirty="0">
                <a:solidFill>
                  <a:srgbClr val="000000"/>
                </a:solidFill>
                <a:latin typeface="Open Sans"/>
                <a:ea typeface="Open Sans"/>
                <a:cs typeface="Open Sans"/>
                <a:sym typeface="Open Sans"/>
              </a:rPr>
              <a:t> </a:t>
            </a:r>
            <a:r>
              <a:rPr lang="fr-FR" dirty="0" err="1">
                <a:solidFill>
                  <a:srgbClr val="000000"/>
                </a:solidFill>
                <a:latin typeface="Open Sans"/>
                <a:ea typeface="Open Sans"/>
                <a:cs typeface="Open Sans"/>
                <a:sym typeface="Open Sans"/>
              </a:rPr>
              <a:t>should</a:t>
            </a:r>
            <a:r>
              <a:rPr lang="fr-FR" dirty="0">
                <a:solidFill>
                  <a:srgbClr val="000000"/>
                </a:solidFill>
                <a:latin typeface="Open Sans"/>
                <a:ea typeface="Open Sans"/>
                <a:cs typeface="Open Sans"/>
                <a:sym typeface="Open Sans"/>
              </a:rPr>
              <a:t> </a:t>
            </a:r>
            <a:r>
              <a:rPr lang="fr-FR" dirty="0" err="1">
                <a:solidFill>
                  <a:srgbClr val="000000"/>
                </a:solidFill>
                <a:latin typeface="Open Sans"/>
                <a:ea typeface="Open Sans"/>
                <a:cs typeface="Open Sans"/>
                <a:sym typeface="Open Sans"/>
              </a:rPr>
              <a:t>be</a:t>
            </a:r>
            <a:r>
              <a:rPr lang="fr-FR" dirty="0">
                <a:solidFill>
                  <a:srgbClr val="000000"/>
                </a:solidFill>
                <a:latin typeface="Open Sans"/>
                <a:ea typeface="Open Sans"/>
                <a:cs typeface="Open Sans"/>
                <a:sym typeface="Open Sans"/>
              </a:rPr>
              <a:t> able to </a:t>
            </a:r>
            <a:r>
              <a:rPr lang="fr-FR" dirty="0" err="1">
                <a:solidFill>
                  <a:srgbClr val="000000"/>
                </a:solidFill>
                <a:latin typeface="Open Sans"/>
                <a:ea typeface="Open Sans"/>
                <a:cs typeface="Open Sans"/>
                <a:sym typeface="Open Sans"/>
              </a:rPr>
              <a:t>give</a:t>
            </a:r>
            <a:r>
              <a:rPr lang="fr-FR" dirty="0">
                <a:solidFill>
                  <a:srgbClr val="000000"/>
                </a:solidFill>
                <a:latin typeface="Open Sans"/>
                <a:ea typeface="Open Sans"/>
                <a:cs typeface="Open Sans"/>
                <a:sym typeface="Open Sans"/>
              </a:rPr>
              <a:t> machines data and </a:t>
            </a:r>
            <a:r>
              <a:rPr lang="fr-FR" dirty="0" err="1">
                <a:solidFill>
                  <a:srgbClr val="000000"/>
                </a:solidFill>
                <a:latin typeface="Open Sans"/>
                <a:ea typeface="Open Sans"/>
                <a:cs typeface="Open Sans"/>
                <a:sym typeface="Open Sans"/>
              </a:rPr>
              <a:t>they</a:t>
            </a:r>
            <a:r>
              <a:rPr lang="fr-FR" dirty="0">
                <a:solidFill>
                  <a:srgbClr val="000000"/>
                </a:solidFill>
                <a:latin typeface="Open Sans"/>
                <a:ea typeface="Open Sans"/>
                <a:cs typeface="Open Sans"/>
                <a:sym typeface="Open Sans"/>
              </a:rPr>
              <a:t> can </a:t>
            </a:r>
            <a:r>
              <a:rPr lang="fr-FR" dirty="0" err="1">
                <a:solidFill>
                  <a:srgbClr val="000000"/>
                </a:solidFill>
                <a:latin typeface="Open Sans"/>
                <a:ea typeface="Open Sans"/>
                <a:cs typeface="Open Sans"/>
                <a:sym typeface="Open Sans"/>
              </a:rPr>
              <a:t>learn</a:t>
            </a:r>
            <a:r>
              <a:rPr lang="fr-FR" dirty="0">
                <a:solidFill>
                  <a:srgbClr val="000000"/>
                </a:solidFill>
                <a:latin typeface="Open Sans"/>
                <a:ea typeface="Open Sans"/>
                <a:cs typeface="Open Sans"/>
                <a:sym typeface="Open Sans"/>
              </a:rPr>
              <a:t> </a:t>
            </a:r>
            <a:r>
              <a:rPr lang="fr-FR" dirty="0" err="1">
                <a:solidFill>
                  <a:srgbClr val="000000"/>
                </a:solidFill>
                <a:latin typeface="Open Sans"/>
                <a:ea typeface="Open Sans"/>
                <a:cs typeface="Open Sans"/>
                <a:sym typeface="Open Sans"/>
              </a:rPr>
              <a:t>themselves</a:t>
            </a:r>
            <a:endParaRPr dirty="0">
              <a:solidFill>
                <a:srgbClr val="000000"/>
              </a:solidFill>
              <a:latin typeface="Open Sans"/>
              <a:ea typeface="Open Sans"/>
              <a:cs typeface="Open Sans"/>
              <a:sym typeface="Open Sans"/>
            </a:endParaRPr>
          </a:p>
          <a:p>
            <a:pPr marL="457200" lvl="0" indent="-342900" algn="l" rtl="0">
              <a:spcBef>
                <a:spcPts val="0"/>
              </a:spcBef>
              <a:spcAft>
                <a:spcPts val="0"/>
              </a:spcAft>
              <a:buClr>
                <a:srgbClr val="000000"/>
              </a:buClr>
              <a:buSzPts val="1800"/>
              <a:buFont typeface="Open Sans"/>
              <a:buChar char="-"/>
            </a:pPr>
            <a:r>
              <a:rPr lang="fr-FR" dirty="0">
                <a:solidFill>
                  <a:srgbClr val="000000"/>
                </a:solidFill>
                <a:latin typeface="Open Sans"/>
                <a:ea typeface="Open Sans"/>
                <a:cs typeface="Open Sans"/>
                <a:sym typeface="Open Sans"/>
              </a:rPr>
              <a:t>It can </a:t>
            </a:r>
            <a:r>
              <a:rPr lang="fr-FR" dirty="0" err="1">
                <a:solidFill>
                  <a:srgbClr val="000000"/>
                </a:solidFill>
                <a:latin typeface="Open Sans"/>
                <a:ea typeface="Open Sans"/>
                <a:cs typeface="Open Sans"/>
                <a:sym typeface="Open Sans"/>
              </a:rPr>
              <a:t>also</a:t>
            </a:r>
            <a:r>
              <a:rPr lang="fr-FR" dirty="0">
                <a:solidFill>
                  <a:srgbClr val="000000"/>
                </a:solidFill>
                <a:latin typeface="Open Sans"/>
                <a:ea typeface="Open Sans"/>
                <a:cs typeface="Open Sans"/>
                <a:sym typeface="Open Sans"/>
              </a:rPr>
              <a:t> </a:t>
            </a:r>
            <a:r>
              <a:rPr lang="fr-FR" dirty="0" err="1">
                <a:solidFill>
                  <a:srgbClr val="000000"/>
                </a:solidFill>
                <a:latin typeface="Open Sans"/>
                <a:ea typeface="Open Sans"/>
                <a:cs typeface="Open Sans"/>
                <a:sym typeface="Open Sans"/>
              </a:rPr>
              <a:t>be</a:t>
            </a:r>
            <a:r>
              <a:rPr lang="fr-FR" dirty="0">
                <a:solidFill>
                  <a:srgbClr val="000000"/>
                </a:solidFill>
                <a:latin typeface="Open Sans"/>
                <a:ea typeface="Open Sans"/>
                <a:cs typeface="Open Sans"/>
                <a:sym typeface="Open Sans"/>
              </a:rPr>
              <a:t> </a:t>
            </a:r>
            <a:r>
              <a:rPr lang="fr-FR" dirty="0" err="1">
                <a:solidFill>
                  <a:srgbClr val="000000"/>
                </a:solidFill>
                <a:latin typeface="Open Sans"/>
                <a:ea typeface="Open Sans"/>
                <a:cs typeface="Open Sans"/>
                <a:sym typeface="Open Sans"/>
              </a:rPr>
              <a:t>thought</a:t>
            </a:r>
            <a:r>
              <a:rPr lang="fr-FR" dirty="0">
                <a:solidFill>
                  <a:srgbClr val="000000"/>
                </a:solidFill>
                <a:latin typeface="Open Sans"/>
                <a:ea typeface="Open Sans"/>
                <a:cs typeface="Open Sans"/>
                <a:sym typeface="Open Sans"/>
              </a:rPr>
              <a:t> of a </a:t>
            </a:r>
            <a:r>
              <a:rPr lang="fr-FR" dirty="0" err="1">
                <a:solidFill>
                  <a:srgbClr val="000000"/>
                </a:solidFill>
                <a:latin typeface="Open Sans"/>
                <a:ea typeface="Open Sans"/>
                <a:cs typeface="Open Sans"/>
                <a:sym typeface="Open Sans"/>
              </a:rPr>
              <a:t>little</a:t>
            </a:r>
            <a:r>
              <a:rPr lang="fr-FR" dirty="0">
                <a:solidFill>
                  <a:srgbClr val="000000"/>
                </a:solidFill>
                <a:latin typeface="Open Sans"/>
                <a:ea typeface="Open Sans"/>
                <a:cs typeface="Open Sans"/>
                <a:sym typeface="Open Sans"/>
              </a:rPr>
              <a:t> bit of a rebranding of </a:t>
            </a:r>
            <a:r>
              <a:rPr lang="fr-FR" dirty="0" err="1">
                <a:solidFill>
                  <a:srgbClr val="000000"/>
                </a:solidFill>
                <a:latin typeface="Open Sans"/>
                <a:ea typeface="Open Sans"/>
                <a:cs typeface="Open Sans"/>
                <a:sym typeface="Open Sans"/>
              </a:rPr>
              <a:t>artificial</a:t>
            </a:r>
            <a:r>
              <a:rPr lang="fr-FR" dirty="0">
                <a:solidFill>
                  <a:srgbClr val="000000"/>
                </a:solidFill>
                <a:latin typeface="Open Sans"/>
                <a:ea typeface="Open Sans"/>
                <a:cs typeface="Open Sans"/>
                <a:sym typeface="Open Sans"/>
              </a:rPr>
              <a:t> intelligence </a:t>
            </a:r>
            <a:r>
              <a:rPr lang="fr-FR" dirty="0" err="1">
                <a:solidFill>
                  <a:srgbClr val="000000"/>
                </a:solidFill>
                <a:latin typeface="Open Sans"/>
                <a:ea typeface="Open Sans"/>
                <a:cs typeface="Open Sans"/>
                <a:sym typeface="Open Sans"/>
              </a:rPr>
              <a:t>since</a:t>
            </a:r>
            <a:r>
              <a:rPr lang="fr-FR" dirty="0">
                <a:solidFill>
                  <a:srgbClr val="000000"/>
                </a:solidFill>
                <a:latin typeface="Open Sans"/>
                <a:ea typeface="Open Sans"/>
                <a:cs typeface="Open Sans"/>
                <a:sym typeface="Open Sans"/>
              </a:rPr>
              <a:t> AI has been </a:t>
            </a:r>
            <a:r>
              <a:rPr lang="fr-FR" dirty="0" err="1">
                <a:solidFill>
                  <a:srgbClr val="000000"/>
                </a:solidFill>
                <a:latin typeface="Open Sans"/>
                <a:ea typeface="Open Sans"/>
                <a:cs typeface="Open Sans"/>
                <a:sym typeface="Open Sans"/>
              </a:rPr>
              <a:t>around</a:t>
            </a:r>
            <a:r>
              <a:rPr lang="fr-FR" dirty="0">
                <a:solidFill>
                  <a:srgbClr val="000000"/>
                </a:solidFill>
                <a:latin typeface="Open Sans"/>
                <a:ea typeface="Open Sans"/>
                <a:cs typeface="Open Sans"/>
                <a:sym typeface="Open Sans"/>
              </a:rPr>
              <a:t> for a </a:t>
            </a:r>
            <a:r>
              <a:rPr lang="fr-FR" dirty="0" err="1">
                <a:solidFill>
                  <a:srgbClr val="000000"/>
                </a:solidFill>
                <a:latin typeface="Open Sans"/>
                <a:ea typeface="Open Sans"/>
                <a:cs typeface="Open Sans"/>
                <a:sym typeface="Open Sans"/>
              </a:rPr>
              <a:t>while</a:t>
            </a:r>
            <a:r>
              <a:rPr lang="fr-FR" dirty="0">
                <a:solidFill>
                  <a:srgbClr val="000000"/>
                </a:solidFill>
                <a:latin typeface="Open Sans"/>
                <a:ea typeface="Open Sans"/>
                <a:cs typeface="Open Sans"/>
                <a:sym typeface="Open Sans"/>
              </a:rPr>
              <a:t> and has </a:t>
            </a:r>
            <a:r>
              <a:rPr lang="fr-FR" dirty="0" err="1">
                <a:solidFill>
                  <a:srgbClr val="000000"/>
                </a:solidFill>
                <a:latin typeface="Open Sans"/>
                <a:ea typeface="Open Sans"/>
                <a:cs typeface="Open Sans"/>
                <a:sym typeface="Open Sans"/>
              </a:rPr>
              <a:t>started</a:t>
            </a:r>
            <a:r>
              <a:rPr lang="fr-FR" dirty="0">
                <a:solidFill>
                  <a:srgbClr val="000000"/>
                </a:solidFill>
                <a:latin typeface="Open Sans"/>
                <a:ea typeface="Open Sans"/>
                <a:cs typeface="Open Sans"/>
                <a:sym typeface="Open Sans"/>
              </a:rPr>
              <a:t> to lose a </a:t>
            </a:r>
            <a:r>
              <a:rPr lang="fr-FR" dirty="0" err="1">
                <a:solidFill>
                  <a:srgbClr val="000000"/>
                </a:solidFill>
                <a:latin typeface="Open Sans"/>
                <a:ea typeface="Open Sans"/>
                <a:cs typeface="Open Sans"/>
                <a:sym typeface="Open Sans"/>
              </a:rPr>
              <a:t>little</a:t>
            </a:r>
            <a:r>
              <a:rPr lang="fr-FR" dirty="0">
                <a:solidFill>
                  <a:srgbClr val="000000"/>
                </a:solidFill>
                <a:latin typeface="Open Sans"/>
                <a:ea typeface="Open Sans"/>
                <a:cs typeface="Open Sans"/>
                <a:sym typeface="Open Sans"/>
              </a:rPr>
              <a:t> of </a:t>
            </a:r>
            <a:r>
              <a:rPr lang="fr-FR" dirty="0" err="1">
                <a:solidFill>
                  <a:srgbClr val="000000"/>
                </a:solidFill>
                <a:latin typeface="Open Sans"/>
                <a:ea typeface="Open Sans"/>
                <a:cs typeface="Open Sans"/>
                <a:sym typeface="Open Sans"/>
              </a:rPr>
              <a:t>it’s</a:t>
            </a:r>
            <a:r>
              <a:rPr lang="fr-FR" dirty="0">
                <a:solidFill>
                  <a:srgbClr val="000000"/>
                </a:solidFill>
                <a:latin typeface="Open Sans"/>
                <a:ea typeface="Open Sans"/>
                <a:cs typeface="Open Sans"/>
                <a:sym typeface="Open Sans"/>
              </a:rPr>
              <a:t> </a:t>
            </a:r>
            <a:r>
              <a:rPr lang="fr-FR" dirty="0" err="1">
                <a:solidFill>
                  <a:srgbClr val="000000"/>
                </a:solidFill>
                <a:latin typeface="Open Sans"/>
                <a:ea typeface="Open Sans"/>
                <a:cs typeface="Open Sans"/>
                <a:sym typeface="Open Sans"/>
              </a:rPr>
              <a:t>shine</a:t>
            </a:r>
            <a:r>
              <a:rPr lang="fr-FR" dirty="0">
                <a:solidFill>
                  <a:srgbClr val="000000"/>
                </a:solidFill>
                <a:latin typeface="Open Sans"/>
                <a:ea typeface="Open Sans"/>
                <a:cs typeface="Open Sans"/>
                <a:sym typeface="Open Sans"/>
              </a:rPr>
              <a:t>.</a:t>
            </a:r>
            <a:endParaRPr dirty="0">
              <a:solidFill>
                <a:srgbClr val="000000"/>
              </a:solidFill>
              <a:latin typeface="Open Sans"/>
              <a:ea typeface="Open Sans"/>
              <a:cs typeface="Open Sans"/>
              <a:sym typeface="Open Sans"/>
            </a:endParaRPr>
          </a:p>
          <a:p>
            <a:pPr marL="0" lvl="0" indent="0" algn="l" rtl="0">
              <a:spcBef>
                <a:spcPts val="1000"/>
              </a:spcBef>
              <a:spcAft>
                <a:spcPts val="0"/>
              </a:spcAft>
              <a:buNone/>
            </a:pPr>
            <a:endParaRPr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dirty="0">
              <a:solidFill>
                <a:srgbClr val="000000"/>
              </a:solidFill>
            </a:endParaRPr>
          </a:p>
        </p:txBody>
      </p:sp>
    </p:spTree>
    <p:extLst>
      <p:ext uri="{BB962C8B-B14F-4D97-AF65-F5344CB8AC3E}">
        <p14:creationId xmlns:p14="http://schemas.microsoft.com/office/powerpoint/2010/main" val="21752085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60"/>
        <p:cNvGrpSpPr/>
        <p:nvPr/>
      </p:nvGrpSpPr>
      <p:grpSpPr>
        <a:xfrm>
          <a:off x="0" y="0"/>
          <a:ext cx="0" cy="0"/>
          <a:chOff x="0" y="0"/>
          <a:chExt cx="0" cy="0"/>
        </a:xfrm>
      </p:grpSpPr>
      <p:sp>
        <p:nvSpPr>
          <p:cNvPr id="461" name="Google Shape;461;g167af3f6a9a_0_59"/>
          <p:cNvSpPr txBox="1">
            <a:spLocks noGrp="1"/>
          </p:cNvSpPr>
          <p:nvPr>
            <p:ph type="title"/>
          </p:nvPr>
        </p:nvSpPr>
        <p:spPr>
          <a:xfrm>
            <a:off x="0" y="4450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Interoperability</a:t>
            </a:r>
            <a:endParaRPr/>
          </a:p>
        </p:txBody>
      </p:sp>
      <p:sp>
        <p:nvSpPr>
          <p:cNvPr id="462" name="Google Shape;462;g167af3f6a9a_0_59"/>
          <p:cNvSpPr txBox="1">
            <a:spLocks noGrp="1"/>
          </p:cNvSpPr>
          <p:nvPr>
            <p:ph type="body" idx="1"/>
          </p:nvPr>
        </p:nvSpPr>
        <p:spPr>
          <a:xfrm>
            <a:off x="311700" y="1341775"/>
            <a:ext cx="8489400" cy="3801600"/>
          </a:xfrm>
          <a:prstGeom prst="rect">
            <a:avLst/>
          </a:prstGeom>
          <a:noFill/>
          <a:ln>
            <a:noFill/>
          </a:ln>
        </p:spPr>
        <p:txBody>
          <a:bodyPr spcFirstLastPara="1" wrap="square" lIns="91425" tIns="91425" rIns="91425" bIns="91425" anchor="t" anchorCtr="0">
            <a:normAutofit/>
          </a:bodyPr>
          <a:lstStyle/>
          <a:p>
            <a:pPr marL="114300" indent="0" rtl="0">
              <a:spcBef>
                <a:spcPts val="0"/>
              </a:spcBef>
              <a:spcAft>
                <a:spcPts val="0"/>
              </a:spcAft>
              <a:buNone/>
            </a:pPr>
            <a:r>
              <a:rPr lang="en-US" sz="1800" b="0" i="0" u="none" strike="noStrike" dirty="0">
                <a:solidFill>
                  <a:srgbClr val="000000"/>
                </a:solidFill>
                <a:effectLst/>
                <a:latin typeface="Open Sans" panose="020B0606030504020204" pitchFamily="34" charset="0"/>
              </a:rPr>
              <a:t>Wikipedia defines it as ‘a characteristic of a product or system, whose interfaces are completely understood, to work with other products or systems, at present or future, in either implementation or access, without any restrictions’.</a:t>
            </a:r>
            <a:endParaRPr lang="en-US" dirty="0">
              <a:effectLst/>
            </a:endParaRPr>
          </a:p>
          <a:p>
            <a:pPr marL="114300" indent="0" rtl="0">
              <a:spcBef>
                <a:spcPts val="0"/>
              </a:spcBef>
              <a:spcAft>
                <a:spcPts val="0"/>
              </a:spcAft>
              <a:buNone/>
            </a:pPr>
            <a:br>
              <a:rPr lang="en-US" dirty="0"/>
            </a:br>
            <a:r>
              <a:rPr lang="en-US" sz="1800" b="0" i="0" u="none" strike="noStrike" dirty="0">
                <a:solidFill>
                  <a:srgbClr val="000000"/>
                </a:solidFill>
                <a:effectLst/>
                <a:latin typeface="Open Sans" panose="020B0606030504020204" pitchFamily="34" charset="0"/>
              </a:rPr>
              <a:t>In human terms applied to data:</a:t>
            </a:r>
            <a:endParaRPr lang="en-US" dirty="0">
              <a:effectLst/>
            </a:endParaRPr>
          </a:p>
          <a:p>
            <a:pPr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Open Sans" panose="020B0606030504020204" pitchFamily="34" charset="0"/>
              </a:rPr>
              <a:t>The ability of a datasets to work with other</a:t>
            </a:r>
            <a:br>
              <a:rPr lang="en-US" sz="1800" b="0" i="0" u="none" strike="noStrike" dirty="0">
                <a:solidFill>
                  <a:srgbClr val="000000"/>
                </a:solidFill>
                <a:effectLst/>
                <a:latin typeface="Open Sans" panose="020B0606030504020204" pitchFamily="34" charset="0"/>
              </a:rPr>
            </a:br>
            <a:r>
              <a:rPr lang="en-US" sz="1800" b="0" i="0" u="none" strike="noStrike" dirty="0">
                <a:solidFill>
                  <a:srgbClr val="000000"/>
                </a:solidFill>
                <a:effectLst/>
                <a:latin typeface="Open Sans" panose="020B0606030504020204" pitchFamily="34" charset="0"/>
              </a:rPr>
              <a:t>systems or datasets. </a:t>
            </a:r>
          </a:p>
          <a:p>
            <a:pPr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Open Sans" panose="020B0606030504020204" pitchFamily="34" charset="0"/>
              </a:rPr>
              <a:t>IE. They can talk to one another.</a:t>
            </a:r>
          </a:p>
        </p:txBody>
      </p:sp>
      <p:pic>
        <p:nvPicPr>
          <p:cNvPr id="1028" name="Picture 4">
            <a:extLst>
              <a:ext uri="{FF2B5EF4-FFF2-40B4-BE49-F238E27FC236}">
                <a16:creationId xmlns:a16="http://schemas.microsoft.com/office/drawing/2014/main" id="{A6CFE159-B35D-6E2F-32AE-5BF19A9F8A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56738" y="2838399"/>
            <a:ext cx="3384010" cy="2033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74000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66"/>
        <p:cNvGrpSpPr/>
        <p:nvPr/>
      </p:nvGrpSpPr>
      <p:grpSpPr>
        <a:xfrm>
          <a:off x="0" y="0"/>
          <a:ext cx="0" cy="0"/>
          <a:chOff x="0" y="0"/>
          <a:chExt cx="0" cy="0"/>
        </a:xfrm>
      </p:grpSpPr>
      <p:sp>
        <p:nvSpPr>
          <p:cNvPr id="467" name="Google Shape;467;g17206293263_0_1"/>
          <p:cNvSpPr txBox="1">
            <a:spLocks noGrp="1"/>
          </p:cNvSpPr>
          <p:nvPr>
            <p:ph type="title"/>
          </p:nvPr>
        </p:nvSpPr>
        <p:spPr>
          <a:xfrm>
            <a:off x="0" y="4450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Three level of interoperability</a:t>
            </a:r>
            <a:endParaRPr/>
          </a:p>
        </p:txBody>
      </p:sp>
      <p:sp>
        <p:nvSpPr>
          <p:cNvPr id="468" name="Google Shape;468;g17206293263_0_1"/>
          <p:cNvSpPr txBox="1">
            <a:spLocks noGrp="1"/>
          </p:cNvSpPr>
          <p:nvPr>
            <p:ph type="body" idx="1"/>
          </p:nvPr>
        </p:nvSpPr>
        <p:spPr>
          <a:xfrm>
            <a:off x="263775" y="1341900"/>
            <a:ext cx="8489400" cy="38016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rgbClr val="000000"/>
              </a:buClr>
              <a:buSzPts val="1800"/>
              <a:buChar char="-"/>
            </a:pPr>
            <a:r>
              <a:rPr lang="fr-FR">
                <a:solidFill>
                  <a:srgbClr val="000000"/>
                </a:solidFill>
              </a:rPr>
              <a:t>Foundational</a:t>
            </a:r>
            <a:endParaRPr>
              <a:solidFill>
                <a:srgbClr val="000000"/>
              </a:solidFill>
            </a:endParaRPr>
          </a:p>
          <a:p>
            <a:pPr marL="914400" lvl="1" indent="-317500" algn="l" rtl="0">
              <a:lnSpc>
                <a:spcPct val="115000"/>
              </a:lnSpc>
              <a:spcBef>
                <a:spcPts val="0"/>
              </a:spcBef>
              <a:spcAft>
                <a:spcPts val="0"/>
              </a:spcAft>
              <a:buClr>
                <a:srgbClr val="000000"/>
              </a:buClr>
              <a:buSzPts val="1400"/>
              <a:buChar char="-"/>
            </a:pPr>
            <a:r>
              <a:rPr lang="fr-FR">
                <a:solidFill>
                  <a:srgbClr val="000000"/>
                </a:solidFill>
              </a:rPr>
              <a:t>Enables one system to exchange data with another system</a:t>
            </a:r>
            <a:endParaRPr>
              <a:solidFill>
                <a:srgbClr val="000000"/>
              </a:solidFill>
            </a:endParaRPr>
          </a:p>
          <a:p>
            <a:pPr marL="914400" lvl="1" indent="-317500" algn="l" rtl="0">
              <a:lnSpc>
                <a:spcPct val="115000"/>
              </a:lnSpc>
              <a:spcBef>
                <a:spcPts val="0"/>
              </a:spcBef>
              <a:spcAft>
                <a:spcPts val="0"/>
              </a:spcAft>
              <a:buClr>
                <a:srgbClr val="000000"/>
              </a:buClr>
              <a:buSzPts val="1400"/>
              <a:buChar char="-"/>
            </a:pPr>
            <a:r>
              <a:rPr lang="fr-FR">
                <a:solidFill>
                  <a:srgbClr val="000000"/>
                </a:solidFill>
              </a:rPr>
              <a:t>Mostly referring to transmission protocols (REST, SPARQL, etc.)</a:t>
            </a:r>
            <a:endParaRPr>
              <a:solidFill>
                <a:srgbClr val="000000"/>
              </a:solidFill>
            </a:endParaRPr>
          </a:p>
          <a:p>
            <a:pPr marL="457200" lvl="0" indent="-342900" algn="l" rtl="0">
              <a:lnSpc>
                <a:spcPct val="115000"/>
              </a:lnSpc>
              <a:spcBef>
                <a:spcPts val="0"/>
              </a:spcBef>
              <a:spcAft>
                <a:spcPts val="0"/>
              </a:spcAft>
              <a:buClr>
                <a:srgbClr val="000000"/>
              </a:buClr>
              <a:buSzPts val="1800"/>
              <a:buChar char="-"/>
            </a:pPr>
            <a:r>
              <a:rPr lang="fr-FR">
                <a:solidFill>
                  <a:srgbClr val="000000"/>
                </a:solidFill>
              </a:rPr>
              <a:t>Structural</a:t>
            </a:r>
            <a:endParaRPr>
              <a:solidFill>
                <a:srgbClr val="000000"/>
              </a:solidFill>
            </a:endParaRPr>
          </a:p>
          <a:p>
            <a:pPr marL="914400" lvl="1" indent="-317500" algn="l" rtl="0">
              <a:spcBef>
                <a:spcPts val="0"/>
              </a:spcBef>
              <a:spcAft>
                <a:spcPts val="0"/>
              </a:spcAft>
              <a:buClr>
                <a:schemeClr val="dk1"/>
              </a:buClr>
              <a:buSzPts val="1400"/>
              <a:buChar char="-"/>
            </a:pPr>
            <a:r>
              <a:rPr lang="fr-FR">
                <a:solidFill>
                  <a:schemeClr val="dk1"/>
                </a:solidFill>
              </a:rPr>
              <a:t>This is ‘machine readable’</a:t>
            </a:r>
            <a:endParaRPr>
              <a:solidFill>
                <a:schemeClr val="dk1"/>
              </a:solidFill>
            </a:endParaRPr>
          </a:p>
          <a:p>
            <a:pPr marL="914400" lvl="1" indent="-317500" algn="l" rtl="0">
              <a:spcBef>
                <a:spcPts val="0"/>
              </a:spcBef>
              <a:spcAft>
                <a:spcPts val="0"/>
              </a:spcAft>
              <a:buClr>
                <a:schemeClr val="dk1"/>
              </a:buClr>
              <a:buSzPts val="1400"/>
              <a:buChar char="-"/>
            </a:pPr>
            <a:r>
              <a:rPr lang="fr-FR">
                <a:solidFill>
                  <a:schemeClr val="dk1"/>
                </a:solidFill>
              </a:rPr>
              <a:t>A machine can split the file and understand the values, but not their meaning (XML, JSON, CSV)</a:t>
            </a:r>
            <a:endParaRPr>
              <a:solidFill>
                <a:schemeClr val="dk1"/>
              </a:solidFill>
            </a:endParaRPr>
          </a:p>
          <a:p>
            <a:pPr marL="457200" lvl="0" indent="-342900" algn="l" rtl="0">
              <a:spcBef>
                <a:spcPts val="0"/>
              </a:spcBef>
              <a:spcAft>
                <a:spcPts val="0"/>
              </a:spcAft>
              <a:buClr>
                <a:schemeClr val="dk1"/>
              </a:buClr>
              <a:buSzPts val="1800"/>
              <a:buChar char="-"/>
            </a:pPr>
            <a:r>
              <a:rPr lang="fr-FR">
                <a:solidFill>
                  <a:schemeClr val="dk1"/>
                </a:solidFill>
              </a:rPr>
              <a:t>Semantic</a:t>
            </a:r>
            <a:endParaRPr>
              <a:solidFill>
                <a:schemeClr val="dk1"/>
              </a:solidFill>
            </a:endParaRPr>
          </a:p>
          <a:p>
            <a:pPr marL="914400" lvl="1" indent="-317500" algn="l" rtl="0">
              <a:spcBef>
                <a:spcPts val="0"/>
              </a:spcBef>
              <a:spcAft>
                <a:spcPts val="0"/>
              </a:spcAft>
              <a:buClr>
                <a:schemeClr val="dk1"/>
              </a:buClr>
              <a:buSzPts val="1400"/>
              <a:buChar char="-"/>
            </a:pPr>
            <a:r>
              <a:rPr lang="fr-FR">
                <a:solidFill>
                  <a:schemeClr val="dk1"/>
                </a:solidFill>
              </a:rPr>
              <a:t>The highest level</a:t>
            </a:r>
            <a:endParaRPr>
              <a:solidFill>
                <a:schemeClr val="dk1"/>
              </a:solidFill>
            </a:endParaRPr>
          </a:p>
          <a:p>
            <a:pPr marL="914400" lvl="1" indent="-317500" algn="l" rtl="0">
              <a:spcBef>
                <a:spcPts val="0"/>
              </a:spcBef>
              <a:spcAft>
                <a:spcPts val="0"/>
              </a:spcAft>
              <a:buClr>
                <a:schemeClr val="dk1"/>
              </a:buClr>
              <a:buSzPts val="1400"/>
              <a:buChar char="-"/>
            </a:pPr>
            <a:r>
              <a:rPr lang="fr-FR">
                <a:solidFill>
                  <a:schemeClr val="dk1"/>
                </a:solidFill>
              </a:rPr>
              <a:t>Two systems can exchange information and understand the meaning of that information</a:t>
            </a:r>
            <a:endParaRPr>
              <a:solidFill>
                <a:schemeClr val="dk1"/>
              </a:solidFill>
            </a:endParaRPr>
          </a:p>
          <a:p>
            <a:pPr marL="914400" lvl="1" indent="-317500" algn="l" rtl="0">
              <a:spcBef>
                <a:spcPts val="0"/>
              </a:spcBef>
              <a:spcAft>
                <a:spcPts val="0"/>
              </a:spcAft>
              <a:buClr>
                <a:schemeClr val="dk1"/>
              </a:buClr>
              <a:buSzPts val="1400"/>
              <a:buChar char="-"/>
            </a:pPr>
            <a:r>
              <a:rPr lang="fr-FR">
                <a:solidFill>
                  <a:schemeClr val="dk1"/>
                </a:solidFill>
              </a:rPr>
              <a:t>Metadata</a:t>
            </a:r>
            <a:endParaRPr>
              <a:solidFill>
                <a:schemeClr val="dk1"/>
              </a:solidFill>
            </a:endParaRPr>
          </a:p>
          <a:p>
            <a:pPr marL="457200" lvl="0" indent="0" algn="l" rtl="0">
              <a:lnSpc>
                <a:spcPct val="115000"/>
              </a:lnSpc>
              <a:spcBef>
                <a:spcPts val="0"/>
              </a:spcBef>
              <a:spcAft>
                <a:spcPts val="0"/>
              </a:spcAft>
              <a:buNone/>
            </a:pPr>
            <a:endParaRPr>
              <a:solidFill>
                <a:srgbClr val="000000"/>
              </a:solidFill>
            </a:endParaRPr>
          </a:p>
        </p:txBody>
      </p:sp>
    </p:spTree>
    <p:extLst>
      <p:ext uri="{BB962C8B-B14F-4D97-AF65-F5344CB8AC3E}">
        <p14:creationId xmlns:p14="http://schemas.microsoft.com/office/powerpoint/2010/main" val="24434658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72"/>
        <p:cNvGrpSpPr/>
        <p:nvPr/>
      </p:nvGrpSpPr>
      <p:grpSpPr>
        <a:xfrm>
          <a:off x="0" y="0"/>
          <a:ext cx="0" cy="0"/>
          <a:chOff x="0" y="0"/>
          <a:chExt cx="0" cy="0"/>
        </a:xfrm>
      </p:grpSpPr>
      <p:sp>
        <p:nvSpPr>
          <p:cNvPr id="473" name="Google Shape;473;g17206293263_0_6"/>
          <p:cNvSpPr txBox="1">
            <a:spLocks noGrp="1"/>
          </p:cNvSpPr>
          <p:nvPr>
            <p:ph type="title"/>
          </p:nvPr>
        </p:nvSpPr>
        <p:spPr>
          <a:xfrm>
            <a:off x="0" y="4450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200">
                <a:solidFill>
                  <a:schemeClr val="lt1"/>
                </a:solidFill>
                <a:latin typeface="Open Sans"/>
                <a:ea typeface="Open Sans"/>
                <a:cs typeface="Open Sans"/>
                <a:sym typeface="Open Sans"/>
              </a:rPr>
              <a:t>Data Ethics</a:t>
            </a:r>
            <a:endParaRPr/>
          </a:p>
        </p:txBody>
      </p:sp>
      <p:sp>
        <p:nvSpPr>
          <p:cNvPr id="474" name="Google Shape;474;g17206293263_0_6"/>
          <p:cNvSpPr txBox="1">
            <a:spLocks noGrp="1"/>
          </p:cNvSpPr>
          <p:nvPr>
            <p:ph type="body" idx="1"/>
          </p:nvPr>
        </p:nvSpPr>
        <p:spPr>
          <a:xfrm>
            <a:off x="311700" y="1341775"/>
            <a:ext cx="8489400" cy="3801600"/>
          </a:xfrm>
          <a:prstGeom prst="rect">
            <a:avLst/>
          </a:prstGeom>
          <a:noFill/>
          <a:ln>
            <a:noFill/>
          </a:ln>
        </p:spPr>
        <p:txBody>
          <a:bodyPr spcFirstLastPara="1" wrap="square" lIns="91425" tIns="91425" rIns="91425" bIns="91425" anchor="t" anchorCtr="0">
            <a:normAutofit fontScale="92500" lnSpcReduction="20000"/>
          </a:bodyPr>
          <a:lstStyle/>
          <a:p>
            <a:pPr marL="457200" lvl="0" indent="-325755" algn="l" rtl="0">
              <a:lnSpc>
                <a:spcPct val="115000"/>
              </a:lnSpc>
              <a:spcBef>
                <a:spcPts val="0"/>
              </a:spcBef>
              <a:spcAft>
                <a:spcPts val="0"/>
              </a:spcAft>
              <a:buClr>
                <a:srgbClr val="000000"/>
              </a:buClr>
              <a:buSzPct val="100000"/>
              <a:buChar char="●"/>
            </a:pPr>
            <a:r>
              <a:rPr lang="fr-FR">
                <a:solidFill>
                  <a:srgbClr val="000000"/>
                </a:solidFill>
              </a:rPr>
              <a:t>What are your data sources?</a:t>
            </a:r>
            <a:endParaRPr>
              <a:solidFill>
                <a:srgbClr val="000000"/>
              </a:solidFill>
            </a:endParaRPr>
          </a:p>
          <a:p>
            <a:pPr marL="457200" lvl="0" indent="-325755" algn="l" rtl="0">
              <a:lnSpc>
                <a:spcPct val="115000"/>
              </a:lnSpc>
              <a:spcBef>
                <a:spcPts val="0"/>
              </a:spcBef>
              <a:spcAft>
                <a:spcPts val="0"/>
              </a:spcAft>
              <a:buClr>
                <a:srgbClr val="000000"/>
              </a:buClr>
              <a:buSzPct val="100000"/>
              <a:buChar char="●"/>
            </a:pPr>
            <a:r>
              <a:rPr lang="fr-FR">
                <a:solidFill>
                  <a:srgbClr val="000000"/>
                </a:solidFill>
              </a:rPr>
              <a:t>Are there any limitations in your data sources?</a:t>
            </a:r>
            <a:endParaRPr>
              <a:solidFill>
                <a:srgbClr val="000000"/>
              </a:solidFill>
            </a:endParaRPr>
          </a:p>
          <a:p>
            <a:pPr marL="457200" lvl="0" indent="-325755" algn="l" rtl="0">
              <a:lnSpc>
                <a:spcPct val="115000"/>
              </a:lnSpc>
              <a:spcBef>
                <a:spcPts val="0"/>
              </a:spcBef>
              <a:spcAft>
                <a:spcPts val="0"/>
              </a:spcAft>
              <a:buClr>
                <a:srgbClr val="000000"/>
              </a:buClr>
              <a:buSzPct val="100000"/>
              <a:buChar char="●"/>
            </a:pPr>
            <a:r>
              <a:rPr lang="fr-FR">
                <a:solidFill>
                  <a:srgbClr val="000000"/>
                </a:solidFill>
              </a:rPr>
              <a:t>Who has rights over your data sources?</a:t>
            </a:r>
            <a:endParaRPr>
              <a:solidFill>
                <a:srgbClr val="000000"/>
              </a:solidFill>
            </a:endParaRPr>
          </a:p>
          <a:p>
            <a:pPr marL="457200" lvl="0" indent="-325755" algn="l" rtl="0">
              <a:lnSpc>
                <a:spcPct val="115000"/>
              </a:lnSpc>
              <a:spcBef>
                <a:spcPts val="0"/>
              </a:spcBef>
              <a:spcAft>
                <a:spcPts val="0"/>
              </a:spcAft>
              <a:buClr>
                <a:srgbClr val="000000"/>
              </a:buClr>
              <a:buSzPct val="100000"/>
              <a:buChar char="●"/>
            </a:pPr>
            <a:r>
              <a:rPr lang="fr-FR">
                <a:solidFill>
                  <a:srgbClr val="000000"/>
                </a:solidFill>
              </a:rPr>
              <a:t>What policies/ laws shape your use of this data?</a:t>
            </a:r>
            <a:endParaRPr>
              <a:solidFill>
                <a:srgbClr val="000000"/>
              </a:solidFill>
            </a:endParaRPr>
          </a:p>
          <a:p>
            <a:pPr marL="457200" lvl="0" indent="-325755" algn="l" rtl="0">
              <a:lnSpc>
                <a:spcPct val="115000"/>
              </a:lnSpc>
              <a:spcBef>
                <a:spcPts val="0"/>
              </a:spcBef>
              <a:spcAft>
                <a:spcPts val="0"/>
              </a:spcAft>
              <a:buClr>
                <a:srgbClr val="000000"/>
              </a:buClr>
              <a:buSzPct val="100000"/>
              <a:buChar char="●"/>
            </a:pPr>
            <a:r>
              <a:rPr lang="fr-FR">
                <a:solidFill>
                  <a:srgbClr val="000000"/>
                </a:solidFill>
              </a:rPr>
              <a:t>Are you going to be sharing the data with other organizations?</a:t>
            </a:r>
            <a:endParaRPr>
              <a:solidFill>
                <a:srgbClr val="000000"/>
              </a:solidFill>
            </a:endParaRPr>
          </a:p>
          <a:p>
            <a:pPr marL="457200" lvl="0" indent="-325755" algn="l" rtl="0">
              <a:lnSpc>
                <a:spcPct val="115000"/>
              </a:lnSpc>
              <a:spcBef>
                <a:spcPts val="0"/>
              </a:spcBef>
              <a:spcAft>
                <a:spcPts val="0"/>
              </a:spcAft>
              <a:buClr>
                <a:srgbClr val="000000"/>
              </a:buClr>
              <a:buSzPct val="100000"/>
              <a:buChar char="●"/>
            </a:pPr>
            <a:r>
              <a:rPr lang="fr-FR">
                <a:solidFill>
                  <a:srgbClr val="000000"/>
                </a:solidFill>
              </a:rPr>
              <a:t>What is your core purpose for using this data?</a:t>
            </a:r>
            <a:endParaRPr>
              <a:solidFill>
                <a:srgbClr val="000000"/>
              </a:solidFill>
            </a:endParaRPr>
          </a:p>
          <a:p>
            <a:pPr marL="457200" lvl="0" indent="-325755" algn="l" rtl="0">
              <a:lnSpc>
                <a:spcPct val="115000"/>
              </a:lnSpc>
              <a:spcBef>
                <a:spcPts val="0"/>
              </a:spcBef>
              <a:spcAft>
                <a:spcPts val="0"/>
              </a:spcAft>
              <a:buClr>
                <a:srgbClr val="000000"/>
              </a:buClr>
              <a:buSzPct val="100000"/>
              <a:buChar char="●"/>
            </a:pPr>
            <a:r>
              <a:rPr lang="fr-FR">
                <a:solidFill>
                  <a:srgbClr val="000000"/>
                </a:solidFill>
              </a:rPr>
              <a:t>Do people understand your purpose?</a:t>
            </a:r>
            <a:endParaRPr>
              <a:solidFill>
                <a:srgbClr val="000000"/>
              </a:solidFill>
            </a:endParaRPr>
          </a:p>
          <a:p>
            <a:pPr marL="457200" lvl="0" indent="-325755" algn="l" rtl="0">
              <a:lnSpc>
                <a:spcPct val="115000"/>
              </a:lnSpc>
              <a:spcBef>
                <a:spcPts val="0"/>
              </a:spcBef>
              <a:spcAft>
                <a:spcPts val="0"/>
              </a:spcAft>
              <a:buClr>
                <a:srgbClr val="000000"/>
              </a:buClr>
              <a:buSzPct val="100000"/>
              <a:buChar char="●"/>
            </a:pPr>
            <a:r>
              <a:rPr lang="fr-FR">
                <a:solidFill>
                  <a:srgbClr val="000000"/>
                </a:solidFill>
              </a:rPr>
              <a:t>Who could be negatively affected?</a:t>
            </a:r>
            <a:endParaRPr>
              <a:solidFill>
                <a:srgbClr val="000000"/>
              </a:solidFill>
            </a:endParaRPr>
          </a:p>
          <a:p>
            <a:pPr marL="457200" lvl="0" indent="-325755" algn="l" rtl="0">
              <a:lnSpc>
                <a:spcPct val="115000"/>
              </a:lnSpc>
              <a:spcBef>
                <a:spcPts val="0"/>
              </a:spcBef>
              <a:spcAft>
                <a:spcPts val="0"/>
              </a:spcAft>
              <a:buClr>
                <a:srgbClr val="000000"/>
              </a:buClr>
              <a:buSzPct val="100000"/>
              <a:buChar char="●"/>
            </a:pPr>
            <a:r>
              <a:rPr lang="fr-FR">
                <a:solidFill>
                  <a:srgbClr val="000000"/>
                </a:solidFill>
              </a:rPr>
              <a:t>How are you minimizing negative impact?</a:t>
            </a:r>
            <a:endParaRPr>
              <a:solidFill>
                <a:srgbClr val="000000"/>
              </a:solidFill>
            </a:endParaRPr>
          </a:p>
          <a:p>
            <a:pPr marL="457200" lvl="0" indent="-325755" algn="l" rtl="0">
              <a:lnSpc>
                <a:spcPct val="115000"/>
              </a:lnSpc>
              <a:spcBef>
                <a:spcPts val="0"/>
              </a:spcBef>
              <a:spcAft>
                <a:spcPts val="0"/>
              </a:spcAft>
              <a:buClr>
                <a:srgbClr val="000000"/>
              </a:buClr>
              <a:buSzPct val="100000"/>
              <a:buChar char="●"/>
            </a:pPr>
            <a:r>
              <a:rPr lang="fr-FR">
                <a:solidFill>
                  <a:srgbClr val="000000"/>
                </a:solidFill>
              </a:rPr>
              <a:t>Who will be positively affected by this project?</a:t>
            </a:r>
            <a:endParaRPr>
              <a:solidFill>
                <a:srgbClr val="000000"/>
              </a:solidFill>
            </a:endParaRPr>
          </a:p>
          <a:p>
            <a:pPr marL="457200" lvl="0" indent="-325755" algn="l" rtl="0">
              <a:lnSpc>
                <a:spcPct val="115000"/>
              </a:lnSpc>
              <a:spcBef>
                <a:spcPts val="0"/>
              </a:spcBef>
              <a:spcAft>
                <a:spcPts val="0"/>
              </a:spcAft>
              <a:buClr>
                <a:srgbClr val="000000"/>
              </a:buClr>
              <a:buSzPct val="100000"/>
              <a:buChar char="●"/>
            </a:pPr>
            <a:r>
              <a:rPr lang="fr-FR">
                <a:solidFill>
                  <a:srgbClr val="000000"/>
                </a:solidFill>
              </a:rPr>
              <a:t>Are you communicating potential risks/issues, if any?</a:t>
            </a:r>
            <a:endParaRPr>
              <a:solidFill>
                <a:srgbClr val="000000"/>
              </a:solidFill>
            </a:endParaRPr>
          </a:p>
          <a:p>
            <a:pPr marL="457200" lvl="0" indent="-325755" algn="l" rtl="0">
              <a:lnSpc>
                <a:spcPct val="115000"/>
              </a:lnSpc>
              <a:spcBef>
                <a:spcPts val="0"/>
              </a:spcBef>
              <a:spcAft>
                <a:spcPts val="0"/>
              </a:spcAft>
              <a:buClr>
                <a:srgbClr val="000000"/>
              </a:buClr>
              <a:buSzPct val="100000"/>
              <a:buChar char="●"/>
            </a:pPr>
            <a:r>
              <a:rPr lang="fr-FR">
                <a:solidFill>
                  <a:srgbClr val="000000"/>
                </a:solidFill>
              </a:rPr>
              <a:t>How can people engage with you?</a:t>
            </a:r>
            <a:endParaRPr>
              <a:solidFill>
                <a:srgbClr val="000000"/>
              </a:solidFill>
            </a:endParaRPr>
          </a:p>
          <a:p>
            <a:pPr marL="457200" lvl="0" indent="-325755" algn="l" rtl="0">
              <a:lnSpc>
                <a:spcPct val="115000"/>
              </a:lnSpc>
              <a:spcBef>
                <a:spcPts val="0"/>
              </a:spcBef>
              <a:spcAft>
                <a:spcPts val="0"/>
              </a:spcAft>
              <a:buClr>
                <a:srgbClr val="000000"/>
              </a:buClr>
              <a:buSzPct val="100000"/>
              <a:buChar char="●"/>
            </a:pPr>
            <a:r>
              <a:rPr lang="fr-FR">
                <a:solidFill>
                  <a:srgbClr val="000000"/>
                </a:solidFill>
              </a:rPr>
              <a:t>When is your next review?</a:t>
            </a:r>
            <a:endParaRPr>
              <a:solidFill>
                <a:srgbClr val="000000"/>
              </a:solidFill>
            </a:endParaRPr>
          </a:p>
          <a:p>
            <a:pPr marL="457200" lvl="0" indent="-325755" algn="l" rtl="0">
              <a:lnSpc>
                <a:spcPct val="115000"/>
              </a:lnSpc>
              <a:spcBef>
                <a:spcPts val="0"/>
              </a:spcBef>
              <a:spcAft>
                <a:spcPts val="0"/>
              </a:spcAft>
              <a:buClr>
                <a:srgbClr val="000000"/>
              </a:buClr>
              <a:buSzPct val="100000"/>
              <a:buChar char="●"/>
            </a:pPr>
            <a:r>
              <a:rPr lang="fr-FR">
                <a:solidFill>
                  <a:srgbClr val="000000"/>
                </a:solidFill>
              </a:rPr>
              <a:t>What are your actions?</a:t>
            </a:r>
            <a:endParaRPr>
              <a:solidFill>
                <a:srgbClr val="000000"/>
              </a:solidFill>
            </a:endParaRPr>
          </a:p>
          <a:p>
            <a:pPr marL="0" lvl="0" indent="0" algn="l" rtl="0">
              <a:lnSpc>
                <a:spcPct val="115000"/>
              </a:lnSpc>
              <a:spcBef>
                <a:spcPts val="0"/>
              </a:spcBef>
              <a:spcAft>
                <a:spcPts val="0"/>
              </a:spcAft>
              <a:buNone/>
            </a:pPr>
            <a:endParaRPr>
              <a:solidFill>
                <a:srgbClr val="000000"/>
              </a:solidFill>
            </a:endParaRPr>
          </a:p>
          <a:p>
            <a:pPr marL="457200" lvl="0" indent="0" algn="l" rtl="0">
              <a:lnSpc>
                <a:spcPct val="115000"/>
              </a:lnSpc>
              <a:spcBef>
                <a:spcPts val="0"/>
              </a:spcBef>
              <a:spcAft>
                <a:spcPts val="0"/>
              </a:spcAft>
              <a:buNone/>
            </a:pPr>
            <a:endParaRPr>
              <a:solidFill>
                <a:srgbClr val="000000"/>
              </a:solidFill>
            </a:endParaRPr>
          </a:p>
        </p:txBody>
      </p:sp>
    </p:spTree>
    <p:extLst>
      <p:ext uri="{BB962C8B-B14F-4D97-AF65-F5344CB8AC3E}">
        <p14:creationId xmlns:p14="http://schemas.microsoft.com/office/powerpoint/2010/main" val="9969831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52"/>
        <p:cNvGrpSpPr/>
        <p:nvPr/>
      </p:nvGrpSpPr>
      <p:grpSpPr>
        <a:xfrm>
          <a:off x="0" y="0"/>
          <a:ext cx="0" cy="0"/>
          <a:chOff x="0" y="0"/>
          <a:chExt cx="0" cy="0"/>
        </a:xfrm>
      </p:grpSpPr>
      <p:sp>
        <p:nvSpPr>
          <p:cNvPr id="453" name="Google Shape;453;g17943b2fce8_0_72"/>
          <p:cNvSpPr txBox="1">
            <a:spLocks noGrp="1"/>
          </p:cNvSpPr>
          <p:nvPr>
            <p:ph type="title"/>
          </p:nvPr>
        </p:nvSpPr>
        <p:spPr>
          <a:xfrm>
            <a:off x="311700" y="573625"/>
            <a:ext cx="8520600" cy="1249200"/>
          </a:xfrm>
          <a:prstGeom prst="rect">
            <a:avLst/>
          </a:prstGeom>
          <a:noFill/>
          <a:ln>
            <a:noFill/>
          </a:ln>
        </p:spPr>
        <p:txBody>
          <a:bodyPr spcFirstLastPara="1" wrap="square" lIns="91425" tIns="91425" rIns="91425" bIns="91425" anchor="t" anchorCtr="0">
            <a:noAutofit/>
          </a:bodyPr>
          <a:lstStyle/>
          <a:p>
            <a:pPr marL="457200" lvl="0" indent="-457200" algn="l" rtl="0">
              <a:lnSpc>
                <a:spcPct val="115000"/>
              </a:lnSpc>
              <a:spcBef>
                <a:spcPts val="0"/>
              </a:spcBef>
              <a:spcAft>
                <a:spcPts val="0"/>
              </a:spcAft>
              <a:buClr>
                <a:schemeClr val="lt1"/>
              </a:buClr>
              <a:buSzPts val="3600"/>
              <a:buAutoNum type="arabicPeriod"/>
            </a:pPr>
            <a:r>
              <a:rPr lang="fr-FR" sz="3600">
                <a:solidFill>
                  <a:schemeClr val="lt1"/>
                </a:solidFill>
                <a:latin typeface="Open Sans"/>
                <a:ea typeface="Open Sans"/>
                <a:cs typeface="Open Sans"/>
                <a:sym typeface="Open Sans"/>
              </a:rPr>
              <a:t>What is Data? </a:t>
            </a:r>
            <a:endParaRPr sz="3600">
              <a:solidFill>
                <a:schemeClr val="lt1"/>
              </a:solidFill>
            </a:endParaRPr>
          </a:p>
          <a:p>
            <a:pPr marL="457200" lvl="0" indent="-457200" algn="l" rtl="0">
              <a:lnSpc>
                <a:spcPct val="115000"/>
              </a:lnSpc>
              <a:spcBef>
                <a:spcPts val="0"/>
              </a:spcBef>
              <a:spcAft>
                <a:spcPts val="0"/>
              </a:spcAft>
              <a:buClr>
                <a:schemeClr val="lt1"/>
              </a:buClr>
              <a:buSzPts val="3600"/>
              <a:buAutoNum type="arabicPeriod"/>
            </a:pPr>
            <a:r>
              <a:rPr lang="fr-FR" sz="3600">
                <a:solidFill>
                  <a:schemeClr val="lt1"/>
                </a:solidFill>
                <a:latin typeface="Open Sans"/>
                <a:ea typeface="Open Sans"/>
                <a:cs typeface="Open Sans"/>
                <a:sym typeface="Open Sans"/>
              </a:rPr>
              <a:t>Data, Information &amp; Knowledge</a:t>
            </a:r>
            <a:endParaRPr sz="3600">
              <a:solidFill>
                <a:schemeClr val="lt1"/>
              </a:solidFill>
              <a:latin typeface="Open Sans"/>
              <a:ea typeface="Open Sans"/>
              <a:cs typeface="Open Sans"/>
              <a:sym typeface="Open Sans"/>
            </a:endParaRPr>
          </a:p>
          <a:p>
            <a:pPr marL="457200" lvl="0" indent="-457200" algn="l" rtl="0">
              <a:lnSpc>
                <a:spcPct val="115000"/>
              </a:lnSpc>
              <a:spcBef>
                <a:spcPts val="0"/>
              </a:spcBef>
              <a:spcAft>
                <a:spcPts val="0"/>
              </a:spcAft>
              <a:buClr>
                <a:schemeClr val="lt1"/>
              </a:buClr>
              <a:buSzPts val="3600"/>
              <a:buFont typeface="Open Sans"/>
              <a:buAutoNum type="arabicPeriod"/>
            </a:pPr>
            <a:r>
              <a:rPr lang="fr-FR" sz="3600">
                <a:solidFill>
                  <a:schemeClr val="lt1"/>
                </a:solidFill>
                <a:latin typeface="Open Sans"/>
                <a:ea typeface="Open Sans"/>
                <a:cs typeface="Open Sans"/>
                <a:sym typeface="Open Sans"/>
              </a:rPr>
              <a:t>What is Open Data? </a:t>
            </a:r>
            <a:endParaRPr sz="3600">
              <a:solidFill>
                <a:schemeClr val="lt1"/>
              </a:solidFill>
              <a:latin typeface="Open Sans"/>
              <a:ea typeface="Open Sans"/>
              <a:cs typeface="Open Sans"/>
              <a:sym typeface="Open Sans"/>
            </a:endParaRPr>
          </a:p>
          <a:p>
            <a:pPr marL="457200" lvl="0" indent="-457200" algn="l" rtl="0">
              <a:lnSpc>
                <a:spcPct val="115000"/>
              </a:lnSpc>
              <a:spcBef>
                <a:spcPts val="0"/>
              </a:spcBef>
              <a:spcAft>
                <a:spcPts val="0"/>
              </a:spcAft>
              <a:buClr>
                <a:schemeClr val="lt1"/>
              </a:buClr>
              <a:buSzPts val="3600"/>
              <a:buFont typeface="Open Sans"/>
              <a:buAutoNum type="arabicPeriod"/>
            </a:pPr>
            <a:r>
              <a:rPr lang="fr-FR" sz="3600">
                <a:solidFill>
                  <a:schemeClr val="lt1"/>
                </a:solidFill>
                <a:latin typeface="Open Sans"/>
                <a:ea typeface="Open Sans"/>
                <a:cs typeface="Open Sans"/>
                <a:sym typeface="Open Sans"/>
              </a:rPr>
              <a:t>Other Relevant Concepts</a:t>
            </a:r>
            <a:endParaRPr sz="3600">
              <a:solidFill>
                <a:schemeClr val="lt1"/>
              </a:solidFill>
              <a:latin typeface="Open Sans"/>
              <a:ea typeface="Open Sans"/>
              <a:cs typeface="Open Sans"/>
              <a:sym typeface="Open Sans"/>
            </a:endParaRPr>
          </a:p>
          <a:p>
            <a:pPr marL="457200" lvl="0" indent="-457200" algn="l" rtl="0">
              <a:lnSpc>
                <a:spcPct val="115000"/>
              </a:lnSpc>
              <a:spcBef>
                <a:spcPts val="0"/>
              </a:spcBef>
              <a:spcAft>
                <a:spcPts val="0"/>
              </a:spcAft>
              <a:buClr>
                <a:srgbClr val="6AA84F"/>
              </a:buClr>
              <a:buSzPts val="3600"/>
              <a:buFont typeface="Open Sans"/>
              <a:buAutoNum type="arabicPeriod"/>
            </a:pPr>
            <a:r>
              <a:rPr lang="fr-FR" sz="3600" b="1">
                <a:solidFill>
                  <a:srgbClr val="6AA84F"/>
                </a:solidFill>
                <a:latin typeface="Open Sans"/>
                <a:ea typeface="Open Sans"/>
                <a:cs typeface="Open Sans"/>
                <a:sym typeface="Open Sans"/>
              </a:rPr>
              <a:t>Guest Presentations</a:t>
            </a:r>
            <a:endParaRPr sz="3600" b="1">
              <a:solidFill>
                <a:srgbClr val="6AA84F"/>
              </a:solidFill>
              <a:latin typeface="Open Sans"/>
              <a:ea typeface="Open Sans"/>
              <a:cs typeface="Open Sans"/>
              <a:sym typeface="Open Sans"/>
            </a:endParaRPr>
          </a:p>
          <a:p>
            <a:pPr marL="457200" lvl="0" indent="-457200" algn="l" rtl="0">
              <a:lnSpc>
                <a:spcPct val="115000"/>
              </a:lnSpc>
              <a:spcBef>
                <a:spcPts val="0"/>
              </a:spcBef>
              <a:spcAft>
                <a:spcPts val="0"/>
              </a:spcAft>
              <a:buClr>
                <a:schemeClr val="lt1"/>
              </a:buClr>
              <a:buSzPts val="3600"/>
              <a:buFont typeface="Open Sans"/>
              <a:buAutoNum type="arabicPeriod"/>
            </a:pPr>
            <a:r>
              <a:rPr lang="fr-FR" sz="3600">
                <a:solidFill>
                  <a:schemeClr val="lt1"/>
                </a:solidFill>
                <a:latin typeface="Open Sans"/>
                <a:ea typeface="Open Sans"/>
                <a:cs typeface="Open Sans"/>
                <a:sym typeface="Open Sans"/>
              </a:rPr>
              <a:t>Starting to Work With Data</a:t>
            </a:r>
            <a:endParaRPr sz="3600">
              <a:solidFill>
                <a:schemeClr val="lt1"/>
              </a:solidFill>
              <a:latin typeface="Open Sans"/>
              <a:ea typeface="Open Sans"/>
              <a:cs typeface="Open Sans"/>
              <a:sym typeface="Open Sans"/>
            </a:endParaRPr>
          </a:p>
          <a:p>
            <a:pPr marL="0" lvl="0" indent="0" algn="ctr" rtl="0">
              <a:lnSpc>
                <a:spcPct val="90000"/>
              </a:lnSpc>
              <a:spcBef>
                <a:spcPts val="0"/>
              </a:spcBef>
              <a:spcAft>
                <a:spcPts val="0"/>
              </a:spcAft>
              <a:buClr>
                <a:schemeClr val="dk1"/>
              </a:buClr>
              <a:buSzPts val="891"/>
              <a:buFont typeface="Arial"/>
              <a:buNone/>
            </a:pPr>
            <a:endParaRPr sz="4320">
              <a:solidFill>
                <a:schemeClr val="lt1"/>
              </a:solidFill>
              <a:latin typeface="Open Sans"/>
              <a:ea typeface="Open Sans"/>
              <a:cs typeface="Open Sans"/>
              <a:sym typeface="Open Sans"/>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1385888" y="1257301"/>
            <a:ext cx="6372225" cy="1015663"/>
          </a:xfrm>
          <a:prstGeom prst="rect">
            <a:avLst/>
          </a:prstGeom>
          <a:noFill/>
          <a:ln w="9525">
            <a:noFill/>
            <a:miter lim="800000"/>
            <a:headEnd/>
            <a:tailEnd/>
          </a:ln>
          <a:effectLst/>
        </p:spPr>
        <p:txBody>
          <a:bodyPr wrap="square">
            <a:spAutoFit/>
          </a:bodyPr>
          <a:lstStyle/>
          <a:p>
            <a:pPr algn="ctr"/>
            <a:r>
              <a:rPr lang="en-US" sz="3000" b="1" dirty="0">
                <a:solidFill>
                  <a:prstClr val="white"/>
                </a:solidFill>
                <a:effectLst>
                  <a:outerShdw blurRad="38100" dist="38100" dir="2700000" algn="tl">
                    <a:srgbClr val="000000">
                      <a:alpha val="43137"/>
                    </a:srgbClr>
                  </a:outerShdw>
                </a:effectLst>
                <a:latin typeface="Arial" pitchFamily="34" charset="0"/>
                <a:cs typeface="Arial" pitchFamily="34" charset="0"/>
              </a:rPr>
              <a:t>Yukon Bureau of Statistics:</a:t>
            </a:r>
            <a:br>
              <a:rPr lang="en-US" sz="3000" b="1" dirty="0">
                <a:solidFill>
                  <a:prstClr val="white"/>
                </a:solidFill>
                <a:effectLst>
                  <a:outerShdw blurRad="38100" dist="38100" dir="2700000" algn="tl">
                    <a:srgbClr val="000000">
                      <a:alpha val="43137"/>
                    </a:srgbClr>
                  </a:outerShdw>
                </a:effectLst>
                <a:latin typeface="Arial" pitchFamily="34" charset="0"/>
                <a:cs typeface="Arial" pitchFamily="34" charset="0"/>
              </a:rPr>
            </a:br>
            <a:r>
              <a:rPr lang="en-US" sz="3000" b="1" dirty="0">
                <a:solidFill>
                  <a:prstClr val="white"/>
                </a:solidFill>
                <a:effectLst>
                  <a:outerShdw blurRad="38100" dist="38100" dir="2700000" algn="tl">
                    <a:srgbClr val="000000">
                      <a:alpha val="43137"/>
                    </a:srgbClr>
                  </a:outerShdw>
                </a:effectLst>
                <a:latin typeface="Arial" pitchFamily="34" charset="0"/>
                <a:cs typeface="Arial" pitchFamily="34" charset="0"/>
              </a:rPr>
              <a:t>Data Products and Services</a:t>
            </a:r>
            <a:endParaRPr lang="en-CA" sz="3000" b="1" dirty="0">
              <a:solidFill>
                <a:prstClr val="white"/>
              </a:solidFill>
              <a:effectLst>
                <a:outerShdw blurRad="38100" dist="38100" dir="2700000" algn="tl">
                  <a:srgbClr val="000000">
                    <a:alpha val="43137"/>
                  </a:srgbClr>
                </a:outerShdw>
              </a:effectLst>
              <a:latin typeface="Arial" pitchFamily="34" charset="0"/>
              <a:cs typeface="Arial" pitchFamily="34" charset="0"/>
            </a:endParaRPr>
          </a:p>
        </p:txBody>
      </p:sp>
      <p:sp>
        <p:nvSpPr>
          <p:cNvPr id="5" name="Text Box 8"/>
          <p:cNvSpPr txBox="1">
            <a:spLocks noChangeArrowheads="1"/>
          </p:cNvSpPr>
          <p:nvPr/>
        </p:nvSpPr>
        <p:spPr bwMode="auto">
          <a:xfrm>
            <a:off x="1629966" y="3028950"/>
            <a:ext cx="5885259" cy="923330"/>
          </a:xfrm>
          <a:prstGeom prst="rect">
            <a:avLst/>
          </a:prstGeom>
          <a:noFill/>
          <a:ln w="9525">
            <a:noFill/>
            <a:miter lim="800000"/>
            <a:headEnd/>
            <a:tailEnd/>
          </a:ln>
          <a:effectLst/>
        </p:spPr>
        <p:txBody>
          <a:bodyPr wrap="square">
            <a:spAutoFit/>
          </a:bodyPr>
          <a:lstStyle/>
          <a:p>
            <a:pPr algn="ctr"/>
            <a:r>
              <a:rPr lang="fr-CA" sz="1800" dirty="0">
                <a:solidFill>
                  <a:prstClr val="white"/>
                </a:solidFill>
                <a:effectLst>
                  <a:outerShdw blurRad="38100" dist="38100" dir="2700000" algn="tl">
                    <a:srgbClr val="000000">
                      <a:alpha val="43137"/>
                    </a:srgbClr>
                  </a:outerShdw>
                </a:effectLst>
                <a:latin typeface="Arial" pitchFamily="34" charset="0"/>
                <a:cs typeface="Arial" pitchFamily="34" charset="0"/>
              </a:rPr>
              <a:t>Yukon Bureau of Statistics</a:t>
            </a:r>
          </a:p>
          <a:p>
            <a:pPr algn="ctr"/>
            <a:r>
              <a:rPr lang="en-US" sz="1800" dirty="0">
                <a:solidFill>
                  <a:prstClr val="white"/>
                </a:solidFill>
                <a:effectLst>
                  <a:outerShdw blurRad="38100" dist="38100" dir="2700000" algn="tl">
                    <a:srgbClr val="000000">
                      <a:alpha val="43137"/>
                    </a:srgbClr>
                  </a:outerShdw>
                </a:effectLst>
                <a:latin typeface="Arial" pitchFamily="34" charset="0"/>
                <a:cs typeface="Arial" pitchFamily="34" charset="0"/>
              </a:rPr>
              <a:t>Department of Finance</a:t>
            </a:r>
          </a:p>
          <a:p>
            <a:pPr algn="ctr"/>
            <a:r>
              <a:rPr lang="en-US" sz="1800" dirty="0">
                <a:solidFill>
                  <a:prstClr val="white"/>
                </a:solidFill>
                <a:effectLst>
                  <a:outerShdw blurRad="38100" dist="38100" dir="2700000" algn="tl">
                    <a:srgbClr val="000000">
                      <a:alpha val="43137"/>
                    </a:srgbClr>
                  </a:outerShdw>
                </a:effectLst>
                <a:latin typeface="Arial" pitchFamily="34" charset="0"/>
                <a:cs typeface="Arial" pitchFamily="34" charset="0"/>
              </a:rPr>
              <a:t>Government of Yukon</a:t>
            </a:r>
            <a:endParaRPr lang="en-CA" sz="1800" dirty="0">
              <a:solidFill>
                <a:prstClr val="white"/>
              </a:solidFill>
              <a:effectLst>
                <a:outerShdw blurRad="38100" dist="38100" dir="2700000" algn="tl">
                  <a:srgbClr val="000000">
                    <a:alpha val="43137"/>
                  </a:srgbClr>
                </a:outerShdw>
              </a:effectLst>
              <a:latin typeface="Arial" pitchFamily="34" charset="0"/>
              <a:cs typeface="Arial" pitchFamily="34" charset="0"/>
            </a:endParaRPr>
          </a:p>
        </p:txBody>
      </p:sp>
      <p:sp>
        <p:nvSpPr>
          <p:cNvPr id="6" name="Text Box 9"/>
          <p:cNvSpPr txBox="1">
            <a:spLocks noChangeArrowheads="1"/>
          </p:cNvSpPr>
          <p:nvPr/>
        </p:nvSpPr>
        <p:spPr bwMode="auto">
          <a:xfrm>
            <a:off x="1604962" y="4240931"/>
            <a:ext cx="5938838" cy="300082"/>
          </a:xfrm>
          <a:prstGeom prst="rect">
            <a:avLst/>
          </a:prstGeom>
          <a:noFill/>
          <a:ln w="9525">
            <a:noFill/>
            <a:miter lim="800000"/>
            <a:headEnd/>
            <a:tailEnd/>
          </a:ln>
          <a:effectLst/>
        </p:spPr>
        <p:txBody>
          <a:bodyPr wrap="square">
            <a:spAutoFit/>
          </a:bodyPr>
          <a:lstStyle/>
          <a:p>
            <a:pPr algn="ctr">
              <a:spcBef>
                <a:spcPct val="50000"/>
              </a:spcBef>
            </a:pPr>
            <a:fld id="{0C51ECD7-D5D2-4105-A438-9FCC5FF4CC94}" type="datetime4">
              <a:rPr lang="en-US">
                <a:solidFill>
                  <a:prstClr val="white"/>
                </a:solidFill>
                <a:effectLst>
                  <a:outerShdw blurRad="38100" dist="38100" dir="2700000" algn="tl">
                    <a:srgbClr val="000000">
                      <a:alpha val="43137"/>
                    </a:srgbClr>
                  </a:outerShdw>
                </a:effectLst>
                <a:latin typeface="Arial" pitchFamily="34" charset="0"/>
                <a:cs typeface="Arial" pitchFamily="34" charset="0"/>
              </a:rPr>
              <a:pPr algn="ctr">
                <a:spcBef>
                  <a:spcPct val="50000"/>
                </a:spcBef>
              </a:pPr>
              <a:t>October 31, 2022</a:t>
            </a:fld>
            <a:endParaRPr lang="en-CA" dirty="0">
              <a:solidFill>
                <a:prstClr val="white"/>
              </a:solidFill>
              <a:effectLst>
                <a:outerShdw blurRad="38100" dist="38100" dir="2700000" algn="tl">
                  <a:srgbClr val="000000">
                    <a:alpha val="43137"/>
                  </a:srgbClr>
                </a:outerShdw>
              </a:effectLst>
              <a:latin typeface="Arial" pitchFamily="34" charset="0"/>
              <a:cs typeface="Arial" pitchFamily="34"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6763" y="150014"/>
            <a:ext cx="2172918" cy="754380"/>
          </a:xfrm>
          <a:prstGeom prst="rect">
            <a:avLst/>
          </a:prstGeom>
        </p:spPr>
      </p:pic>
      <p:sp>
        <p:nvSpPr>
          <p:cNvPr id="8" name="TextBox 7"/>
          <p:cNvSpPr txBox="1"/>
          <p:nvPr/>
        </p:nvSpPr>
        <p:spPr>
          <a:xfrm>
            <a:off x="453199" y="284830"/>
            <a:ext cx="5560876" cy="507831"/>
          </a:xfrm>
          <a:prstGeom prst="rect">
            <a:avLst/>
          </a:prstGeom>
          <a:noFill/>
        </p:spPr>
        <p:txBody>
          <a:bodyPr wrap="square" rtlCol="0">
            <a:spAutoFit/>
          </a:bodyPr>
          <a:lstStyle/>
          <a:p>
            <a:r>
              <a:rPr lang="en-CA" sz="2700" b="1" dirty="0">
                <a:solidFill>
                  <a:prstClr val="white"/>
                </a:solidFill>
                <a:effectLst>
                  <a:outerShdw blurRad="38100" dist="38100" dir="2700000" algn="tl">
                    <a:srgbClr val="000000">
                      <a:alpha val="43137"/>
                    </a:srgbClr>
                  </a:outerShdw>
                </a:effectLst>
                <a:latin typeface="Arial Narrow" panose="020B0606020202030204" pitchFamily="34" charset="0"/>
              </a:rPr>
              <a:t>Yukon Bureau of Statistics</a:t>
            </a:r>
          </a:p>
        </p:txBody>
      </p:sp>
    </p:spTree>
    <p:extLst>
      <p:ext uri="{BB962C8B-B14F-4D97-AF65-F5344CB8AC3E}">
        <p14:creationId xmlns:p14="http://schemas.microsoft.com/office/powerpoint/2010/main" val="755656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g17943b2fce8_0_3"/>
          <p:cNvSpPr txBox="1">
            <a:spLocks noGrp="1"/>
          </p:cNvSpPr>
          <p:nvPr>
            <p:ph type="title"/>
          </p:nvPr>
        </p:nvSpPr>
        <p:spPr>
          <a:xfrm>
            <a:off x="311700" y="1851775"/>
            <a:ext cx="8520600" cy="12492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ts val="990"/>
              <a:buFont typeface="Arial"/>
              <a:buNone/>
            </a:pPr>
            <a:r>
              <a:rPr lang="fr-FR" sz="4800">
                <a:solidFill>
                  <a:schemeClr val="lt1"/>
                </a:solidFill>
                <a:latin typeface="Open Sans"/>
                <a:ea typeface="Open Sans"/>
                <a:cs typeface="Open Sans"/>
                <a:sym typeface="Open Sans"/>
              </a:rPr>
              <a:t>Introduction to the Dataverse</a:t>
            </a:r>
            <a:endParaRPr sz="4800">
              <a:solidFill>
                <a:schemeClr val="lt1"/>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176981"/>
            <a:ext cx="5941314" cy="718984"/>
          </a:xfrm>
        </p:spPr>
        <p:txBody>
          <a:bodyPr>
            <a:normAutofit/>
          </a:bodyPr>
          <a:lstStyle/>
          <a:p>
            <a:r>
              <a:rPr lang="en-CA" sz="27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Outline…</a:t>
            </a:r>
          </a:p>
        </p:txBody>
      </p:sp>
      <p:sp>
        <p:nvSpPr>
          <p:cNvPr id="3" name="Content Placeholder 2"/>
          <p:cNvSpPr>
            <a:spLocks noGrp="1"/>
          </p:cNvSpPr>
          <p:nvPr>
            <p:ph idx="1"/>
          </p:nvPr>
        </p:nvSpPr>
        <p:spPr>
          <a:xfrm>
            <a:off x="628650" y="1084007"/>
            <a:ext cx="7886700" cy="3548716"/>
          </a:xfrm>
        </p:spPr>
        <p:txBody>
          <a:bodyPr>
            <a:normAutofit/>
          </a:bodyPr>
          <a:lstStyle/>
          <a:p>
            <a:pPr marL="336947" indent="-336947">
              <a:lnSpc>
                <a:spcPct val="95000"/>
              </a:lnSpc>
              <a:spcBef>
                <a:spcPts val="450"/>
              </a:spcBef>
              <a:spcAft>
                <a:spcPts val="450"/>
              </a:spcAft>
              <a:buClr>
                <a:schemeClr val="accent1">
                  <a:lumMod val="20000"/>
                  <a:lumOff val="80000"/>
                </a:schemeClr>
              </a:buClr>
              <a:buSzPct val="85000"/>
              <a:buFont typeface="Wingdings" pitchFamily="2" charset="2"/>
              <a:buChar char="q"/>
            </a:pPr>
            <a:r>
              <a:rPr lang="en-CA" sz="1800" b="1" dirty="0">
                <a:solidFill>
                  <a:schemeClr val="bg1"/>
                </a:solidFill>
                <a:effectLst>
                  <a:outerShdw blurRad="38100" dist="38100" dir="2700000" algn="tl">
                    <a:srgbClr val="000000">
                      <a:alpha val="43137"/>
                    </a:srgbClr>
                  </a:outerShdw>
                </a:effectLst>
              </a:rPr>
              <a:t>Overview of YBS</a:t>
            </a:r>
          </a:p>
          <a:p>
            <a:pPr marL="336947" indent="-336947">
              <a:lnSpc>
                <a:spcPct val="95000"/>
              </a:lnSpc>
              <a:spcBef>
                <a:spcPts val="450"/>
              </a:spcBef>
              <a:spcAft>
                <a:spcPts val="450"/>
              </a:spcAft>
              <a:buClr>
                <a:schemeClr val="accent1">
                  <a:lumMod val="20000"/>
                  <a:lumOff val="80000"/>
                </a:schemeClr>
              </a:buClr>
              <a:buSzPct val="85000"/>
              <a:buFont typeface="Wingdings" pitchFamily="2" charset="2"/>
              <a:buChar char="q"/>
            </a:pPr>
            <a:r>
              <a:rPr lang="en-US" sz="1800" b="1" dirty="0">
                <a:solidFill>
                  <a:schemeClr val="bg1"/>
                </a:solidFill>
                <a:effectLst>
                  <a:outerShdw blurRad="38100" dist="38100" dir="2700000" algn="tl">
                    <a:srgbClr val="000000">
                      <a:alpha val="43137"/>
                    </a:srgbClr>
                  </a:outerShdw>
                </a:effectLst>
              </a:rPr>
              <a:t>YBS services</a:t>
            </a:r>
          </a:p>
          <a:p>
            <a:pPr marL="336947" indent="-336947">
              <a:lnSpc>
                <a:spcPct val="95000"/>
              </a:lnSpc>
              <a:spcBef>
                <a:spcPts val="450"/>
              </a:spcBef>
              <a:spcAft>
                <a:spcPts val="450"/>
              </a:spcAft>
              <a:buClr>
                <a:schemeClr val="accent1">
                  <a:lumMod val="20000"/>
                  <a:lumOff val="80000"/>
                </a:schemeClr>
              </a:buClr>
              <a:buSzPct val="85000"/>
              <a:buFont typeface="Wingdings" pitchFamily="2" charset="2"/>
              <a:buChar char="q"/>
            </a:pPr>
            <a:r>
              <a:rPr lang="en-US" sz="1800" b="1" dirty="0">
                <a:solidFill>
                  <a:schemeClr val="bg1"/>
                </a:solidFill>
                <a:effectLst>
                  <a:outerShdw blurRad="38100" dist="38100" dir="2700000" algn="tl">
                    <a:srgbClr val="000000">
                      <a:alpha val="43137"/>
                    </a:srgbClr>
                  </a:outerShdw>
                </a:effectLst>
              </a:rPr>
              <a:t>YBS surveys and data products</a:t>
            </a:r>
          </a:p>
          <a:p>
            <a:pPr marL="336947" indent="-336947">
              <a:lnSpc>
                <a:spcPct val="95000"/>
              </a:lnSpc>
              <a:spcBef>
                <a:spcPts val="450"/>
              </a:spcBef>
              <a:spcAft>
                <a:spcPts val="450"/>
              </a:spcAft>
              <a:buClr>
                <a:schemeClr val="accent1">
                  <a:lumMod val="20000"/>
                  <a:lumOff val="80000"/>
                </a:schemeClr>
              </a:buClr>
              <a:buSzPct val="85000"/>
              <a:buFont typeface="Wingdings" pitchFamily="2" charset="2"/>
              <a:buChar char="q"/>
            </a:pPr>
            <a:r>
              <a:rPr lang="en-CA" sz="1800" b="1" dirty="0">
                <a:solidFill>
                  <a:schemeClr val="bg1"/>
                </a:solidFill>
                <a:effectLst>
                  <a:outerShdw blurRad="38100" dist="38100" dir="2700000" algn="tl">
                    <a:srgbClr val="000000">
                      <a:alpha val="43137"/>
                    </a:srgbClr>
                  </a:outerShdw>
                </a:effectLst>
              </a:rPr>
              <a:t>YBS portals and publications </a:t>
            </a:r>
          </a:p>
          <a:p>
            <a:endParaRPr lang="en-CA" sz="1800" dirty="0">
              <a:latin typeface="Arial" panose="020B0604020202020204" pitchFamily="34" charset="0"/>
              <a:cs typeface="Arial" panose="020B0604020202020204" pitchFamily="34" charset="0"/>
            </a:endParaRPr>
          </a:p>
        </p:txBody>
      </p:sp>
      <p:sp>
        <p:nvSpPr>
          <p:cNvPr id="5" name="TextBox 4"/>
          <p:cNvSpPr txBox="1"/>
          <p:nvPr/>
        </p:nvSpPr>
        <p:spPr>
          <a:xfrm>
            <a:off x="4225414" y="4922274"/>
            <a:ext cx="1227803" cy="300082"/>
          </a:xfrm>
          <a:prstGeom prst="rect">
            <a:avLst/>
          </a:prstGeom>
          <a:noFill/>
        </p:spPr>
        <p:txBody>
          <a:bodyPr wrap="square" rtlCol="0">
            <a:spAutoFit/>
          </a:bodyPr>
          <a:lstStyle/>
          <a:p>
            <a:endParaRPr lang="en-CA" dirty="0">
              <a:solidFill>
                <a:prstClr val="black"/>
              </a:solidFill>
              <a:latin typeface="Calibri" panose="020F0502020204030204"/>
            </a:endParaRPr>
          </a:p>
        </p:txBody>
      </p:sp>
      <p:sp>
        <p:nvSpPr>
          <p:cNvPr id="6" name="TextBox 5"/>
          <p:cNvSpPr txBox="1"/>
          <p:nvPr/>
        </p:nvSpPr>
        <p:spPr>
          <a:xfrm>
            <a:off x="4018936" y="4781816"/>
            <a:ext cx="1106129" cy="253916"/>
          </a:xfrm>
          <a:prstGeom prst="rect">
            <a:avLst/>
          </a:prstGeom>
          <a:noFill/>
        </p:spPr>
        <p:txBody>
          <a:bodyPr wrap="square" rtlCol="0">
            <a:spAutoFit/>
          </a:bodyPr>
          <a:lstStyle/>
          <a:p>
            <a:pPr algn="ctr"/>
            <a:fld id="{4056E853-2F67-4F6F-A296-E2F80A24FEA8}" type="slidenum">
              <a:rPr lang="en-CA" sz="1050" b="1">
                <a:solidFill>
                  <a:prstClr val="white"/>
                </a:solidFill>
                <a:latin typeface="Arial" panose="020B0604020202020204" pitchFamily="34" charset="0"/>
                <a:cs typeface="Arial" panose="020B0604020202020204" pitchFamily="34" charset="0"/>
              </a:rPr>
              <a:pPr algn="ctr"/>
              <a:t>60</a:t>
            </a:fld>
            <a:endParaRPr lang="en-CA" sz="1050" b="1" dirty="0">
              <a:solidFill>
                <a:prstClr val="white"/>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479" y="150014"/>
            <a:ext cx="2172918" cy="754380"/>
          </a:xfrm>
          <a:prstGeom prst="rect">
            <a:avLst/>
          </a:prstGeom>
        </p:spPr>
      </p:pic>
    </p:spTree>
    <p:extLst>
      <p:ext uri="{BB962C8B-B14F-4D97-AF65-F5344CB8AC3E}">
        <p14:creationId xmlns:p14="http://schemas.microsoft.com/office/powerpoint/2010/main" val="22061128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176981"/>
            <a:ext cx="5941314" cy="718984"/>
          </a:xfrm>
        </p:spPr>
        <p:txBody>
          <a:bodyPr>
            <a:normAutofit/>
          </a:bodyPr>
          <a:lstStyle/>
          <a:p>
            <a:r>
              <a:rPr lang="en-CA" sz="27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Overview of YBS…</a:t>
            </a:r>
          </a:p>
        </p:txBody>
      </p:sp>
      <p:sp>
        <p:nvSpPr>
          <p:cNvPr id="3" name="Content Placeholder 2"/>
          <p:cNvSpPr>
            <a:spLocks noGrp="1"/>
          </p:cNvSpPr>
          <p:nvPr>
            <p:ph idx="1"/>
          </p:nvPr>
        </p:nvSpPr>
        <p:spPr>
          <a:xfrm>
            <a:off x="628650" y="1084007"/>
            <a:ext cx="7990188" cy="3548716"/>
          </a:xfrm>
        </p:spPr>
        <p:txBody>
          <a:bodyPr>
            <a:normAutofit/>
          </a:bodyPr>
          <a:lstStyle/>
          <a:p>
            <a:pPr marL="336947" indent="-336947">
              <a:lnSpc>
                <a:spcPct val="95000"/>
              </a:lnSpc>
              <a:spcBef>
                <a:spcPts val="0"/>
              </a:spcBef>
              <a:buClr>
                <a:schemeClr val="accent1">
                  <a:lumMod val="20000"/>
                  <a:lumOff val="80000"/>
                </a:schemeClr>
              </a:buClr>
              <a:buSzPct val="85000"/>
              <a:buFont typeface="Wingdings" pitchFamily="2" charset="2"/>
              <a:buChar char="q"/>
            </a:pPr>
            <a:r>
              <a:rPr lang="en-US" sz="165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Yukon Bureau of Statistics (YBS) </a:t>
            </a:r>
          </a:p>
          <a:p>
            <a:pPr marL="541735" indent="-136922">
              <a:lnSpc>
                <a:spcPct val="95000"/>
              </a:lnSpc>
              <a:spcBef>
                <a:spcPts val="0"/>
              </a:spcBef>
              <a:buClr>
                <a:schemeClr val="accent1">
                  <a:lumMod val="20000"/>
                  <a:lumOff val="80000"/>
                </a:schemeClr>
              </a:buClr>
              <a:buSzPct val="85000"/>
              <a:buFont typeface="Arial" panose="020B0604020202020204" pitchFamily="34" charset="0"/>
              <a:buChar char="–"/>
            </a:pPr>
            <a:r>
              <a:rPr lang="en-US" sz="165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Yukon’s official statistical agency </a:t>
            </a:r>
          </a:p>
          <a:p>
            <a:pPr marL="541735" indent="-136922">
              <a:lnSpc>
                <a:spcPct val="95000"/>
              </a:lnSpc>
              <a:spcBef>
                <a:spcPts val="0"/>
              </a:spcBef>
              <a:spcAft>
                <a:spcPts val="450"/>
              </a:spcAft>
              <a:buClr>
                <a:schemeClr val="accent1">
                  <a:lumMod val="20000"/>
                  <a:lumOff val="80000"/>
                </a:schemeClr>
              </a:buClr>
              <a:buSzPct val="85000"/>
              <a:buFont typeface="Arial" panose="020B0604020202020204" pitchFamily="34" charset="0"/>
              <a:buChar char="–"/>
            </a:pPr>
            <a:r>
              <a:rPr lang="en-US" sz="165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Part of Canada’s National Statistical System</a:t>
            </a:r>
          </a:p>
          <a:p>
            <a:pPr marL="336947" indent="-336947">
              <a:lnSpc>
                <a:spcPct val="95000"/>
              </a:lnSpc>
              <a:spcBef>
                <a:spcPts val="450"/>
              </a:spcBef>
              <a:spcAft>
                <a:spcPts val="450"/>
              </a:spcAft>
              <a:buClr>
                <a:schemeClr val="accent1">
                  <a:lumMod val="20000"/>
                  <a:lumOff val="80000"/>
                </a:schemeClr>
              </a:buClr>
              <a:buSzPct val="85000"/>
              <a:buFont typeface="Wingdings" pitchFamily="2" charset="2"/>
              <a:buChar char="q"/>
            </a:pPr>
            <a:r>
              <a:rPr lang="en-US" sz="165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YBS collects, compiles, analyzes, and publish statistical information</a:t>
            </a:r>
          </a:p>
          <a:p>
            <a:pPr marL="336947" lvl="1" indent="-336947">
              <a:lnSpc>
                <a:spcPct val="95000"/>
              </a:lnSpc>
              <a:spcBef>
                <a:spcPts val="450"/>
              </a:spcBef>
              <a:buClr>
                <a:schemeClr val="accent1">
                  <a:lumMod val="20000"/>
                  <a:lumOff val="80000"/>
                </a:schemeClr>
              </a:buClr>
              <a:buSzPct val="85000"/>
              <a:buFont typeface="Wingdings" pitchFamily="2" charset="2"/>
              <a:buChar char="q"/>
            </a:pPr>
            <a:r>
              <a:rPr lang="en-US" sz="165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Bureau publishes data to –</a:t>
            </a:r>
          </a:p>
          <a:p>
            <a:pPr marL="541735" lvl="1" indent="-136922">
              <a:lnSpc>
                <a:spcPct val="95000"/>
              </a:lnSpc>
              <a:spcBef>
                <a:spcPts val="0"/>
              </a:spcBef>
              <a:buClr>
                <a:schemeClr val="accent1">
                  <a:lumMod val="20000"/>
                  <a:lumOff val="80000"/>
                </a:schemeClr>
              </a:buClr>
              <a:buSzPct val="85000"/>
              <a:buFont typeface="Arial" panose="020B0604020202020204" pitchFamily="34" charset="0"/>
              <a:buChar char="–"/>
            </a:pPr>
            <a:r>
              <a:rPr lang="en-US" sz="165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fulfill legal requirements, e.g., allocation of grants, policy/program development</a:t>
            </a:r>
          </a:p>
          <a:p>
            <a:pPr marL="541735" lvl="1" indent="-136922">
              <a:lnSpc>
                <a:spcPct val="95000"/>
              </a:lnSpc>
              <a:spcBef>
                <a:spcPts val="0"/>
              </a:spcBef>
              <a:buClr>
                <a:schemeClr val="accent1">
                  <a:lumMod val="20000"/>
                  <a:lumOff val="80000"/>
                </a:schemeClr>
              </a:buClr>
              <a:buSzPct val="85000"/>
              <a:buFont typeface="Arial" panose="020B0604020202020204" pitchFamily="34" charset="0"/>
              <a:buChar char="–"/>
            </a:pPr>
            <a:r>
              <a:rPr lang="en-US" sz="165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fill data gaps, e.g., prices data, rent data, environmental indicators, etc.</a:t>
            </a:r>
          </a:p>
          <a:p>
            <a:pPr marL="541735" lvl="1" indent="-136922">
              <a:lnSpc>
                <a:spcPct val="95000"/>
              </a:lnSpc>
              <a:spcBef>
                <a:spcPts val="0"/>
              </a:spcBef>
              <a:spcAft>
                <a:spcPts val="450"/>
              </a:spcAft>
              <a:buClr>
                <a:schemeClr val="accent1">
                  <a:lumMod val="20000"/>
                  <a:lumOff val="80000"/>
                </a:schemeClr>
              </a:buClr>
              <a:buSzPct val="85000"/>
              <a:buFont typeface="Arial" panose="020B0604020202020204" pitchFamily="34" charset="0"/>
              <a:buChar char="–"/>
            </a:pPr>
            <a:r>
              <a:rPr lang="en-US" sz="165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help Yukon residents, businesses, and institutions in making informed decision</a:t>
            </a:r>
          </a:p>
          <a:p>
            <a:pPr marL="336947" indent="-336947">
              <a:lnSpc>
                <a:spcPct val="95000"/>
              </a:lnSpc>
              <a:spcBef>
                <a:spcPts val="450"/>
              </a:spcBef>
              <a:buClr>
                <a:schemeClr val="accent1">
                  <a:lumMod val="20000"/>
                  <a:lumOff val="80000"/>
                </a:schemeClr>
              </a:buClr>
              <a:buSzPct val="85000"/>
              <a:buFont typeface="Wingdings" pitchFamily="2" charset="2"/>
              <a:buChar char="q"/>
            </a:pPr>
            <a:r>
              <a:rPr lang="en-US" sz="165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YBS operates under the authority of Yukon’s </a:t>
            </a:r>
            <a:r>
              <a:rPr lang="en-US" sz="1650"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Statistics Act</a:t>
            </a:r>
          </a:p>
          <a:p>
            <a:pPr marL="541735" lvl="1" indent="-136922">
              <a:lnSpc>
                <a:spcPct val="95000"/>
              </a:lnSpc>
              <a:spcBef>
                <a:spcPts val="0"/>
              </a:spcBef>
              <a:buClr>
                <a:schemeClr val="accent1">
                  <a:lumMod val="20000"/>
                  <a:lumOff val="80000"/>
                </a:schemeClr>
              </a:buClr>
              <a:buSzPct val="85000"/>
              <a:buFont typeface="Arial" panose="020B0604020202020204" pitchFamily="34" charset="0"/>
              <a:buChar char="–"/>
            </a:pPr>
            <a:r>
              <a:rPr lang="en-US" sz="165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sets a high confidentiality standard to provide complete protection of privacy</a:t>
            </a:r>
          </a:p>
          <a:p>
            <a:pPr marL="541735" lvl="1" indent="-136922">
              <a:lnSpc>
                <a:spcPct val="95000"/>
              </a:lnSpc>
              <a:spcBef>
                <a:spcPts val="0"/>
              </a:spcBef>
              <a:spcAft>
                <a:spcPts val="450"/>
              </a:spcAft>
              <a:buClr>
                <a:schemeClr val="accent1">
                  <a:lumMod val="20000"/>
                  <a:lumOff val="80000"/>
                </a:schemeClr>
              </a:buClr>
              <a:buSzPct val="85000"/>
              <a:buFont typeface="Arial" panose="020B0604020202020204" pitchFamily="34" charset="0"/>
              <a:buChar char="–"/>
            </a:pPr>
            <a:r>
              <a:rPr lang="en-US" sz="165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generally, prevails over other </a:t>
            </a:r>
            <a:r>
              <a:rPr lang="en-US" sz="1650"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Acts</a:t>
            </a:r>
          </a:p>
        </p:txBody>
      </p:sp>
      <p:sp>
        <p:nvSpPr>
          <p:cNvPr id="5" name="TextBox 4"/>
          <p:cNvSpPr txBox="1"/>
          <p:nvPr/>
        </p:nvSpPr>
        <p:spPr>
          <a:xfrm>
            <a:off x="4225414" y="4922274"/>
            <a:ext cx="1227803" cy="300082"/>
          </a:xfrm>
          <a:prstGeom prst="rect">
            <a:avLst/>
          </a:prstGeom>
          <a:noFill/>
        </p:spPr>
        <p:txBody>
          <a:bodyPr wrap="square" rtlCol="0">
            <a:spAutoFit/>
          </a:bodyPr>
          <a:lstStyle/>
          <a:p>
            <a:pPr>
              <a:defRPr/>
            </a:pPr>
            <a:endParaRPr lang="en-CA" dirty="0">
              <a:solidFill>
                <a:prstClr val="black"/>
              </a:solidFill>
              <a:latin typeface="Calibri" panose="020F0502020204030204"/>
            </a:endParaRPr>
          </a:p>
        </p:txBody>
      </p:sp>
      <p:sp>
        <p:nvSpPr>
          <p:cNvPr id="6" name="TextBox 5"/>
          <p:cNvSpPr txBox="1"/>
          <p:nvPr/>
        </p:nvSpPr>
        <p:spPr>
          <a:xfrm>
            <a:off x="4018936" y="4781816"/>
            <a:ext cx="1106129" cy="253916"/>
          </a:xfrm>
          <a:prstGeom prst="rect">
            <a:avLst/>
          </a:prstGeom>
          <a:noFill/>
        </p:spPr>
        <p:txBody>
          <a:bodyPr wrap="square" rtlCol="0">
            <a:spAutoFit/>
          </a:bodyPr>
          <a:lstStyle/>
          <a:p>
            <a:pPr algn="ctr">
              <a:defRPr/>
            </a:pPr>
            <a:fld id="{4056E853-2F67-4F6F-A296-E2F80A24FEA8}" type="slidenum">
              <a:rPr lang="en-CA" sz="1050" b="1">
                <a:solidFill>
                  <a:prstClr val="white"/>
                </a:solidFill>
                <a:latin typeface="Arial" panose="020B0604020202020204" pitchFamily="34" charset="0"/>
                <a:cs typeface="Arial" panose="020B0604020202020204" pitchFamily="34" charset="0"/>
              </a:rPr>
              <a:pPr algn="ctr">
                <a:defRPr/>
              </a:pPr>
              <a:t>61</a:t>
            </a:fld>
            <a:endParaRPr lang="en-CA" sz="1050" b="1" dirty="0">
              <a:solidFill>
                <a:prstClr val="white"/>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479" y="176980"/>
            <a:ext cx="2172918" cy="692018"/>
          </a:xfrm>
          <a:prstGeom prst="rect">
            <a:avLst/>
          </a:prstGeom>
        </p:spPr>
      </p:pic>
    </p:spTree>
    <p:extLst>
      <p:ext uri="{BB962C8B-B14F-4D97-AF65-F5344CB8AC3E}">
        <p14:creationId xmlns:p14="http://schemas.microsoft.com/office/powerpoint/2010/main" val="11689338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176981"/>
            <a:ext cx="5941314" cy="718984"/>
          </a:xfrm>
        </p:spPr>
        <p:txBody>
          <a:bodyPr>
            <a:normAutofit/>
          </a:bodyPr>
          <a:lstStyle/>
          <a:p>
            <a:r>
              <a:rPr lang="en-US" sz="27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YBS Services: Start to Finish…</a:t>
            </a:r>
            <a:endParaRPr lang="en-CA" sz="27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p:cNvSpPr txBox="1"/>
          <p:nvPr/>
        </p:nvSpPr>
        <p:spPr>
          <a:xfrm>
            <a:off x="4225414" y="4922274"/>
            <a:ext cx="1227803" cy="300082"/>
          </a:xfrm>
          <a:prstGeom prst="rect">
            <a:avLst/>
          </a:prstGeom>
          <a:noFill/>
        </p:spPr>
        <p:txBody>
          <a:bodyPr wrap="square" rtlCol="0">
            <a:spAutoFit/>
          </a:bodyPr>
          <a:lstStyle/>
          <a:p>
            <a:pPr>
              <a:defRPr/>
            </a:pPr>
            <a:endParaRPr lang="en-CA" dirty="0">
              <a:solidFill>
                <a:prstClr val="black"/>
              </a:solidFill>
              <a:latin typeface="Calibri" panose="020F0502020204030204"/>
            </a:endParaRPr>
          </a:p>
        </p:txBody>
      </p:sp>
      <p:sp>
        <p:nvSpPr>
          <p:cNvPr id="6" name="TextBox 5"/>
          <p:cNvSpPr txBox="1"/>
          <p:nvPr/>
        </p:nvSpPr>
        <p:spPr>
          <a:xfrm>
            <a:off x="4018936" y="4781816"/>
            <a:ext cx="1106129" cy="253916"/>
          </a:xfrm>
          <a:prstGeom prst="rect">
            <a:avLst/>
          </a:prstGeom>
          <a:noFill/>
        </p:spPr>
        <p:txBody>
          <a:bodyPr wrap="square" rtlCol="0">
            <a:spAutoFit/>
          </a:bodyPr>
          <a:lstStyle/>
          <a:p>
            <a:pPr algn="ctr">
              <a:defRPr/>
            </a:pPr>
            <a:fld id="{4056E853-2F67-4F6F-A296-E2F80A24FEA8}" type="slidenum">
              <a:rPr lang="en-CA" sz="1050" b="1">
                <a:solidFill>
                  <a:prstClr val="white"/>
                </a:solidFill>
                <a:latin typeface="Arial" panose="020B0604020202020204" pitchFamily="34" charset="0"/>
                <a:cs typeface="Arial" panose="020B0604020202020204" pitchFamily="34" charset="0"/>
              </a:rPr>
              <a:pPr algn="ctr">
                <a:defRPr/>
              </a:pPr>
              <a:t>62</a:t>
            </a:fld>
            <a:endParaRPr lang="en-CA" sz="1050" b="1" dirty="0">
              <a:solidFill>
                <a:prstClr val="white"/>
              </a:solidFill>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026B75FE-47D3-45F7-9F7A-83AB5B4B6635}" type="slidenum">
              <a:rPr lang="en-CA">
                <a:solidFill>
                  <a:prstClr val="black">
                    <a:tint val="75000"/>
                  </a:prstClr>
                </a:solidFill>
                <a:latin typeface="Calibri" panose="020F0502020204030204"/>
              </a:rPr>
              <a:pPr>
                <a:defRPr/>
              </a:pPr>
              <a:t>62</a:t>
            </a:fld>
            <a:endParaRPr lang="en-CA">
              <a:solidFill>
                <a:prstClr val="black">
                  <a:tint val="75000"/>
                </a:prstClr>
              </a:solidFill>
              <a:latin typeface="Calibri" panose="020F0502020204030204"/>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0479" y="150014"/>
            <a:ext cx="2172918" cy="754380"/>
          </a:xfrm>
          <a:prstGeom prst="rect">
            <a:avLst/>
          </a:prstGeom>
        </p:spPr>
      </p:pic>
      <p:sp>
        <p:nvSpPr>
          <p:cNvPr id="9" name="Pentagon 8"/>
          <p:cNvSpPr>
            <a:spLocks/>
          </p:cNvSpPr>
          <p:nvPr/>
        </p:nvSpPr>
        <p:spPr>
          <a:xfrm rot="16200000">
            <a:off x="1701754" y="3291352"/>
            <a:ext cx="685800" cy="1875496"/>
          </a:xfrm>
          <a:prstGeom prst="homePlate">
            <a:avLst>
              <a:gd name="adj" fmla="val 26364"/>
            </a:avLst>
          </a:prstGeom>
          <a:solidFill>
            <a:srgbClr val="C9B5FD"/>
          </a:solidFill>
          <a:ln w="25400" cap="flat" cmpd="sng" algn="ctr">
            <a:solidFill>
              <a:schemeClr val="accent1"/>
            </a:solidFill>
            <a:prstDash val="solid"/>
          </a:ln>
          <a:effectLst>
            <a:outerShdw blurRad="50800" dist="38100" dir="2700000" algn="tl" rotWithShape="0">
              <a:prstClr val="black">
                <a:alpha val="40000"/>
              </a:prstClr>
            </a:outerShdw>
          </a:effectLst>
        </p:spPr>
        <p:txBody>
          <a:bodyPr rot="0" spcFirstLastPara="0" vert="vert" wrap="square" lIns="68580" tIns="34290" rIns="68580" bIns="34290" numCol="1" spcCol="0" rtlCol="0" fromWordArt="0" anchor="ctr" anchorCtr="0" forceAA="0" compatLnSpc="1">
            <a:prstTxWarp prst="textNoShape">
              <a:avLst/>
            </a:prstTxWarp>
            <a:noAutofit/>
          </a:bodyPr>
          <a:lstStyle/>
          <a:p>
            <a:pPr algn="ctr">
              <a:lnSpc>
                <a:spcPct val="90000"/>
              </a:lnSpc>
              <a:defRPr/>
            </a:pPr>
            <a:r>
              <a:rPr lang="en-CA" sz="1800" b="1" kern="0" dirty="0">
                <a:solidFill>
                  <a:srgbClr val="0D0D0D"/>
                </a:solidFill>
                <a:latin typeface="Calibri" panose="020F0502020204030204"/>
                <a:ea typeface="Calibri"/>
                <a:cs typeface="Calibri"/>
              </a:rPr>
              <a:t>Assess Needs </a:t>
            </a:r>
            <a:endParaRPr lang="en-CA" sz="1800" kern="0" dirty="0">
              <a:solidFill>
                <a:sysClr val="window" lastClr="FFFFFF"/>
              </a:solidFill>
              <a:latin typeface="Calibri" panose="020F0502020204030204"/>
              <a:ea typeface="Calibri"/>
              <a:cs typeface="Times New Roman"/>
            </a:endParaRPr>
          </a:p>
        </p:txBody>
      </p:sp>
      <p:sp>
        <p:nvSpPr>
          <p:cNvPr id="10" name="Pentagon 9"/>
          <p:cNvSpPr/>
          <p:nvPr/>
        </p:nvSpPr>
        <p:spPr>
          <a:xfrm flipH="1">
            <a:off x="3105732" y="4081225"/>
            <a:ext cx="4991518" cy="480060"/>
          </a:xfrm>
          <a:prstGeom prst="homePlate">
            <a:avLst/>
          </a:prstGeom>
          <a:solidFill>
            <a:srgbClr val="C9B5FD"/>
          </a:solidFill>
          <a:ln w="25400" cap="flat" cmpd="sng" algn="ctr">
            <a:solidFill>
              <a:schemeClr val="accent1"/>
            </a:solidFill>
            <a:prstDash val="solid"/>
          </a:ln>
          <a:effectLst>
            <a:outerShdw blurRad="50800" dist="38100" dir="2700000" algn="tl" rotWithShape="0">
              <a:prstClr val="black">
                <a:alpha val="40000"/>
              </a:prstClr>
            </a:outerShdw>
          </a:effectLst>
        </p:spPr>
        <p:txBody>
          <a:bodyPr rot="0" spcFirstLastPara="0" vert="horz" wrap="square" lIns="68580" tIns="34290" rIns="68580" bIns="34290" numCol="1" spcCol="0" rtlCol="0" fromWordArt="0" anchor="t" anchorCtr="0" forceAA="0" compatLnSpc="1">
            <a:prstTxWarp prst="textNoShape">
              <a:avLst/>
            </a:prstTxWarp>
            <a:noAutofit/>
          </a:bodyPr>
          <a:lstStyle/>
          <a:p>
            <a:pPr marL="64294">
              <a:lnSpc>
                <a:spcPct val="95000"/>
              </a:lnSpc>
              <a:defRPr/>
            </a:pPr>
            <a:r>
              <a:rPr lang="en-CA" b="1" kern="0" dirty="0">
                <a:solidFill>
                  <a:srgbClr val="000099"/>
                </a:solidFill>
                <a:latin typeface="Arial Narrow" panose="020B0606020202030204" pitchFamily="34" charset="0"/>
                <a:ea typeface="Calibri"/>
                <a:cs typeface="Times New Roman"/>
              </a:rPr>
              <a:t>Develop research questions and objectives; Analyze data requirements; Identify existing data sources</a:t>
            </a:r>
          </a:p>
        </p:txBody>
      </p:sp>
      <p:sp>
        <p:nvSpPr>
          <p:cNvPr id="11" name="Chevron 10"/>
          <p:cNvSpPr>
            <a:spLocks/>
          </p:cNvSpPr>
          <p:nvPr/>
        </p:nvSpPr>
        <p:spPr>
          <a:xfrm rot="16200000">
            <a:off x="1701755" y="2593519"/>
            <a:ext cx="685800" cy="1875500"/>
          </a:xfrm>
          <a:prstGeom prst="chevron">
            <a:avLst>
              <a:gd name="adj" fmla="val 25455"/>
            </a:avLst>
          </a:prstGeom>
          <a:solidFill>
            <a:srgbClr val="B9CDFF"/>
          </a:solidFill>
          <a:ln w="25400" cap="flat" cmpd="sng" algn="ctr">
            <a:solidFill>
              <a:schemeClr val="accent1"/>
            </a:solidFill>
            <a:prstDash val="solid"/>
          </a:ln>
          <a:effectLst>
            <a:outerShdw blurRad="50800" dist="38100" dir="2700000" algn="tl" rotWithShape="0">
              <a:prstClr val="black">
                <a:alpha val="40000"/>
              </a:prstClr>
            </a:outerShdw>
          </a:effectLst>
        </p:spPr>
        <p:txBody>
          <a:bodyPr rot="0" spcFirstLastPara="0" vert="vert" wrap="square" lIns="68580" tIns="34290" rIns="68580" bIns="34290" numCol="1" spcCol="0" rtlCol="0" fromWordArt="0" anchor="ctr" anchorCtr="0" forceAA="0" compatLnSpc="1">
            <a:prstTxWarp prst="textNoShape">
              <a:avLst/>
            </a:prstTxWarp>
            <a:noAutofit/>
          </a:bodyPr>
          <a:lstStyle/>
          <a:p>
            <a:pPr algn="ctr">
              <a:lnSpc>
                <a:spcPct val="90000"/>
              </a:lnSpc>
              <a:defRPr/>
            </a:pPr>
            <a:r>
              <a:rPr lang="en-CA" sz="1800" b="1" kern="0" dirty="0">
                <a:solidFill>
                  <a:sysClr val="windowText" lastClr="000000"/>
                </a:solidFill>
                <a:latin typeface="Calibri" panose="020F0502020204030204"/>
                <a:ea typeface="Calibri"/>
                <a:cs typeface="Calibri"/>
              </a:rPr>
              <a:t>Design Research</a:t>
            </a:r>
            <a:endParaRPr lang="en-CA" sz="1800" kern="0" dirty="0">
              <a:solidFill>
                <a:sysClr val="windowText" lastClr="000000"/>
              </a:solidFill>
              <a:latin typeface="Calibri" panose="020F0502020204030204"/>
              <a:ea typeface="Calibri"/>
              <a:cs typeface="Times New Roman"/>
            </a:endParaRPr>
          </a:p>
        </p:txBody>
      </p:sp>
      <p:sp>
        <p:nvSpPr>
          <p:cNvPr id="12" name="Pentagon 11"/>
          <p:cNvSpPr/>
          <p:nvPr/>
        </p:nvSpPr>
        <p:spPr>
          <a:xfrm flipH="1">
            <a:off x="3068223" y="3380634"/>
            <a:ext cx="5029027" cy="480060"/>
          </a:xfrm>
          <a:prstGeom prst="homePlate">
            <a:avLst/>
          </a:prstGeom>
          <a:solidFill>
            <a:srgbClr val="B9CDFF"/>
          </a:solidFill>
          <a:ln w="25400" cap="flat" cmpd="sng" algn="ctr">
            <a:solidFill>
              <a:schemeClr val="accent1"/>
            </a:solidFill>
            <a:prstDash val="solid"/>
          </a:ln>
          <a:effectLst>
            <a:outerShdw blurRad="50800" dist="38100" dir="2700000" algn="tl" rotWithShape="0">
              <a:prstClr val="black">
                <a:alpha val="40000"/>
              </a:prstClr>
            </a:outerShdw>
          </a:effectLst>
        </p:spPr>
        <p:txBody>
          <a:bodyPr rot="0" spcFirstLastPara="0" vert="horz" wrap="square" lIns="68580" tIns="34290" rIns="68580" bIns="34290" numCol="1" spcCol="0" rtlCol="0" fromWordArt="0" anchor="t" anchorCtr="0" forceAA="0" compatLnSpc="1">
            <a:prstTxWarp prst="textNoShape">
              <a:avLst/>
            </a:prstTxWarp>
            <a:noAutofit/>
          </a:bodyPr>
          <a:lstStyle/>
          <a:p>
            <a:pPr marL="64294">
              <a:lnSpc>
                <a:spcPct val="95000"/>
              </a:lnSpc>
            </a:pPr>
            <a:r>
              <a:rPr lang="en-US" b="1" kern="0" dirty="0">
                <a:solidFill>
                  <a:srgbClr val="000099"/>
                </a:solidFill>
                <a:latin typeface="Arial Narrow" panose="020B0606020202030204" pitchFamily="34" charset="0"/>
                <a:ea typeface="Calibri"/>
                <a:cs typeface="Times New Roman"/>
              </a:rPr>
              <a:t>Balance objectives with resources; Develop methodology; Develop survey questionnaire; Select sampling design </a:t>
            </a:r>
          </a:p>
        </p:txBody>
      </p:sp>
      <p:sp>
        <p:nvSpPr>
          <p:cNvPr id="13" name="Chevron 12"/>
          <p:cNvSpPr>
            <a:spLocks/>
          </p:cNvSpPr>
          <p:nvPr/>
        </p:nvSpPr>
        <p:spPr>
          <a:xfrm rot="16200000">
            <a:off x="1701754" y="1895689"/>
            <a:ext cx="685800" cy="1875497"/>
          </a:xfrm>
          <a:prstGeom prst="chevron">
            <a:avLst>
              <a:gd name="adj" fmla="val 25456"/>
            </a:avLst>
          </a:prstGeom>
          <a:solidFill>
            <a:srgbClr val="ABFFFF"/>
          </a:solidFill>
          <a:ln w="25400" cap="flat" cmpd="sng" algn="ctr">
            <a:solidFill>
              <a:schemeClr val="accent1"/>
            </a:solidFill>
            <a:prstDash val="solid"/>
          </a:ln>
          <a:effectLst>
            <a:outerShdw blurRad="50800" dist="38100" dir="2700000" algn="tl" rotWithShape="0">
              <a:prstClr val="black">
                <a:alpha val="40000"/>
              </a:prstClr>
            </a:outerShdw>
          </a:effectLst>
        </p:spPr>
        <p:txBody>
          <a:bodyPr rot="0" spcFirstLastPara="0" vert="vert" wrap="square" lIns="68580" tIns="34290" rIns="68580" bIns="34290" numCol="1" spcCol="0" rtlCol="0" fromWordArt="0" anchor="ctr" anchorCtr="0" forceAA="0" compatLnSpc="1">
            <a:prstTxWarp prst="textNoShape">
              <a:avLst/>
            </a:prstTxWarp>
            <a:noAutofit/>
          </a:bodyPr>
          <a:lstStyle/>
          <a:p>
            <a:pPr algn="ctr">
              <a:lnSpc>
                <a:spcPct val="90000"/>
              </a:lnSpc>
              <a:defRPr/>
            </a:pPr>
            <a:r>
              <a:rPr lang="en-CA" sz="1800" b="1" kern="0" dirty="0">
                <a:solidFill>
                  <a:sysClr val="windowText" lastClr="000000"/>
                </a:solidFill>
                <a:latin typeface="Calibri" panose="020F0502020204030204"/>
                <a:ea typeface="Calibri"/>
                <a:cs typeface="Calibri"/>
              </a:rPr>
              <a:t>Collect Data</a:t>
            </a:r>
            <a:endParaRPr lang="en-CA" sz="1800" kern="0" dirty="0">
              <a:solidFill>
                <a:sysClr val="windowText" lastClr="000000"/>
              </a:solidFill>
              <a:latin typeface="Calibri" panose="020F0502020204030204"/>
              <a:ea typeface="Calibri"/>
              <a:cs typeface="Times New Roman"/>
            </a:endParaRPr>
          </a:p>
        </p:txBody>
      </p:sp>
      <p:sp>
        <p:nvSpPr>
          <p:cNvPr id="14" name="Pentagon 13"/>
          <p:cNvSpPr/>
          <p:nvPr/>
        </p:nvSpPr>
        <p:spPr>
          <a:xfrm flipH="1">
            <a:off x="3068224" y="2665275"/>
            <a:ext cx="5029027" cy="480060"/>
          </a:xfrm>
          <a:prstGeom prst="homePlate">
            <a:avLst/>
          </a:prstGeom>
          <a:solidFill>
            <a:srgbClr val="ABFFFF"/>
          </a:solidFill>
          <a:ln w="25400" cap="flat" cmpd="sng" algn="ctr">
            <a:solidFill>
              <a:schemeClr val="accent1"/>
            </a:solidFill>
            <a:prstDash val="solid"/>
          </a:ln>
          <a:effectLst>
            <a:outerShdw blurRad="50800" dist="38100" dir="2700000" algn="tl" rotWithShape="0">
              <a:prstClr val="black">
                <a:alpha val="40000"/>
              </a:prstClr>
            </a:outerShdw>
          </a:effectLst>
        </p:spPr>
        <p:txBody>
          <a:bodyPr rot="0" spcFirstLastPara="0" vert="horz" wrap="square" lIns="68580" tIns="34290" rIns="68580" bIns="34290" numCol="1" spcCol="0" rtlCol="0" fromWordArt="0" anchor="t" anchorCtr="0" forceAA="0" compatLnSpc="1">
            <a:prstTxWarp prst="textNoShape">
              <a:avLst/>
            </a:prstTxWarp>
            <a:noAutofit/>
          </a:bodyPr>
          <a:lstStyle/>
          <a:p>
            <a:pPr marL="64294">
              <a:lnSpc>
                <a:spcPct val="95000"/>
              </a:lnSpc>
            </a:pPr>
            <a:r>
              <a:rPr lang="en-US" b="1" kern="0" dirty="0">
                <a:solidFill>
                  <a:srgbClr val="000099"/>
                </a:solidFill>
                <a:latin typeface="Arial Narrow" panose="020B0606020202030204" pitchFamily="34" charset="0"/>
                <a:ea typeface="Calibri"/>
                <a:cs typeface="Times New Roman"/>
              </a:rPr>
              <a:t>Admin data, Web surveys, CATI, CAPI, Mail-outs; Focus groups; Data entry, editing, imputation</a:t>
            </a:r>
          </a:p>
        </p:txBody>
      </p:sp>
      <p:sp>
        <p:nvSpPr>
          <p:cNvPr id="15" name="Chevron 14"/>
          <p:cNvSpPr>
            <a:spLocks/>
          </p:cNvSpPr>
          <p:nvPr/>
        </p:nvSpPr>
        <p:spPr>
          <a:xfrm rot="16200000">
            <a:off x="1701756" y="1197856"/>
            <a:ext cx="685800" cy="1875500"/>
          </a:xfrm>
          <a:prstGeom prst="chevron">
            <a:avLst>
              <a:gd name="adj" fmla="val 24545"/>
            </a:avLst>
          </a:prstGeom>
          <a:solidFill>
            <a:srgbClr val="B9FFB9"/>
          </a:solidFill>
          <a:ln w="25400" cap="flat" cmpd="sng" algn="ctr">
            <a:solidFill>
              <a:schemeClr val="accent1"/>
            </a:solidFill>
            <a:prstDash val="solid"/>
          </a:ln>
          <a:effectLst>
            <a:outerShdw blurRad="50800" dist="38100" dir="2700000" algn="tl" rotWithShape="0">
              <a:prstClr val="black">
                <a:alpha val="40000"/>
              </a:prstClr>
            </a:outerShdw>
          </a:effectLst>
        </p:spPr>
        <p:txBody>
          <a:bodyPr rot="0" spcFirstLastPara="0" vert="vert" wrap="square" lIns="68580" tIns="34290" rIns="68580" bIns="34290" numCol="1" spcCol="0" rtlCol="0" fromWordArt="0" anchor="ctr" anchorCtr="0" forceAA="0" compatLnSpc="1">
            <a:prstTxWarp prst="textNoShape">
              <a:avLst/>
            </a:prstTxWarp>
            <a:noAutofit/>
          </a:bodyPr>
          <a:lstStyle/>
          <a:p>
            <a:pPr algn="ctr">
              <a:lnSpc>
                <a:spcPct val="90000"/>
              </a:lnSpc>
              <a:defRPr/>
            </a:pPr>
            <a:r>
              <a:rPr lang="en-CA" sz="1800" b="1" kern="0" dirty="0">
                <a:solidFill>
                  <a:sysClr val="windowText" lastClr="000000"/>
                </a:solidFill>
                <a:latin typeface="Calibri" panose="020F0502020204030204"/>
                <a:ea typeface="Calibri"/>
                <a:cs typeface="Calibri"/>
              </a:rPr>
              <a:t>Analyze Data</a:t>
            </a:r>
            <a:endParaRPr lang="en-CA" sz="1800" kern="0" dirty="0">
              <a:solidFill>
                <a:sysClr val="windowText" lastClr="000000"/>
              </a:solidFill>
              <a:latin typeface="Calibri" panose="020F0502020204030204"/>
              <a:ea typeface="Calibri"/>
              <a:cs typeface="Times New Roman"/>
            </a:endParaRPr>
          </a:p>
        </p:txBody>
      </p:sp>
      <p:sp>
        <p:nvSpPr>
          <p:cNvPr id="16" name="Pentagon 15"/>
          <p:cNvSpPr/>
          <p:nvPr/>
        </p:nvSpPr>
        <p:spPr>
          <a:xfrm flipH="1">
            <a:off x="3068225" y="1981369"/>
            <a:ext cx="5029027" cy="480060"/>
          </a:xfrm>
          <a:prstGeom prst="homePlate">
            <a:avLst/>
          </a:prstGeom>
          <a:solidFill>
            <a:srgbClr val="B9FFB9"/>
          </a:solidFill>
          <a:ln w="25400" cap="flat" cmpd="sng" algn="ctr">
            <a:solidFill>
              <a:schemeClr val="accent1"/>
            </a:solidFill>
            <a:prstDash val="solid"/>
          </a:ln>
          <a:effectLst>
            <a:outerShdw blurRad="50800" dist="38100" dir="2700000" algn="tl" rotWithShape="0">
              <a:prstClr val="black">
                <a:alpha val="40000"/>
              </a:prstClr>
            </a:outerShdw>
          </a:effectLst>
        </p:spPr>
        <p:txBody>
          <a:bodyPr rot="0" spcFirstLastPara="0" vert="horz" wrap="square" lIns="68580" tIns="34290" rIns="68580" bIns="34290" numCol="1" spcCol="0" rtlCol="0" fromWordArt="0" anchor="t" anchorCtr="0" forceAA="0" compatLnSpc="1">
            <a:prstTxWarp prst="textNoShape">
              <a:avLst/>
            </a:prstTxWarp>
            <a:noAutofit/>
          </a:bodyPr>
          <a:lstStyle/>
          <a:p>
            <a:pPr marL="64294">
              <a:lnSpc>
                <a:spcPct val="95000"/>
              </a:lnSpc>
            </a:pPr>
            <a:r>
              <a:rPr lang="en-CA" b="1" kern="0" dirty="0">
                <a:solidFill>
                  <a:srgbClr val="000099"/>
                </a:solidFill>
                <a:latin typeface="Arial Narrow" panose="020B0606020202030204" pitchFamily="34" charset="0"/>
                <a:ea typeface="Calibri"/>
                <a:cs typeface="Times New Roman"/>
              </a:rPr>
              <a:t>Coding, Processing, Validation; Descriptive/Inferential statistics; Statistical/Econometric modelling; Thematic analysis</a:t>
            </a:r>
          </a:p>
        </p:txBody>
      </p:sp>
      <p:sp>
        <p:nvSpPr>
          <p:cNvPr id="17" name="Chevron 16"/>
          <p:cNvSpPr>
            <a:spLocks/>
          </p:cNvSpPr>
          <p:nvPr/>
        </p:nvSpPr>
        <p:spPr>
          <a:xfrm rot="16200000">
            <a:off x="1701755" y="500026"/>
            <a:ext cx="685800" cy="1875497"/>
          </a:xfrm>
          <a:prstGeom prst="chevron">
            <a:avLst>
              <a:gd name="adj" fmla="val 23637"/>
            </a:avLst>
          </a:prstGeom>
          <a:solidFill>
            <a:srgbClr val="FFFFB5"/>
          </a:solidFill>
          <a:ln w="25400" cap="flat" cmpd="sng" algn="ctr">
            <a:solidFill>
              <a:schemeClr val="accent1"/>
            </a:solidFill>
            <a:prstDash val="solid"/>
          </a:ln>
          <a:effectLst>
            <a:outerShdw blurRad="50800" dist="38100" dir="2700000" algn="tl" rotWithShape="0">
              <a:prstClr val="black">
                <a:alpha val="40000"/>
              </a:prstClr>
            </a:outerShdw>
          </a:effectLst>
        </p:spPr>
        <p:txBody>
          <a:bodyPr rot="0" spcFirstLastPara="0" vert="vert" wrap="square" lIns="68580" tIns="34290" rIns="68580" bIns="34290" numCol="1" spcCol="0" rtlCol="0" fromWordArt="0" anchor="ctr" anchorCtr="0" forceAA="0" compatLnSpc="1">
            <a:prstTxWarp prst="textNoShape">
              <a:avLst/>
            </a:prstTxWarp>
            <a:noAutofit/>
          </a:bodyPr>
          <a:lstStyle/>
          <a:p>
            <a:pPr algn="ctr">
              <a:lnSpc>
                <a:spcPct val="90000"/>
              </a:lnSpc>
              <a:defRPr/>
            </a:pPr>
            <a:r>
              <a:rPr lang="en-CA" sz="1800" b="1" kern="0" dirty="0">
                <a:solidFill>
                  <a:sysClr val="windowText" lastClr="000000"/>
                </a:solidFill>
                <a:latin typeface="Calibri" panose="020F0502020204030204"/>
                <a:ea typeface="Calibri"/>
                <a:cs typeface="Calibri"/>
              </a:rPr>
              <a:t>Report Results</a:t>
            </a:r>
            <a:endParaRPr lang="en-CA" sz="1800" kern="0" dirty="0">
              <a:solidFill>
                <a:sysClr val="windowText" lastClr="000000"/>
              </a:solidFill>
              <a:latin typeface="Calibri" panose="020F0502020204030204"/>
              <a:ea typeface="Calibri"/>
              <a:cs typeface="Times New Roman"/>
            </a:endParaRPr>
          </a:p>
        </p:txBody>
      </p:sp>
      <p:sp>
        <p:nvSpPr>
          <p:cNvPr id="18" name="Pentagon 17"/>
          <p:cNvSpPr/>
          <p:nvPr/>
        </p:nvSpPr>
        <p:spPr>
          <a:xfrm flipH="1">
            <a:off x="3048975" y="1282806"/>
            <a:ext cx="5048277" cy="494717"/>
          </a:xfrm>
          <a:prstGeom prst="homePlate">
            <a:avLst/>
          </a:prstGeom>
          <a:solidFill>
            <a:srgbClr val="FFFFB5"/>
          </a:solidFill>
          <a:ln w="25400" cap="flat" cmpd="sng" algn="ctr">
            <a:solidFill>
              <a:schemeClr val="accent1"/>
            </a:solidFill>
            <a:prstDash val="solid"/>
          </a:ln>
          <a:effectLst>
            <a:outerShdw blurRad="50800" dist="38100" dir="2700000" algn="tl" rotWithShape="0">
              <a:prstClr val="black">
                <a:alpha val="40000"/>
              </a:prstClr>
            </a:outerShdw>
          </a:effectLst>
        </p:spPr>
        <p:txBody>
          <a:bodyPr rot="0" spcFirstLastPara="0" vert="horz" wrap="square" lIns="68580" tIns="34290" rIns="68580" bIns="34290" numCol="1" spcCol="0" rtlCol="0" fromWordArt="0" anchor="t" anchorCtr="0" forceAA="0" compatLnSpc="1">
            <a:prstTxWarp prst="textNoShape">
              <a:avLst/>
            </a:prstTxWarp>
            <a:noAutofit/>
          </a:bodyPr>
          <a:lstStyle/>
          <a:p>
            <a:pPr marL="64294">
              <a:lnSpc>
                <a:spcPct val="95000"/>
              </a:lnSpc>
            </a:pPr>
            <a:r>
              <a:rPr lang="en-CA" b="1" kern="0" dirty="0">
                <a:solidFill>
                  <a:srgbClr val="000099"/>
                </a:solidFill>
                <a:latin typeface="Arial Narrow" panose="020B0606020202030204" pitchFamily="34" charset="0"/>
                <a:ea typeface="Calibri"/>
                <a:cs typeface="Times New Roman"/>
              </a:rPr>
              <a:t>Ensure data quality and accuracy of analysis; Validate results; Identify key findings; Prepare report</a:t>
            </a:r>
          </a:p>
        </p:txBody>
      </p:sp>
    </p:spTree>
    <p:extLst>
      <p:ext uri="{BB962C8B-B14F-4D97-AF65-F5344CB8AC3E}">
        <p14:creationId xmlns:p14="http://schemas.microsoft.com/office/powerpoint/2010/main" val="28742890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176981"/>
            <a:ext cx="5941314" cy="718984"/>
          </a:xfrm>
        </p:spPr>
        <p:txBody>
          <a:bodyPr>
            <a:normAutofit/>
          </a:bodyPr>
          <a:lstStyle/>
          <a:p>
            <a:r>
              <a:rPr lang="en-CA" sz="27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YBS surveys and data products…</a:t>
            </a:r>
          </a:p>
        </p:txBody>
      </p:sp>
      <p:graphicFrame>
        <p:nvGraphicFramePr>
          <p:cNvPr id="13" name="Content Placeholder 12">
            <a:extLst>
              <a:ext uri="{FF2B5EF4-FFF2-40B4-BE49-F238E27FC236}">
                <a16:creationId xmlns:a16="http://schemas.microsoft.com/office/drawing/2014/main" id="{5F3F39AE-8D5B-2BA6-4631-96600916B46F}"/>
              </a:ext>
            </a:extLst>
          </p:cNvPr>
          <p:cNvGraphicFramePr>
            <a:graphicFrameLocks noGrp="1"/>
          </p:cNvGraphicFramePr>
          <p:nvPr>
            <p:ph idx="1"/>
          </p:nvPr>
        </p:nvGraphicFramePr>
        <p:xfrm>
          <a:off x="722870" y="967339"/>
          <a:ext cx="7723298" cy="3665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4225414" y="4922274"/>
            <a:ext cx="1227803" cy="300082"/>
          </a:xfrm>
          <a:prstGeom prst="rect">
            <a:avLst/>
          </a:prstGeom>
          <a:noFill/>
        </p:spPr>
        <p:txBody>
          <a:bodyPr wrap="square" rtlCol="0">
            <a:spAutoFit/>
          </a:bodyPr>
          <a:lstStyle/>
          <a:p>
            <a:pPr>
              <a:defRPr/>
            </a:pPr>
            <a:endParaRPr lang="en-CA" dirty="0">
              <a:solidFill>
                <a:prstClr val="black"/>
              </a:solidFill>
              <a:latin typeface="Calibri" panose="020F0502020204030204"/>
            </a:endParaRPr>
          </a:p>
        </p:txBody>
      </p:sp>
      <p:sp>
        <p:nvSpPr>
          <p:cNvPr id="6" name="TextBox 5"/>
          <p:cNvSpPr txBox="1"/>
          <p:nvPr/>
        </p:nvSpPr>
        <p:spPr>
          <a:xfrm>
            <a:off x="4018936" y="4781816"/>
            <a:ext cx="1106129" cy="253916"/>
          </a:xfrm>
          <a:prstGeom prst="rect">
            <a:avLst/>
          </a:prstGeom>
          <a:noFill/>
        </p:spPr>
        <p:txBody>
          <a:bodyPr wrap="square" rtlCol="0">
            <a:spAutoFit/>
          </a:bodyPr>
          <a:lstStyle/>
          <a:p>
            <a:pPr algn="ctr">
              <a:defRPr/>
            </a:pPr>
            <a:fld id="{4056E853-2F67-4F6F-A296-E2F80A24FEA8}" type="slidenum">
              <a:rPr lang="en-CA" sz="1050" b="1">
                <a:solidFill>
                  <a:prstClr val="white"/>
                </a:solidFill>
                <a:latin typeface="Arial" panose="020B0604020202020204" pitchFamily="34" charset="0"/>
                <a:cs typeface="Arial" panose="020B0604020202020204" pitchFamily="34" charset="0"/>
              </a:rPr>
              <a:pPr algn="ctr">
                <a:defRPr/>
              </a:pPr>
              <a:t>63</a:t>
            </a:fld>
            <a:endParaRPr lang="en-CA" sz="1050" b="1" dirty="0">
              <a:solidFill>
                <a:prstClr val="white"/>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60479" y="176980"/>
            <a:ext cx="2172918" cy="710951"/>
          </a:xfrm>
          <a:prstGeom prst="rect">
            <a:avLst/>
          </a:prstGeom>
        </p:spPr>
      </p:pic>
    </p:spTree>
    <p:extLst>
      <p:ext uri="{BB962C8B-B14F-4D97-AF65-F5344CB8AC3E}">
        <p14:creationId xmlns:p14="http://schemas.microsoft.com/office/powerpoint/2010/main" val="14201225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176981"/>
            <a:ext cx="5941314" cy="718984"/>
          </a:xfrm>
        </p:spPr>
        <p:txBody>
          <a:bodyPr>
            <a:normAutofit/>
          </a:bodyPr>
          <a:lstStyle/>
          <a:p>
            <a:r>
              <a:rPr lang="en-CA" sz="27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YBS Publications…</a:t>
            </a:r>
          </a:p>
        </p:txBody>
      </p:sp>
      <p:sp>
        <p:nvSpPr>
          <p:cNvPr id="3" name="Content Placeholder 2"/>
          <p:cNvSpPr>
            <a:spLocks noGrp="1"/>
          </p:cNvSpPr>
          <p:nvPr>
            <p:ph idx="1"/>
          </p:nvPr>
        </p:nvSpPr>
        <p:spPr>
          <a:xfrm>
            <a:off x="628650" y="981778"/>
            <a:ext cx="7896927" cy="3650945"/>
          </a:xfrm>
        </p:spPr>
        <p:txBody>
          <a:bodyPr>
            <a:normAutofit lnSpcReduction="10000"/>
          </a:bodyPr>
          <a:lstStyle/>
          <a:p>
            <a:pPr marL="336947" indent="-336947">
              <a:lnSpc>
                <a:spcPct val="95000"/>
              </a:lnSpc>
              <a:spcBef>
                <a:spcPts val="450"/>
              </a:spcBef>
              <a:spcAft>
                <a:spcPts val="450"/>
              </a:spcAft>
              <a:buClr>
                <a:schemeClr val="accent1">
                  <a:lumMod val="20000"/>
                  <a:lumOff val="80000"/>
                </a:schemeClr>
              </a:buClr>
              <a:buSzPct val="85000"/>
              <a:buFont typeface="Wingdings" pitchFamily="2" charset="2"/>
              <a:buChar char="q"/>
            </a:pPr>
            <a:r>
              <a:rPr lang="en-US" sz="1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Regular Publications</a:t>
            </a:r>
            <a:endParaRPr lang="en-US" sz="15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541735" lvl="2" indent="-136922">
              <a:lnSpc>
                <a:spcPct val="95000"/>
              </a:lnSpc>
              <a:spcBef>
                <a:spcPts val="0"/>
              </a:spcBef>
              <a:spcAft>
                <a:spcPts val="450"/>
              </a:spcAft>
              <a:buClr>
                <a:schemeClr val="accent1">
                  <a:lumMod val="20000"/>
                  <a:lumOff val="80000"/>
                </a:schemeClr>
              </a:buClr>
              <a:buSzPct val="85000"/>
              <a:buFont typeface="Calibri" panose="020F0502020204030204" pitchFamily="34" charset="0"/>
              <a:buChar char="–"/>
            </a:pPr>
            <a:r>
              <a:rPr lang="en-US" sz="135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Demographic Statistics: Population estimates; Population projections</a:t>
            </a:r>
          </a:p>
          <a:p>
            <a:pPr marL="541735" lvl="2" indent="-136922">
              <a:lnSpc>
                <a:spcPct val="95000"/>
              </a:lnSpc>
              <a:spcBef>
                <a:spcPts val="0"/>
              </a:spcBef>
              <a:spcAft>
                <a:spcPts val="450"/>
              </a:spcAft>
              <a:buClr>
                <a:schemeClr val="accent1">
                  <a:lumMod val="20000"/>
                  <a:lumOff val="80000"/>
                </a:schemeClr>
              </a:buClr>
              <a:buSzPct val="85000"/>
              <a:buFont typeface="Calibri" panose="020F0502020204030204" pitchFamily="34" charset="0"/>
              <a:buChar char="–"/>
            </a:pPr>
            <a:r>
              <a:rPr lang="en-US" sz="135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Economic Statistics: Retail sales; CPI; Fuel prices; GDP; Balance of Trade; CCOFOG; Energy Facts; Yukon Business Survey; Yukon Visitor Exit Survey </a:t>
            </a:r>
          </a:p>
          <a:p>
            <a:pPr marL="541735" lvl="2" indent="-136922">
              <a:lnSpc>
                <a:spcPct val="95000"/>
              </a:lnSpc>
              <a:spcBef>
                <a:spcPts val="0"/>
              </a:spcBef>
              <a:spcAft>
                <a:spcPts val="450"/>
              </a:spcAft>
              <a:buClr>
                <a:schemeClr val="accent1">
                  <a:lumMod val="20000"/>
                  <a:lumOff val="80000"/>
                </a:schemeClr>
              </a:buClr>
              <a:buSzPct val="85000"/>
              <a:buFont typeface="Calibri" panose="020F0502020204030204" pitchFamily="34" charset="0"/>
              <a:buChar char="–"/>
            </a:pPr>
            <a:r>
              <a:rPr lang="en-US" sz="135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Employment Statistics: Employment and Unemployment; Earnings and hours; Labour demand; Employment and skills supply</a:t>
            </a:r>
          </a:p>
          <a:p>
            <a:pPr marL="541735" lvl="2" indent="-136922">
              <a:lnSpc>
                <a:spcPct val="95000"/>
              </a:lnSpc>
              <a:spcBef>
                <a:spcPts val="0"/>
              </a:spcBef>
              <a:spcAft>
                <a:spcPts val="450"/>
              </a:spcAft>
              <a:buClr>
                <a:schemeClr val="accent1">
                  <a:lumMod val="20000"/>
                  <a:lumOff val="80000"/>
                </a:schemeClr>
              </a:buClr>
              <a:buSzPct val="85000"/>
              <a:buFont typeface="Calibri" panose="020F0502020204030204" pitchFamily="34" charset="0"/>
              <a:buChar char="–"/>
            </a:pPr>
            <a:r>
              <a:rPr lang="en-US" sz="135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Housing Statistics: Rent and vacancy rate; Real estate transactions </a:t>
            </a:r>
          </a:p>
          <a:p>
            <a:pPr marL="541735" lvl="2" indent="-136922">
              <a:lnSpc>
                <a:spcPct val="95000"/>
              </a:lnSpc>
              <a:spcBef>
                <a:spcPts val="0"/>
              </a:spcBef>
              <a:spcAft>
                <a:spcPts val="450"/>
              </a:spcAft>
              <a:buClr>
                <a:schemeClr val="accent1">
                  <a:lumMod val="20000"/>
                  <a:lumOff val="80000"/>
                </a:schemeClr>
              </a:buClr>
              <a:buSzPct val="85000"/>
              <a:buFont typeface="Calibri" panose="020F0502020204030204" pitchFamily="34" charset="0"/>
              <a:buChar char="–"/>
            </a:pPr>
            <a:r>
              <a:rPr lang="en-US" sz="135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Social Statistics: Household spending; Income; RRSP contributions; Crime; etc.</a:t>
            </a:r>
          </a:p>
          <a:p>
            <a:pPr marL="541735" lvl="2" indent="-136922">
              <a:lnSpc>
                <a:spcPct val="95000"/>
              </a:lnSpc>
              <a:spcBef>
                <a:spcPts val="0"/>
              </a:spcBef>
              <a:spcAft>
                <a:spcPts val="450"/>
              </a:spcAft>
              <a:buClr>
                <a:schemeClr val="accent1">
                  <a:lumMod val="20000"/>
                  <a:lumOff val="80000"/>
                </a:schemeClr>
              </a:buClr>
              <a:buSzPct val="85000"/>
              <a:buFont typeface="Calibri" panose="020F0502020204030204" pitchFamily="34" charset="0"/>
              <a:buChar char="–"/>
            </a:pPr>
            <a:r>
              <a:rPr lang="en-US" sz="135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Monthly Statistical Review (data on migration, Community Price Index, Wholesale sales; etc.) </a:t>
            </a:r>
          </a:p>
          <a:p>
            <a:pPr marL="541735" lvl="2" indent="-136922">
              <a:lnSpc>
                <a:spcPct val="95000"/>
              </a:lnSpc>
              <a:spcBef>
                <a:spcPts val="0"/>
              </a:spcBef>
              <a:spcAft>
                <a:spcPts val="450"/>
              </a:spcAft>
              <a:buClr>
                <a:schemeClr val="accent1">
                  <a:lumMod val="20000"/>
                  <a:lumOff val="80000"/>
                </a:schemeClr>
              </a:buClr>
              <a:buSzPct val="85000"/>
              <a:buFont typeface="Calibri" panose="020F0502020204030204" pitchFamily="34" charset="0"/>
              <a:buChar char="–"/>
            </a:pPr>
            <a:r>
              <a:rPr lang="en-US" sz="135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Annual Statistical Review; Annual reports on Yukon indicators</a:t>
            </a:r>
          </a:p>
          <a:p>
            <a:pPr marL="541735" lvl="2" indent="-136922">
              <a:lnSpc>
                <a:spcPct val="95000"/>
              </a:lnSpc>
              <a:spcBef>
                <a:spcPts val="0"/>
              </a:spcBef>
              <a:spcAft>
                <a:spcPts val="450"/>
              </a:spcAft>
              <a:buClr>
                <a:schemeClr val="accent1">
                  <a:lumMod val="20000"/>
                  <a:lumOff val="80000"/>
                </a:schemeClr>
              </a:buClr>
              <a:buSzPct val="85000"/>
              <a:buFont typeface="Calibri" panose="020F0502020204030204" pitchFamily="34" charset="0"/>
              <a:buChar char="–"/>
            </a:pPr>
            <a:r>
              <a:rPr lang="en-US" sz="135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Project-based publications: Hunter Effort; Electricity Values Survey; etc.</a:t>
            </a:r>
          </a:p>
          <a:p>
            <a:pPr marL="336947" lvl="2" indent="-336947">
              <a:lnSpc>
                <a:spcPct val="95000"/>
              </a:lnSpc>
              <a:spcBef>
                <a:spcPts val="450"/>
              </a:spcBef>
              <a:spcAft>
                <a:spcPts val="450"/>
              </a:spcAft>
              <a:buClr>
                <a:schemeClr val="accent1">
                  <a:lumMod val="20000"/>
                  <a:lumOff val="80000"/>
                </a:schemeClr>
              </a:buClr>
              <a:buSzPct val="85000"/>
              <a:buFont typeface="Wingdings" pitchFamily="2" charset="2"/>
              <a:buChar char="q"/>
            </a:pPr>
            <a:r>
              <a:rPr lang="en-US" sz="1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Community Statistics</a:t>
            </a:r>
            <a:endParaRPr lang="en-US" sz="1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36947" indent="-336947">
              <a:lnSpc>
                <a:spcPct val="95000"/>
              </a:lnSpc>
              <a:spcBef>
                <a:spcPts val="450"/>
              </a:spcBef>
              <a:spcAft>
                <a:spcPts val="450"/>
              </a:spcAft>
              <a:buClr>
                <a:schemeClr val="accent1">
                  <a:lumMod val="20000"/>
                  <a:lumOff val="80000"/>
                </a:schemeClr>
              </a:buClr>
              <a:buSzPct val="85000"/>
              <a:buFont typeface="Wingdings" pitchFamily="2" charset="2"/>
              <a:buChar char="q"/>
            </a:pPr>
            <a:r>
              <a:rPr lang="en-US" sz="1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Daily Report</a:t>
            </a:r>
            <a:r>
              <a:rPr lang="en-US" sz="1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one/two-pager on Yukon-relevant data released by StatCan</a:t>
            </a:r>
          </a:p>
        </p:txBody>
      </p:sp>
      <p:sp>
        <p:nvSpPr>
          <p:cNvPr id="5" name="TextBox 4"/>
          <p:cNvSpPr txBox="1"/>
          <p:nvPr/>
        </p:nvSpPr>
        <p:spPr>
          <a:xfrm>
            <a:off x="4225414" y="4922274"/>
            <a:ext cx="1227803" cy="300082"/>
          </a:xfrm>
          <a:prstGeom prst="rect">
            <a:avLst/>
          </a:prstGeom>
          <a:noFill/>
        </p:spPr>
        <p:txBody>
          <a:bodyPr wrap="square" rtlCol="0">
            <a:spAutoFit/>
          </a:bodyPr>
          <a:lstStyle/>
          <a:p>
            <a:pPr>
              <a:defRPr/>
            </a:pPr>
            <a:endParaRPr lang="en-CA" dirty="0">
              <a:solidFill>
                <a:prstClr val="black"/>
              </a:solidFill>
              <a:latin typeface="Calibri" panose="020F0502020204030204"/>
            </a:endParaRPr>
          </a:p>
        </p:txBody>
      </p:sp>
      <p:sp>
        <p:nvSpPr>
          <p:cNvPr id="6" name="TextBox 5"/>
          <p:cNvSpPr txBox="1"/>
          <p:nvPr/>
        </p:nvSpPr>
        <p:spPr>
          <a:xfrm>
            <a:off x="4018936" y="4781816"/>
            <a:ext cx="1106129" cy="253916"/>
          </a:xfrm>
          <a:prstGeom prst="rect">
            <a:avLst/>
          </a:prstGeom>
          <a:noFill/>
        </p:spPr>
        <p:txBody>
          <a:bodyPr wrap="square" rtlCol="0">
            <a:spAutoFit/>
          </a:bodyPr>
          <a:lstStyle/>
          <a:p>
            <a:pPr algn="ctr">
              <a:defRPr/>
            </a:pPr>
            <a:fld id="{4056E853-2F67-4F6F-A296-E2F80A24FEA8}" type="slidenum">
              <a:rPr lang="en-CA" sz="1050" b="1">
                <a:solidFill>
                  <a:prstClr val="white"/>
                </a:solidFill>
                <a:latin typeface="Arial" panose="020B0604020202020204" pitchFamily="34" charset="0"/>
                <a:cs typeface="Arial" panose="020B0604020202020204" pitchFamily="34" charset="0"/>
              </a:rPr>
              <a:pPr algn="ctr">
                <a:defRPr/>
              </a:pPr>
              <a:t>64</a:t>
            </a:fld>
            <a:endParaRPr lang="en-CA" sz="1050" b="1" dirty="0">
              <a:solidFill>
                <a:prstClr val="white"/>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60479" y="176980"/>
            <a:ext cx="2172918" cy="718984"/>
          </a:xfrm>
          <a:prstGeom prst="rect">
            <a:avLst/>
          </a:prstGeom>
        </p:spPr>
      </p:pic>
    </p:spTree>
    <p:extLst>
      <p:ext uri="{BB962C8B-B14F-4D97-AF65-F5344CB8AC3E}">
        <p14:creationId xmlns:p14="http://schemas.microsoft.com/office/powerpoint/2010/main" val="30503195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1385888" y="1257300"/>
            <a:ext cx="6372225" cy="553998"/>
          </a:xfrm>
          <a:prstGeom prst="rect">
            <a:avLst/>
          </a:prstGeom>
          <a:noFill/>
          <a:ln w="9525">
            <a:noFill/>
            <a:miter lim="800000"/>
            <a:headEnd/>
            <a:tailEnd/>
          </a:ln>
          <a:effectLst/>
        </p:spPr>
        <p:txBody>
          <a:bodyPr wrap="square">
            <a:spAutoFit/>
          </a:bodyPr>
          <a:lstStyle/>
          <a:p>
            <a:pPr algn="ctr">
              <a:defRPr/>
            </a:pPr>
            <a:r>
              <a:rPr lang="en-US" sz="3000" b="1" dirty="0">
                <a:solidFill>
                  <a:prstClr val="white"/>
                </a:solidFill>
                <a:effectLst>
                  <a:outerShdw blurRad="38100" dist="38100" dir="2700000" algn="tl">
                    <a:srgbClr val="000000">
                      <a:alpha val="43137"/>
                    </a:srgbClr>
                  </a:outerShdw>
                </a:effectLst>
                <a:latin typeface="Arial" pitchFamily="34" charset="0"/>
                <a:cs typeface="Arial" pitchFamily="34" charset="0"/>
              </a:rPr>
              <a:t>Questions ?</a:t>
            </a:r>
            <a:endParaRPr lang="en-CA" sz="3000" b="1" dirty="0">
              <a:solidFill>
                <a:prstClr val="white"/>
              </a:solidFill>
              <a:effectLst>
                <a:outerShdw blurRad="38100" dist="38100" dir="2700000" algn="tl">
                  <a:srgbClr val="000000">
                    <a:alpha val="43137"/>
                  </a:srgbClr>
                </a:outerShdw>
              </a:effectLst>
              <a:latin typeface="Arial" pitchFamily="34" charset="0"/>
              <a:cs typeface="Arial" pitchFamily="34"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6763" y="209350"/>
            <a:ext cx="2172918" cy="635267"/>
          </a:xfrm>
          <a:prstGeom prst="rect">
            <a:avLst/>
          </a:prstGeom>
        </p:spPr>
      </p:pic>
      <p:sp>
        <p:nvSpPr>
          <p:cNvPr id="8" name="TextBox 7"/>
          <p:cNvSpPr txBox="1"/>
          <p:nvPr/>
        </p:nvSpPr>
        <p:spPr>
          <a:xfrm>
            <a:off x="453199" y="277880"/>
            <a:ext cx="5560876" cy="507831"/>
          </a:xfrm>
          <a:prstGeom prst="rect">
            <a:avLst/>
          </a:prstGeom>
          <a:noFill/>
        </p:spPr>
        <p:txBody>
          <a:bodyPr wrap="square" rtlCol="0">
            <a:spAutoFit/>
          </a:bodyPr>
          <a:lstStyle/>
          <a:p>
            <a:pPr>
              <a:defRPr/>
            </a:pPr>
            <a:r>
              <a:rPr lang="en-CA" sz="2700" b="1" dirty="0">
                <a:solidFill>
                  <a:prstClr val="white"/>
                </a:solidFill>
                <a:effectLst>
                  <a:outerShdw blurRad="38100" dist="38100" dir="2700000" algn="tl">
                    <a:srgbClr val="000000">
                      <a:alpha val="43137"/>
                    </a:srgbClr>
                  </a:outerShdw>
                </a:effectLst>
                <a:latin typeface="Arial Narrow" panose="020B0606020202030204" pitchFamily="34" charset="0"/>
              </a:rPr>
              <a:t>Yukon Bureau of Statistics</a:t>
            </a:r>
          </a:p>
        </p:txBody>
      </p:sp>
      <p:sp>
        <p:nvSpPr>
          <p:cNvPr id="7" name="Content Placeholder 2"/>
          <p:cNvSpPr txBox="1">
            <a:spLocks/>
          </p:cNvSpPr>
          <p:nvPr/>
        </p:nvSpPr>
        <p:spPr>
          <a:xfrm>
            <a:off x="1212784" y="2282887"/>
            <a:ext cx="6756935" cy="2426035"/>
          </a:xfrm>
          <a:prstGeom prst="rect">
            <a:avLst/>
          </a:prstGeom>
        </p:spPr>
        <p:txBody>
          <a:bodyPr vert="horz" lIns="68580" tIns="34290" rIns="68580" bIns="34290" rtlCol="0">
            <a:normAutofit/>
          </a:bodyPr>
          <a:lstStyle>
            <a:lvl1pPr marL="228600" indent="-228600" algn="l" defTabSz="914400" rtl="0" eaLnBrk="1" latinLnBrk="0" hangingPunct="1">
              <a:lnSpc>
                <a:spcPct val="100000"/>
              </a:lnSpc>
              <a:spcBef>
                <a:spcPts val="768"/>
              </a:spcBef>
              <a:buFont typeface="Arial" panose="020B0604020202020204" pitchFamily="34" charset="0"/>
              <a:buChar char="•"/>
              <a:defRPr sz="3200" kern="1200">
                <a:solidFill>
                  <a:schemeClr val="accent1"/>
                </a:solidFill>
                <a:latin typeface="+mn-lt"/>
                <a:ea typeface="+mn-ea"/>
                <a:cs typeface="+mn-cs"/>
              </a:defRPr>
            </a:lvl1pPr>
            <a:lvl2pPr marL="685800" indent="-228600" algn="l" defTabSz="914400" rtl="0" eaLnBrk="1" latinLnBrk="0" hangingPunct="1">
              <a:lnSpc>
                <a:spcPct val="100000"/>
              </a:lnSpc>
              <a:spcBef>
                <a:spcPts val="768"/>
              </a:spcBef>
              <a:buFont typeface="Arial" panose="020B0604020202020204" pitchFamily="34" charset="0"/>
              <a:buChar char="•"/>
              <a:defRPr sz="2800" kern="1200">
                <a:solidFill>
                  <a:schemeClr val="accent1"/>
                </a:solidFill>
                <a:latin typeface="+mn-lt"/>
                <a:ea typeface="+mn-ea"/>
                <a:cs typeface="+mn-cs"/>
              </a:defRPr>
            </a:lvl2pPr>
            <a:lvl3pPr marL="1143000" indent="-228600" algn="l" defTabSz="914400" rtl="0" eaLnBrk="1" latinLnBrk="0" hangingPunct="1">
              <a:lnSpc>
                <a:spcPct val="100000"/>
              </a:lnSpc>
              <a:spcBef>
                <a:spcPts val="768"/>
              </a:spcBef>
              <a:buFont typeface="Arial" panose="020B0604020202020204" pitchFamily="34" charset="0"/>
              <a:buChar char="•"/>
              <a:defRPr sz="2400" kern="1200">
                <a:solidFill>
                  <a:schemeClr val="accent1"/>
                </a:solidFill>
                <a:latin typeface="+mn-lt"/>
                <a:ea typeface="+mn-ea"/>
                <a:cs typeface="+mn-cs"/>
              </a:defRPr>
            </a:lvl3pPr>
            <a:lvl4pPr marL="1600200" indent="-228600" algn="l" defTabSz="914400" rtl="0" eaLnBrk="1" latinLnBrk="0" hangingPunct="1">
              <a:lnSpc>
                <a:spcPct val="100000"/>
              </a:lnSpc>
              <a:spcBef>
                <a:spcPts val="768"/>
              </a:spcBef>
              <a:buFont typeface="Arial" panose="020B0604020202020204" pitchFamily="34" charset="0"/>
              <a:buChar char="•"/>
              <a:defRPr sz="2000" kern="1200">
                <a:solidFill>
                  <a:schemeClr val="accent1"/>
                </a:solidFill>
                <a:latin typeface="+mn-lt"/>
                <a:ea typeface="+mn-ea"/>
                <a:cs typeface="+mn-cs"/>
              </a:defRPr>
            </a:lvl4pPr>
            <a:lvl5pPr marL="2057400" indent="-228600" algn="l" defTabSz="914400" rtl="0" eaLnBrk="1" latinLnBrk="0" hangingPunct="1">
              <a:lnSpc>
                <a:spcPct val="100000"/>
              </a:lnSpc>
              <a:spcBef>
                <a:spcPts val="768"/>
              </a:spcBef>
              <a:buFont typeface="Nunito Sans" panose="00000500000000000000" pitchFamily="2" charset="0"/>
              <a:buChar char="»"/>
              <a:defRPr sz="2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685800">
              <a:spcBef>
                <a:spcPts val="576"/>
              </a:spcBef>
              <a:buNone/>
              <a:defRPr/>
            </a:pPr>
            <a:r>
              <a:rPr lang="en-US" sz="2100" dirty="0">
                <a:solidFill>
                  <a:prstClr val="white"/>
                </a:solidFill>
                <a:latin typeface="Arial" panose="020B0604020202020204" pitchFamily="34" charset="0"/>
                <a:cs typeface="Arial" panose="020B0604020202020204" pitchFamily="34" charset="0"/>
              </a:rPr>
              <a:t>Contact YBS: </a:t>
            </a:r>
          </a:p>
          <a:p>
            <a:pPr marL="0" indent="0" algn="ctr" defTabSz="685800">
              <a:spcBef>
                <a:spcPts val="576"/>
              </a:spcBef>
              <a:buNone/>
              <a:defRPr/>
            </a:pPr>
            <a:r>
              <a:rPr lang="en-US" sz="1800" dirty="0">
                <a:solidFill>
                  <a:prstClr val="white"/>
                </a:solidFill>
                <a:latin typeface="Arial" panose="020B0604020202020204" pitchFamily="34" charset="0"/>
                <a:cs typeface="Arial" panose="020B0604020202020204" pitchFamily="34" charset="0"/>
              </a:rPr>
              <a:t>867-667-5640 </a:t>
            </a:r>
          </a:p>
          <a:p>
            <a:pPr marL="0" indent="0" algn="ctr" defTabSz="685800">
              <a:spcBef>
                <a:spcPts val="0"/>
              </a:spcBef>
              <a:buNone/>
              <a:defRPr/>
            </a:pPr>
            <a:r>
              <a:rPr lang="en-US" sz="1800" dirty="0">
                <a:solidFill>
                  <a:prstClr val="white"/>
                </a:solidFill>
                <a:latin typeface="Arial" panose="020B0604020202020204" pitchFamily="34" charset="0"/>
                <a:cs typeface="Arial" panose="020B0604020202020204" pitchFamily="34" charset="0"/>
              </a:rPr>
              <a:t>ybsinfo@yukon.ca</a:t>
            </a:r>
          </a:p>
          <a:p>
            <a:pPr marL="514350" lvl="1" indent="-171450" defTabSz="685800">
              <a:spcBef>
                <a:spcPts val="576"/>
              </a:spcBef>
              <a:defRPr/>
            </a:pPr>
            <a:endParaRPr lang="en-US" sz="1050" dirty="0">
              <a:solidFill>
                <a:srgbClr val="244C5A"/>
              </a:solidFill>
              <a:latin typeface="Nunito Sans"/>
            </a:endParaRPr>
          </a:p>
          <a:p>
            <a:pPr marL="514350" lvl="1" indent="-171450" defTabSz="685800">
              <a:spcBef>
                <a:spcPts val="576"/>
              </a:spcBef>
              <a:defRPr/>
            </a:pPr>
            <a:endParaRPr lang="en-CA" sz="1050" dirty="0">
              <a:solidFill>
                <a:srgbClr val="244C5A"/>
              </a:solidFill>
              <a:latin typeface="Nunito Sans"/>
            </a:endParaRPr>
          </a:p>
        </p:txBody>
      </p:sp>
    </p:spTree>
    <p:extLst>
      <p:ext uri="{BB962C8B-B14F-4D97-AF65-F5344CB8AC3E}">
        <p14:creationId xmlns:p14="http://schemas.microsoft.com/office/powerpoint/2010/main" val="41455133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0686A-9527-386F-0EA0-4B8E813461CA}"/>
              </a:ext>
            </a:extLst>
          </p:cNvPr>
          <p:cNvSpPr>
            <a:spLocks noGrp="1"/>
          </p:cNvSpPr>
          <p:nvPr>
            <p:ph type="title"/>
          </p:nvPr>
        </p:nvSpPr>
        <p:spPr/>
        <p:txBody>
          <a:bodyPr>
            <a:normAutofit fontScale="90000"/>
          </a:bodyPr>
          <a:lstStyle/>
          <a:p>
            <a:endParaRPr lang="en-CA"/>
          </a:p>
        </p:txBody>
      </p:sp>
      <p:sp>
        <p:nvSpPr>
          <p:cNvPr id="3" name="Text Placeholder 2">
            <a:extLst>
              <a:ext uri="{FF2B5EF4-FFF2-40B4-BE49-F238E27FC236}">
                <a16:creationId xmlns:a16="http://schemas.microsoft.com/office/drawing/2014/main" id="{85AF367E-61B7-F6F2-A429-2D4077B23409}"/>
              </a:ext>
            </a:extLst>
          </p:cNvPr>
          <p:cNvSpPr>
            <a:spLocks noGrp="1"/>
          </p:cNvSpPr>
          <p:nvPr>
            <p:ph type="body" idx="1"/>
          </p:nvPr>
        </p:nvSpPr>
        <p:spPr/>
        <p:txBody>
          <a:bodyPr/>
          <a:lstStyle/>
          <a:p>
            <a:endParaRPr lang="en-CA"/>
          </a:p>
        </p:txBody>
      </p:sp>
      <p:pic>
        <p:nvPicPr>
          <p:cNvPr id="5" name="Picture 4" descr="A picture containing graphical user interface&#10;&#10;Description automatically generated">
            <a:extLst>
              <a:ext uri="{FF2B5EF4-FFF2-40B4-BE49-F238E27FC236}">
                <a16:creationId xmlns:a16="http://schemas.microsoft.com/office/drawing/2014/main" id="{8B65EDD7-B718-EBE4-AF2C-5F05C6DBB9B3}"/>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4000719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6A88A-6FAD-57EC-7C72-BA4C3B9BA844}"/>
              </a:ext>
            </a:extLst>
          </p:cNvPr>
          <p:cNvSpPr>
            <a:spLocks noGrp="1"/>
          </p:cNvSpPr>
          <p:nvPr>
            <p:ph type="title"/>
          </p:nvPr>
        </p:nvSpPr>
        <p:spPr/>
        <p:txBody>
          <a:bodyPr>
            <a:normAutofit fontScale="90000"/>
          </a:bodyPr>
          <a:lstStyle/>
          <a:p>
            <a:endParaRPr lang="en-CA"/>
          </a:p>
        </p:txBody>
      </p:sp>
      <p:sp>
        <p:nvSpPr>
          <p:cNvPr id="3" name="Text Placeholder 2">
            <a:extLst>
              <a:ext uri="{FF2B5EF4-FFF2-40B4-BE49-F238E27FC236}">
                <a16:creationId xmlns:a16="http://schemas.microsoft.com/office/drawing/2014/main" id="{083D1029-119E-EA94-94ED-E7A50B775DC9}"/>
              </a:ext>
            </a:extLst>
          </p:cNvPr>
          <p:cNvSpPr>
            <a:spLocks noGrp="1"/>
          </p:cNvSpPr>
          <p:nvPr>
            <p:ph type="body" idx="1"/>
          </p:nvPr>
        </p:nvSpPr>
        <p:spPr/>
        <p:txBody>
          <a:bodyPr/>
          <a:lstStyle/>
          <a:p>
            <a:endParaRPr lang="en-CA"/>
          </a:p>
        </p:txBody>
      </p:sp>
      <p:pic>
        <p:nvPicPr>
          <p:cNvPr id="5" name="Picture 4" descr="A person giving a presentation&#10;&#10;Description automatically generated with medium confidence">
            <a:extLst>
              <a:ext uri="{FF2B5EF4-FFF2-40B4-BE49-F238E27FC236}">
                <a16:creationId xmlns:a16="http://schemas.microsoft.com/office/drawing/2014/main" id="{B0808A21-25B9-3863-1E75-05062E09443B}"/>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53459361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4BF8C-A25C-6BB1-2878-CABBE1E04F30}"/>
              </a:ext>
            </a:extLst>
          </p:cNvPr>
          <p:cNvSpPr>
            <a:spLocks noGrp="1"/>
          </p:cNvSpPr>
          <p:nvPr>
            <p:ph type="title"/>
          </p:nvPr>
        </p:nvSpPr>
        <p:spPr/>
        <p:txBody>
          <a:bodyPr>
            <a:normAutofit fontScale="90000"/>
          </a:bodyPr>
          <a:lstStyle/>
          <a:p>
            <a:endParaRPr lang="en-CA"/>
          </a:p>
        </p:txBody>
      </p:sp>
      <p:sp>
        <p:nvSpPr>
          <p:cNvPr id="3" name="Text Placeholder 2">
            <a:extLst>
              <a:ext uri="{FF2B5EF4-FFF2-40B4-BE49-F238E27FC236}">
                <a16:creationId xmlns:a16="http://schemas.microsoft.com/office/drawing/2014/main" id="{52502D2B-F2FF-1C84-A403-D33C056A1CCA}"/>
              </a:ext>
            </a:extLst>
          </p:cNvPr>
          <p:cNvSpPr>
            <a:spLocks noGrp="1"/>
          </p:cNvSpPr>
          <p:nvPr>
            <p:ph type="body" idx="1"/>
          </p:nvPr>
        </p:nvSpPr>
        <p:spPr/>
        <p:txBody>
          <a:bodyPr/>
          <a:lstStyle/>
          <a:p>
            <a:endParaRPr lang="en-CA"/>
          </a:p>
        </p:txBody>
      </p:sp>
      <p:pic>
        <p:nvPicPr>
          <p:cNvPr id="5" name="Picture 4" descr="A picture containing logo&#10;&#10;Description automatically generated">
            <a:extLst>
              <a:ext uri="{FF2B5EF4-FFF2-40B4-BE49-F238E27FC236}">
                <a16:creationId xmlns:a16="http://schemas.microsoft.com/office/drawing/2014/main" id="{993E8D3D-478C-1965-3EB9-044CE429A8A5}"/>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5475376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57"/>
        <p:cNvGrpSpPr/>
        <p:nvPr/>
      </p:nvGrpSpPr>
      <p:grpSpPr>
        <a:xfrm>
          <a:off x="0" y="0"/>
          <a:ext cx="0" cy="0"/>
          <a:chOff x="0" y="0"/>
          <a:chExt cx="0" cy="0"/>
        </a:xfrm>
      </p:grpSpPr>
      <p:sp>
        <p:nvSpPr>
          <p:cNvPr id="458" name="Google Shape;458;g17943b2fce8_0_76"/>
          <p:cNvSpPr txBox="1">
            <a:spLocks noGrp="1"/>
          </p:cNvSpPr>
          <p:nvPr>
            <p:ph type="title"/>
          </p:nvPr>
        </p:nvSpPr>
        <p:spPr>
          <a:xfrm>
            <a:off x="311700" y="573625"/>
            <a:ext cx="8520600" cy="1249200"/>
          </a:xfrm>
          <a:prstGeom prst="rect">
            <a:avLst/>
          </a:prstGeom>
          <a:noFill/>
          <a:ln>
            <a:noFill/>
          </a:ln>
        </p:spPr>
        <p:txBody>
          <a:bodyPr spcFirstLastPara="1" wrap="square" lIns="91425" tIns="91425" rIns="91425" bIns="91425" anchor="t" anchorCtr="0">
            <a:noAutofit/>
          </a:bodyPr>
          <a:lstStyle/>
          <a:p>
            <a:pPr marL="457200" lvl="0" indent="-457200" algn="l" rtl="0">
              <a:lnSpc>
                <a:spcPct val="115000"/>
              </a:lnSpc>
              <a:spcBef>
                <a:spcPts val="0"/>
              </a:spcBef>
              <a:spcAft>
                <a:spcPts val="0"/>
              </a:spcAft>
              <a:buClr>
                <a:schemeClr val="lt1"/>
              </a:buClr>
              <a:buSzPts val="3600"/>
              <a:buAutoNum type="arabicPeriod"/>
            </a:pPr>
            <a:r>
              <a:rPr lang="fr-FR" sz="3600">
                <a:solidFill>
                  <a:schemeClr val="lt1"/>
                </a:solidFill>
                <a:latin typeface="Open Sans"/>
                <a:ea typeface="Open Sans"/>
                <a:cs typeface="Open Sans"/>
                <a:sym typeface="Open Sans"/>
              </a:rPr>
              <a:t>What is Data? </a:t>
            </a:r>
            <a:endParaRPr sz="3600">
              <a:solidFill>
                <a:schemeClr val="lt1"/>
              </a:solidFill>
            </a:endParaRPr>
          </a:p>
          <a:p>
            <a:pPr marL="457200" lvl="0" indent="-457200" algn="l" rtl="0">
              <a:lnSpc>
                <a:spcPct val="115000"/>
              </a:lnSpc>
              <a:spcBef>
                <a:spcPts val="0"/>
              </a:spcBef>
              <a:spcAft>
                <a:spcPts val="0"/>
              </a:spcAft>
              <a:buClr>
                <a:schemeClr val="lt1"/>
              </a:buClr>
              <a:buSzPts val="3600"/>
              <a:buAutoNum type="arabicPeriod"/>
            </a:pPr>
            <a:r>
              <a:rPr lang="fr-FR" sz="3600">
                <a:solidFill>
                  <a:schemeClr val="lt1"/>
                </a:solidFill>
                <a:latin typeface="Open Sans"/>
                <a:ea typeface="Open Sans"/>
                <a:cs typeface="Open Sans"/>
                <a:sym typeface="Open Sans"/>
              </a:rPr>
              <a:t>Data, Information &amp; Knowledge</a:t>
            </a:r>
            <a:endParaRPr sz="3600">
              <a:solidFill>
                <a:schemeClr val="lt1"/>
              </a:solidFill>
              <a:latin typeface="Open Sans"/>
              <a:ea typeface="Open Sans"/>
              <a:cs typeface="Open Sans"/>
              <a:sym typeface="Open Sans"/>
            </a:endParaRPr>
          </a:p>
          <a:p>
            <a:pPr marL="457200" lvl="0" indent="-457200" algn="l" rtl="0">
              <a:lnSpc>
                <a:spcPct val="115000"/>
              </a:lnSpc>
              <a:spcBef>
                <a:spcPts val="0"/>
              </a:spcBef>
              <a:spcAft>
                <a:spcPts val="0"/>
              </a:spcAft>
              <a:buClr>
                <a:schemeClr val="lt1"/>
              </a:buClr>
              <a:buSzPts val="3600"/>
              <a:buFont typeface="Open Sans"/>
              <a:buAutoNum type="arabicPeriod"/>
            </a:pPr>
            <a:r>
              <a:rPr lang="fr-FR" sz="3600">
                <a:solidFill>
                  <a:schemeClr val="lt1"/>
                </a:solidFill>
                <a:latin typeface="Open Sans"/>
                <a:ea typeface="Open Sans"/>
                <a:cs typeface="Open Sans"/>
                <a:sym typeface="Open Sans"/>
              </a:rPr>
              <a:t>What is Open Data? </a:t>
            </a:r>
            <a:endParaRPr sz="3600">
              <a:solidFill>
                <a:schemeClr val="lt1"/>
              </a:solidFill>
              <a:latin typeface="Open Sans"/>
              <a:ea typeface="Open Sans"/>
              <a:cs typeface="Open Sans"/>
              <a:sym typeface="Open Sans"/>
            </a:endParaRPr>
          </a:p>
          <a:p>
            <a:pPr marL="457200" lvl="0" indent="-457200" algn="l" rtl="0">
              <a:lnSpc>
                <a:spcPct val="115000"/>
              </a:lnSpc>
              <a:spcBef>
                <a:spcPts val="0"/>
              </a:spcBef>
              <a:spcAft>
                <a:spcPts val="0"/>
              </a:spcAft>
              <a:buClr>
                <a:schemeClr val="lt1"/>
              </a:buClr>
              <a:buSzPts val="3600"/>
              <a:buFont typeface="Open Sans"/>
              <a:buAutoNum type="arabicPeriod"/>
            </a:pPr>
            <a:r>
              <a:rPr lang="fr-FR" sz="3600">
                <a:solidFill>
                  <a:schemeClr val="lt1"/>
                </a:solidFill>
                <a:latin typeface="Open Sans"/>
                <a:ea typeface="Open Sans"/>
                <a:cs typeface="Open Sans"/>
                <a:sym typeface="Open Sans"/>
              </a:rPr>
              <a:t>Other Relevant Concepts</a:t>
            </a:r>
            <a:endParaRPr sz="3600">
              <a:solidFill>
                <a:schemeClr val="lt1"/>
              </a:solidFill>
              <a:latin typeface="Open Sans"/>
              <a:ea typeface="Open Sans"/>
              <a:cs typeface="Open Sans"/>
              <a:sym typeface="Open Sans"/>
            </a:endParaRPr>
          </a:p>
          <a:p>
            <a:pPr marL="457200" lvl="0" indent="-457200" algn="l" rtl="0">
              <a:lnSpc>
                <a:spcPct val="115000"/>
              </a:lnSpc>
              <a:spcBef>
                <a:spcPts val="0"/>
              </a:spcBef>
              <a:spcAft>
                <a:spcPts val="0"/>
              </a:spcAft>
              <a:buClr>
                <a:schemeClr val="lt1"/>
              </a:buClr>
              <a:buSzPts val="3600"/>
              <a:buFont typeface="Open Sans"/>
              <a:buAutoNum type="arabicPeriod"/>
            </a:pPr>
            <a:r>
              <a:rPr lang="fr-FR" sz="3600">
                <a:solidFill>
                  <a:schemeClr val="lt1"/>
                </a:solidFill>
                <a:latin typeface="Open Sans"/>
                <a:ea typeface="Open Sans"/>
                <a:cs typeface="Open Sans"/>
                <a:sym typeface="Open Sans"/>
              </a:rPr>
              <a:t>Guest Presentations</a:t>
            </a:r>
            <a:endParaRPr sz="3600">
              <a:solidFill>
                <a:schemeClr val="lt1"/>
              </a:solidFill>
              <a:latin typeface="Open Sans"/>
              <a:ea typeface="Open Sans"/>
              <a:cs typeface="Open Sans"/>
              <a:sym typeface="Open Sans"/>
            </a:endParaRPr>
          </a:p>
          <a:p>
            <a:pPr marL="457200" lvl="0" indent="-457200" algn="l" rtl="0">
              <a:lnSpc>
                <a:spcPct val="115000"/>
              </a:lnSpc>
              <a:spcBef>
                <a:spcPts val="0"/>
              </a:spcBef>
              <a:spcAft>
                <a:spcPts val="0"/>
              </a:spcAft>
              <a:buClr>
                <a:srgbClr val="6AA84F"/>
              </a:buClr>
              <a:buSzPts val="3600"/>
              <a:buFont typeface="Open Sans"/>
              <a:buAutoNum type="arabicPeriod"/>
            </a:pPr>
            <a:r>
              <a:rPr lang="fr-FR" sz="3600" b="1">
                <a:solidFill>
                  <a:srgbClr val="6AA84F"/>
                </a:solidFill>
                <a:latin typeface="Open Sans"/>
                <a:ea typeface="Open Sans"/>
                <a:cs typeface="Open Sans"/>
                <a:sym typeface="Open Sans"/>
              </a:rPr>
              <a:t>Starting to Work With Data</a:t>
            </a:r>
            <a:endParaRPr sz="3600" b="1">
              <a:solidFill>
                <a:srgbClr val="6AA84F"/>
              </a:solidFill>
              <a:latin typeface="Open Sans"/>
              <a:ea typeface="Open Sans"/>
              <a:cs typeface="Open Sans"/>
              <a:sym typeface="Open Sans"/>
            </a:endParaRPr>
          </a:p>
          <a:p>
            <a:pPr marL="0" lvl="0" indent="0" algn="ctr" rtl="0">
              <a:lnSpc>
                <a:spcPct val="90000"/>
              </a:lnSpc>
              <a:spcBef>
                <a:spcPts val="0"/>
              </a:spcBef>
              <a:spcAft>
                <a:spcPts val="0"/>
              </a:spcAft>
              <a:buClr>
                <a:schemeClr val="dk1"/>
              </a:buClr>
              <a:buSzPts val="891"/>
              <a:buFont typeface="Arial"/>
              <a:buNone/>
            </a:pPr>
            <a:endParaRPr sz="4320">
              <a:solidFill>
                <a:schemeClr val="lt1"/>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2"/>
        <p:cNvGrpSpPr/>
        <p:nvPr/>
      </p:nvGrpSpPr>
      <p:grpSpPr>
        <a:xfrm>
          <a:off x="0" y="0"/>
          <a:ext cx="0" cy="0"/>
          <a:chOff x="0" y="0"/>
          <a:chExt cx="0" cy="0"/>
        </a:xfrm>
      </p:grpSpPr>
      <p:sp>
        <p:nvSpPr>
          <p:cNvPr id="93" name="Google Shape;93;g17257c3230f_0_5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Clr>
                <a:schemeClr val="dk1"/>
              </a:buClr>
              <a:buSzPts val="990"/>
              <a:buFont typeface="Arial"/>
              <a:buNone/>
            </a:pPr>
            <a:r>
              <a:rPr lang="fr-FR" sz="3600">
                <a:solidFill>
                  <a:schemeClr val="lt1"/>
                </a:solidFill>
                <a:latin typeface="Open Sans"/>
                <a:ea typeface="Open Sans"/>
                <a:cs typeface="Open Sans"/>
                <a:sym typeface="Open Sans"/>
              </a:rPr>
              <a:t>Today’s Agenda</a:t>
            </a:r>
            <a:endParaRPr sz="36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SzPts val="990"/>
              <a:buNone/>
            </a:pPr>
            <a:endParaRPr sz="1720">
              <a:solidFill>
                <a:schemeClr val="lt1"/>
              </a:solidFill>
              <a:latin typeface="Open Sans"/>
              <a:ea typeface="Open Sans"/>
              <a:cs typeface="Open Sans"/>
              <a:sym typeface="Open Sans"/>
            </a:endParaRPr>
          </a:p>
        </p:txBody>
      </p:sp>
      <p:sp>
        <p:nvSpPr>
          <p:cNvPr id="94" name="Google Shape;94;g17257c3230f_0_53"/>
          <p:cNvSpPr txBox="1"/>
          <p:nvPr/>
        </p:nvSpPr>
        <p:spPr>
          <a:xfrm>
            <a:off x="4743700" y="1383900"/>
            <a:ext cx="3000000" cy="6618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1200"/>
              </a:spcBef>
              <a:spcAft>
                <a:spcPts val="1200"/>
              </a:spcAft>
              <a:buClr>
                <a:srgbClr val="000000"/>
              </a:buClr>
              <a:buSzPts val="3100"/>
              <a:buFont typeface="Arial"/>
              <a:buNone/>
            </a:pPr>
            <a:endParaRPr sz="3100" b="0" i="0" u="none" strike="noStrike" cap="none">
              <a:solidFill>
                <a:schemeClr val="dk1"/>
              </a:solidFill>
              <a:latin typeface="Calibri"/>
              <a:ea typeface="Calibri"/>
              <a:cs typeface="Calibri"/>
              <a:sym typeface="Calibri"/>
            </a:endParaRPr>
          </a:p>
        </p:txBody>
      </p:sp>
      <p:sp>
        <p:nvSpPr>
          <p:cNvPr id="95" name="Google Shape;95;g17257c3230f_0_53"/>
          <p:cNvSpPr txBox="1">
            <a:spLocks noGrp="1"/>
          </p:cNvSpPr>
          <p:nvPr>
            <p:ph type="body" idx="1"/>
          </p:nvPr>
        </p:nvSpPr>
        <p:spPr>
          <a:xfrm>
            <a:off x="311700" y="1546125"/>
            <a:ext cx="4997400" cy="3226200"/>
          </a:xfrm>
          <a:prstGeom prst="rect">
            <a:avLst/>
          </a:prstGeom>
          <a:noFill/>
          <a:ln>
            <a:noFill/>
          </a:ln>
        </p:spPr>
        <p:txBody>
          <a:bodyPr spcFirstLastPara="1" wrap="square" lIns="91425" tIns="91425" rIns="91425" bIns="91425" anchor="t" anchorCtr="0">
            <a:normAutofit/>
          </a:bodyPr>
          <a:lstStyle/>
          <a:p>
            <a:pPr marL="457200" lvl="0" indent="-352167" algn="l" rtl="0">
              <a:lnSpc>
                <a:spcPct val="115000"/>
              </a:lnSpc>
              <a:spcBef>
                <a:spcPts val="0"/>
              </a:spcBef>
              <a:spcAft>
                <a:spcPts val="0"/>
              </a:spcAft>
              <a:buSzPts val="1946"/>
              <a:buFont typeface="Arial"/>
              <a:buAutoNum type="arabicPeriod"/>
            </a:pPr>
            <a:r>
              <a:rPr lang="fr-FR" sz="1800" b="0" i="0" u="none" strike="noStrike">
                <a:solidFill>
                  <a:srgbClr val="000000"/>
                </a:solidFill>
                <a:latin typeface="Open Sans"/>
                <a:ea typeface="Open Sans"/>
                <a:cs typeface="Open Sans"/>
                <a:sym typeface="Open Sans"/>
              </a:rPr>
              <a:t>What is Data? </a:t>
            </a:r>
            <a:endParaRPr/>
          </a:p>
          <a:p>
            <a:pPr marL="457200" lvl="0" indent="-352167" algn="l" rtl="0">
              <a:lnSpc>
                <a:spcPct val="115000"/>
              </a:lnSpc>
              <a:spcBef>
                <a:spcPts val="0"/>
              </a:spcBef>
              <a:spcAft>
                <a:spcPts val="0"/>
              </a:spcAft>
              <a:buSzPts val="1946"/>
              <a:buFont typeface="Arial"/>
              <a:buAutoNum type="arabicPeriod"/>
            </a:pPr>
            <a:r>
              <a:rPr lang="fr-FR" sz="1800" b="0" i="0" u="none" strike="noStrike">
                <a:solidFill>
                  <a:srgbClr val="000000"/>
                </a:solidFill>
                <a:latin typeface="Open Sans"/>
                <a:ea typeface="Open Sans"/>
                <a:cs typeface="Open Sans"/>
                <a:sym typeface="Open Sans"/>
              </a:rPr>
              <a:t>Data, Information &amp; Knowledge</a:t>
            </a:r>
            <a:endParaRPr sz="1800" b="0" i="0" u="none" strike="noStrike">
              <a:solidFill>
                <a:srgbClr val="000000"/>
              </a:solidFill>
              <a:latin typeface="Open Sans"/>
              <a:ea typeface="Open Sans"/>
              <a:cs typeface="Open Sans"/>
              <a:sym typeface="Open Sans"/>
            </a:endParaRPr>
          </a:p>
          <a:p>
            <a:pPr marL="457200" lvl="0" indent="-342900" algn="l" rtl="0">
              <a:spcBef>
                <a:spcPts val="0"/>
              </a:spcBef>
              <a:spcAft>
                <a:spcPts val="0"/>
              </a:spcAft>
              <a:buClr>
                <a:srgbClr val="000000"/>
              </a:buClr>
              <a:buSzPts val="1800"/>
              <a:buFont typeface="Open Sans"/>
              <a:buAutoNum type="arabicPeriod"/>
            </a:pPr>
            <a:r>
              <a:rPr lang="fr-FR">
                <a:solidFill>
                  <a:schemeClr val="dk1"/>
                </a:solidFill>
                <a:latin typeface="Open Sans"/>
                <a:ea typeface="Open Sans"/>
                <a:cs typeface="Open Sans"/>
                <a:sym typeface="Open Sans"/>
              </a:rPr>
              <a:t>What is Open Data? </a:t>
            </a:r>
            <a:endParaRPr>
              <a:solidFill>
                <a:srgbClr val="000000"/>
              </a:solidFill>
              <a:latin typeface="Open Sans"/>
              <a:ea typeface="Open Sans"/>
              <a:cs typeface="Open Sans"/>
              <a:sym typeface="Open Sans"/>
            </a:endParaRPr>
          </a:p>
          <a:p>
            <a:pPr marL="457200" lvl="0" indent="-342900" algn="l" rtl="0">
              <a:lnSpc>
                <a:spcPct val="115000"/>
              </a:lnSpc>
              <a:spcBef>
                <a:spcPts val="0"/>
              </a:spcBef>
              <a:spcAft>
                <a:spcPts val="0"/>
              </a:spcAft>
              <a:buClr>
                <a:srgbClr val="000000"/>
              </a:buClr>
              <a:buSzPts val="1800"/>
              <a:buFont typeface="Open Sans"/>
              <a:buAutoNum type="arabicPeriod"/>
            </a:pPr>
            <a:r>
              <a:rPr lang="fr-FR">
                <a:solidFill>
                  <a:srgbClr val="000000"/>
                </a:solidFill>
                <a:latin typeface="Open Sans"/>
                <a:ea typeface="Open Sans"/>
                <a:cs typeface="Open Sans"/>
                <a:sym typeface="Open Sans"/>
              </a:rPr>
              <a:t>Other Relevant Concepts</a:t>
            </a:r>
            <a:endParaRPr>
              <a:solidFill>
                <a:srgbClr val="000000"/>
              </a:solidFill>
              <a:latin typeface="Open Sans"/>
              <a:ea typeface="Open Sans"/>
              <a:cs typeface="Open Sans"/>
              <a:sym typeface="Open Sans"/>
            </a:endParaRPr>
          </a:p>
          <a:p>
            <a:pPr marL="457200" lvl="0" indent="-342900" algn="l" rtl="0">
              <a:lnSpc>
                <a:spcPct val="115000"/>
              </a:lnSpc>
              <a:spcBef>
                <a:spcPts val="0"/>
              </a:spcBef>
              <a:spcAft>
                <a:spcPts val="0"/>
              </a:spcAft>
              <a:buClr>
                <a:srgbClr val="000000"/>
              </a:buClr>
              <a:buSzPts val="1800"/>
              <a:buFont typeface="Open Sans"/>
              <a:buAutoNum type="arabicPeriod"/>
            </a:pPr>
            <a:r>
              <a:rPr lang="fr-FR">
                <a:solidFill>
                  <a:srgbClr val="000000"/>
                </a:solidFill>
                <a:latin typeface="Open Sans"/>
                <a:ea typeface="Open Sans"/>
                <a:cs typeface="Open Sans"/>
                <a:sym typeface="Open Sans"/>
              </a:rPr>
              <a:t>Guest Presentations</a:t>
            </a:r>
            <a:endParaRPr>
              <a:solidFill>
                <a:srgbClr val="000000"/>
              </a:solidFill>
              <a:latin typeface="Open Sans"/>
              <a:ea typeface="Open Sans"/>
              <a:cs typeface="Open Sans"/>
              <a:sym typeface="Open Sans"/>
            </a:endParaRPr>
          </a:p>
          <a:p>
            <a:pPr marL="457200" lvl="0" indent="-342900" algn="l" rtl="0">
              <a:lnSpc>
                <a:spcPct val="115000"/>
              </a:lnSpc>
              <a:spcBef>
                <a:spcPts val="0"/>
              </a:spcBef>
              <a:spcAft>
                <a:spcPts val="0"/>
              </a:spcAft>
              <a:buClr>
                <a:srgbClr val="000000"/>
              </a:buClr>
              <a:buSzPts val="1800"/>
              <a:buFont typeface="Open Sans"/>
              <a:buAutoNum type="arabicPeriod"/>
            </a:pPr>
            <a:r>
              <a:rPr lang="fr-FR">
                <a:solidFill>
                  <a:srgbClr val="000000"/>
                </a:solidFill>
                <a:latin typeface="Open Sans"/>
                <a:ea typeface="Open Sans"/>
                <a:cs typeface="Open Sans"/>
                <a:sym typeface="Open Sans"/>
              </a:rPr>
              <a:t>Starting to Work With Data</a:t>
            </a:r>
            <a:endParaRPr>
              <a:solidFill>
                <a:srgbClr val="000000"/>
              </a:solidFill>
              <a:latin typeface="Open Sans"/>
              <a:ea typeface="Open Sans"/>
              <a:cs typeface="Open Sans"/>
              <a:sym typeface="Open Sans"/>
            </a:endParaRPr>
          </a:p>
        </p:txBody>
      </p:sp>
      <p:pic>
        <p:nvPicPr>
          <p:cNvPr id="96" name="Google Shape;96;g17257c3230f_0_53"/>
          <p:cNvPicPr preferRelativeResize="0"/>
          <p:nvPr/>
        </p:nvPicPr>
        <p:blipFill>
          <a:blip r:embed="rId4">
            <a:alphaModFix/>
          </a:blip>
          <a:stretch>
            <a:fillRect/>
          </a:stretch>
        </p:blipFill>
        <p:spPr>
          <a:xfrm>
            <a:off x="5309100" y="1701075"/>
            <a:ext cx="2793000" cy="2793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sp>
        <p:nvSpPr>
          <p:cNvPr id="101" name="Google Shape;101;p4"/>
          <p:cNvSpPr txBox="1">
            <a:spLocks noGrp="1"/>
          </p:cNvSpPr>
          <p:nvPr>
            <p:ph type="title"/>
          </p:nvPr>
        </p:nvSpPr>
        <p:spPr>
          <a:xfrm>
            <a:off x="311700" y="573625"/>
            <a:ext cx="8520600" cy="1249200"/>
          </a:xfrm>
          <a:prstGeom prst="rect">
            <a:avLst/>
          </a:prstGeom>
          <a:noFill/>
          <a:ln>
            <a:noFill/>
          </a:ln>
        </p:spPr>
        <p:txBody>
          <a:bodyPr spcFirstLastPara="1" wrap="square" lIns="91425" tIns="91425" rIns="91425" bIns="91425" anchor="t" anchorCtr="0">
            <a:noAutofit/>
          </a:bodyPr>
          <a:lstStyle/>
          <a:p>
            <a:pPr marL="457200" lvl="0" indent="-457200" algn="l" rtl="0">
              <a:lnSpc>
                <a:spcPct val="115000"/>
              </a:lnSpc>
              <a:spcBef>
                <a:spcPts val="0"/>
              </a:spcBef>
              <a:spcAft>
                <a:spcPts val="0"/>
              </a:spcAft>
              <a:buClr>
                <a:schemeClr val="lt1"/>
              </a:buClr>
              <a:buSzPts val="3600"/>
              <a:buAutoNum type="arabicPeriod"/>
            </a:pPr>
            <a:r>
              <a:rPr lang="fr-FR" sz="3600" b="1">
                <a:solidFill>
                  <a:srgbClr val="6AA84F"/>
                </a:solidFill>
                <a:latin typeface="Open Sans"/>
                <a:ea typeface="Open Sans"/>
                <a:cs typeface="Open Sans"/>
                <a:sym typeface="Open Sans"/>
              </a:rPr>
              <a:t>What is Data?</a:t>
            </a:r>
            <a:r>
              <a:rPr lang="fr-FR" sz="3600">
                <a:solidFill>
                  <a:schemeClr val="lt1"/>
                </a:solidFill>
                <a:latin typeface="Open Sans"/>
                <a:ea typeface="Open Sans"/>
                <a:cs typeface="Open Sans"/>
                <a:sym typeface="Open Sans"/>
              </a:rPr>
              <a:t> </a:t>
            </a:r>
            <a:endParaRPr sz="3600">
              <a:solidFill>
                <a:schemeClr val="lt1"/>
              </a:solidFill>
            </a:endParaRPr>
          </a:p>
          <a:p>
            <a:pPr marL="457200" lvl="0" indent="-457200" algn="l" rtl="0">
              <a:lnSpc>
                <a:spcPct val="115000"/>
              </a:lnSpc>
              <a:spcBef>
                <a:spcPts val="0"/>
              </a:spcBef>
              <a:spcAft>
                <a:spcPts val="0"/>
              </a:spcAft>
              <a:buClr>
                <a:schemeClr val="lt1"/>
              </a:buClr>
              <a:buSzPts val="3600"/>
              <a:buAutoNum type="arabicPeriod"/>
            </a:pPr>
            <a:r>
              <a:rPr lang="fr-FR" sz="3600">
                <a:solidFill>
                  <a:schemeClr val="lt1"/>
                </a:solidFill>
                <a:latin typeface="Open Sans"/>
                <a:ea typeface="Open Sans"/>
                <a:cs typeface="Open Sans"/>
                <a:sym typeface="Open Sans"/>
              </a:rPr>
              <a:t>Data, Information &amp; Knowledge</a:t>
            </a:r>
            <a:endParaRPr sz="3600">
              <a:solidFill>
                <a:schemeClr val="lt1"/>
              </a:solidFill>
              <a:latin typeface="Open Sans"/>
              <a:ea typeface="Open Sans"/>
              <a:cs typeface="Open Sans"/>
              <a:sym typeface="Open Sans"/>
            </a:endParaRPr>
          </a:p>
          <a:p>
            <a:pPr marL="457200" lvl="0" indent="-457200" algn="l" rtl="0">
              <a:lnSpc>
                <a:spcPct val="115000"/>
              </a:lnSpc>
              <a:spcBef>
                <a:spcPts val="0"/>
              </a:spcBef>
              <a:spcAft>
                <a:spcPts val="0"/>
              </a:spcAft>
              <a:buClr>
                <a:schemeClr val="lt1"/>
              </a:buClr>
              <a:buSzPts val="3600"/>
              <a:buFont typeface="Open Sans"/>
              <a:buAutoNum type="arabicPeriod"/>
            </a:pPr>
            <a:r>
              <a:rPr lang="fr-FR" sz="3600">
                <a:solidFill>
                  <a:schemeClr val="lt1"/>
                </a:solidFill>
                <a:latin typeface="Open Sans"/>
                <a:ea typeface="Open Sans"/>
                <a:cs typeface="Open Sans"/>
                <a:sym typeface="Open Sans"/>
              </a:rPr>
              <a:t>What is Open Data? </a:t>
            </a:r>
            <a:endParaRPr sz="3600">
              <a:solidFill>
                <a:schemeClr val="lt1"/>
              </a:solidFill>
              <a:latin typeface="Open Sans"/>
              <a:ea typeface="Open Sans"/>
              <a:cs typeface="Open Sans"/>
              <a:sym typeface="Open Sans"/>
            </a:endParaRPr>
          </a:p>
          <a:p>
            <a:pPr marL="457200" lvl="0" indent="-457200" algn="l" rtl="0">
              <a:lnSpc>
                <a:spcPct val="115000"/>
              </a:lnSpc>
              <a:spcBef>
                <a:spcPts val="0"/>
              </a:spcBef>
              <a:spcAft>
                <a:spcPts val="0"/>
              </a:spcAft>
              <a:buClr>
                <a:schemeClr val="lt1"/>
              </a:buClr>
              <a:buSzPts val="3600"/>
              <a:buFont typeface="Open Sans"/>
              <a:buAutoNum type="arabicPeriod"/>
            </a:pPr>
            <a:r>
              <a:rPr lang="fr-FR" sz="3600">
                <a:solidFill>
                  <a:schemeClr val="lt1"/>
                </a:solidFill>
                <a:latin typeface="Open Sans"/>
                <a:ea typeface="Open Sans"/>
                <a:cs typeface="Open Sans"/>
                <a:sym typeface="Open Sans"/>
              </a:rPr>
              <a:t>Other Relevant Concepts</a:t>
            </a:r>
            <a:endParaRPr sz="3600">
              <a:solidFill>
                <a:schemeClr val="lt1"/>
              </a:solidFill>
              <a:latin typeface="Open Sans"/>
              <a:ea typeface="Open Sans"/>
              <a:cs typeface="Open Sans"/>
              <a:sym typeface="Open Sans"/>
            </a:endParaRPr>
          </a:p>
          <a:p>
            <a:pPr marL="457200" lvl="0" indent="-457200" algn="l" rtl="0">
              <a:lnSpc>
                <a:spcPct val="115000"/>
              </a:lnSpc>
              <a:spcBef>
                <a:spcPts val="0"/>
              </a:spcBef>
              <a:spcAft>
                <a:spcPts val="0"/>
              </a:spcAft>
              <a:buClr>
                <a:schemeClr val="lt1"/>
              </a:buClr>
              <a:buSzPts val="3600"/>
              <a:buFont typeface="Open Sans"/>
              <a:buAutoNum type="arabicPeriod"/>
            </a:pPr>
            <a:r>
              <a:rPr lang="fr-FR" sz="3600">
                <a:solidFill>
                  <a:schemeClr val="lt1"/>
                </a:solidFill>
                <a:latin typeface="Open Sans"/>
                <a:ea typeface="Open Sans"/>
                <a:cs typeface="Open Sans"/>
                <a:sym typeface="Open Sans"/>
              </a:rPr>
              <a:t>Guest Presentations</a:t>
            </a:r>
            <a:endParaRPr sz="3600">
              <a:solidFill>
                <a:schemeClr val="lt1"/>
              </a:solidFill>
              <a:latin typeface="Open Sans"/>
              <a:ea typeface="Open Sans"/>
              <a:cs typeface="Open Sans"/>
              <a:sym typeface="Open Sans"/>
            </a:endParaRPr>
          </a:p>
          <a:p>
            <a:pPr marL="457200" lvl="0" indent="-457200" algn="l" rtl="0">
              <a:lnSpc>
                <a:spcPct val="115000"/>
              </a:lnSpc>
              <a:spcBef>
                <a:spcPts val="0"/>
              </a:spcBef>
              <a:spcAft>
                <a:spcPts val="0"/>
              </a:spcAft>
              <a:buClr>
                <a:schemeClr val="lt1"/>
              </a:buClr>
              <a:buSzPts val="3600"/>
              <a:buFont typeface="Open Sans"/>
              <a:buAutoNum type="arabicPeriod"/>
            </a:pPr>
            <a:r>
              <a:rPr lang="fr-FR" sz="3600">
                <a:solidFill>
                  <a:schemeClr val="lt1"/>
                </a:solidFill>
                <a:latin typeface="Open Sans"/>
                <a:ea typeface="Open Sans"/>
                <a:cs typeface="Open Sans"/>
                <a:sym typeface="Open Sans"/>
              </a:rPr>
              <a:t>Starting to Work With Data</a:t>
            </a:r>
            <a:endParaRPr sz="3600">
              <a:solidFill>
                <a:schemeClr val="lt1"/>
              </a:solidFill>
              <a:latin typeface="Open Sans"/>
              <a:ea typeface="Open Sans"/>
              <a:cs typeface="Open Sans"/>
              <a:sym typeface="Open Sans"/>
            </a:endParaRPr>
          </a:p>
          <a:p>
            <a:pPr marL="0" lvl="0" indent="0" algn="ctr" rtl="0">
              <a:lnSpc>
                <a:spcPct val="90000"/>
              </a:lnSpc>
              <a:spcBef>
                <a:spcPts val="0"/>
              </a:spcBef>
              <a:spcAft>
                <a:spcPts val="0"/>
              </a:spcAft>
              <a:buClr>
                <a:schemeClr val="dk1"/>
              </a:buClr>
              <a:buSzPts val="891"/>
              <a:buFont typeface="Arial"/>
              <a:buNone/>
            </a:pPr>
            <a:endParaRPr sz="4320">
              <a:solidFill>
                <a:schemeClr val="lt1"/>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5"/>
        <p:cNvGrpSpPr/>
        <p:nvPr/>
      </p:nvGrpSpPr>
      <p:grpSpPr>
        <a:xfrm>
          <a:off x="0" y="0"/>
          <a:ext cx="0" cy="0"/>
          <a:chOff x="0" y="0"/>
          <a:chExt cx="0" cy="0"/>
        </a:xfrm>
      </p:grpSpPr>
      <p:sp>
        <p:nvSpPr>
          <p:cNvPr id="106" name="Google Shape;106;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800"/>
              <a:buNone/>
            </a:pPr>
            <a:r>
              <a:rPr lang="fr-FR" sz="3600">
                <a:solidFill>
                  <a:schemeClr val="lt1"/>
                </a:solidFill>
                <a:latin typeface="Open Sans"/>
                <a:ea typeface="Open Sans"/>
                <a:cs typeface="Open Sans"/>
                <a:sym typeface="Open Sans"/>
              </a:rPr>
              <a:t>What is Data?</a:t>
            </a:r>
            <a:endParaRPr/>
          </a:p>
        </p:txBody>
      </p:sp>
      <p:sp>
        <p:nvSpPr>
          <p:cNvPr id="107" name="Google Shape;107;p5"/>
          <p:cNvSpPr txBox="1">
            <a:spLocks noGrp="1"/>
          </p:cNvSpPr>
          <p:nvPr>
            <p:ph type="body" idx="1"/>
          </p:nvPr>
        </p:nvSpPr>
        <p:spPr>
          <a:xfrm>
            <a:off x="311700" y="1446400"/>
            <a:ext cx="4721044" cy="3122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SzPts val="1800"/>
              <a:buFont typeface="Arial"/>
              <a:buChar char="•"/>
            </a:pPr>
            <a:r>
              <a:rPr lang="fr-FR" sz="1800" b="0" i="0" u="none" strike="noStrike">
                <a:solidFill>
                  <a:srgbClr val="000000"/>
                </a:solidFill>
                <a:latin typeface="Open Sans"/>
                <a:ea typeface="Open Sans"/>
                <a:cs typeface="Open Sans"/>
                <a:sym typeface="Open Sans"/>
              </a:rPr>
              <a:t>It is an ordered collection, or array, of individual basic facts &amp; figures.</a:t>
            </a:r>
            <a:endParaRPr sz="1800" b="0" i="0" u="none" strike="noStrike">
              <a:solidFill>
                <a:srgbClr val="000000"/>
              </a:solidFill>
              <a:latin typeface="Arial"/>
              <a:ea typeface="Arial"/>
              <a:cs typeface="Arial"/>
              <a:sym typeface="Arial"/>
            </a:endParaRPr>
          </a:p>
          <a:p>
            <a:pPr marL="457200" lvl="0" indent="-342900" algn="l" rtl="0">
              <a:lnSpc>
                <a:spcPct val="115000"/>
              </a:lnSpc>
              <a:spcBef>
                <a:spcPts val="600"/>
              </a:spcBef>
              <a:spcAft>
                <a:spcPts val="0"/>
              </a:spcAft>
              <a:buSzPts val="1800"/>
              <a:buFont typeface="Arial"/>
              <a:buChar char="•"/>
            </a:pPr>
            <a:r>
              <a:rPr lang="fr-FR" sz="1800" b="0" i="0" u="none" strike="noStrike">
                <a:solidFill>
                  <a:srgbClr val="000000"/>
                </a:solidFill>
                <a:latin typeface="Open Sans"/>
                <a:ea typeface="Open Sans"/>
                <a:cs typeface="Open Sans"/>
                <a:sym typeface="Open Sans"/>
              </a:rPr>
              <a:t>The singular of Data is Datum – so one fact in the array is a Datum.</a:t>
            </a:r>
            <a:endParaRPr sz="1800" b="0" i="0" u="none" strike="noStrike">
              <a:solidFill>
                <a:srgbClr val="000000"/>
              </a:solidFill>
              <a:latin typeface="Arial"/>
              <a:ea typeface="Arial"/>
              <a:cs typeface="Arial"/>
              <a:sym typeface="Arial"/>
            </a:endParaRPr>
          </a:p>
          <a:p>
            <a:pPr marL="457200" lvl="0" indent="-342900" algn="l" rtl="0">
              <a:lnSpc>
                <a:spcPct val="115000"/>
              </a:lnSpc>
              <a:spcBef>
                <a:spcPts val="600"/>
              </a:spcBef>
              <a:spcAft>
                <a:spcPts val="0"/>
              </a:spcAft>
              <a:buSzPts val="1800"/>
              <a:buFont typeface="Arial"/>
              <a:buChar char="•"/>
            </a:pPr>
            <a:r>
              <a:rPr lang="fr-FR" sz="1800" b="0" i="0" u="none" strike="noStrike">
                <a:solidFill>
                  <a:srgbClr val="000000"/>
                </a:solidFill>
                <a:latin typeface="Open Sans"/>
                <a:ea typeface="Open Sans"/>
                <a:cs typeface="Open Sans"/>
                <a:sym typeface="Open Sans"/>
              </a:rPr>
              <a:t>A fact can be a number, word, measurement, observation or description.</a:t>
            </a:r>
            <a:endParaRPr sz="1800" b="0" i="0" u="none" strike="noStrike">
              <a:solidFill>
                <a:srgbClr val="000000"/>
              </a:solidFill>
              <a:latin typeface="Arial"/>
              <a:ea typeface="Arial"/>
              <a:cs typeface="Arial"/>
              <a:sym typeface="Arial"/>
            </a:endParaRPr>
          </a:p>
        </p:txBody>
      </p:sp>
      <p:pic>
        <p:nvPicPr>
          <p:cNvPr id="108" name="Google Shape;108;p5"/>
          <p:cNvPicPr preferRelativeResize="0"/>
          <p:nvPr/>
        </p:nvPicPr>
        <p:blipFill>
          <a:blip r:embed="rId4">
            <a:alphaModFix/>
          </a:blip>
          <a:stretch>
            <a:fillRect/>
          </a:stretch>
        </p:blipFill>
        <p:spPr>
          <a:xfrm>
            <a:off x="5978925" y="1590000"/>
            <a:ext cx="1963500" cy="1963500"/>
          </a:xfrm>
          <a:prstGeom prst="rect">
            <a:avLst/>
          </a:prstGeom>
          <a:noFill/>
          <a:ln>
            <a:noFill/>
          </a:ln>
        </p:spPr>
      </p:pic>
    </p:spTree>
  </p:cSld>
  <p:clrMapOvr>
    <a:masterClrMapping/>
  </p:clrMapOvr>
</p:sld>
</file>

<file path=ppt/theme/theme1.xml><?xml version="1.0" encoding="utf-8"?>
<a:theme xmlns:a="http://schemas.openxmlformats.org/drawingml/2006/main" name="CODS">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ppt8F30.tmp</Template>
  <TotalTime>212</TotalTime>
  <Words>13187</Words>
  <Application>Microsoft Office PowerPoint</Application>
  <PresentationFormat>On-screen Show (16:9)</PresentationFormat>
  <Paragraphs>813</Paragraphs>
  <Slides>69</Slides>
  <Notes>60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69</vt:i4>
      </vt:variant>
    </vt:vector>
  </HeadingPairs>
  <TitlesOfParts>
    <vt:vector size="79" baseType="lpstr">
      <vt:lpstr>Wingdings</vt:lpstr>
      <vt:lpstr>Calibri Light</vt:lpstr>
      <vt:lpstr>Arial</vt:lpstr>
      <vt:lpstr>Open Sans</vt:lpstr>
      <vt:lpstr>Nunito Sans</vt:lpstr>
      <vt:lpstr>Calibri</vt:lpstr>
      <vt:lpstr>Arial Narrow</vt:lpstr>
      <vt:lpstr>CODS</vt:lpstr>
      <vt:lpstr>Office Theme</vt:lpstr>
      <vt:lpstr>1_Office Theme</vt:lpstr>
      <vt:lpstr>PowerPoint Presentation</vt:lpstr>
      <vt:lpstr>Introduction to the Program</vt:lpstr>
      <vt:lpstr>Program Presenters </vt:lpstr>
      <vt:lpstr>Goals </vt:lpstr>
      <vt:lpstr>Who Do We Have With Us Today?</vt:lpstr>
      <vt:lpstr>Introduction to the Dataverse</vt:lpstr>
      <vt:lpstr>Today’s Agenda </vt:lpstr>
      <vt:lpstr>What is Data?  Data, Information &amp; Knowledge What is Open Data?  Other Relevant Concepts Guest Presentations Starting to Work With Data </vt:lpstr>
      <vt:lpstr>What is Data?</vt:lpstr>
      <vt:lpstr>Two Types of Data </vt:lpstr>
      <vt:lpstr>Quantitative Data</vt:lpstr>
      <vt:lpstr>Qualitative Data? </vt:lpstr>
      <vt:lpstr>Different Data Formats </vt:lpstr>
      <vt:lpstr>Structure of a Data Set </vt:lpstr>
      <vt:lpstr>MetaData</vt:lpstr>
      <vt:lpstr>Ways of Collecting Data </vt:lpstr>
      <vt:lpstr>And Let’s Not Forget… </vt:lpstr>
      <vt:lpstr>Data is Everywhere &amp; About Everything (1)</vt:lpstr>
      <vt:lpstr>Data is Everywhere &amp; About Everything (2)</vt:lpstr>
      <vt:lpstr>The Spectrum of Data</vt:lpstr>
      <vt:lpstr>What is Data?  Data, Information &amp; Knowledge What is Open Data?  Other Relevant Concepts Guest Presentations Starting to Work With Data </vt:lpstr>
      <vt:lpstr>When Does Data Become Information?</vt:lpstr>
      <vt:lpstr>Early Data Analysis</vt:lpstr>
      <vt:lpstr>When Does Data NOT Become Information?</vt:lpstr>
      <vt:lpstr>Data vs. Information</vt:lpstr>
      <vt:lpstr>When Does Information Become Knowledge?</vt:lpstr>
      <vt:lpstr>What is Data?  Data, Information &amp; Knowledge What is Open Data?  Other Relevant Concepts Guest Presentations Starting to Work With Data </vt:lpstr>
      <vt:lpstr>What Is Open Data – the short answer</vt:lpstr>
      <vt:lpstr>What Is Open Data – 10 Principles</vt:lpstr>
      <vt:lpstr>What Is Open Data – 10 Principles</vt:lpstr>
      <vt:lpstr>What Is Open Data – 10 Principles</vt:lpstr>
      <vt:lpstr>What Is Open Data – Other Considerations</vt:lpstr>
      <vt:lpstr>Short History of Open Data</vt:lpstr>
      <vt:lpstr>Short History of Open Data</vt:lpstr>
      <vt:lpstr>Everybody Makes or Uses Open Data (1)</vt:lpstr>
      <vt:lpstr>Everybody Makes or Uses Open Data (2)</vt:lpstr>
      <vt:lpstr>Open Data Behind the Scenes of Everyday Life</vt:lpstr>
      <vt:lpstr>Examples of Open Data Use (and Visualization)</vt:lpstr>
      <vt:lpstr>Examples of Open Data Use</vt:lpstr>
      <vt:lpstr>Examples of Open Data Use</vt:lpstr>
      <vt:lpstr>The Cases for Open Data (1)</vt:lpstr>
      <vt:lpstr>The Cases for Open Data (2)</vt:lpstr>
      <vt:lpstr>Commonly Used Open Data Portals</vt:lpstr>
      <vt:lpstr>What is Data?  Data, Information &amp; Knowledge What is Open Data?  Other Relevant Concepts Big Data, Artificial Intelligence, Interoperability, Ethics Guest Presentations Starting to Work With Data </vt:lpstr>
      <vt:lpstr>Big Data vs. Open Data</vt:lpstr>
      <vt:lpstr>Big Data vs. Open Data </vt:lpstr>
      <vt:lpstr>What constitutes Big Data?</vt:lpstr>
      <vt:lpstr>Unlocking value with Big Data</vt:lpstr>
      <vt:lpstr>Continuing with the 7? V’s</vt:lpstr>
      <vt:lpstr>The 42 V’s of Big Data</vt:lpstr>
      <vt:lpstr>Artificial Intelligence</vt:lpstr>
      <vt:lpstr>Examples of Artificial Intelligence</vt:lpstr>
      <vt:lpstr>Artificial Intelligence and Open Data</vt:lpstr>
      <vt:lpstr>Machine Learning</vt:lpstr>
      <vt:lpstr>Interoperability</vt:lpstr>
      <vt:lpstr>Three level of interoperability</vt:lpstr>
      <vt:lpstr>Data Ethics</vt:lpstr>
      <vt:lpstr>What is Data?  Data, Information &amp; Knowledge What is Open Data?  Other Relevant Concepts Guest Presentations Starting to Work With Data </vt:lpstr>
      <vt:lpstr>PowerPoint Presentation</vt:lpstr>
      <vt:lpstr>Outline…</vt:lpstr>
      <vt:lpstr>Overview of YBS…</vt:lpstr>
      <vt:lpstr>YBS Services: Start to Finish…</vt:lpstr>
      <vt:lpstr>YBS surveys and data products…</vt:lpstr>
      <vt:lpstr>YBS Publications…</vt:lpstr>
      <vt:lpstr>PowerPoint Presentation</vt:lpstr>
      <vt:lpstr>PowerPoint Presentation</vt:lpstr>
      <vt:lpstr>PowerPoint Presentation</vt:lpstr>
      <vt:lpstr>PowerPoint Presentation</vt:lpstr>
      <vt:lpstr>What is Data?  Data, Information &amp; Knowledge What is Open Data?  Other Relevant Concepts Guest Presentations Starting to Work With Data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 C</dc:creator>
  <cp:lastModifiedBy>samara mootoo</cp:lastModifiedBy>
  <cp:revision>3</cp:revision>
  <dcterms:modified xsi:type="dcterms:W3CDTF">2022-10-31T22:52:34Z</dcterms:modified>
</cp:coreProperties>
</file>