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139119314" r:id="rId2"/>
    <p:sldId id="2139119304" r:id="rId3"/>
    <p:sldId id="2139119315" r:id="rId4"/>
    <p:sldId id="2139119303" r:id="rId5"/>
    <p:sldId id="2139119306" r:id="rId6"/>
    <p:sldId id="2139119311" r:id="rId7"/>
    <p:sldId id="2139119308" r:id="rId8"/>
    <p:sldId id="2139119316" r:id="rId9"/>
    <p:sldId id="213911928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inlisk, Judith" userId="2d235567-b2d9-4d2e-97f0-63d75e85cbcd" providerId="ADAL" clId="{713B4BCC-1434-4A5E-95D5-C2E5CAA27567}"/>
    <pc:docChg chg="custSel modSld">
      <pc:chgData name="Quinlisk, Judith" userId="2d235567-b2d9-4d2e-97f0-63d75e85cbcd" providerId="ADAL" clId="{713B4BCC-1434-4A5E-95D5-C2E5CAA27567}" dt="2024-10-29T21:49:40.171" v="5" actId="478"/>
      <pc:docMkLst>
        <pc:docMk/>
      </pc:docMkLst>
      <pc:sldChg chg="delSp modSp mod">
        <pc:chgData name="Quinlisk, Judith" userId="2d235567-b2d9-4d2e-97f0-63d75e85cbcd" providerId="ADAL" clId="{713B4BCC-1434-4A5E-95D5-C2E5CAA27567}" dt="2024-10-29T21:49:40.171" v="5" actId="478"/>
        <pc:sldMkLst>
          <pc:docMk/>
          <pc:sldMk cId="4109470986" sldId="2139119314"/>
        </pc:sldMkLst>
        <pc:spChg chg="del mod">
          <ac:chgData name="Quinlisk, Judith" userId="2d235567-b2d9-4d2e-97f0-63d75e85cbcd" providerId="ADAL" clId="{713B4BCC-1434-4A5E-95D5-C2E5CAA27567}" dt="2024-10-29T21:49:40.171" v="5" actId="478"/>
          <ac:spMkLst>
            <pc:docMk/>
            <pc:sldMk cId="4109470986" sldId="2139119314"/>
            <ac:spMk id="14" creationId="{46215590-4DF2-4924-BBFA-A06A5B94CB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B0216-CA78-4C0C-9B22-B37E139C8E0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64DFC-F502-4DD7-B470-33CF0DF2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47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90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56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dirty="0"/>
              <a:t>Consultation to determine the desired teeth </a:t>
            </a:r>
            <a:r>
              <a:rPr lang="en-US" dirty="0" err="1"/>
              <a:t>colour</a:t>
            </a:r>
            <a:r>
              <a:rPr lang="en-US" dirty="0"/>
              <a:t>​</a:t>
            </a:r>
          </a:p>
          <a:p>
            <a:pPr lvl="0">
              <a:buChar char="•"/>
            </a:pPr>
            <a:r>
              <a:rPr lang="en-US" dirty="0"/>
              <a:t>Covering of lips and gums leaving the teeth exposed​</a:t>
            </a:r>
            <a:endParaRPr lang="en-US" dirty="0">
              <a:cs typeface="Calibri"/>
            </a:endParaRPr>
          </a:p>
          <a:p>
            <a:pPr lvl="0">
              <a:buChar char="•"/>
            </a:pPr>
            <a:r>
              <a:rPr lang="en-US" dirty="0"/>
              <a:t>Application of the 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whitening gel​</a:t>
            </a:r>
            <a:endParaRPr lang="en-US" dirty="0">
              <a:cs typeface="Calibri"/>
            </a:endParaRPr>
          </a:p>
          <a:p>
            <a:pPr lvl="0">
              <a:buChar char="•"/>
            </a:pPr>
            <a:r>
              <a:rPr lang="en-US" dirty="0"/>
              <a:t>The light activation to commence the whitening procedure ​</a:t>
            </a:r>
            <a:br>
              <a:rPr lang="en-US" dirty="0"/>
            </a:br>
            <a:r>
              <a:rPr lang="en-US" dirty="0"/>
              <a:t>to work in conjunction with the applied gel for 1-3 15-minute session(s)​</a:t>
            </a:r>
            <a:endParaRPr lang="en-US" dirty="0">
              <a:cs typeface="Calibri"/>
            </a:endParaRPr>
          </a:p>
          <a:p>
            <a:pPr lvl="0">
              <a:buChar char="•"/>
            </a:pPr>
            <a:r>
              <a:rPr lang="en-US" dirty="0"/>
              <a:t>Repeating the same procedure for further sessions up to a total of 45 to 60 minutes depending on the patient’s needs​</a:t>
            </a:r>
            <a:endParaRPr lang="en-US" dirty="0">
              <a:cs typeface="Calibri"/>
            </a:endParaRPr>
          </a:p>
          <a:p>
            <a:pPr lvl="0">
              <a:buChar char="•"/>
            </a:pPr>
            <a:r>
              <a:rPr lang="en-US" dirty="0"/>
              <a:t>Sensitivity reducing gel application</a:t>
            </a:r>
            <a:endParaRPr lang="en-US" altLang="en-US" sz="1050" dirty="0">
              <a:solidFill>
                <a:srgbClr val="DFE3E5">
                  <a:lumMod val="25000"/>
                </a:srgbClr>
              </a:solidFill>
              <a:latin typeface="Neutraface 2 Text Light" panose="020B0303020202020102" pitchFamily="34" charset="0"/>
              <a:cs typeface="Gotham Light" pitchFamily="50" charset="0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000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085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802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717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614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02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853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C4C9-41C9-19C0-4067-B18FEE673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D6FE0-4F47-4E43-4E19-C645B71B3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72721-1D43-5BD7-2A9E-A10431C4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C33F-73CC-4FF0-B1F3-B4EDC8CFBF7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B7E47-6C7A-0982-05CE-86718645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1DDB1-790D-13A5-3FF3-0415685B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F786-C42B-4603-AB63-66619121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8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E06B-73FA-8723-70B0-A91D33BF7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35C59-07EB-7905-B910-F5CDBA607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4C106-3C56-14FE-853B-456A22876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C33F-73CC-4FF0-B1F3-B4EDC8CFBF7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39F37-3B89-C9F9-1767-F9C4F1E3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5E402-9FBA-F9E2-56C1-7607B719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F786-C42B-4603-AB63-66619121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1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A09F9F-0612-3218-DCD1-705C791F2A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8B6A6-178B-FF4C-8EFB-C2D904F83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3D345-4463-B9A6-C9F9-D57628C8E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C33F-73CC-4FF0-B1F3-B4EDC8CFBF7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D8878-12F3-445F-F35D-40EA9DA1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DEE4C-0961-EDA7-AA46-4FAF6D08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F786-C42B-4603-AB63-66619121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1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F0D474C-964C-40A4-B639-0E0AB4E55F98}"/>
              </a:ext>
            </a:extLst>
          </p:cNvPr>
          <p:cNvSpPr/>
          <p:nvPr userDrawn="1"/>
        </p:nvSpPr>
        <p:spPr>
          <a:xfrm rot="10800000"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21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2F37-6166-6638-3390-D2416F8DA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72F0A-895A-6A94-8D26-E755A8C08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FF5B7-6C54-3B39-1D0A-42D4CB743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C33F-73CC-4FF0-B1F3-B4EDC8CFBF7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ED2BE-E3FD-053D-8303-E22495E47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3A1-513E-3BD9-2699-653FB246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F786-C42B-4603-AB63-66619121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7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5ADC7-9AE4-6F2E-1ACE-80BB3E0F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40852-8BAF-BC51-71AA-9C5536D85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75F77-481D-B974-A178-ACD207E4E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C33F-73CC-4FF0-B1F3-B4EDC8CFBF7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1B2BD-010A-44B2-B6EE-75B34D644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8DEEE-9440-99DD-2522-2C93FADC3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F786-C42B-4603-AB63-66619121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3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16A7-3ABA-FDFC-DE87-39FF4756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E1D2C-CFC1-9D4B-F353-64E216DE1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68992-B94C-A036-B1E8-2319DD688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04BE3-F364-CEE9-8D63-6EBC0A758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C33F-73CC-4FF0-B1F3-B4EDC8CFBF7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B3309-362B-385F-5F55-D277837DA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BBCA1-5F39-34DE-1AB5-4F1120C40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F786-C42B-4603-AB63-66619121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0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B853D-EB35-F53B-40F1-47B58374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58A54-628A-545C-25BC-16AE7EF3E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C9365-9E8C-1D46-E954-EA26EBCB9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A7D4D8-48D8-19E5-2644-3FE646A0C8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64911F-9B8E-45EB-6B69-1E716D904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329AF7-A459-27C1-3A8E-FD5809C3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C33F-73CC-4FF0-B1F3-B4EDC8CFBF7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67723-0EA2-804E-37F5-DFDC9629E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2B023A-4BC5-C4C6-735A-3020EACB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F786-C42B-4603-AB63-66619121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5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590F6-9AEE-CCE4-1EFC-78388439E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80037-6570-5F5F-F9AE-3D7CC3B9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C33F-73CC-4FF0-B1F3-B4EDC8CFBF7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208BB-A009-B09A-A8F0-847C3E33C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B3FF1-55B9-8A93-EF0C-A2AEBCA8B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F786-C42B-4603-AB63-66619121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66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35EDBA-DA3D-CDEC-0226-98BBE79E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C33F-73CC-4FF0-B1F3-B4EDC8CFBF7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4A0725-180F-368A-82B1-40353C1C7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56775-E22B-BE0B-9308-37F24FE4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F786-C42B-4603-AB63-66619121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2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4F8ED-B234-8326-70AF-B0BAD149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7BDAE-4BA8-5E49-D037-E26A5B893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3DF96-FF79-470A-9B44-E75C5A5E1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94B47-82E5-2FAE-97D6-5541281C1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C33F-73CC-4FF0-B1F3-B4EDC8CFBF7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631C0-8B6B-56DB-BB1C-A571CC637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DB78E-9356-28F6-7B56-C3D3B9C8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F786-C42B-4603-AB63-66619121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7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70865-210C-7C0F-E307-B3181B4D2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900019-A5B9-22AD-F728-11D46A75E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93D68-238A-49B5-3919-6E7FFC3D5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589B3-E4CD-2D4A-55BC-23E47E6C4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C33F-73CC-4FF0-B1F3-B4EDC8CFBF7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666B2-5FA2-DAF5-B6A2-C185CEAA9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E80F-C1BF-286A-AF0B-DD46AACD1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F786-C42B-4603-AB63-66619121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1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55AFD7-129B-51DA-EDE0-A807BE82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C19AA-38CB-5DD3-B252-005FF8FA6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E8CC0-71E1-3351-B2A4-CFC264619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9C33F-73CC-4FF0-B1F3-B4EDC8CFBF7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18DEE-D548-8282-0B54-7A288C646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0BD42-B96C-ED91-EB83-0D5090F92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1F786-C42B-4603-AB63-6661912147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E179C8-7122-8947-E416-9FBC96CE523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36338" y="190500"/>
            <a:ext cx="6937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Use</a:t>
            </a:r>
          </a:p>
        </p:txBody>
      </p:sp>
    </p:spTree>
    <p:extLst>
      <p:ext uri="{BB962C8B-B14F-4D97-AF65-F5344CB8AC3E}">
        <p14:creationId xmlns:p14="http://schemas.microsoft.com/office/powerpoint/2010/main" val="328901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image" Target="../media/image1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CCE3FF-0E59-4951-A2D7-E4E6D592BB05}"/>
              </a:ext>
            </a:extLst>
          </p:cNvPr>
          <p:cNvSpPr txBox="1">
            <a:spLocks/>
          </p:cNvSpPr>
          <p:nvPr/>
        </p:nvSpPr>
        <p:spPr>
          <a:xfrm>
            <a:off x="1536747" y="1834935"/>
            <a:ext cx="839973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580564" indent="-580564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257889" indent="-48380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35213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70929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83384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25746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3155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05640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7972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defTabSz="1088182">
              <a:spcBef>
                <a:spcPts val="1200"/>
              </a:spcBef>
              <a:spcAft>
                <a:spcPts val="1200"/>
              </a:spcAft>
              <a:buClr>
                <a:srgbClr val="65757D"/>
              </a:buClr>
              <a:buNone/>
              <a:defRPr/>
            </a:pPr>
            <a:r>
              <a:rPr lang="en-US" sz="3600" dirty="0">
                <a:solidFill>
                  <a:srgbClr val="003478"/>
                </a:solidFill>
                <a:latin typeface="Neutraface 2 Text Demi"/>
              </a:rPr>
              <a:t>WHAT TYPES OF TOOTH WHITENING OPTIONS EXIST?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E7522B6-959F-4CCC-A77C-E70362459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70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CBA6F3C-60DA-426B-9E65-4AD9C2081FF7}"/>
              </a:ext>
            </a:extLst>
          </p:cNvPr>
          <p:cNvSpPr/>
          <p:nvPr/>
        </p:nvSpPr>
        <p:spPr>
          <a:xfrm>
            <a:off x="2082347" y="939238"/>
            <a:ext cx="6061669" cy="58477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WHITENING OPTIONS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F4D4EE99-45DF-4A9B-8720-6C415E481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EA1A2CC7-F1CE-4F43-A2A0-DE05D99F489F}"/>
              </a:ext>
            </a:extLst>
          </p:cNvPr>
          <p:cNvSpPr/>
          <p:nvPr/>
        </p:nvSpPr>
        <p:spPr>
          <a:xfrm>
            <a:off x="2082347" y="1692818"/>
            <a:ext cx="8027306" cy="1102164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C1512B3-3FE6-47E8-A1A1-29103F46A9F8}"/>
              </a:ext>
            </a:extLst>
          </p:cNvPr>
          <p:cNvSpPr/>
          <p:nvPr/>
        </p:nvSpPr>
        <p:spPr>
          <a:xfrm>
            <a:off x="8513334" y="1798097"/>
            <a:ext cx="1438561" cy="891607"/>
          </a:xfrm>
          <a:prstGeom prst="roundRect">
            <a:avLst>
              <a:gd name="adj" fmla="val 0"/>
            </a:avLst>
          </a:prstGeom>
          <a:blipFill rotWithShape="1">
            <a:blip r:embed="rId4"/>
            <a:srcRect/>
            <a:stretch>
              <a:fillRect l="-45000" r="-45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98BCFE14-9014-4E75-88F2-7B46AA015BE1}"/>
              </a:ext>
            </a:extLst>
          </p:cNvPr>
          <p:cNvSpPr txBox="1"/>
          <p:nvPr/>
        </p:nvSpPr>
        <p:spPr>
          <a:xfrm>
            <a:off x="2323607" y="1966901"/>
            <a:ext cx="67573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88209"/>
            <a:r>
              <a:rPr lang="en-US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SURFACE STAIN REMOVAL AND CHEMICAL </a:t>
            </a:r>
            <a:br>
              <a:rPr lang="en-US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</a:br>
            <a:r>
              <a:rPr lang="en-US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INHIBITION VIA ABRASIVE OR CHELANTS 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793A59A-E734-4E94-8644-A4C909788DE3}"/>
              </a:ext>
            </a:extLst>
          </p:cNvPr>
          <p:cNvSpPr/>
          <p:nvPr/>
        </p:nvSpPr>
        <p:spPr>
          <a:xfrm>
            <a:off x="2082347" y="2888581"/>
            <a:ext cx="8027306" cy="1102164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Box 4">
            <a:extLst>
              <a:ext uri="{FF2B5EF4-FFF2-40B4-BE49-F238E27FC236}">
                <a16:creationId xmlns:a16="http://schemas.microsoft.com/office/drawing/2014/main" id="{05479A6F-6138-46F6-A9E6-2C9ABA08A5D3}"/>
              </a:ext>
            </a:extLst>
          </p:cNvPr>
          <p:cNvSpPr txBox="1"/>
          <p:nvPr/>
        </p:nvSpPr>
        <p:spPr>
          <a:xfrm>
            <a:off x="2323606" y="3326181"/>
            <a:ext cx="53774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88209"/>
            <a:r>
              <a:rPr lang="en-US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IN-OFFICE OXIDATIVE WHITENING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4697904-BD3D-4831-B200-191DC3102C97}"/>
              </a:ext>
            </a:extLst>
          </p:cNvPr>
          <p:cNvSpPr/>
          <p:nvPr/>
        </p:nvSpPr>
        <p:spPr>
          <a:xfrm>
            <a:off x="8513335" y="2993860"/>
            <a:ext cx="1438560" cy="891607"/>
          </a:xfrm>
          <a:prstGeom prst="roundRect">
            <a:avLst>
              <a:gd name="adj" fmla="val 0"/>
            </a:avLst>
          </a:prstGeom>
          <a:blipFill rotWithShape="1">
            <a:blip r:embed="rId5"/>
            <a:srcRect/>
            <a:stretch>
              <a:fillRect t="-4000" b="-4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0B8DABAE-466B-4F3D-84C4-A413262213BB}"/>
              </a:ext>
            </a:extLst>
          </p:cNvPr>
          <p:cNvSpPr/>
          <p:nvPr/>
        </p:nvSpPr>
        <p:spPr>
          <a:xfrm>
            <a:off x="2082347" y="4084344"/>
            <a:ext cx="8027306" cy="1102164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TextBox 4">
            <a:extLst>
              <a:ext uri="{FF2B5EF4-FFF2-40B4-BE49-F238E27FC236}">
                <a16:creationId xmlns:a16="http://schemas.microsoft.com/office/drawing/2014/main" id="{FC930B33-C7F3-4179-925C-5EA90C6E2AA1}"/>
              </a:ext>
            </a:extLst>
          </p:cNvPr>
          <p:cNvSpPr txBox="1"/>
          <p:nvPr/>
        </p:nvSpPr>
        <p:spPr>
          <a:xfrm>
            <a:off x="2323606" y="4499945"/>
            <a:ext cx="53774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88209"/>
            <a:r>
              <a:rPr lang="en-US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AT HOME OXIDATIVE WHITENING</a:t>
            </a: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D7716865-7CF2-4D14-BC20-DC277168278C}"/>
              </a:ext>
            </a:extLst>
          </p:cNvPr>
          <p:cNvSpPr/>
          <p:nvPr/>
        </p:nvSpPr>
        <p:spPr>
          <a:xfrm>
            <a:off x="8513335" y="4189623"/>
            <a:ext cx="1438560" cy="891607"/>
          </a:xfrm>
          <a:prstGeom prst="roundRect">
            <a:avLst>
              <a:gd name="adj" fmla="val 0"/>
            </a:avLst>
          </a:prstGeom>
          <a:blipFill rotWithShape="1">
            <a:blip r:embed="rId6"/>
            <a:srcRect/>
            <a:stretch>
              <a:fillRect l="-1741" t="-8262" r="-1537" b="-1154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10B444D7-A872-4004-B574-64263DFD23D4}"/>
              </a:ext>
            </a:extLst>
          </p:cNvPr>
          <p:cNvSpPr/>
          <p:nvPr/>
        </p:nvSpPr>
        <p:spPr>
          <a:xfrm>
            <a:off x="2082347" y="5280106"/>
            <a:ext cx="8027306" cy="1102164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72892947-8DAA-4E64-B7BE-4650C5B62055}"/>
              </a:ext>
            </a:extLst>
          </p:cNvPr>
          <p:cNvSpPr txBox="1"/>
          <p:nvPr/>
        </p:nvSpPr>
        <p:spPr>
          <a:xfrm>
            <a:off x="2323606" y="5571267"/>
            <a:ext cx="53774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88209"/>
            <a:r>
              <a:rPr lang="en-US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OVER THE COUNTER </a:t>
            </a:r>
          </a:p>
          <a:p>
            <a:pPr defTabSz="1088209"/>
            <a:r>
              <a:rPr lang="en-US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OXIDATIVE WHITENING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F6A991D2-E1C6-443E-9889-2761C072C0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-1" b="3976"/>
          <a:stretch/>
        </p:blipFill>
        <p:spPr>
          <a:xfrm>
            <a:off x="8513334" y="5385385"/>
            <a:ext cx="1438561" cy="891607"/>
          </a:xfrm>
          <a:prstGeom prst="rect">
            <a:avLst/>
          </a:prstGeom>
        </p:spPr>
      </p:pic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E0DFCB75-30AA-4105-8F74-C8151C939628}"/>
              </a:ext>
            </a:extLst>
          </p:cNvPr>
          <p:cNvSpPr/>
          <p:nvPr/>
        </p:nvSpPr>
        <p:spPr>
          <a:xfrm>
            <a:off x="6917015" y="5385385"/>
            <a:ext cx="1438561" cy="891607"/>
          </a:xfrm>
          <a:prstGeom prst="roundRect">
            <a:avLst>
              <a:gd name="adj" fmla="val 0"/>
            </a:avLst>
          </a:prstGeom>
          <a:blipFill rotWithShape="1">
            <a:blip r:embed="rId8"/>
            <a:srcRect/>
            <a:stretch>
              <a:fillRect l="-21139" t="-2424" r="-18487" b="-3352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02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84FE40CD-178C-4CB2-AA39-86C85707098E}"/>
              </a:ext>
            </a:extLst>
          </p:cNvPr>
          <p:cNvSpPr/>
          <p:nvPr/>
        </p:nvSpPr>
        <p:spPr>
          <a:xfrm>
            <a:off x="0" y="429063"/>
            <a:ext cx="6096000" cy="726373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F4D4EE99-45DF-4A9B-8720-6C415E481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F59D3F80-772E-45A4-BC98-AFEF3F96C551}"/>
              </a:ext>
            </a:extLst>
          </p:cNvPr>
          <p:cNvSpPr/>
          <p:nvPr/>
        </p:nvSpPr>
        <p:spPr>
          <a:xfrm>
            <a:off x="1075273" y="637166"/>
            <a:ext cx="6061669" cy="307777"/>
          </a:xfrm>
          <a:prstGeom prst="rect">
            <a:avLst/>
          </a:prstGeom>
        </p:spPr>
        <p:txBody>
          <a:bodyPr wrap="square" lIns="0" tIns="45720" rIns="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/>
                <a:cs typeface="Gotham Bold" pitchFamily="50" charset="0"/>
              </a:rPr>
              <a:t>WHITENING OPTIONS</a:t>
            </a:r>
            <a:endParaRPr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Neutraface 2 Text Demi"/>
              <a:cs typeface="Gotham Bold" pitchFamily="50" charset="0"/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441FDBFF-C7B0-43C6-BEDE-738AC567B2C1}"/>
              </a:ext>
            </a:extLst>
          </p:cNvPr>
          <p:cNvSpPr/>
          <p:nvPr/>
        </p:nvSpPr>
        <p:spPr>
          <a:xfrm>
            <a:off x="5040783" y="498446"/>
            <a:ext cx="948073" cy="587607"/>
          </a:xfrm>
          <a:prstGeom prst="roundRect">
            <a:avLst>
              <a:gd name="adj" fmla="val 0"/>
            </a:avLst>
          </a:prstGeom>
          <a:blipFill rotWithShape="1">
            <a:blip r:embed="rId4"/>
            <a:srcRect/>
            <a:stretch>
              <a:fillRect t="-4000" b="-4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5D6027A-A8AE-4EA0-B403-8A1DF9EFCC0B}"/>
              </a:ext>
            </a:extLst>
          </p:cNvPr>
          <p:cNvGrpSpPr/>
          <p:nvPr/>
        </p:nvGrpSpPr>
        <p:grpSpPr>
          <a:xfrm>
            <a:off x="3327155" y="1921753"/>
            <a:ext cx="5537690" cy="4523229"/>
            <a:chOff x="6108568" y="2126455"/>
            <a:chExt cx="4559432" cy="3782601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24CC38D-D49D-4AB5-BBAA-10673EC14E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" t="5257" r="73321" b="66743"/>
            <a:stretch/>
          </p:blipFill>
          <p:spPr bwMode="auto">
            <a:xfrm>
              <a:off x="6108568" y="2126455"/>
              <a:ext cx="1428486" cy="82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2237750A-1940-4D63-90D3-7AF491BE24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7" t="5257" r="50224" b="66743"/>
            <a:stretch/>
          </p:blipFill>
          <p:spPr bwMode="auto">
            <a:xfrm>
              <a:off x="7674041" y="2126455"/>
              <a:ext cx="1428486" cy="82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C8C00D2A-4775-49FA-BCBE-AD718BA2CD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6" t="5257" r="26735" b="66743"/>
            <a:stretch/>
          </p:blipFill>
          <p:spPr bwMode="auto">
            <a:xfrm>
              <a:off x="9239514" y="2126455"/>
              <a:ext cx="1428486" cy="82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50605353-101E-46DC-9550-AEBF42C8AB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07" t="5257" r="4114" b="66743"/>
            <a:stretch/>
          </p:blipFill>
          <p:spPr bwMode="auto">
            <a:xfrm>
              <a:off x="6108568" y="3127372"/>
              <a:ext cx="1428486" cy="82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D065B05F-D74D-4D5F-851B-A585E45AE5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9" t="35584" r="73178" b="36583"/>
            <a:stretch/>
          </p:blipFill>
          <p:spPr bwMode="auto">
            <a:xfrm>
              <a:off x="7674041" y="3127372"/>
              <a:ext cx="1428486" cy="82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A08A5DDE-6831-4A34-B3A8-2CA0DB8570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7" t="34978" r="50093" b="37461"/>
            <a:stretch/>
          </p:blipFill>
          <p:spPr bwMode="auto">
            <a:xfrm>
              <a:off x="9239514" y="3127372"/>
              <a:ext cx="1428486" cy="82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02F7DD38-0D09-4386-B155-6F0D2C7CB8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47" t="35206" r="26836" b="37116"/>
            <a:stretch/>
          </p:blipFill>
          <p:spPr bwMode="auto">
            <a:xfrm>
              <a:off x="6108568" y="4105429"/>
              <a:ext cx="1428486" cy="82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C2564A9E-FB4C-498A-9E8C-C2E4F974E3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71" t="35497" r="3809" b="36944"/>
            <a:stretch/>
          </p:blipFill>
          <p:spPr bwMode="auto">
            <a:xfrm>
              <a:off x="7674041" y="4105429"/>
              <a:ext cx="1428486" cy="82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8014E4DB-C547-447D-A09D-769C55403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5" t="66168" r="73292" b="6145"/>
            <a:stretch/>
          </p:blipFill>
          <p:spPr bwMode="auto">
            <a:xfrm>
              <a:off x="9239514" y="4105429"/>
              <a:ext cx="1428486" cy="82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433AB20B-D44A-4251-8A6E-0E64D1EC2E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0" t="65574" r="50000" b="6979"/>
            <a:stretch/>
          </p:blipFill>
          <p:spPr bwMode="auto">
            <a:xfrm>
              <a:off x="6108568" y="5080983"/>
              <a:ext cx="1428486" cy="82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135E038F-B22A-4CB6-A9DB-DD7E2361B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53" t="65652" r="26927" b="6789"/>
            <a:stretch/>
          </p:blipFill>
          <p:spPr bwMode="auto">
            <a:xfrm>
              <a:off x="7674041" y="5080983"/>
              <a:ext cx="1428486" cy="82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6733A046-8673-4F07-8AF0-15C9E773FB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91" t="65532" r="3758" b="6993"/>
            <a:stretch/>
          </p:blipFill>
          <p:spPr bwMode="auto">
            <a:xfrm>
              <a:off x="9239514" y="5080983"/>
              <a:ext cx="1428486" cy="82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">
            <a:extLst>
              <a:ext uri="{FF2B5EF4-FFF2-40B4-BE49-F238E27FC236}">
                <a16:creationId xmlns:a16="http://schemas.microsoft.com/office/drawing/2014/main" id="{6538C934-216C-428F-8CDA-D22EE8826506}"/>
              </a:ext>
            </a:extLst>
          </p:cNvPr>
          <p:cNvSpPr txBox="1"/>
          <p:nvPr/>
        </p:nvSpPr>
        <p:spPr>
          <a:xfrm>
            <a:off x="328695" y="1274226"/>
            <a:ext cx="59938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88209"/>
            <a:r>
              <a:rPr lang="en-US" sz="28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IN-OFFICE OXIDATIVE WHITENING</a:t>
            </a:r>
          </a:p>
        </p:txBody>
      </p:sp>
    </p:spTree>
    <p:extLst>
      <p:ext uri="{BB962C8B-B14F-4D97-AF65-F5344CB8AC3E}">
        <p14:creationId xmlns:p14="http://schemas.microsoft.com/office/powerpoint/2010/main" val="360069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2BC70EAD-DE22-4C59-9CF8-D0B85E4B0166}"/>
              </a:ext>
            </a:extLst>
          </p:cNvPr>
          <p:cNvSpPr/>
          <p:nvPr/>
        </p:nvSpPr>
        <p:spPr>
          <a:xfrm>
            <a:off x="7524676" y="946"/>
            <a:ext cx="4723335" cy="6858000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4FE40CD-178C-4CB2-AA39-86C85707098E}"/>
              </a:ext>
            </a:extLst>
          </p:cNvPr>
          <p:cNvSpPr/>
          <p:nvPr/>
        </p:nvSpPr>
        <p:spPr>
          <a:xfrm>
            <a:off x="0" y="429063"/>
            <a:ext cx="6096000" cy="726373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C3D5D6D5-48CA-4F4C-B983-6A9CEF9F7933}"/>
              </a:ext>
            </a:extLst>
          </p:cNvPr>
          <p:cNvSpPr/>
          <p:nvPr/>
        </p:nvSpPr>
        <p:spPr>
          <a:xfrm>
            <a:off x="5040783" y="498446"/>
            <a:ext cx="948073" cy="587607"/>
          </a:xfrm>
          <a:prstGeom prst="roundRect">
            <a:avLst>
              <a:gd name="adj" fmla="val 0"/>
            </a:avLst>
          </a:prstGeom>
          <a:blipFill rotWithShape="1">
            <a:blip r:embed="rId3"/>
            <a:srcRect/>
            <a:stretch>
              <a:fillRect l="-45000" r="-45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9E6050E-4C3F-41EB-8851-E250CB689ED4}"/>
              </a:ext>
            </a:extLst>
          </p:cNvPr>
          <p:cNvSpPr/>
          <p:nvPr/>
        </p:nvSpPr>
        <p:spPr>
          <a:xfrm>
            <a:off x="7685379" y="3717042"/>
            <a:ext cx="4146154" cy="198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EB82297-4BE7-42AF-8415-01CA62B1E940}"/>
              </a:ext>
            </a:extLst>
          </p:cNvPr>
          <p:cNvSpPr/>
          <p:nvPr/>
        </p:nvSpPr>
        <p:spPr>
          <a:xfrm>
            <a:off x="7688908" y="1546835"/>
            <a:ext cx="4146154" cy="198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F4D4EE99-45DF-4A9B-8720-6C415E481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22" name="Rectangle 7">
            <a:extLst>
              <a:ext uri="{FF2B5EF4-FFF2-40B4-BE49-F238E27FC236}">
                <a16:creationId xmlns:a16="http://schemas.microsoft.com/office/drawing/2014/main" id="{FB044DAB-40FD-45BA-A01F-8141AA1B5EA6}"/>
              </a:ext>
            </a:extLst>
          </p:cNvPr>
          <p:cNvSpPr txBox="1">
            <a:spLocks noChangeArrowheads="1"/>
          </p:cNvSpPr>
          <p:nvPr/>
        </p:nvSpPr>
        <p:spPr>
          <a:xfrm>
            <a:off x="525463" y="3435272"/>
            <a:ext cx="5675042" cy="22621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88182">
              <a:lnSpc>
                <a:spcPct val="100000"/>
              </a:lnSpc>
              <a:spcBef>
                <a:spcPts val="600"/>
              </a:spcBef>
              <a:buClr>
                <a:srgbClr val="003478"/>
              </a:buClr>
              <a:buNone/>
              <a:defRPr/>
            </a:pPr>
            <a:r>
              <a:rPr lang="en-US" altLang="en-US" sz="1600" dirty="0">
                <a:solidFill>
                  <a:srgbClr val="003478"/>
                </a:solidFill>
                <a:latin typeface="Neutraface 2 Text Demi" panose="020B0703020202020102" pitchFamily="34" charset="0"/>
              </a:rPr>
              <a:t>Abrasives: Physical removal of plaque biofilm</a:t>
            </a:r>
          </a:p>
          <a:p>
            <a:pPr marL="447675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alt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</a:rPr>
              <a:t>  Examples: Silica, calcium carbonate</a:t>
            </a:r>
          </a:p>
          <a:p>
            <a:pPr marL="0" indent="0" defTabSz="1088182">
              <a:lnSpc>
                <a:spcPct val="100000"/>
              </a:lnSpc>
              <a:spcBef>
                <a:spcPts val="600"/>
              </a:spcBef>
              <a:buClr>
                <a:srgbClr val="003478"/>
              </a:buClr>
              <a:buNone/>
              <a:defRPr/>
            </a:pPr>
            <a:endParaRPr lang="en-US" altLang="en-US" sz="1600" dirty="0">
              <a:solidFill>
                <a:srgbClr val="003478"/>
              </a:solidFill>
              <a:latin typeface="Neutraface 2 Text Demi" panose="020B0703020202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altLang="en-US" sz="1600" dirty="0">
                <a:solidFill>
                  <a:srgbClr val="003478"/>
                </a:solidFill>
                <a:latin typeface="Neutraface 2 Text Demi" panose="020B0703020202020102" pitchFamily="34" charset="0"/>
              </a:rPr>
              <a:t>Chemical inhibition: Slow the rate of mineralization </a:t>
            </a:r>
          </a:p>
          <a:p>
            <a:pPr marL="447675" indent="-179388" defTabSz="1088182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alt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Pyrophosphate as 1st generation</a:t>
            </a:r>
          </a:p>
          <a:p>
            <a:pPr marL="447675" indent="-179388" defTabSz="1088182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alt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Polyphosphates as 2nd generation </a:t>
            </a:r>
          </a:p>
          <a:p>
            <a:pPr marL="714375" indent="-179388" defTabSz="1088182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alt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Longer, more resistant to inactivation 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471E9216-891F-4B2E-BF7F-3E55FDC6669B}"/>
              </a:ext>
            </a:extLst>
          </p:cNvPr>
          <p:cNvSpPr txBox="1"/>
          <p:nvPr/>
        </p:nvSpPr>
        <p:spPr>
          <a:xfrm>
            <a:off x="164001" y="2638272"/>
            <a:ext cx="707917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478"/>
                </a:solidFill>
                <a:latin typeface="Neutraface 2 Text Demi"/>
                <a:cs typeface="Gotham Light" pitchFamily="50" charset="0"/>
              </a:rPr>
              <a:t>This option is ideal for post whitening maintenance</a:t>
            </a:r>
            <a:endParaRPr lang="en-US" sz="2400" dirty="0" err="1">
              <a:solidFill>
                <a:srgbClr val="003478"/>
              </a:solidFill>
              <a:latin typeface="Neutraface 2 Text Demi" panose="020B0703020202020102" pitchFamily="34" charset="0"/>
              <a:cs typeface="Gotham Light" pitchFamily="50" charset="0"/>
            </a:endParaRPr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7004B0BB-34C7-4598-B000-4E78F593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950" y="1579562"/>
            <a:ext cx="1831975" cy="18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7A51AA18-D453-4868-ADCF-7DA5970B7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109" y="3787388"/>
            <a:ext cx="1900671" cy="190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F955B9EA-F285-4599-A1E1-0857ECA5DF89}"/>
              </a:ext>
            </a:extLst>
          </p:cNvPr>
          <p:cNvSpPr txBox="1"/>
          <p:nvPr/>
        </p:nvSpPr>
        <p:spPr>
          <a:xfrm>
            <a:off x="356938" y="1228638"/>
            <a:ext cx="7517876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088209"/>
            <a:r>
              <a:rPr lang="en-US" sz="2400" dirty="0">
                <a:solidFill>
                  <a:srgbClr val="003478"/>
                </a:solidFill>
                <a:latin typeface="Neutraface 2 Text Demi"/>
                <a:cs typeface="Gotham Light" pitchFamily="50" charset="0"/>
              </a:rPr>
              <a:t>SURFACE STAIN REMOVAL AND CHEMICAL INHIBITION </a:t>
            </a:r>
          </a:p>
          <a:p>
            <a:pPr defTabSz="1088209"/>
            <a:r>
              <a:rPr lang="en-US" sz="2000" dirty="0">
                <a:solidFill>
                  <a:srgbClr val="003478"/>
                </a:solidFill>
                <a:latin typeface="Neutraface 2 Text Demi"/>
                <a:cs typeface="Gotham Light" pitchFamily="50" charset="0"/>
              </a:rPr>
              <a:t>VIA ABRASIVE OR CHELANTS</a:t>
            </a:r>
            <a:r>
              <a:rPr lang="en-US" sz="2400" dirty="0">
                <a:solidFill>
                  <a:srgbClr val="003478"/>
                </a:solidFill>
                <a:latin typeface="Neutraface 2 Text Demi"/>
                <a:cs typeface="Gotham Light" pitchFamily="50" charset="0"/>
              </a:rPr>
              <a:t> </a:t>
            </a:r>
            <a:endParaRPr lang="en-US" sz="2400" dirty="0">
              <a:solidFill>
                <a:srgbClr val="003478"/>
              </a:solidFill>
              <a:latin typeface="Neutraface 2 Text Demi" panose="020B0703020202020102" pitchFamily="34" charset="0"/>
              <a:cs typeface="Gotham Light" pitchFamily="50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59D3F80-772E-45A4-BC98-AFEF3F96C551}"/>
              </a:ext>
            </a:extLst>
          </p:cNvPr>
          <p:cNvSpPr/>
          <p:nvPr/>
        </p:nvSpPr>
        <p:spPr>
          <a:xfrm>
            <a:off x="1085042" y="637166"/>
            <a:ext cx="6061669" cy="30777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WHITENING OPTIONS</a:t>
            </a:r>
          </a:p>
        </p:txBody>
      </p:sp>
    </p:spTree>
    <p:extLst>
      <p:ext uri="{BB962C8B-B14F-4D97-AF65-F5344CB8AC3E}">
        <p14:creationId xmlns:p14="http://schemas.microsoft.com/office/powerpoint/2010/main" val="1888418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D7533457-F38F-4CAF-8701-8E21DF71D370}"/>
              </a:ext>
            </a:extLst>
          </p:cNvPr>
          <p:cNvSpPr txBox="1">
            <a:spLocks/>
          </p:cNvSpPr>
          <p:nvPr/>
        </p:nvSpPr>
        <p:spPr>
          <a:xfrm>
            <a:off x="653693" y="2406650"/>
            <a:ext cx="4141076" cy="373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Advantages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Good for busy patients or unable to follow </a:t>
            </a:r>
            <a:b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</a:b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at-home regimen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No take home trays or gel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One hour vs. weeks for results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Good jump start for darker stained teeth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Viewed as high profit margin</a:t>
            </a:r>
          </a:p>
          <a:p>
            <a:endParaRPr lang="en-US" dirty="0">
              <a:solidFill>
                <a:schemeClr val="accent1"/>
              </a:solidFill>
              <a:latin typeface="Neutraface 2 Text"/>
            </a:endParaRP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313D2BFD-E823-4D61-A7D2-8B26BE490870}"/>
              </a:ext>
            </a:extLst>
          </p:cNvPr>
          <p:cNvSpPr txBox="1">
            <a:spLocks/>
          </p:cNvSpPr>
          <p:nvPr/>
        </p:nvSpPr>
        <p:spPr>
          <a:xfrm>
            <a:off x="6345057" y="2406650"/>
            <a:ext cx="5290078" cy="373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Disadvantages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Possible color regression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Tooth Dehydration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May require more than 1 visit to meet expectations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Possible thermal sensitivity or chemical tissue burn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Expensive for patients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Monopolizes treatment operatory and staff for 90 minutes</a:t>
            </a:r>
          </a:p>
          <a:p>
            <a:endParaRPr lang="en-US" dirty="0">
              <a:solidFill>
                <a:schemeClr val="accent1"/>
              </a:solidFill>
              <a:latin typeface="Neutraface 2 Text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2BCC26A-4D17-4D9D-B584-9C0F39D551F4}"/>
              </a:ext>
            </a:extLst>
          </p:cNvPr>
          <p:cNvSpPr/>
          <p:nvPr/>
        </p:nvSpPr>
        <p:spPr>
          <a:xfrm>
            <a:off x="0" y="429063"/>
            <a:ext cx="6096000" cy="726373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08E1EC-F8E7-4200-B010-283B6750D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DBD6ACEA-ADA2-4C09-8179-83319D5CA2E9}"/>
              </a:ext>
            </a:extLst>
          </p:cNvPr>
          <p:cNvSpPr/>
          <p:nvPr/>
        </p:nvSpPr>
        <p:spPr>
          <a:xfrm>
            <a:off x="1075273" y="637166"/>
            <a:ext cx="6061669" cy="30777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WHITENING OPTIONS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68CD7426-16AD-4E5A-97C0-72F77FA4677F}"/>
              </a:ext>
            </a:extLst>
          </p:cNvPr>
          <p:cNvSpPr txBox="1"/>
          <p:nvPr/>
        </p:nvSpPr>
        <p:spPr>
          <a:xfrm>
            <a:off x="338464" y="1362149"/>
            <a:ext cx="642372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088209"/>
            <a:r>
              <a:rPr lang="en-US" sz="3200" dirty="0">
                <a:solidFill>
                  <a:srgbClr val="003478"/>
                </a:solidFill>
                <a:latin typeface="Neutraface 2 Text Demi"/>
                <a:cs typeface="Gotham Light" pitchFamily="50" charset="0"/>
              </a:rPr>
              <a:t>I</a:t>
            </a:r>
            <a:r>
              <a:rPr lang="en-US" sz="2800" dirty="0">
                <a:solidFill>
                  <a:srgbClr val="003478"/>
                </a:solidFill>
                <a:latin typeface="Neutraface 2 Text Demi"/>
                <a:cs typeface="Gotham Light" pitchFamily="50" charset="0"/>
              </a:rPr>
              <a:t>N-OFFICE OXIDATIVE WHITENING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853BEC8A-1F85-44FB-8857-E83600EB8BE5}"/>
              </a:ext>
            </a:extLst>
          </p:cNvPr>
          <p:cNvSpPr/>
          <p:nvPr/>
        </p:nvSpPr>
        <p:spPr>
          <a:xfrm>
            <a:off x="5040783" y="498446"/>
            <a:ext cx="948073" cy="587607"/>
          </a:xfrm>
          <a:prstGeom prst="roundRect">
            <a:avLst>
              <a:gd name="adj" fmla="val 0"/>
            </a:avLst>
          </a:prstGeom>
          <a:blipFill rotWithShape="1">
            <a:blip r:embed="rId4"/>
            <a:srcRect/>
            <a:stretch>
              <a:fillRect t="-4000" b="-4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386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38734A75-A48B-4FF5-9A9F-156FF47723F2}"/>
              </a:ext>
            </a:extLst>
          </p:cNvPr>
          <p:cNvSpPr/>
          <p:nvPr/>
        </p:nvSpPr>
        <p:spPr>
          <a:xfrm>
            <a:off x="623888" y="4165081"/>
            <a:ext cx="11052176" cy="2263856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350C29B-7C59-4FF8-9DA9-60FE2C739314}"/>
              </a:ext>
            </a:extLst>
          </p:cNvPr>
          <p:cNvSpPr/>
          <p:nvPr/>
        </p:nvSpPr>
        <p:spPr>
          <a:xfrm>
            <a:off x="623888" y="1938524"/>
            <a:ext cx="11052176" cy="1827260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12" descr="The 10 golden rules for taking impressions">
            <a:extLst>
              <a:ext uri="{FF2B5EF4-FFF2-40B4-BE49-F238E27FC236}">
                <a16:creationId xmlns:a16="http://schemas.microsoft.com/office/drawing/2014/main" id="{281A1D77-646B-49D7-A401-5F1466886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91" y="2093763"/>
            <a:ext cx="1932377" cy="114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How Dentures are Made – A Step by Step Visual - Woodside Denture Centre">
            <a:extLst>
              <a:ext uri="{FF2B5EF4-FFF2-40B4-BE49-F238E27FC236}">
                <a16:creationId xmlns:a16="http://schemas.microsoft.com/office/drawing/2014/main" id="{A70F3B17-E021-463E-8362-2E650E6B8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3023" r="21017" b="3093"/>
          <a:stretch/>
        </p:blipFill>
        <p:spPr bwMode="auto">
          <a:xfrm>
            <a:off x="3021757" y="2093762"/>
            <a:ext cx="1932377" cy="114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Taking a Reliable Impression Taking a Reliable Impression">
            <a:extLst>
              <a:ext uri="{FF2B5EF4-FFF2-40B4-BE49-F238E27FC236}">
                <a16:creationId xmlns:a16="http://schemas.microsoft.com/office/drawing/2014/main" id="{7544C8D6-2533-4DAA-8CE3-0143D954C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r="2493" b="10231"/>
          <a:stretch/>
        </p:blipFill>
        <p:spPr bwMode="auto">
          <a:xfrm>
            <a:off x="5189623" y="2093762"/>
            <a:ext cx="1932377" cy="114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Alginate Impression and Diagnostic Study Model Techniques | American Dental  Assistants Association | November 2017 | American Dental Assistants  Association | CDEWorld">
            <a:extLst>
              <a:ext uri="{FF2B5EF4-FFF2-40B4-BE49-F238E27FC236}">
                <a16:creationId xmlns:a16="http://schemas.microsoft.com/office/drawing/2014/main" id="{C85F8EA3-00E2-4A8A-8579-0ACE7BCE4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3" r="828" b="2709"/>
          <a:stretch/>
        </p:blipFill>
        <p:spPr bwMode="auto">
          <a:xfrm>
            <a:off x="7357489" y="2093762"/>
            <a:ext cx="1932377" cy="114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Trimming techniques for Zendura appliances - ZenduraDental">
            <a:extLst>
              <a:ext uri="{FF2B5EF4-FFF2-40B4-BE49-F238E27FC236}">
                <a16:creationId xmlns:a16="http://schemas.microsoft.com/office/drawing/2014/main" id="{A09DA1BB-0C25-44CB-8DC6-EBCE68365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" b="-581"/>
          <a:stretch/>
        </p:blipFill>
        <p:spPr bwMode="auto">
          <a:xfrm>
            <a:off x="9525356" y="2093762"/>
            <a:ext cx="1932377" cy="114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1">
            <a:extLst>
              <a:ext uri="{FF2B5EF4-FFF2-40B4-BE49-F238E27FC236}">
                <a16:creationId xmlns:a16="http://schemas.microsoft.com/office/drawing/2014/main" id="{5B384E01-DCDA-427D-A5F5-4A9F9D979294}"/>
              </a:ext>
            </a:extLst>
          </p:cNvPr>
          <p:cNvSpPr txBox="1"/>
          <p:nvPr/>
        </p:nvSpPr>
        <p:spPr>
          <a:xfrm>
            <a:off x="853890" y="3337585"/>
            <a:ext cx="1932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Physical Impression</a:t>
            </a: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36993F19-B5C5-4005-BA83-212AFFC1CFDA}"/>
              </a:ext>
            </a:extLst>
          </p:cNvPr>
          <p:cNvSpPr txBox="1"/>
          <p:nvPr/>
        </p:nvSpPr>
        <p:spPr>
          <a:xfrm>
            <a:off x="3021756" y="3337585"/>
            <a:ext cx="1932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Pour the Model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5A3995A5-725D-4230-A739-147D2FC78CB4}"/>
              </a:ext>
            </a:extLst>
          </p:cNvPr>
          <p:cNvSpPr txBox="1"/>
          <p:nvPr/>
        </p:nvSpPr>
        <p:spPr>
          <a:xfrm>
            <a:off x="5129812" y="3337585"/>
            <a:ext cx="1932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Mount</a:t>
            </a:r>
          </a:p>
        </p:txBody>
      </p:sp>
      <p:sp>
        <p:nvSpPr>
          <p:cNvPr id="57" name="TextBox 1">
            <a:extLst>
              <a:ext uri="{FF2B5EF4-FFF2-40B4-BE49-F238E27FC236}">
                <a16:creationId xmlns:a16="http://schemas.microsoft.com/office/drawing/2014/main" id="{FF471AB7-07E3-4D45-B137-0F910CEC25B0}"/>
              </a:ext>
            </a:extLst>
          </p:cNvPr>
          <p:cNvSpPr txBox="1"/>
          <p:nvPr/>
        </p:nvSpPr>
        <p:spPr>
          <a:xfrm>
            <a:off x="7340331" y="3337585"/>
            <a:ext cx="1932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Trim the Model</a:t>
            </a:r>
          </a:p>
        </p:txBody>
      </p:sp>
      <p:sp>
        <p:nvSpPr>
          <p:cNvPr id="58" name="TextBox 1">
            <a:extLst>
              <a:ext uri="{FF2B5EF4-FFF2-40B4-BE49-F238E27FC236}">
                <a16:creationId xmlns:a16="http://schemas.microsoft.com/office/drawing/2014/main" id="{7CDA1AA9-C7FA-4A38-B660-AB45E356A693}"/>
              </a:ext>
            </a:extLst>
          </p:cNvPr>
          <p:cNvSpPr txBox="1"/>
          <p:nvPr/>
        </p:nvSpPr>
        <p:spPr>
          <a:xfrm>
            <a:off x="9525355" y="3229863"/>
            <a:ext cx="1932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Suction (vacuum form) the tray</a:t>
            </a:r>
          </a:p>
        </p:txBody>
      </p:sp>
      <p:pic>
        <p:nvPicPr>
          <p:cNvPr id="60" name="Picture 6" descr="How to Use Your Take-Home Zoom Whitening Trays — Dr. Anthony Martin, D.M.D">
            <a:extLst>
              <a:ext uri="{FF2B5EF4-FFF2-40B4-BE49-F238E27FC236}">
                <a16:creationId xmlns:a16="http://schemas.microsoft.com/office/drawing/2014/main" id="{E05F46ED-92AF-41DE-9A67-DBE3D67A8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322774"/>
            <a:ext cx="3144167" cy="191395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>
            <a:extLst>
              <a:ext uri="{FF2B5EF4-FFF2-40B4-BE49-F238E27FC236}">
                <a16:creationId xmlns:a16="http://schemas.microsoft.com/office/drawing/2014/main" id="{5A0757C6-2D92-4094-B460-8AFFF89A6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9243373" y="4324630"/>
            <a:ext cx="2214359" cy="191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REVIEW: CEREC BY SIRONA DIGITAL DENTAL SCANNER">
            <a:extLst>
              <a:ext uri="{FF2B5EF4-FFF2-40B4-BE49-F238E27FC236}">
                <a16:creationId xmlns:a16="http://schemas.microsoft.com/office/drawing/2014/main" id="{E9C7A94C-AE9B-4BE0-A951-74D149DC5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79" y="4310074"/>
            <a:ext cx="3503775" cy="167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17">
            <a:extLst>
              <a:ext uri="{FF2B5EF4-FFF2-40B4-BE49-F238E27FC236}">
                <a16:creationId xmlns:a16="http://schemas.microsoft.com/office/drawing/2014/main" id="{9C1B5C01-2233-418E-8637-DBAC3385AB85}"/>
              </a:ext>
            </a:extLst>
          </p:cNvPr>
          <p:cNvSpPr txBox="1"/>
          <p:nvPr/>
        </p:nvSpPr>
        <p:spPr>
          <a:xfrm>
            <a:off x="853890" y="6044959"/>
            <a:ext cx="3854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Digital Impression</a:t>
            </a:r>
          </a:p>
        </p:txBody>
      </p:sp>
      <p:sp>
        <p:nvSpPr>
          <p:cNvPr id="64" name="TextBox 1">
            <a:extLst>
              <a:ext uri="{FF2B5EF4-FFF2-40B4-BE49-F238E27FC236}">
                <a16:creationId xmlns:a16="http://schemas.microsoft.com/office/drawing/2014/main" id="{0D94DE11-250B-43EE-9E8D-6F8A2F425071}"/>
              </a:ext>
            </a:extLst>
          </p:cNvPr>
          <p:cNvSpPr txBox="1"/>
          <p:nvPr/>
        </p:nvSpPr>
        <p:spPr>
          <a:xfrm>
            <a:off x="5463201" y="3783048"/>
            <a:ext cx="1265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33A3E"/>
                </a:solidFill>
                <a:latin typeface="Neutraface 2 Text Demi" panose="020B0703020202020102" pitchFamily="34" charset="0"/>
                <a:cs typeface="Gotham Light" pitchFamily="50" charset="0"/>
              </a:rPr>
              <a:t>OR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6BD640E4-E409-4180-A689-1990C835BF44}"/>
              </a:ext>
            </a:extLst>
          </p:cNvPr>
          <p:cNvSpPr/>
          <p:nvPr/>
        </p:nvSpPr>
        <p:spPr>
          <a:xfrm>
            <a:off x="0" y="429063"/>
            <a:ext cx="6096000" cy="726373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0D91DB99-7284-49E4-8661-3A0F6B5A7A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5907C9FA-2A11-4A60-94DB-1C764AB2F829}"/>
              </a:ext>
            </a:extLst>
          </p:cNvPr>
          <p:cNvSpPr/>
          <p:nvPr/>
        </p:nvSpPr>
        <p:spPr>
          <a:xfrm>
            <a:off x="1094811" y="637166"/>
            <a:ext cx="2574055" cy="307777"/>
          </a:xfrm>
          <a:prstGeom prst="rect">
            <a:avLst/>
          </a:prstGeom>
        </p:spPr>
        <p:txBody>
          <a:bodyPr wrap="square" lIns="0" tIns="45720" rIns="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/>
                <a:cs typeface="Gotham Bold" pitchFamily="50" charset="0"/>
              </a:rPr>
              <a:t>WHITENING OPTIONS</a:t>
            </a:r>
          </a:p>
        </p:txBody>
      </p:sp>
      <p:pic>
        <p:nvPicPr>
          <p:cNvPr id="41" name="Picture 4" descr="Teeth Whitening Services in Elma NY | Teeth Whitening Kits">
            <a:extLst>
              <a:ext uri="{FF2B5EF4-FFF2-40B4-BE49-F238E27FC236}">
                <a16:creationId xmlns:a16="http://schemas.microsoft.com/office/drawing/2014/main" id="{94D688CD-9DD8-42B9-A996-D635A77A2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862"/>
          <a:stretch/>
        </p:blipFill>
        <p:spPr bwMode="auto">
          <a:xfrm>
            <a:off x="5040783" y="498446"/>
            <a:ext cx="953530" cy="5909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">
            <a:extLst>
              <a:ext uri="{FF2B5EF4-FFF2-40B4-BE49-F238E27FC236}">
                <a16:creationId xmlns:a16="http://schemas.microsoft.com/office/drawing/2014/main" id="{79465AC7-8028-44AC-9311-AC6DE1CAA94A}"/>
              </a:ext>
            </a:extLst>
          </p:cNvPr>
          <p:cNvSpPr txBox="1"/>
          <p:nvPr/>
        </p:nvSpPr>
        <p:spPr>
          <a:xfrm>
            <a:off x="328696" y="1283996"/>
            <a:ext cx="1058541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88209"/>
            <a:r>
              <a:rPr lang="en-US" sz="28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PROFESSIONAL AT-HOME OXIDATIVE WHITENING</a:t>
            </a:r>
          </a:p>
        </p:txBody>
      </p:sp>
    </p:spTree>
    <p:extLst>
      <p:ext uri="{BB962C8B-B14F-4D97-AF65-F5344CB8AC3E}">
        <p14:creationId xmlns:p14="http://schemas.microsoft.com/office/powerpoint/2010/main" val="3053671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D7533457-F38F-4CAF-8701-8E21DF71D370}"/>
              </a:ext>
            </a:extLst>
          </p:cNvPr>
          <p:cNvSpPr txBox="1">
            <a:spLocks/>
          </p:cNvSpPr>
          <p:nvPr/>
        </p:nvSpPr>
        <p:spPr>
          <a:xfrm>
            <a:off x="653693" y="2401502"/>
            <a:ext cx="4141076" cy="373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Advantages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Good for patients with misaligned teeth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Provides whitening for full arch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Ability to touch up inexpensively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Viewed as a high profit margin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History of safety and efficacy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  <a:latin typeface="Neutraface 2 Text"/>
            </a:endParaRP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313D2BFD-E823-4D61-A7D2-8B26BE490870}"/>
              </a:ext>
            </a:extLst>
          </p:cNvPr>
          <p:cNvSpPr txBox="1">
            <a:spLocks/>
          </p:cNvSpPr>
          <p:nvPr/>
        </p:nvSpPr>
        <p:spPr>
          <a:xfrm>
            <a:off x="6345057" y="2401502"/>
            <a:ext cx="4141076" cy="373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Disadvantages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Misuse could cause gingival irritation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Gag reflex problem for some patients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Too expensive for many patients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Time/Cost associated with tray fabrication</a:t>
            </a:r>
          </a:p>
          <a:p>
            <a:pPr marL="265113" lvl="1" indent="-179388" defTabSz="108818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Chair time, repeat visits by patient to monitor progress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F7971D8-AC64-450D-B91F-B71E27C0FAF1}"/>
              </a:ext>
            </a:extLst>
          </p:cNvPr>
          <p:cNvSpPr/>
          <p:nvPr/>
        </p:nvSpPr>
        <p:spPr>
          <a:xfrm>
            <a:off x="0" y="429063"/>
            <a:ext cx="6096000" cy="726373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1446C2C-A87D-41EA-940A-AE25A4616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BA3F81E-ECC6-45FD-85BB-E2686526B231}"/>
              </a:ext>
            </a:extLst>
          </p:cNvPr>
          <p:cNvSpPr/>
          <p:nvPr/>
        </p:nvSpPr>
        <p:spPr>
          <a:xfrm>
            <a:off x="1104581" y="637166"/>
            <a:ext cx="2740131" cy="307777"/>
          </a:xfrm>
          <a:prstGeom prst="rect">
            <a:avLst/>
          </a:prstGeom>
        </p:spPr>
        <p:txBody>
          <a:bodyPr wrap="square" lIns="0" tIns="45720" rIns="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/>
                <a:cs typeface="Gotham Bold" pitchFamily="50" charset="0"/>
              </a:rPr>
              <a:t>WHITENING OPTIONS</a:t>
            </a:r>
            <a:endParaRPr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Neutraface 2 Text Demi"/>
              <a:cs typeface="Gotham Bold" pitchFamily="50" charset="0"/>
            </a:endParaRPr>
          </a:p>
        </p:txBody>
      </p:sp>
      <p:pic>
        <p:nvPicPr>
          <p:cNvPr id="12" name="Picture 4" descr="Teeth Whitening Services in Elma NY | Teeth Whitening Kits">
            <a:extLst>
              <a:ext uri="{FF2B5EF4-FFF2-40B4-BE49-F238E27FC236}">
                <a16:creationId xmlns:a16="http://schemas.microsoft.com/office/drawing/2014/main" id="{94556F6B-0F91-4CF7-BCF5-0F44EF042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862"/>
          <a:stretch/>
        </p:blipFill>
        <p:spPr bwMode="auto">
          <a:xfrm>
            <a:off x="5040783" y="498446"/>
            <a:ext cx="953530" cy="5909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41F57840-B583-4F3B-888B-C0A3AD45176F}"/>
              </a:ext>
            </a:extLst>
          </p:cNvPr>
          <p:cNvSpPr txBox="1"/>
          <p:nvPr/>
        </p:nvSpPr>
        <p:spPr>
          <a:xfrm>
            <a:off x="348234" y="1352380"/>
            <a:ext cx="84752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88209"/>
            <a:r>
              <a:rPr lang="en-US" sz="28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PROFESSIONAL AT-HOME OXIDATIVE WHITENING</a:t>
            </a:r>
          </a:p>
        </p:txBody>
      </p:sp>
    </p:spTree>
    <p:extLst>
      <p:ext uri="{BB962C8B-B14F-4D97-AF65-F5344CB8AC3E}">
        <p14:creationId xmlns:p14="http://schemas.microsoft.com/office/powerpoint/2010/main" val="2356977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8562726A-CFD0-4BC6-819A-B9A1E3E51647}"/>
              </a:ext>
            </a:extLst>
          </p:cNvPr>
          <p:cNvSpPr/>
          <p:nvPr/>
        </p:nvSpPr>
        <p:spPr>
          <a:xfrm>
            <a:off x="623888" y="2473443"/>
            <a:ext cx="11052176" cy="3320964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94D1BA1-B653-432E-BC56-DDE94432196C}"/>
              </a:ext>
            </a:extLst>
          </p:cNvPr>
          <p:cNvSpPr/>
          <p:nvPr/>
        </p:nvSpPr>
        <p:spPr>
          <a:xfrm>
            <a:off x="0" y="429063"/>
            <a:ext cx="11720726" cy="726373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FF3D533-1AB6-4C42-B209-4E1A98AF3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DB9E5EF6-F26A-4542-BD95-8598B9145089}"/>
              </a:ext>
            </a:extLst>
          </p:cNvPr>
          <p:cNvSpPr/>
          <p:nvPr/>
        </p:nvSpPr>
        <p:spPr>
          <a:xfrm>
            <a:off x="1139225" y="627098"/>
            <a:ext cx="6061669" cy="30777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>
                <a:solidFill>
                  <a:srgbClr val="003478"/>
                </a:solidFill>
                <a:latin typeface="Neutraface 2 Text Demi"/>
              </a:rPr>
              <a:t>WHITENING OPTIONS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0F41C9E4-1647-46BD-A726-47B016EB9431}"/>
              </a:ext>
            </a:extLst>
          </p:cNvPr>
          <p:cNvSpPr txBox="1"/>
          <p:nvPr/>
        </p:nvSpPr>
        <p:spPr>
          <a:xfrm>
            <a:off x="292581" y="1400857"/>
            <a:ext cx="77549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88209"/>
            <a:r>
              <a:rPr lang="en-US" sz="2800" dirty="0">
                <a:solidFill>
                  <a:srgbClr val="003478"/>
                </a:solidFill>
                <a:latin typeface="Neutraface 2 Text Demi" panose="020B0703020202020102" pitchFamily="34" charset="0"/>
              </a:rPr>
              <a:t>OVER THE COUNTER OXIDATIVE WHITENING</a:t>
            </a: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6D024518-05CE-4FF3-87DE-E6218D4EB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1" b="3976"/>
          <a:stretch/>
        </p:blipFill>
        <p:spPr>
          <a:xfrm>
            <a:off x="5040784" y="498446"/>
            <a:ext cx="953529" cy="590989"/>
          </a:xfrm>
          <a:prstGeom prst="rect">
            <a:avLst/>
          </a:prstGeom>
        </p:spPr>
      </p:pic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5522E2CE-F921-4BBF-A443-BB4E03862A0E}"/>
              </a:ext>
            </a:extLst>
          </p:cNvPr>
          <p:cNvSpPr/>
          <p:nvPr/>
        </p:nvSpPr>
        <p:spPr>
          <a:xfrm>
            <a:off x="4001527" y="498446"/>
            <a:ext cx="953530" cy="590989"/>
          </a:xfrm>
          <a:prstGeom prst="roundRect">
            <a:avLst>
              <a:gd name="adj" fmla="val 0"/>
            </a:avLst>
          </a:prstGeom>
          <a:blipFill rotWithShape="1">
            <a:blip r:embed="rId5"/>
            <a:srcRect/>
            <a:stretch>
              <a:fillRect l="-21139" t="-2424" r="-18487" b="-3352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77E7D04-E54F-4990-B4E2-2908BA06E4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701301" y="2405662"/>
            <a:ext cx="3019425" cy="20097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8177159-5486-427B-B3A8-3AED10298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55049">
            <a:off x="8691616" y="3456308"/>
            <a:ext cx="2514600" cy="18954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blue box with white text&#10;&#10;Description automatically generated">
            <a:extLst>
              <a:ext uri="{FF2B5EF4-FFF2-40B4-BE49-F238E27FC236}">
                <a16:creationId xmlns:a16="http://schemas.microsoft.com/office/drawing/2014/main" id="{301C40BD-97D2-AB3D-8590-84DFA14E8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8" b="97212" l="9980" r="89980">
                        <a14:foregroundMark x1="24768" y1="10747" x2="44081" y2="10747"/>
                        <a14:foregroundMark x1="44081" y1="10747" x2="76242" y2="10545"/>
                        <a14:foregroundMark x1="73818" y1="4808" x2="73818" y2="4808"/>
                        <a14:foregroundMark x1="65657" y1="51838" x2="31596" y2="57778"/>
                        <a14:foregroundMark x1="70303" y1="36848" x2="34747" y2="42788"/>
                        <a14:foregroundMark x1="27152" y1="16485" x2="23434" y2="19071"/>
                        <a14:foregroundMark x1="62141" y1="71111" x2="34384" y2="68687"/>
                        <a14:foregroundMark x1="26990" y1="92970" x2="37899" y2="87960"/>
                        <a14:foregroundMark x1="39758" y1="93333" x2="39758" y2="93333"/>
                        <a14:foregroundMark x1="61778" y1="61495" x2="33253" y2="61131"/>
                        <a14:foregroundMark x1="16040" y1="97212" x2="16040" y2="97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07" y="2608870"/>
            <a:ext cx="2651760" cy="265176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D139C-A3F1-1256-0116-E490F5D78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5" y="2643554"/>
            <a:ext cx="2651760" cy="2651760"/>
          </a:xfrm>
          <a:prstGeom prst="rect">
            <a:avLst/>
          </a:prstGeom>
        </p:spPr>
      </p:pic>
      <p:pic>
        <p:nvPicPr>
          <p:cNvPr id="4" name="Picture 3" descr="A box of whitening products&#10;&#10;Description automatically generated">
            <a:extLst>
              <a:ext uri="{FF2B5EF4-FFF2-40B4-BE49-F238E27FC236}">
                <a16:creationId xmlns:a16="http://schemas.microsoft.com/office/drawing/2014/main" id="{239485BA-6BA5-2F42-2402-DC72ADA512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81" b="94465" l="7960" r="92566">
                        <a14:foregroundMark x1="19798" y1="7232" x2="11717" y2="71354"/>
                        <a14:foregroundMark x1="11717" y1="71354" x2="12768" y2="86465"/>
                        <a14:foregroundMark x1="70182" y1="87394" x2="20727" y2="86465"/>
                        <a14:foregroundMark x1="72606" y1="8889" x2="75919" y2="37414"/>
                        <a14:foregroundMark x1="75919" y1="37414" x2="75919" y2="37414"/>
                        <a14:foregroundMark x1="89616" y1="10545" x2="92606" y2="33131"/>
                        <a14:foregroundMark x1="90182" y1="45939" x2="92606" y2="64242"/>
                        <a14:foregroundMark x1="91111" y1="80566" x2="91475" y2="77576"/>
                        <a14:foregroundMark x1="68162" y1="9253" x2="65010" y2="33131"/>
                        <a14:foregroundMark x1="12404" y1="9253" x2="10909" y2="27798"/>
                        <a14:foregroundMark x1="10384" y1="37576" x2="12242" y2="51111"/>
                        <a14:foregroundMark x1="32606" y1="41293" x2="36121" y2="43354"/>
                        <a14:foregroundMark x1="7960" y1="9253" x2="10182" y2="26465"/>
                        <a14:foregroundMark x1="78909" y1="10747" x2="79798" y2="20202"/>
                        <a14:foregroundMark x1="84808" y1="8687" x2="39273" y2="12040"/>
                        <a14:foregroundMark x1="43354" y1="20566" x2="24242" y2="17414"/>
                        <a14:foregroundMark x1="85374" y1="18909" x2="82424" y2="42949"/>
                        <a14:foregroundMark x1="81859" y1="91313" x2="82949" y2="83152"/>
                        <a14:foregroundMark x1="89253" y1="88525" x2="87960" y2="69818"/>
                        <a14:foregroundMark x1="22586" y1="4808" x2="27960" y2="4242"/>
                        <a14:foregroundMark x1="56121" y1="19636" x2="38909" y2="18141"/>
                        <a14:foregroundMark x1="69818" y1="48162" x2="70020" y2="42586"/>
                        <a14:foregroundMark x1="75354" y1="47030" x2="56848" y2="52970"/>
                        <a14:foregroundMark x1="29616" y1="77576" x2="18343" y2="76848"/>
                        <a14:foregroundMark x1="48162" y1="94465" x2="54828" y2="93697"/>
                        <a14:foregroundMark x1="32606" y1="72970" x2="32242" y2="58707"/>
                        <a14:foregroundMark x1="89253" y1="90747" x2="90384" y2="87394"/>
                        <a14:foregroundMark x1="91838" y1="84242" x2="91677" y2="79798"/>
                        <a14:foregroundMark x1="38707" y1="4081" x2="38707" y2="4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76" y="2643554"/>
            <a:ext cx="2651760" cy="2651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47C3B7-4F30-F885-E5D0-219088F6B141}"/>
              </a:ext>
            </a:extLst>
          </p:cNvPr>
          <p:cNvSpPr txBox="1"/>
          <p:nvPr/>
        </p:nvSpPr>
        <p:spPr>
          <a:xfrm>
            <a:off x="6514736" y="2965084"/>
            <a:ext cx="1586840" cy="463915"/>
          </a:xfrm>
          <a:prstGeom prst="rect">
            <a:avLst/>
          </a:prstGeom>
          <a:gradFill>
            <a:gsLst>
              <a:gs pos="60902">
                <a:srgbClr val="5379B2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2F7BBE-B7FD-3D1C-1472-E41959903047}"/>
              </a:ext>
            </a:extLst>
          </p:cNvPr>
          <p:cNvSpPr txBox="1"/>
          <p:nvPr/>
        </p:nvSpPr>
        <p:spPr>
          <a:xfrm>
            <a:off x="1383500" y="3403000"/>
            <a:ext cx="1686915" cy="595099"/>
          </a:xfrm>
          <a:prstGeom prst="rect">
            <a:avLst/>
          </a:prstGeom>
          <a:gradFill>
            <a:gsLst>
              <a:gs pos="60902">
                <a:srgbClr val="5379B2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2AD157-0D88-F09C-EE4D-360C9DD2E182}"/>
              </a:ext>
            </a:extLst>
          </p:cNvPr>
          <p:cNvSpPr txBox="1"/>
          <p:nvPr/>
        </p:nvSpPr>
        <p:spPr>
          <a:xfrm>
            <a:off x="4016380" y="3440794"/>
            <a:ext cx="1586840" cy="463915"/>
          </a:xfrm>
          <a:prstGeom prst="rect">
            <a:avLst/>
          </a:prstGeom>
          <a:gradFill>
            <a:gsLst>
              <a:gs pos="60902">
                <a:srgbClr val="5379B2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24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8CE1D63F-590F-4EC6-B12A-A6244A98D9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747" y="2905932"/>
            <a:ext cx="4347636" cy="2468819"/>
          </a:xfrm>
          <a:prstGeom prst="rect">
            <a:avLst/>
          </a:prstGeom>
          <a:ln w="38100">
            <a:noFill/>
          </a:ln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8CBA6F3C-60DA-426B-9E65-4AD9C2081FF7}"/>
              </a:ext>
            </a:extLst>
          </p:cNvPr>
          <p:cNvSpPr/>
          <p:nvPr/>
        </p:nvSpPr>
        <p:spPr>
          <a:xfrm>
            <a:off x="596825" y="1098518"/>
            <a:ext cx="8922956" cy="58477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HOW DOES OXIDATIVE TOOTH WHITENING WORK?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F4D4EE99-45DF-4A9B-8720-6C415E481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374F99D9-3A7E-4CD6-8FC2-31914BBFF96C}"/>
              </a:ext>
            </a:extLst>
          </p:cNvPr>
          <p:cNvSpPr txBox="1"/>
          <p:nvPr/>
        </p:nvSpPr>
        <p:spPr>
          <a:xfrm>
            <a:off x="5526087" y="3040389"/>
            <a:ext cx="3402013" cy="2232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88209">
              <a:lnSpc>
                <a:spcPct val="110000"/>
              </a:lnSpc>
            </a:pP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For ALL forms of whitening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D198A54-C68E-4E15-B641-1805C409D3F6}"/>
              </a:ext>
            </a:extLst>
          </p:cNvPr>
          <p:cNvSpPr txBox="1">
            <a:spLocks/>
          </p:cNvSpPr>
          <p:nvPr/>
        </p:nvSpPr>
        <p:spPr>
          <a:xfrm>
            <a:off x="5432803" y="3743176"/>
            <a:ext cx="675919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580564" indent="-580564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257889" indent="-48380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35213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70929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83384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25746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3155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05640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7972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1088209">
              <a:spcBef>
                <a:spcPts val="600"/>
              </a:spcBef>
              <a:buNone/>
            </a:pPr>
            <a:r>
              <a:rPr lang="en-US" sz="2600" dirty="0">
                <a:solidFill>
                  <a:srgbClr val="003478"/>
                </a:solidFill>
                <a:latin typeface="Neutraface 2 Text Bold" panose="020B0803020202020102" pitchFamily="34" charset="0"/>
                <a:cs typeface="Gotham Bold" pitchFamily="50" charset="0"/>
              </a:rPr>
              <a:t>Concentration </a:t>
            </a: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Neutraface 2 Text Bold" panose="020B0803020202020102" pitchFamily="34" charset="0"/>
                <a:cs typeface="Gotham Bold" pitchFamily="50" charset="0"/>
              </a:rPr>
              <a:t>+</a:t>
            </a:r>
            <a:r>
              <a:rPr lang="en-US" sz="2600" dirty="0">
                <a:solidFill>
                  <a:srgbClr val="003478"/>
                </a:solidFill>
                <a:latin typeface="Neutraface 2 Text Bold" panose="020B0803020202020102" pitchFamily="34" charset="0"/>
                <a:cs typeface="Gotham Bold" pitchFamily="50" charset="0"/>
              </a:rPr>
              <a:t> Contact Time </a:t>
            </a: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Neutraface 2 Text Bold" panose="020B0803020202020102" pitchFamily="34" charset="0"/>
                <a:cs typeface="Gotham Bold" pitchFamily="50" charset="0"/>
              </a:rPr>
              <a:t>=</a:t>
            </a:r>
            <a:r>
              <a:rPr lang="en-US" sz="2600" dirty="0">
                <a:solidFill>
                  <a:srgbClr val="003478"/>
                </a:solidFill>
                <a:latin typeface="Neutraface 2 Text Bold" panose="020B0803020202020102" pitchFamily="34" charset="0"/>
                <a:cs typeface="Gotham Bold" pitchFamily="50" charset="0"/>
              </a:rPr>
              <a:t> Results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38613C0-9807-4A96-83FB-6F1E8BF29E50}"/>
              </a:ext>
            </a:extLst>
          </p:cNvPr>
          <p:cNvSpPr txBox="1">
            <a:spLocks/>
          </p:cNvSpPr>
          <p:nvPr/>
        </p:nvSpPr>
        <p:spPr>
          <a:xfrm>
            <a:off x="5356603" y="4745917"/>
            <a:ext cx="4398217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580564" indent="-580564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257889" indent="-48380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35213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70929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83384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25746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3155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05640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7972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defTabSz="1088182"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buNone/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All forms continue to work until your teeth reach  saturation point where they will not whiten further</a:t>
            </a:r>
          </a:p>
        </p:txBody>
      </p:sp>
    </p:spTree>
    <p:extLst>
      <p:ext uri="{BB962C8B-B14F-4D97-AF65-F5344CB8AC3E}">
        <p14:creationId xmlns:p14="http://schemas.microsoft.com/office/powerpoint/2010/main" val="4147510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</Words>
  <Application>Microsoft Office PowerPoint</Application>
  <PresentationFormat>Widescreen</PresentationFormat>
  <Paragraphs>79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Neutraface 2 Text</vt:lpstr>
      <vt:lpstr>Neutraface 2 Text Bold</vt:lpstr>
      <vt:lpstr>Neutraface 2 Text Demi</vt:lpstr>
      <vt:lpstr>Neutraface 2 Text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Quinlisk, Judith</dc:creator>
  <cp:lastModifiedBy>Quinlisk, Judith</cp:lastModifiedBy>
  <cp:revision>1</cp:revision>
  <dcterms:created xsi:type="dcterms:W3CDTF">2024-10-15T20:57:55Z</dcterms:created>
  <dcterms:modified xsi:type="dcterms:W3CDTF">2024-10-29T21:49:44Z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18e53f-798e-43aa-978d-c3fda1f3a682_Enabled">
    <vt:lpwstr>true</vt:lpwstr>
  </property>
  <property fmtid="{D5CDD505-2E9C-101B-9397-08002B2CF9AE}" pid="3" name="MSIP_Label_a518e53f-798e-43aa-978d-c3fda1f3a682_SetDate">
    <vt:lpwstr>2024-10-15T21:01:51Z</vt:lpwstr>
  </property>
  <property fmtid="{D5CDD505-2E9C-101B-9397-08002B2CF9AE}" pid="4" name="MSIP_Label_a518e53f-798e-43aa-978d-c3fda1f3a682_Method">
    <vt:lpwstr>Privileged</vt:lpwstr>
  </property>
  <property fmtid="{D5CDD505-2E9C-101B-9397-08002B2CF9AE}" pid="5" name="MSIP_Label_a518e53f-798e-43aa-978d-c3fda1f3a682_Name">
    <vt:lpwstr>PG - Internal Use</vt:lpwstr>
  </property>
  <property fmtid="{D5CDD505-2E9C-101B-9397-08002B2CF9AE}" pid="6" name="MSIP_Label_a518e53f-798e-43aa-978d-c3fda1f3a682_SiteId">
    <vt:lpwstr>3596192b-fdf5-4e2c-a6fa-acb706c963d8</vt:lpwstr>
  </property>
  <property fmtid="{D5CDD505-2E9C-101B-9397-08002B2CF9AE}" pid="7" name="MSIP_Label_a518e53f-798e-43aa-978d-c3fda1f3a682_ActionId">
    <vt:lpwstr>cb0f0238-5378-4236-b452-009da109030a</vt:lpwstr>
  </property>
  <property fmtid="{D5CDD505-2E9C-101B-9397-08002B2CF9AE}" pid="8" name="MSIP_Label_a518e53f-798e-43aa-978d-c3fda1f3a682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Business Use</vt:lpwstr>
  </property>
</Properties>
</file>