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5"/>
  </p:notesMasterIdLst>
  <p:sldIdLst>
    <p:sldId id="2139119319" r:id="rId3"/>
    <p:sldId id="2139119271" r:id="rId4"/>
    <p:sldId id="2139119275" r:id="rId5"/>
    <p:sldId id="2139119274" r:id="rId6"/>
    <p:sldId id="2139119273" r:id="rId7"/>
    <p:sldId id="2139119272" r:id="rId8"/>
    <p:sldId id="2139119280" r:id="rId9"/>
    <p:sldId id="10287" r:id="rId10"/>
    <p:sldId id="262" r:id="rId11"/>
    <p:sldId id="2139119279" r:id="rId12"/>
    <p:sldId id="2139119278" r:id="rId13"/>
    <p:sldId id="213911927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uinlisk, Judith" userId="2d235567-b2d9-4d2e-97f0-63d75e85cbcd" providerId="ADAL" clId="{0E50480C-29A1-4FCD-ACBB-728DDD6296F3}"/>
    <pc:docChg chg="delSld">
      <pc:chgData name="Quinlisk, Judith" userId="2d235567-b2d9-4d2e-97f0-63d75e85cbcd" providerId="ADAL" clId="{0E50480C-29A1-4FCD-ACBB-728DDD6296F3}" dt="2024-10-29T21:38:23.436" v="0" actId="47"/>
      <pc:docMkLst>
        <pc:docMk/>
      </pc:docMkLst>
      <pc:sldChg chg="del">
        <pc:chgData name="Quinlisk, Judith" userId="2d235567-b2d9-4d2e-97f0-63d75e85cbcd" providerId="ADAL" clId="{0E50480C-29A1-4FCD-ACBB-728DDD6296F3}" dt="2024-10-29T21:38:23.436" v="0" actId="47"/>
        <pc:sldMkLst>
          <pc:docMk/>
          <pc:sldMk cId="4247047630" sldId="213911927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D9B8D-172E-4A9F-89C7-B5D273E80ACE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A2432-E65C-4431-994A-8DD6EFC23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270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C5D21-89D6-4C80-A78B-8D304347D0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057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C5D21-89D6-4C80-A78B-8D304347D0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323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C5D21-89D6-4C80-A78B-8D304347D0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610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C5D21-89D6-4C80-A78B-8D304347D0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0176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C5D21-89D6-4C80-A78B-8D304347D0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912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C5D21-89D6-4C80-A78B-8D304347D0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427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C5D21-89D6-4C80-A78B-8D304347D0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181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a video of the mechanism of action of emulsions. </a:t>
            </a:r>
          </a:p>
          <a:p>
            <a:r>
              <a:rPr lang="en-US" dirty="0"/>
              <a:t>We have the emulsion layer that is comprised of the hydrophilic highly active 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1200" baseline="-25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200" baseline="-25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dirty="0"/>
              <a:t>microdroplets encased in the hydrophobic carrier petrolatum. </a:t>
            </a:r>
          </a:p>
          <a:p>
            <a:endParaRPr lang="en-US" dirty="0"/>
          </a:p>
          <a:p>
            <a:r>
              <a:rPr lang="en-US" dirty="0"/>
              <a:t>Because the enamel is hydrophilic, a diffusion gradient is formed and the hydrophilic microdroplets are attracted to it. The 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1200" baseline="-25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200" baseline="-25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US" dirty="0"/>
              <a:t>travels through the enamel to the dentin enamel junction next to the stain. It is there that the 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1200" baseline="-25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200" baseline="-25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/>
              <a:t> droplets react with the porphyrin stain and render it colorless. This diffusion takes time. </a:t>
            </a:r>
          </a:p>
          <a:p>
            <a:pPr defTabSz="941923">
              <a:defRPr/>
            </a:pPr>
            <a:endParaRPr lang="en-US" dirty="0"/>
          </a:p>
          <a:p>
            <a:pPr defTabSz="941923">
              <a:defRPr/>
            </a:pPr>
            <a:r>
              <a:rPr lang="en-US" dirty="0"/>
              <a:t>Just as in other forms of whitening, a barrier is needed to drive infusion. However, in contrast to other forms of whitening, the Emulsions barrier is not held by gels or adhesives, but by the hydrophobic carrier petrolatum. </a:t>
            </a:r>
          </a:p>
          <a:p>
            <a:endParaRPr lang="en-US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C5D21-89D6-4C80-A78B-8D304347D0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130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622A5-3469-4AB6-A4AA-1399EE05416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097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Again, when we discuss emulsions, we talk about the AMOUNT of microdroplets AVAILABLE to migrate to the stain. LIKE ATTRACTS LIKE.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 err="1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Micrometre</a:t>
            </a:r>
            <a:r>
              <a:rPr lang="en-US" b="0" i="0" dirty="0">
                <a:solidFill>
                  <a:srgbClr val="202124"/>
                </a:solidFill>
                <a:effectLst/>
                <a:latin typeface="Roboto" panose="02000000000000000000" pitchFamily="2" charset="0"/>
              </a:rPr>
              <a:t>, also called micron, metric unit of measure for length equal to 0.001 mm, or about 0.000039 inch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AB52DC-35CB-4064-9387-4F46BED0F7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683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C5D21-89D6-4C80-A78B-8D304347D0A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253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D0DBC-1180-8C5C-9B3E-F354062568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E0CB16-8FEC-A387-91DC-0BA1D2A117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BDEBC-7A44-82F6-FF8E-4F2784AA1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D5969-4928-47E9-8125-4739FD3309C0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282257-B17D-332C-044F-636A51578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9A144-F598-7A87-9EDB-F8803A1D7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DC6C4-B27D-4619-A380-AA6FB5B4C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961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43834-0393-A27C-BF08-D7F407639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771417-2A87-173C-9904-762B7968A0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7B3C-6AA5-3A58-7DF8-F02E90B73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D5969-4928-47E9-8125-4739FD3309C0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5B65C-F27B-54B0-E209-067CAEC19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F515C-5E8C-0F7F-D052-D322A07D1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DC6C4-B27D-4619-A380-AA6FB5B4C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96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BED484-6D16-2242-5632-AEED7978D9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316E57-3196-BB3B-DDE7-D96B5EF270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E061E-80FE-2748-AE6E-7583089C7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D5969-4928-47E9-8125-4739FD3309C0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D06BF-4DFC-BFD0-D2FF-B0F961AF9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DCA27-E346-BD2D-C81D-011DB308C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DC6C4-B27D-4619-A380-AA6FB5B4C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12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6F0D474C-964C-40A4-B639-0E0AB4E55F98}"/>
              </a:ext>
            </a:extLst>
          </p:cNvPr>
          <p:cNvSpPr/>
          <p:nvPr userDrawn="1"/>
        </p:nvSpPr>
        <p:spPr>
          <a:xfrm rot="10800000"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7459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6F0D474C-964C-40A4-B639-0E0AB4E55F98}"/>
              </a:ext>
            </a:extLst>
          </p:cNvPr>
          <p:cNvSpPr/>
          <p:nvPr userDrawn="1"/>
        </p:nvSpPr>
        <p:spPr>
          <a:xfrm rot="10800000">
            <a:off x="0" y="-1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127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3DE80659-D4ED-4A39-B28E-0B14A2DC76B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0F5996"/>
              </a:gs>
              <a:gs pos="94000">
                <a:srgbClr val="03071E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9435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2442-88E2-46F9-9467-C12BA65656D8}" type="datetime1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P&amp;G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21F1A-E31E-4368-B547-8777603CC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06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03F63-8372-44FE-D7D1-B9C9791C2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531AE-AC88-17C0-7C95-51C2A25AD4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E5B835-D17B-816A-A614-C71CB1FE8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D5969-4928-47E9-8125-4739FD3309C0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40129-1938-9E85-BE98-86355D88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A014B-141B-694D-E502-2ECB7B80B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DC6C4-B27D-4619-A380-AA6FB5B4C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196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C4A5F-5D1B-B98D-A813-45A06F18D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D8FA20-5E01-9C4C-E17D-2BFEC4FE68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C0C192-ECE7-ED28-C459-45651405D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D5969-4928-47E9-8125-4739FD3309C0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1CC7A-1CBF-8B78-270D-AA627A436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6A9E0-3D91-074A-A925-A44DE0EE7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DC6C4-B27D-4619-A380-AA6FB5B4C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496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63FDE-5D03-BA67-1A75-587E7E061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6D5B4-4690-DDF3-5DC9-36452BDBBF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B022DF-C91F-08B5-477A-8D090304B7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4D4721-88EE-EC75-0E86-6222FFEA4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D5969-4928-47E9-8125-4739FD3309C0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E9320E-6E8F-F687-56A7-7219E3AEC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B0E5AD-AD20-62F2-8B87-C129C62D4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DC6C4-B27D-4619-A380-AA6FB5B4C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20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A03E5-7015-D73A-3067-BE57C0EAA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FA0D8-2ABC-BA2F-4782-7005396A91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44D8A1-A1C3-3ACC-17CD-6CECCAC08E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4EA62C-BBEC-4EC1-FC91-A6BB9CBA38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207B95-AF37-5C1D-CB74-E8C7EA6B63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7EB4B5-4742-C235-7BFB-8A7F25940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D5969-4928-47E9-8125-4739FD3309C0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8CEAFA-AA86-8DAA-E046-B504BC145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3B87A-892E-C2D4-0D48-0E3C8DBFB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DC6C4-B27D-4619-A380-AA6FB5B4C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476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BEA09-FF9F-2F10-FC4D-56DB0DAC9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CBE80C-93E2-10D9-0EA3-F662325EC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D5969-4928-47E9-8125-4739FD3309C0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C8588D-B4BC-B72B-34B4-055D546D9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F5A63-A370-47A6-0263-181700CE9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DC6C4-B27D-4619-A380-AA6FB5B4C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825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760312-C17D-F65D-0DC3-30B05ED60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D5969-4928-47E9-8125-4739FD3309C0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818ACA-9C03-FFBB-E568-89E9BBC73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4B1A6D-0076-0050-2CE8-800922D32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DC6C4-B27D-4619-A380-AA6FB5B4C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848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DBB36-C614-68F7-F48D-5B564DE3F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0C933-2728-33F5-415C-66434D383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ACA43-783D-C3D4-E334-6E623AD20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D298E5-06E5-072A-0F6C-993356FFD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D5969-4928-47E9-8125-4739FD3309C0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1328BD-A90E-E153-5668-1869C897C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9A552F-7851-864F-3914-E43E5F7F7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DC6C4-B27D-4619-A380-AA6FB5B4C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75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6B109-559F-4770-84BB-385E73AEA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D23710-8504-924E-3805-F9F3A82770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C5AE2A-A59A-667D-9EBD-986DD025E5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E8717C-368B-877B-E67C-517EB755F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D5969-4928-47E9-8125-4739FD3309C0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2B80B3-E741-B913-D0DC-AD51AA5BD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DF195-18FE-833B-FD04-E8EECE4B4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0DC6C4-B27D-4619-A380-AA6FB5B4C6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621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8F3125-9B64-9E4C-16B0-701E81DD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AD1CD1-FA97-9C6A-83AD-BF37AA03F0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762836-FC71-975B-9D2C-329C0FAB8B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D5969-4928-47E9-8125-4739FD3309C0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A5B96-5531-8495-6AFB-52377BF290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C1BB53-5953-7FCD-4AD2-430463B2F7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DC6C4-B27D-4619-A380-AA6FB5B4C67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86B53C-406E-7181-8CAE-54065B296D40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336338" y="190500"/>
            <a:ext cx="693737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 Use</a:t>
            </a:r>
          </a:p>
        </p:txBody>
      </p:sp>
    </p:spTree>
    <p:extLst>
      <p:ext uri="{BB962C8B-B14F-4D97-AF65-F5344CB8AC3E}">
        <p14:creationId xmlns:p14="http://schemas.microsoft.com/office/powerpoint/2010/main" val="240961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ED6172-C2C9-4559-9971-31D7A7452AC5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336338" y="190500"/>
            <a:ext cx="693737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Business Use</a:t>
            </a:r>
          </a:p>
        </p:txBody>
      </p:sp>
    </p:spTree>
    <p:extLst>
      <p:ext uri="{BB962C8B-B14F-4D97-AF65-F5344CB8AC3E}">
        <p14:creationId xmlns:p14="http://schemas.microsoft.com/office/powerpoint/2010/main" val="3262597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13">
            <a:extLst>
              <a:ext uri="{FF2B5EF4-FFF2-40B4-BE49-F238E27FC236}">
                <a16:creationId xmlns:a16="http://schemas.microsoft.com/office/drawing/2014/main" id="{73F206A4-1649-4BA4-834F-9036A87E91E6}"/>
              </a:ext>
            </a:extLst>
          </p:cNvPr>
          <p:cNvSpPr/>
          <p:nvPr/>
        </p:nvSpPr>
        <p:spPr>
          <a:xfrm>
            <a:off x="604838" y="2996455"/>
            <a:ext cx="7899082" cy="769441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Gotham Bold" pitchFamily="50" charset="0"/>
              </a:rPr>
              <a:t>Emulsion Technology</a:t>
            </a:r>
          </a:p>
        </p:txBody>
      </p:sp>
    </p:spTree>
    <p:extLst>
      <p:ext uri="{BB962C8B-B14F-4D97-AF65-F5344CB8AC3E}">
        <p14:creationId xmlns:p14="http://schemas.microsoft.com/office/powerpoint/2010/main" val="40884976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rafik 38">
            <a:extLst>
              <a:ext uri="{FF2B5EF4-FFF2-40B4-BE49-F238E27FC236}">
                <a16:creationId xmlns:a16="http://schemas.microsoft.com/office/drawing/2014/main" id="{F4D4EE99-45DF-4A9B-8720-6C415E481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7" y="543209"/>
            <a:ext cx="475556" cy="475556"/>
          </a:xfrm>
          <a:prstGeom prst="rect">
            <a:avLst/>
          </a:prstGeom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727E8B5B-0F3D-484B-AF7E-76D6442EA6F9}"/>
              </a:ext>
            </a:extLst>
          </p:cNvPr>
          <p:cNvSpPr/>
          <p:nvPr/>
        </p:nvSpPr>
        <p:spPr>
          <a:xfrm>
            <a:off x="611188" y="1143301"/>
            <a:ext cx="5733869" cy="33855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Gotham Light" pitchFamily="50" charset="0"/>
              </a:rPr>
              <a:t>A RECENT ADVANCEMENT IN TOOTH WHITENING 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8D93A302-3B74-47FA-84B5-DAB8E9A5C5C2}"/>
              </a:ext>
            </a:extLst>
          </p:cNvPr>
          <p:cNvSpPr/>
          <p:nvPr/>
        </p:nvSpPr>
        <p:spPr>
          <a:xfrm>
            <a:off x="588887" y="1418420"/>
            <a:ext cx="8899358" cy="646331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Gotham Bold" pitchFamily="50" charset="0"/>
              </a:rPr>
              <a:t>EMULSION TECHNOLOGY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45DD6FA8-CF1A-43B3-B786-69E20CD52B37}"/>
              </a:ext>
            </a:extLst>
          </p:cNvPr>
          <p:cNvSpPr/>
          <p:nvPr/>
        </p:nvSpPr>
        <p:spPr>
          <a:xfrm>
            <a:off x="179883" y="2360129"/>
            <a:ext cx="6012054" cy="461665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Gotham Bold" pitchFamily="50" charset="0"/>
              </a:rPr>
              <a:t>Efficacy &amp; Tolerability </a:t>
            </a:r>
          </a:p>
        </p:txBody>
      </p:sp>
      <p:sp>
        <p:nvSpPr>
          <p:cNvPr id="28" name="TextBox 3">
            <a:extLst>
              <a:ext uri="{FF2B5EF4-FFF2-40B4-BE49-F238E27FC236}">
                <a16:creationId xmlns:a16="http://schemas.microsoft.com/office/drawing/2014/main" id="{64478563-E24F-4902-8397-97FF4F10E3E1}"/>
              </a:ext>
            </a:extLst>
          </p:cNvPr>
          <p:cNvSpPr txBox="1"/>
          <p:nvPr/>
        </p:nvSpPr>
        <p:spPr>
          <a:xfrm>
            <a:off x="7120698" y="2735247"/>
            <a:ext cx="1718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Unprecedented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 Efficacy</a:t>
            </a:r>
          </a:p>
        </p:txBody>
      </p:sp>
      <p:grpSp>
        <p:nvGrpSpPr>
          <p:cNvPr id="29" name="Group 4">
            <a:extLst>
              <a:ext uri="{FF2B5EF4-FFF2-40B4-BE49-F238E27FC236}">
                <a16:creationId xmlns:a16="http://schemas.microsoft.com/office/drawing/2014/main" id="{BDF22265-3C87-4BB5-A103-F8D6DB76B190}"/>
              </a:ext>
            </a:extLst>
          </p:cNvPr>
          <p:cNvGrpSpPr/>
          <p:nvPr/>
        </p:nvGrpSpPr>
        <p:grpSpPr>
          <a:xfrm>
            <a:off x="4143699" y="2432467"/>
            <a:ext cx="5842290" cy="3549437"/>
            <a:chOff x="6746684" y="4487683"/>
            <a:chExt cx="8662737" cy="4521159"/>
          </a:xfrm>
        </p:grpSpPr>
        <p:cxnSp>
          <p:nvCxnSpPr>
            <p:cNvPr id="30" name="Straight Arrow Connector 5">
              <a:extLst>
                <a:ext uri="{FF2B5EF4-FFF2-40B4-BE49-F238E27FC236}">
                  <a16:creationId xmlns:a16="http://schemas.microsoft.com/office/drawing/2014/main" id="{F10E4AFA-93F9-41E6-B17B-3F74A6BD24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68986" y="4487683"/>
              <a:ext cx="0" cy="4521159"/>
            </a:xfrm>
            <a:prstGeom prst="straightConnector1">
              <a:avLst/>
            </a:prstGeom>
            <a:ln w="12700">
              <a:solidFill>
                <a:srgbClr val="333A3E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6">
              <a:extLst>
                <a:ext uri="{FF2B5EF4-FFF2-40B4-BE49-F238E27FC236}">
                  <a16:creationId xmlns:a16="http://schemas.microsoft.com/office/drawing/2014/main" id="{00EEB842-19C9-4EA9-989B-E35D6C89B0A4}"/>
                </a:ext>
              </a:extLst>
            </p:cNvPr>
            <p:cNvCxnSpPr/>
            <p:nvPr/>
          </p:nvCxnSpPr>
          <p:spPr>
            <a:xfrm>
              <a:off x="6746684" y="9008842"/>
              <a:ext cx="8662737" cy="0"/>
            </a:xfrm>
            <a:prstGeom prst="straightConnector1">
              <a:avLst/>
            </a:prstGeom>
            <a:ln w="12700">
              <a:solidFill>
                <a:srgbClr val="333A3E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7">
            <a:extLst>
              <a:ext uri="{FF2B5EF4-FFF2-40B4-BE49-F238E27FC236}">
                <a16:creationId xmlns:a16="http://schemas.microsoft.com/office/drawing/2014/main" id="{41DCBD9D-3E02-420C-A806-F9583CC0335E}"/>
              </a:ext>
            </a:extLst>
          </p:cNvPr>
          <p:cNvSpPr txBox="1"/>
          <p:nvPr/>
        </p:nvSpPr>
        <p:spPr>
          <a:xfrm rot="16200000">
            <a:off x="2961770" y="4128848"/>
            <a:ext cx="1984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333A3E"/>
                </a:solidFill>
                <a:latin typeface="Neutraface 2 Text Book" panose="020B0503020202020102" pitchFamily="34" charset="77"/>
              </a:rPr>
              <a:t>Tooth Sensitivity</a:t>
            </a:r>
          </a:p>
        </p:txBody>
      </p:sp>
      <p:sp>
        <p:nvSpPr>
          <p:cNvPr id="53" name="TextBox 8">
            <a:extLst>
              <a:ext uri="{FF2B5EF4-FFF2-40B4-BE49-F238E27FC236}">
                <a16:creationId xmlns:a16="http://schemas.microsoft.com/office/drawing/2014/main" id="{3CB108AB-4AB7-4DC2-9568-56744E2120C3}"/>
              </a:ext>
            </a:extLst>
          </p:cNvPr>
          <p:cNvSpPr txBox="1"/>
          <p:nvPr/>
        </p:nvSpPr>
        <p:spPr>
          <a:xfrm>
            <a:off x="5161476" y="6024033"/>
            <a:ext cx="3918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333A3E"/>
                </a:solidFill>
                <a:latin typeface="Neutraface 2 Text Book" panose="020B0503020202020102" pitchFamily="34" charset="77"/>
              </a:rPr>
              <a:t>Efficacy: Increase Concentration or Contact Time </a:t>
            </a:r>
          </a:p>
        </p:txBody>
      </p:sp>
      <p:sp>
        <p:nvSpPr>
          <p:cNvPr id="54" name="Arrow: Right 9">
            <a:extLst>
              <a:ext uri="{FF2B5EF4-FFF2-40B4-BE49-F238E27FC236}">
                <a16:creationId xmlns:a16="http://schemas.microsoft.com/office/drawing/2014/main" id="{591C1982-A5B2-4DCC-94D7-44DDA770D3FF}"/>
              </a:ext>
            </a:extLst>
          </p:cNvPr>
          <p:cNvSpPr/>
          <p:nvPr/>
        </p:nvSpPr>
        <p:spPr>
          <a:xfrm rot="18105895">
            <a:off x="3461279" y="3813218"/>
            <a:ext cx="3850767" cy="661021"/>
          </a:xfrm>
          <a:prstGeom prst="rightArrow">
            <a:avLst/>
          </a:prstGeom>
          <a:gradFill flip="none" rotWithShape="1">
            <a:gsLst>
              <a:gs pos="0">
                <a:srgbClr val="003478">
                  <a:alpha val="0"/>
                </a:srgbClr>
              </a:gs>
              <a:gs pos="29000">
                <a:srgbClr val="00347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Neutraface 2 Text Book" panose="020B0503020202020102" pitchFamily="34" charset="77"/>
            </a:endParaRPr>
          </a:p>
        </p:txBody>
      </p:sp>
      <p:sp>
        <p:nvSpPr>
          <p:cNvPr id="55" name="TextBox 10">
            <a:extLst>
              <a:ext uri="{FF2B5EF4-FFF2-40B4-BE49-F238E27FC236}">
                <a16:creationId xmlns:a16="http://schemas.microsoft.com/office/drawing/2014/main" id="{EF801D98-E445-473C-A4CF-08EF3E8D62BD}"/>
              </a:ext>
            </a:extLst>
          </p:cNvPr>
          <p:cNvSpPr txBox="1"/>
          <p:nvPr/>
        </p:nvSpPr>
        <p:spPr>
          <a:xfrm rot="18109514">
            <a:off x="4122971" y="3991928"/>
            <a:ext cx="2523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WHITENING PERFORMANCE</a:t>
            </a:r>
          </a:p>
        </p:txBody>
      </p:sp>
      <p:sp>
        <p:nvSpPr>
          <p:cNvPr id="56" name="TextBox 11">
            <a:extLst>
              <a:ext uri="{FF2B5EF4-FFF2-40B4-BE49-F238E27FC236}">
                <a16:creationId xmlns:a16="http://schemas.microsoft.com/office/drawing/2014/main" id="{1645AE66-03AB-4289-B410-FA3F323009EB}"/>
              </a:ext>
            </a:extLst>
          </p:cNvPr>
          <p:cNvSpPr txBox="1"/>
          <p:nvPr/>
        </p:nvSpPr>
        <p:spPr>
          <a:xfrm rot="18118120">
            <a:off x="4633608" y="4166159"/>
            <a:ext cx="2207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NEW &amp; EXISTING FORMS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WITH &amp; WITHOUT LIGHT</a:t>
            </a:r>
          </a:p>
        </p:txBody>
      </p:sp>
    </p:spTree>
    <p:extLst>
      <p:ext uri="{BB962C8B-B14F-4D97-AF65-F5344CB8AC3E}">
        <p14:creationId xmlns:p14="http://schemas.microsoft.com/office/powerpoint/2010/main" val="38520707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rafik 38">
            <a:extLst>
              <a:ext uri="{FF2B5EF4-FFF2-40B4-BE49-F238E27FC236}">
                <a16:creationId xmlns:a16="http://schemas.microsoft.com/office/drawing/2014/main" id="{F4D4EE99-45DF-4A9B-8720-6C415E481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7" y="543209"/>
            <a:ext cx="475556" cy="475556"/>
          </a:xfrm>
          <a:prstGeom prst="rect">
            <a:avLst/>
          </a:prstGeom>
        </p:spPr>
      </p:pic>
      <p:sp>
        <p:nvSpPr>
          <p:cNvPr id="25" name="Rechteck 24">
            <a:extLst>
              <a:ext uri="{FF2B5EF4-FFF2-40B4-BE49-F238E27FC236}">
                <a16:creationId xmlns:a16="http://schemas.microsoft.com/office/drawing/2014/main" id="{727E8B5B-0F3D-484B-AF7E-76D6442EA6F9}"/>
              </a:ext>
            </a:extLst>
          </p:cNvPr>
          <p:cNvSpPr/>
          <p:nvPr/>
        </p:nvSpPr>
        <p:spPr>
          <a:xfrm>
            <a:off x="611188" y="1143301"/>
            <a:ext cx="5733869" cy="33855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Gotham Light" pitchFamily="50" charset="0"/>
              </a:rPr>
              <a:t>A RECENT ADVANCEMENT IN TOOTH WHITENING 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8D93A302-3B74-47FA-84B5-DAB8E9A5C5C2}"/>
              </a:ext>
            </a:extLst>
          </p:cNvPr>
          <p:cNvSpPr/>
          <p:nvPr/>
        </p:nvSpPr>
        <p:spPr>
          <a:xfrm>
            <a:off x="588887" y="1418420"/>
            <a:ext cx="8899358" cy="646331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Gotham Bold" pitchFamily="50" charset="0"/>
              </a:rPr>
              <a:t>EMULSION TECHNOLOGY</a:t>
            </a:r>
          </a:p>
        </p:txBody>
      </p:sp>
      <p:sp>
        <p:nvSpPr>
          <p:cNvPr id="28" name="TextBox 3">
            <a:extLst>
              <a:ext uri="{FF2B5EF4-FFF2-40B4-BE49-F238E27FC236}">
                <a16:creationId xmlns:a16="http://schemas.microsoft.com/office/drawing/2014/main" id="{64478563-E24F-4902-8397-97FF4F10E3E1}"/>
              </a:ext>
            </a:extLst>
          </p:cNvPr>
          <p:cNvSpPr txBox="1"/>
          <p:nvPr/>
        </p:nvSpPr>
        <p:spPr>
          <a:xfrm>
            <a:off x="7120698" y="2735247"/>
            <a:ext cx="1718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Unprecedented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 Efficacy</a:t>
            </a:r>
          </a:p>
        </p:txBody>
      </p:sp>
      <p:grpSp>
        <p:nvGrpSpPr>
          <p:cNvPr id="29" name="Group 4">
            <a:extLst>
              <a:ext uri="{FF2B5EF4-FFF2-40B4-BE49-F238E27FC236}">
                <a16:creationId xmlns:a16="http://schemas.microsoft.com/office/drawing/2014/main" id="{BDF22265-3C87-4BB5-A103-F8D6DB76B190}"/>
              </a:ext>
            </a:extLst>
          </p:cNvPr>
          <p:cNvGrpSpPr/>
          <p:nvPr/>
        </p:nvGrpSpPr>
        <p:grpSpPr>
          <a:xfrm>
            <a:off x="4143699" y="2432467"/>
            <a:ext cx="5842290" cy="3549437"/>
            <a:chOff x="6746684" y="4487683"/>
            <a:chExt cx="8662737" cy="4521159"/>
          </a:xfrm>
        </p:grpSpPr>
        <p:cxnSp>
          <p:nvCxnSpPr>
            <p:cNvPr id="30" name="Straight Arrow Connector 5">
              <a:extLst>
                <a:ext uri="{FF2B5EF4-FFF2-40B4-BE49-F238E27FC236}">
                  <a16:creationId xmlns:a16="http://schemas.microsoft.com/office/drawing/2014/main" id="{F10E4AFA-93F9-41E6-B17B-3F74A6BD24F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68986" y="4487683"/>
              <a:ext cx="0" cy="4521159"/>
            </a:xfrm>
            <a:prstGeom prst="straightConnector1">
              <a:avLst/>
            </a:prstGeom>
            <a:ln w="12700">
              <a:solidFill>
                <a:srgbClr val="333A3E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6">
              <a:extLst>
                <a:ext uri="{FF2B5EF4-FFF2-40B4-BE49-F238E27FC236}">
                  <a16:creationId xmlns:a16="http://schemas.microsoft.com/office/drawing/2014/main" id="{00EEB842-19C9-4EA9-989B-E35D6C89B0A4}"/>
                </a:ext>
              </a:extLst>
            </p:cNvPr>
            <p:cNvCxnSpPr/>
            <p:nvPr/>
          </p:nvCxnSpPr>
          <p:spPr>
            <a:xfrm>
              <a:off x="6746684" y="9008842"/>
              <a:ext cx="8662737" cy="0"/>
            </a:xfrm>
            <a:prstGeom prst="straightConnector1">
              <a:avLst/>
            </a:prstGeom>
            <a:ln w="12700">
              <a:solidFill>
                <a:srgbClr val="333A3E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7">
            <a:extLst>
              <a:ext uri="{FF2B5EF4-FFF2-40B4-BE49-F238E27FC236}">
                <a16:creationId xmlns:a16="http://schemas.microsoft.com/office/drawing/2014/main" id="{41DCBD9D-3E02-420C-A806-F9583CC0335E}"/>
              </a:ext>
            </a:extLst>
          </p:cNvPr>
          <p:cNvSpPr txBox="1"/>
          <p:nvPr/>
        </p:nvSpPr>
        <p:spPr>
          <a:xfrm rot="16200000">
            <a:off x="2961770" y="4128848"/>
            <a:ext cx="1984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333A3E"/>
                </a:solidFill>
                <a:latin typeface="Neutraface 2 Text Book" panose="020B0503020202020102" pitchFamily="34" charset="77"/>
              </a:rPr>
              <a:t>Tooth Sensitivity</a:t>
            </a:r>
          </a:p>
        </p:txBody>
      </p:sp>
      <p:sp>
        <p:nvSpPr>
          <p:cNvPr id="53" name="TextBox 8">
            <a:extLst>
              <a:ext uri="{FF2B5EF4-FFF2-40B4-BE49-F238E27FC236}">
                <a16:creationId xmlns:a16="http://schemas.microsoft.com/office/drawing/2014/main" id="{3CB108AB-4AB7-4DC2-9568-56744E2120C3}"/>
              </a:ext>
            </a:extLst>
          </p:cNvPr>
          <p:cNvSpPr txBox="1"/>
          <p:nvPr/>
        </p:nvSpPr>
        <p:spPr>
          <a:xfrm>
            <a:off x="5161476" y="6024033"/>
            <a:ext cx="3918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333A3E"/>
                </a:solidFill>
                <a:latin typeface="Neutraface 2 Text Book" panose="020B0503020202020102" pitchFamily="34" charset="77"/>
              </a:rPr>
              <a:t>Efficacy: Increase Concentration or Contact Time </a:t>
            </a:r>
          </a:p>
        </p:txBody>
      </p:sp>
      <p:sp>
        <p:nvSpPr>
          <p:cNvPr id="54" name="Arrow: Right 9">
            <a:extLst>
              <a:ext uri="{FF2B5EF4-FFF2-40B4-BE49-F238E27FC236}">
                <a16:creationId xmlns:a16="http://schemas.microsoft.com/office/drawing/2014/main" id="{591C1982-A5B2-4DCC-94D7-44DDA770D3FF}"/>
              </a:ext>
            </a:extLst>
          </p:cNvPr>
          <p:cNvSpPr/>
          <p:nvPr/>
        </p:nvSpPr>
        <p:spPr>
          <a:xfrm rot="18105895">
            <a:off x="3461279" y="3813218"/>
            <a:ext cx="3850767" cy="661021"/>
          </a:xfrm>
          <a:prstGeom prst="rightArrow">
            <a:avLst/>
          </a:prstGeom>
          <a:gradFill flip="none" rotWithShape="1">
            <a:gsLst>
              <a:gs pos="0">
                <a:srgbClr val="003478">
                  <a:alpha val="0"/>
                </a:srgbClr>
              </a:gs>
              <a:gs pos="29000">
                <a:srgbClr val="00347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Neutraface 2 Text Book" panose="020B0503020202020102" pitchFamily="34" charset="77"/>
            </a:endParaRPr>
          </a:p>
        </p:txBody>
      </p:sp>
      <p:sp>
        <p:nvSpPr>
          <p:cNvPr id="55" name="TextBox 10">
            <a:extLst>
              <a:ext uri="{FF2B5EF4-FFF2-40B4-BE49-F238E27FC236}">
                <a16:creationId xmlns:a16="http://schemas.microsoft.com/office/drawing/2014/main" id="{EF801D98-E445-473C-A4CF-08EF3E8D62BD}"/>
              </a:ext>
            </a:extLst>
          </p:cNvPr>
          <p:cNvSpPr txBox="1"/>
          <p:nvPr/>
        </p:nvSpPr>
        <p:spPr>
          <a:xfrm rot="18109514">
            <a:off x="4122971" y="3991928"/>
            <a:ext cx="2523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WHITENING PERFORMANCE</a:t>
            </a:r>
          </a:p>
        </p:txBody>
      </p:sp>
      <p:sp>
        <p:nvSpPr>
          <p:cNvPr id="56" name="TextBox 11">
            <a:extLst>
              <a:ext uri="{FF2B5EF4-FFF2-40B4-BE49-F238E27FC236}">
                <a16:creationId xmlns:a16="http://schemas.microsoft.com/office/drawing/2014/main" id="{1645AE66-03AB-4289-B410-FA3F323009EB}"/>
              </a:ext>
            </a:extLst>
          </p:cNvPr>
          <p:cNvSpPr txBox="1"/>
          <p:nvPr/>
        </p:nvSpPr>
        <p:spPr>
          <a:xfrm rot="18118120">
            <a:off x="4633608" y="4166159"/>
            <a:ext cx="2207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NEW &amp; EXISTING FORMS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WITH &amp; WITHOUT LIGHT</a:t>
            </a:r>
          </a:p>
        </p:txBody>
      </p:sp>
      <p:sp>
        <p:nvSpPr>
          <p:cNvPr id="57" name="Arrow: Right 12">
            <a:extLst>
              <a:ext uri="{FF2B5EF4-FFF2-40B4-BE49-F238E27FC236}">
                <a16:creationId xmlns:a16="http://schemas.microsoft.com/office/drawing/2014/main" id="{16B101C6-281E-4F4E-8D14-E1FF26B957BF}"/>
              </a:ext>
            </a:extLst>
          </p:cNvPr>
          <p:cNvSpPr/>
          <p:nvPr/>
        </p:nvSpPr>
        <p:spPr>
          <a:xfrm rot="21371904">
            <a:off x="4622699" y="5103680"/>
            <a:ext cx="5000694" cy="799835"/>
          </a:xfrm>
          <a:prstGeom prst="rightArrow">
            <a:avLst/>
          </a:prstGeom>
          <a:gradFill>
            <a:gsLst>
              <a:gs pos="0">
                <a:srgbClr val="92D050">
                  <a:alpha val="0"/>
                </a:srgbClr>
              </a:gs>
              <a:gs pos="100000">
                <a:srgbClr val="92D050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traface 2 Text Demi" panose="020B0703020202020102" pitchFamily="34" charset="0"/>
            </a:endParaRPr>
          </a:p>
        </p:txBody>
      </p:sp>
      <p:sp>
        <p:nvSpPr>
          <p:cNvPr id="58" name="TextBox 13">
            <a:extLst>
              <a:ext uri="{FF2B5EF4-FFF2-40B4-BE49-F238E27FC236}">
                <a16:creationId xmlns:a16="http://schemas.microsoft.com/office/drawing/2014/main" id="{D7EEC4F9-22E7-42E7-AA43-D136F0B504DA}"/>
              </a:ext>
            </a:extLst>
          </p:cNvPr>
          <p:cNvSpPr txBox="1"/>
          <p:nvPr/>
        </p:nvSpPr>
        <p:spPr>
          <a:xfrm rot="21379933">
            <a:off x="5386886" y="5380471"/>
            <a:ext cx="27865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SENSITIVITY FREE WHITENING!!</a:t>
            </a:r>
          </a:p>
        </p:txBody>
      </p:sp>
      <p:sp>
        <p:nvSpPr>
          <p:cNvPr id="59" name="TextBox 14">
            <a:extLst>
              <a:ext uri="{FF2B5EF4-FFF2-40B4-BE49-F238E27FC236}">
                <a16:creationId xmlns:a16="http://schemas.microsoft.com/office/drawing/2014/main" id="{10501231-925B-4938-AFCB-87B542480A62}"/>
              </a:ext>
            </a:extLst>
          </p:cNvPr>
          <p:cNvSpPr txBox="1"/>
          <p:nvPr/>
        </p:nvSpPr>
        <p:spPr>
          <a:xfrm>
            <a:off x="9759549" y="4177719"/>
            <a:ext cx="1702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21 Clinical Trials</a:t>
            </a:r>
          </a:p>
        </p:txBody>
      </p:sp>
      <p:sp>
        <p:nvSpPr>
          <p:cNvPr id="60" name="TextBox 15">
            <a:extLst>
              <a:ext uri="{FF2B5EF4-FFF2-40B4-BE49-F238E27FC236}">
                <a16:creationId xmlns:a16="http://schemas.microsoft.com/office/drawing/2014/main" id="{8BB06058-765D-447B-A697-BAFE62226FB8}"/>
              </a:ext>
            </a:extLst>
          </p:cNvPr>
          <p:cNvSpPr txBox="1"/>
          <p:nvPr/>
        </p:nvSpPr>
        <p:spPr>
          <a:xfrm>
            <a:off x="9608170" y="4552208"/>
            <a:ext cx="1918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&lt;5</a:t>
            </a:r>
            <a:r>
              <a:rPr kumimoji="0" lang="en-US" sz="3200" b="1" i="0" u="none" strike="noStrike" kern="1200" cap="none" spc="0" normalizeH="0" baseline="3000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%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Sensitivity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&amp; Irritation</a:t>
            </a:r>
          </a:p>
        </p:txBody>
      </p:sp>
      <p:sp>
        <p:nvSpPr>
          <p:cNvPr id="81" name="Arc 16">
            <a:extLst>
              <a:ext uri="{FF2B5EF4-FFF2-40B4-BE49-F238E27FC236}">
                <a16:creationId xmlns:a16="http://schemas.microsoft.com/office/drawing/2014/main" id="{075B6CD6-5CC9-4A4D-93BA-298C59B8D5D8}"/>
              </a:ext>
            </a:extLst>
          </p:cNvPr>
          <p:cNvSpPr/>
          <p:nvPr/>
        </p:nvSpPr>
        <p:spPr>
          <a:xfrm>
            <a:off x="4238725" y="3116592"/>
            <a:ext cx="4468118" cy="4579606"/>
          </a:xfrm>
          <a:prstGeom prst="arc">
            <a:avLst>
              <a:gd name="adj1" fmla="val 15960943"/>
              <a:gd name="adj2" fmla="val 0"/>
            </a:avLst>
          </a:prstGeom>
          <a:ln w="19050">
            <a:solidFill>
              <a:srgbClr val="00347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hteck 26">
            <a:extLst>
              <a:ext uri="{FF2B5EF4-FFF2-40B4-BE49-F238E27FC236}">
                <a16:creationId xmlns:a16="http://schemas.microsoft.com/office/drawing/2014/main" id="{BB1F1F6E-DDEA-404A-9623-22C1DEDD071F}"/>
              </a:ext>
            </a:extLst>
          </p:cNvPr>
          <p:cNvSpPr/>
          <p:nvPr/>
        </p:nvSpPr>
        <p:spPr>
          <a:xfrm>
            <a:off x="179883" y="2360129"/>
            <a:ext cx="6012054" cy="461665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Gotham Bold" pitchFamily="50" charset="0"/>
              </a:rPr>
              <a:t>Efficacy &amp; Tolerability </a:t>
            </a:r>
          </a:p>
        </p:txBody>
      </p:sp>
    </p:spTree>
    <p:extLst>
      <p:ext uri="{BB962C8B-B14F-4D97-AF65-F5344CB8AC3E}">
        <p14:creationId xmlns:p14="http://schemas.microsoft.com/office/powerpoint/2010/main" val="245844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>
            <a:extLst>
              <a:ext uri="{FF2B5EF4-FFF2-40B4-BE49-F238E27FC236}">
                <a16:creationId xmlns:a16="http://schemas.microsoft.com/office/drawing/2014/main" id="{36C72917-A3E1-40F4-80EF-22E811019D12}"/>
              </a:ext>
            </a:extLst>
          </p:cNvPr>
          <p:cNvSpPr/>
          <p:nvPr/>
        </p:nvSpPr>
        <p:spPr>
          <a:xfrm>
            <a:off x="-292101" y="2162175"/>
            <a:ext cx="12484102" cy="4429125"/>
          </a:xfrm>
          <a:prstGeom prst="rect">
            <a:avLst/>
          </a:prstGeom>
          <a:solidFill>
            <a:schemeClr val="bg1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9962D8E6-7119-41C5-A0D9-98AD33CB3F1B}"/>
              </a:ext>
            </a:extLst>
          </p:cNvPr>
          <p:cNvSpPr/>
          <p:nvPr/>
        </p:nvSpPr>
        <p:spPr>
          <a:xfrm>
            <a:off x="611188" y="1143301"/>
            <a:ext cx="5733869" cy="33855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Gotham Light" pitchFamily="50" charset="0"/>
              </a:rPr>
              <a:t>A RECENT ADVANCEMENT IN TOOTH WHITENING 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9D42990F-2275-4FB0-8A1C-D1885194E881}"/>
              </a:ext>
            </a:extLst>
          </p:cNvPr>
          <p:cNvSpPr/>
          <p:nvPr/>
        </p:nvSpPr>
        <p:spPr>
          <a:xfrm>
            <a:off x="588887" y="1418420"/>
            <a:ext cx="8899358" cy="646331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Gotham Bold" pitchFamily="50" charset="0"/>
              </a:rPr>
              <a:t>EMULSION TECHNOLOGY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8DBDB30-90D3-4F52-A036-EA16940D3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7" y="543209"/>
            <a:ext cx="475556" cy="475556"/>
          </a:xfrm>
          <a:prstGeom prst="rect">
            <a:avLst/>
          </a:prstGeom>
        </p:spPr>
      </p:pic>
      <p:pic>
        <p:nvPicPr>
          <p:cNvPr id="11" name="Picture 5" descr="A close up of a hand&#10;&#10;Description automatically generated">
            <a:extLst>
              <a:ext uri="{FF2B5EF4-FFF2-40B4-BE49-F238E27FC236}">
                <a16:creationId xmlns:a16="http://schemas.microsoft.com/office/drawing/2014/main" id="{866962AA-346A-46EF-96A6-E6CF183ED1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5862" y="2854905"/>
            <a:ext cx="1511558" cy="2889971"/>
          </a:xfrm>
          <a:prstGeom prst="rect">
            <a:avLst/>
          </a:prstGeom>
        </p:spPr>
      </p:pic>
      <p:pic>
        <p:nvPicPr>
          <p:cNvPr id="12" name="Picture 6" descr="A close up of a hand&#10;&#10;Description automatically generated">
            <a:extLst>
              <a:ext uri="{FF2B5EF4-FFF2-40B4-BE49-F238E27FC236}">
                <a16:creationId xmlns:a16="http://schemas.microsoft.com/office/drawing/2014/main" id="{2FBE86C5-BA3A-4E39-9C37-7E9B223FEC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294302" y="2854905"/>
            <a:ext cx="1511558" cy="2889971"/>
          </a:xfrm>
          <a:prstGeom prst="rect">
            <a:avLst/>
          </a:prstGeom>
        </p:spPr>
      </p:pic>
      <p:pic>
        <p:nvPicPr>
          <p:cNvPr id="16" name="Picture 8" descr="A picture containing indoor, food, banana, plate&#10;&#10;Description automatically generated">
            <a:extLst>
              <a:ext uri="{FF2B5EF4-FFF2-40B4-BE49-F238E27FC236}">
                <a16:creationId xmlns:a16="http://schemas.microsoft.com/office/drawing/2014/main" id="{2593C707-CC69-405D-B0FB-175EF72C1E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6073" y="2854905"/>
            <a:ext cx="1346088" cy="2891134"/>
          </a:xfrm>
          <a:prstGeom prst="rect">
            <a:avLst/>
          </a:prstGeom>
        </p:spPr>
      </p:pic>
      <p:pic>
        <p:nvPicPr>
          <p:cNvPr id="19" name="Picture 9" descr="A picture containing indoor, food, table, cutting&#10;&#10;Description automatically generated">
            <a:extLst>
              <a:ext uri="{FF2B5EF4-FFF2-40B4-BE49-F238E27FC236}">
                <a16:creationId xmlns:a16="http://schemas.microsoft.com/office/drawing/2014/main" id="{1125867F-EB3E-488B-9AFC-C75451638E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142161" y="2854905"/>
            <a:ext cx="1346084" cy="2891135"/>
          </a:xfrm>
          <a:prstGeom prst="rect">
            <a:avLst/>
          </a:prstGeom>
        </p:spPr>
      </p:pic>
      <p:sp>
        <p:nvSpPr>
          <p:cNvPr id="20" name="TextBox 10">
            <a:extLst>
              <a:ext uri="{FF2B5EF4-FFF2-40B4-BE49-F238E27FC236}">
                <a16:creationId xmlns:a16="http://schemas.microsoft.com/office/drawing/2014/main" id="{FD17AC3C-4C1B-45CF-80F5-20596DB1F060}"/>
              </a:ext>
            </a:extLst>
          </p:cNvPr>
          <p:cNvSpPr txBox="1"/>
          <p:nvPr/>
        </p:nvSpPr>
        <p:spPr>
          <a:xfrm>
            <a:off x="3805860" y="5791309"/>
            <a:ext cx="1511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3478"/>
                </a:solidFill>
                <a:latin typeface="Neutraface 2 Text Demi" panose="020B0703020202020102" pitchFamily="34" charset="0"/>
              </a:rPr>
              <a:t>30 MINUTES</a:t>
            </a:r>
          </a:p>
          <a:p>
            <a:pPr algn="ctr">
              <a:defRPr/>
            </a:pPr>
            <a:r>
              <a:rPr lang="en-US" sz="1200" dirty="0">
                <a:solidFill>
                  <a:srgbClr val="333A3E"/>
                </a:solidFill>
                <a:latin typeface="Neutraface 2 Text Light" panose="020B0303020202020102" pitchFamily="34" charset="0"/>
              </a:rPr>
              <a:t>POST-APPLICATION</a:t>
            </a:r>
          </a:p>
        </p:txBody>
      </p:sp>
      <p:sp>
        <p:nvSpPr>
          <p:cNvPr id="21" name="TextBox 11">
            <a:extLst>
              <a:ext uri="{FF2B5EF4-FFF2-40B4-BE49-F238E27FC236}">
                <a16:creationId xmlns:a16="http://schemas.microsoft.com/office/drawing/2014/main" id="{B7A2B1BD-2D14-4F9C-8E3B-3AC90FC204F8}"/>
              </a:ext>
            </a:extLst>
          </p:cNvPr>
          <p:cNvSpPr txBox="1"/>
          <p:nvPr/>
        </p:nvSpPr>
        <p:spPr>
          <a:xfrm>
            <a:off x="2294302" y="5791309"/>
            <a:ext cx="1511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BASELINE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Light" panose="020B0303020202020102" pitchFamily="34" charset="0"/>
              </a:rPr>
              <a:t>EMULSION</a:t>
            </a: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8D494006-2DD9-4E65-9982-FC4BD7128505}"/>
              </a:ext>
            </a:extLst>
          </p:cNvPr>
          <p:cNvSpPr txBox="1"/>
          <p:nvPr/>
        </p:nvSpPr>
        <p:spPr>
          <a:xfrm>
            <a:off x="6796073" y="5791309"/>
            <a:ext cx="1346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003478"/>
                </a:solidFill>
                <a:latin typeface="Neutraface 2 Text Demi" panose="020B0703020202020102" pitchFamily="34" charset="0"/>
              </a:rPr>
              <a:t>BASELINE</a:t>
            </a:r>
          </a:p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333A3E"/>
                </a:solidFill>
                <a:latin typeface="Neutraface 2 Text Light" panose="020B0303020202020102" pitchFamily="34" charset="0"/>
              </a:rPr>
              <a:t>LEADING WHITENING PEN</a:t>
            </a:r>
          </a:p>
        </p:txBody>
      </p:sp>
      <p:sp>
        <p:nvSpPr>
          <p:cNvPr id="23" name="TextBox 13">
            <a:extLst>
              <a:ext uri="{FF2B5EF4-FFF2-40B4-BE49-F238E27FC236}">
                <a16:creationId xmlns:a16="http://schemas.microsoft.com/office/drawing/2014/main" id="{25579553-EBB6-4218-9BE1-0C818671F5FB}"/>
              </a:ext>
            </a:extLst>
          </p:cNvPr>
          <p:cNvSpPr txBox="1"/>
          <p:nvPr/>
        </p:nvSpPr>
        <p:spPr>
          <a:xfrm>
            <a:off x="8142157" y="5791309"/>
            <a:ext cx="1451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3478"/>
                </a:solidFill>
                <a:latin typeface="Neutraface 2 Text Demi" panose="020B0703020202020102" pitchFamily="34" charset="0"/>
              </a:rPr>
              <a:t>30 MINUTES</a:t>
            </a:r>
          </a:p>
          <a:p>
            <a:pPr algn="ctr">
              <a:defRPr/>
            </a:pPr>
            <a:r>
              <a:rPr lang="en-US" sz="1200" dirty="0">
                <a:solidFill>
                  <a:srgbClr val="333A3E"/>
                </a:solidFill>
                <a:latin typeface="Neutraface 2 Text Light" panose="020B0303020202020102" pitchFamily="34" charset="0"/>
              </a:rPr>
              <a:t>POST-APPLICATION</a:t>
            </a:r>
          </a:p>
        </p:txBody>
      </p:sp>
      <p:cxnSp>
        <p:nvCxnSpPr>
          <p:cNvPr id="3" name="Gerader Verbinder 2">
            <a:extLst>
              <a:ext uri="{FF2B5EF4-FFF2-40B4-BE49-F238E27FC236}">
                <a16:creationId xmlns:a16="http://schemas.microsoft.com/office/drawing/2014/main" id="{6281F584-EAAE-4213-B789-293C55AB9C43}"/>
              </a:ext>
            </a:extLst>
          </p:cNvPr>
          <p:cNvCxnSpPr>
            <a:cxnSpLocks/>
          </p:cNvCxnSpPr>
          <p:nvPr/>
        </p:nvCxnSpPr>
        <p:spPr>
          <a:xfrm>
            <a:off x="3805860" y="2864430"/>
            <a:ext cx="0" cy="2880446"/>
          </a:xfrm>
          <a:prstGeom prst="line">
            <a:avLst/>
          </a:prstGeom>
          <a:ln w="12700">
            <a:solidFill>
              <a:srgbClr val="0034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7328E8FD-B863-42D1-9226-C1C1E1D62FBB}"/>
              </a:ext>
            </a:extLst>
          </p:cNvPr>
          <p:cNvCxnSpPr>
            <a:cxnSpLocks/>
          </p:cNvCxnSpPr>
          <p:nvPr/>
        </p:nvCxnSpPr>
        <p:spPr>
          <a:xfrm>
            <a:off x="8142161" y="2864430"/>
            <a:ext cx="0" cy="2880446"/>
          </a:xfrm>
          <a:prstGeom prst="line">
            <a:avLst/>
          </a:prstGeom>
          <a:ln w="12700">
            <a:solidFill>
              <a:srgbClr val="0034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5">
            <a:extLst>
              <a:ext uri="{FF2B5EF4-FFF2-40B4-BE49-F238E27FC236}">
                <a16:creationId xmlns:a16="http://schemas.microsoft.com/office/drawing/2014/main" id="{A6A17CB4-DC2D-4F0C-B7B2-8BF2AD2E64D7}"/>
              </a:ext>
            </a:extLst>
          </p:cNvPr>
          <p:cNvSpPr txBox="1">
            <a:spLocks/>
          </p:cNvSpPr>
          <p:nvPr/>
        </p:nvSpPr>
        <p:spPr>
          <a:xfrm>
            <a:off x="5486091" y="2346042"/>
            <a:ext cx="1197468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3478"/>
                </a:solidFill>
                <a:latin typeface="Neutraface 2 Text Demi" panose="020B0703020202020102" pitchFamily="34" charset="0"/>
                <a:ea typeface="+mn-ea"/>
                <a:cs typeface="Gotham Light" pitchFamily="50" charset="0"/>
              </a:rPr>
              <a:t>VS</a:t>
            </a:r>
          </a:p>
        </p:txBody>
      </p:sp>
      <p:sp>
        <p:nvSpPr>
          <p:cNvPr id="27" name="Title 5">
            <a:extLst>
              <a:ext uri="{FF2B5EF4-FFF2-40B4-BE49-F238E27FC236}">
                <a16:creationId xmlns:a16="http://schemas.microsoft.com/office/drawing/2014/main" id="{887C589A-E38F-4D29-B2E2-DFB41F6D90E5}"/>
              </a:ext>
            </a:extLst>
          </p:cNvPr>
          <p:cNvSpPr txBox="1">
            <a:spLocks/>
          </p:cNvSpPr>
          <p:nvPr/>
        </p:nvSpPr>
        <p:spPr>
          <a:xfrm>
            <a:off x="2052626" y="2207543"/>
            <a:ext cx="3473943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3478"/>
                </a:solidFill>
                <a:latin typeface="Neutraface 2 Text Demi" panose="020B0703020202020102" pitchFamily="34" charset="0"/>
                <a:ea typeface="+mn-ea"/>
                <a:cs typeface="Gotham Light" pitchFamily="50" charset="0"/>
              </a:rPr>
              <a:t>Hydrophobic Carrier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3478"/>
                </a:solidFill>
                <a:latin typeface="Neutraface 2 Text Demi" panose="020B0703020202020102" pitchFamily="34" charset="0"/>
                <a:ea typeface="+mn-ea"/>
                <a:cs typeface="Gotham Light" pitchFamily="50" charset="0"/>
              </a:rPr>
              <a:t>Provides the Contact Time </a:t>
            </a:r>
          </a:p>
        </p:txBody>
      </p:sp>
      <p:sp>
        <p:nvSpPr>
          <p:cNvPr id="28" name="Title 5">
            <a:extLst>
              <a:ext uri="{FF2B5EF4-FFF2-40B4-BE49-F238E27FC236}">
                <a16:creationId xmlns:a16="http://schemas.microsoft.com/office/drawing/2014/main" id="{1505FAB8-9F6C-408C-8783-FF8B1FE91978}"/>
              </a:ext>
            </a:extLst>
          </p:cNvPr>
          <p:cNvSpPr txBox="1">
            <a:spLocks/>
          </p:cNvSpPr>
          <p:nvPr/>
        </p:nvSpPr>
        <p:spPr>
          <a:xfrm>
            <a:off x="6872652" y="2346042"/>
            <a:ext cx="2615594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rgbClr val="003478"/>
                </a:solidFill>
                <a:latin typeface="Neutraface 2 Text Demi" panose="020B0703020202020102" pitchFamily="34" charset="0"/>
                <a:ea typeface="+mn-ea"/>
                <a:cs typeface="Gotham Light" pitchFamily="50" charset="0"/>
              </a:rPr>
              <a:t>Unprotected Carrier</a:t>
            </a:r>
          </a:p>
        </p:txBody>
      </p:sp>
    </p:spTree>
    <p:extLst>
      <p:ext uri="{BB962C8B-B14F-4D97-AF65-F5344CB8AC3E}">
        <p14:creationId xmlns:p14="http://schemas.microsoft.com/office/powerpoint/2010/main" val="11361220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9962D8E6-7119-41C5-A0D9-98AD33CB3F1B}"/>
              </a:ext>
            </a:extLst>
          </p:cNvPr>
          <p:cNvSpPr/>
          <p:nvPr/>
        </p:nvSpPr>
        <p:spPr>
          <a:xfrm>
            <a:off x="611188" y="1143301"/>
            <a:ext cx="5733869" cy="33855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Gotham Light" pitchFamily="50" charset="0"/>
              </a:rPr>
              <a:t>A RECENT ADVANCEMENT IN TOOTH WHITENING 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9D42990F-2275-4FB0-8A1C-D1885194E881}"/>
              </a:ext>
            </a:extLst>
          </p:cNvPr>
          <p:cNvSpPr/>
          <p:nvPr/>
        </p:nvSpPr>
        <p:spPr>
          <a:xfrm>
            <a:off x="588887" y="1418420"/>
            <a:ext cx="8899358" cy="646331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Gotham Bold" pitchFamily="50" charset="0"/>
              </a:rPr>
              <a:t>EMULSION TECHNOLOGY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8DBDB30-90D3-4F52-A036-EA16940D3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7" y="543209"/>
            <a:ext cx="475556" cy="475556"/>
          </a:xfrm>
          <a:prstGeom prst="rect">
            <a:avLst/>
          </a:prstGeom>
        </p:spPr>
      </p:pic>
      <p:sp>
        <p:nvSpPr>
          <p:cNvPr id="14" name="Round Same Side Corner Rectangle 27">
            <a:extLst>
              <a:ext uri="{FF2B5EF4-FFF2-40B4-BE49-F238E27FC236}">
                <a16:creationId xmlns:a16="http://schemas.microsoft.com/office/drawing/2014/main" id="{7A3AFC7F-3AD8-4092-8D90-E56ADEA3C308}"/>
              </a:ext>
            </a:extLst>
          </p:cNvPr>
          <p:cNvSpPr/>
          <p:nvPr/>
        </p:nvSpPr>
        <p:spPr>
          <a:xfrm>
            <a:off x="1698867" y="3449517"/>
            <a:ext cx="6834179" cy="320352"/>
          </a:xfrm>
          <a:prstGeom prst="round2SameRect">
            <a:avLst>
              <a:gd name="adj1" fmla="val 44516"/>
              <a:gd name="adj2" fmla="val 0"/>
            </a:avLst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traface 2 Text Demi" panose="020B0703020202020102" pitchFamily="34" charset="0"/>
            </a:endParaRP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79198BFC-E32D-4F41-BF25-D41D54AB757E}"/>
              </a:ext>
            </a:extLst>
          </p:cNvPr>
          <p:cNvSpPr txBox="1"/>
          <p:nvPr/>
        </p:nvSpPr>
        <p:spPr>
          <a:xfrm>
            <a:off x="3202524" y="3464636"/>
            <a:ext cx="3150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T O O T H   S U R F A C E (Hydrophilic)</a:t>
            </a:r>
          </a:p>
        </p:txBody>
      </p:sp>
      <p:sp>
        <p:nvSpPr>
          <p:cNvPr id="54" name="TextBox 14">
            <a:extLst>
              <a:ext uri="{FF2B5EF4-FFF2-40B4-BE49-F238E27FC236}">
                <a16:creationId xmlns:a16="http://schemas.microsoft.com/office/drawing/2014/main" id="{ED9CB48D-4077-4E25-A675-9D3082F2F11C}"/>
              </a:ext>
            </a:extLst>
          </p:cNvPr>
          <p:cNvSpPr txBox="1"/>
          <p:nvPr/>
        </p:nvSpPr>
        <p:spPr>
          <a:xfrm>
            <a:off x="485844" y="5797884"/>
            <a:ext cx="5433360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aseline="-25000" dirty="0">
                <a:solidFill>
                  <a:srgbClr val="003478"/>
                </a:solidFill>
                <a:latin typeface="Neutraface 2 Text Demi" panose="020B0703020202020102" pitchFamily="34" charset="0"/>
              </a:rPr>
              <a:t>DEFINE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5100" algn="l"/>
              </a:tabLst>
              <a:defRPr/>
            </a:pPr>
            <a:r>
              <a:rPr lang="en-US" sz="2000" baseline="-25000" dirty="0">
                <a:solidFill>
                  <a:srgbClr val="333A3E"/>
                </a:solidFill>
                <a:latin typeface="Neutraface 2 Text Light" panose="020B0303020202020102" pitchFamily="34" charset="0"/>
              </a:rPr>
              <a:t>HYDROPHOBIC: 	tending to repel water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5100" algn="l"/>
              </a:tabLst>
              <a:defRPr/>
            </a:pPr>
            <a:r>
              <a:rPr lang="en-US" sz="2000" baseline="-25000" dirty="0">
                <a:solidFill>
                  <a:srgbClr val="333A3E"/>
                </a:solidFill>
                <a:latin typeface="Neutraface 2 Text Light" panose="020B0303020202020102" pitchFamily="34" charset="0"/>
              </a:rPr>
              <a:t>HYDROPHILIC: 	tending to mix with or dissolve in water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845C60D-4A15-4AC7-BFF4-D2F000662D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991"/>
          <a:stretch/>
        </p:blipFill>
        <p:spPr>
          <a:xfrm>
            <a:off x="8300618" y="155924"/>
            <a:ext cx="3375445" cy="208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03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9962D8E6-7119-41C5-A0D9-98AD33CB3F1B}"/>
              </a:ext>
            </a:extLst>
          </p:cNvPr>
          <p:cNvSpPr/>
          <p:nvPr/>
        </p:nvSpPr>
        <p:spPr>
          <a:xfrm>
            <a:off x="611188" y="1143301"/>
            <a:ext cx="5733869" cy="33855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Gotham Light" pitchFamily="50" charset="0"/>
              </a:rPr>
              <a:t>A RECENT ADVANCEMENT IN TOOTH WHITENING 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9D42990F-2275-4FB0-8A1C-D1885194E881}"/>
              </a:ext>
            </a:extLst>
          </p:cNvPr>
          <p:cNvSpPr/>
          <p:nvPr/>
        </p:nvSpPr>
        <p:spPr>
          <a:xfrm>
            <a:off x="588887" y="1418420"/>
            <a:ext cx="8899358" cy="646331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Gotham Bold" pitchFamily="50" charset="0"/>
              </a:rPr>
              <a:t>EMULSION TECHNOLOGY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8DBDB30-90D3-4F52-A036-EA16940D3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7" y="543209"/>
            <a:ext cx="475556" cy="475556"/>
          </a:xfrm>
          <a:prstGeom prst="rect">
            <a:avLst/>
          </a:prstGeom>
        </p:spPr>
      </p:pic>
      <p:sp>
        <p:nvSpPr>
          <p:cNvPr id="14" name="Round Same Side Corner Rectangle 27">
            <a:extLst>
              <a:ext uri="{FF2B5EF4-FFF2-40B4-BE49-F238E27FC236}">
                <a16:creationId xmlns:a16="http://schemas.microsoft.com/office/drawing/2014/main" id="{7A3AFC7F-3AD8-4092-8D90-E56ADEA3C308}"/>
              </a:ext>
            </a:extLst>
          </p:cNvPr>
          <p:cNvSpPr/>
          <p:nvPr/>
        </p:nvSpPr>
        <p:spPr>
          <a:xfrm>
            <a:off x="1698867" y="4236829"/>
            <a:ext cx="6834179" cy="320352"/>
          </a:xfrm>
          <a:prstGeom prst="round2SameRect">
            <a:avLst>
              <a:gd name="adj1" fmla="val 44516"/>
              <a:gd name="adj2" fmla="val 0"/>
            </a:avLst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traface 2 Text Demi" panose="020B0703020202020102" pitchFamily="34" charset="0"/>
            </a:endParaRP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79198BFC-E32D-4F41-BF25-D41D54AB757E}"/>
              </a:ext>
            </a:extLst>
          </p:cNvPr>
          <p:cNvSpPr txBox="1"/>
          <p:nvPr/>
        </p:nvSpPr>
        <p:spPr>
          <a:xfrm>
            <a:off x="3202524" y="4251948"/>
            <a:ext cx="3150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T O O T H   S U R F A C E (Hydrophilic)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CF111A3D-DFD4-48DA-81A0-C1D28CB7B4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7" t="8744" r="445"/>
          <a:stretch/>
        </p:blipFill>
        <p:spPr>
          <a:xfrm>
            <a:off x="2711685" y="3267681"/>
            <a:ext cx="5003809" cy="969146"/>
          </a:xfrm>
          <a:prstGeom prst="round2SameRect">
            <a:avLst>
              <a:gd name="adj1" fmla="val 18633"/>
              <a:gd name="adj2" fmla="val 0"/>
            </a:avLst>
          </a:prstGeom>
        </p:spPr>
      </p:pic>
      <p:cxnSp>
        <p:nvCxnSpPr>
          <p:cNvPr id="22" name="Straight Arrow Connector 6">
            <a:extLst>
              <a:ext uri="{FF2B5EF4-FFF2-40B4-BE49-F238E27FC236}">
                <a16:creationId xmlns:a16="http://schemas.microsoft.com/office/drawing/2014/main" id="{08AD49C4-A227-4A0A-A1E9-97789DCE4EDA}"/>
              </a:ext>
            </a:extLst>
          </p:cNvPr>
          <p:cNvCxnSpPr>
            <a:cxnSpLocks/>
          </p:cNvCxnSpPr>
          <p:nvPr/>
        </p:nvCxnSpPr>
        <p:spPr>
          <a:xfrm>
            <a:off x="3043841" y="2698924"/>
            <a:ext cx="287679" cy="918746"/>
          </a:xfrm>
          <a:prstGeom prst="straightConnector1">
            <a:avLst/>
          </a:prstGeom>
          <a:ln w="50800">
            <a:gradFill>
              <a:gsLst>
                <a:gs pos="0">
                  <a:srgbClr val="416BA9">
                    <a:alpha val="0"/>
                  </a:srgbClr>
                </a:gs>
                <a:gs pos="41000">
                  <a:srgbClr val="416BA9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7">
            <a:extLst>
              <a:ext uri="{FF2B5EF4-FFF2-40B4-BE49-F238E27FC236}">
                <a16:creationId xmlns:a16="http://schemas.microsoft.com/office/drawing/2014/main" id="{C9DC5BC8-0AA2-40D4-9F53-E8FA3AEE66D1}"/>
              </a:ext>
            </a:extLst>
          </p:cNvPr>
          <p:cNvSpPr txBox="1"/>
          <p:nvPr/>
        </p:nvSpPr>
        <p:spPr>
          <a:xfrm>
            <a:off x="1706607" y="2390670"/>
            <a:ext cx="25253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HYDROPHOBIC CARRIER</a:t>
            </a:r>
          </a:p>
        </p:txBody>
      </p:sp>
      <p:sp>
        <p:nvSpPr>
          <p:cNvPr id="34" name="Oval 14">
            <a:extLst>
              <a:ext uri="{FF2B5EF4-FFF2-40B4-BE49-F238E27FC236}">
                <a16:creationId xmlns:a16="http://schemas.microsoft.com/office/drawing/2014/main" id="{E439E683-7E11-431E-9BB0-6580E56FA045}"/>
              </a:ext>
            </a:extLst>
          </p:cNvPr>
          <p:cNvSpPr/>
          <p:nvPr/>
        </p:nvSpPr>
        <p:spPr>
          <a:xfrm flipH="1" flipV="1">
            <a:off x="7178742" y="4032519"/>
            <a:ext cx="144351" cy="104409"/>
          </a:xfrm>
          <a:prstGeom prst="ellipse">
            <a:avLst/>
          </a:prstGeom>
          <a:solidFill>
            <a:srgbClr val="FFFFFF"/>
          </a:solidFill>
          <a:ln>
            <a:solidFill>
              <a:srgbClr val="567B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traface 2 Text Demi" panose="020B0703020202020102" pitchFamily="34" charset="0"/>
            </a:endParaRPr>
          </a:p>
        </p:txBody>
      </p:sp>
      <p:sp>
        <p:nvSpPr>
          <p:cNvPr id="54" name="TextBox 14">
            <a:extLst>
              <a:ext uri="{FF2B5EF4-FFF2-40B4-BE49-F238E27FC236}">
                <a16:creationId xmlns:a16="http://schemas.microsoft.com/office/drawing/2014/main" id="{ED9CB48D-4077-4E25-A675-9D3082F2F11C}"/>
              </a:ext>
            </a:extLst>
          </p:cNvPr>
          <p:cNvSpPr txBox="1"/>
          <p:nvPr/>
        </p:nvSpPr>
        <p:spPr>
          <a:xfrm>
            <a:off x="485844" y="5797884"/>
            <a:ext cx="5433360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aseline="-25000" dirty="0">
                <a:solidFill>
                  <a:srgbClr val="003478"/>
                </a:solidFill>
                <a:latin typeface="Neutraface 2 Text Demi" panose="020B0703020202020102" pitchFamily="34" charset="0"/>
              </a:rPr>
              <a:t>DEFINE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5100" algn="l"/>
              </a:tabLst>
              <a:defRPr/>
            </a:pPr>
            <a:r>
              <a:rPr lang="en-US" sz="2000" baseline="-25000" dirty="0">
                <a:solidFill>
                  <a:srgbClr val="333A3E"/>
                </a:solidFill>
                <a:latin typeface="Neutraface 2 Text Light" panose="020B0303020202020102" pitchFamily="34" charset="0"/>
              </a:rPr>
              <a:t>HYDROPHOBIC: 	tending to repel water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5100" algn="l"/>
              </a:tabLst>
              <a:defRPr/>
            </a:pPr>
            <a:r>
              <a:rPr lang="en-US" sz="2000" baseline="-25000" dirty="0">
                <a:solidFill>
                  <a:srgbClr val="333A3E"/>
                </a:solidFill>
                <a:latin typeface="Neutraface 2 Text Light" panose="020B0303020202020102" pitchFamily="34" charset="0"/>
              </a:rPr>
              <a:t>HYDROPHILIC: 	tending to mix with or dissolve in water</a:t>
            </a:r>
          </a:p>
        </p:txBody>
      </p:sp>
    </p:spTree>
    <p:extLst>
      <p:ext uri="{BB962C8B-B14F-4D97-AF65-F5344CB8AC3E}">
        <p14:creationId xmlns:p14="http://schemas.microsoft.com/office/powerpoint/2010/main" val="1565087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9962D8E6-7119-41C5-A0D9-98AD33CB3F1B}"/>
              </a:ext>
            </a:extLst>
          </p:cNvPr>
          <p:cNvSpPr/>
          <p:nvPr/>
        </p:nvSpPr>
        <p:spPr>
          <a:xfrm>
            <a:off x="611188" y="1143301"/>
            <a:ext cx="5733869" cy="33855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Gotham Light" pitchFamily="50" charset="0"/>
              </a:rPr>
              <a:t>A RECENT ADVANCEMENT IN TOOTH WHITENING 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9D42990F-2275-4FB0-8A1C-D1885194E881}"/>
              </a:ext>
            </a:extLst>
          </p:cNvPr>
          <p:cNvSpPr/>
          <p:nvPr/>
        </p:nvSpPr>
        <p:spPr>
          <a:xfrm>
            <a:off x="588887" y="1418420"/>
            <a:ext cx="8899358" cy="646331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Gotham Bold" pitchFamily="50" charset="0"/>
              </a:rPr>
              <a:t>EMULSION TECHNOLOGY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8DBDB30-90D3-4F52-A036-EA16940D3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7" y="543209"/>
            <a:ext cx="475556" cy="475556"/>
          </a:xfrm>
          <a:prstGeom prst="rect">
            <a:avLst/>
          </a:prstGeom>
        </p:spPr>
      </p:pic>
      <p:sp>
        <p:nvSpPr>
          <p:cNvPr id="14" name="Round Same Side Corner Rectangle 27">
            <a:extLst>
              <a:ext uri="{FF2B5EF4-FFF2-40B4-BE49-F238E27FC236}">
                <a16:creationId xmlns:a16="http://schemas.microsoft.com/office/drawing/2014/main" id="{7A3AFC7F-3AD8-4092-8D90-E56ADEA3C308}"/>
              </a:ext>
            </a:extLst>
          </p:cNvPr>
          <p:cNvSpPr/>
          <p:nvPr/>
        </p:nvSpPr>
        <p:spPr>
          <a:xfrm>
            <a:off x="1698867" y="4236829"/>
            <a:ext cx="6834179" cy="320352"/>
          </a:xfrm>
          <a:prstGeom prst="round2SameRect">
            <a:avLst>
              <a:gd name="adj1" fmla="val 44516"/>
              <a:gd name="adj2" fmla="val 0"/>
            </a:avLst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traface 2 Text Demi" panose="020B0703020202020102" pitchFamily="34" charset="0"/>
            </a:endParaRP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79198BFC-E32D-4F41-BF25-D41D54AB757E}"/>
              </a:ext>
            </a:extLst>
          </p:cNvPr>
          <p:cNvSpPr txBox="1"/>
          <p:nvPr/>
        </p:nvSpPr>
        <p:spPr>
          <a:xfrm>
            <a:off x="3202524" y="4251948"/>
            <a:ext cx="3150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T O O T H   S U R F A C E (Hydrophilic)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CF111A3D-DFD4-48DA-81A0-C1D28CB7B4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7" t="8744" r="445"/>
          <a:stretch/>
        </p:blipFill>
        <p:spPr>
          <a:xfrm>
            <a:off x="2711685" y="3267681"/>
            <a:ext cx="5003809" cy="969146"/>
          </a:xfrm>
          <a:prstGeom prst="round2SameRect">
            <a:avLst>
              <a:gd name="adj1" fmla="val 18633"/>
              <a:gd name="adj2" fmla="val 0"/>
            </a:avLst>
          </a:prstGeom>
        </p:spPr>
      </p:pic>
      <p:cxnSp>
        <p:nvCxnSpPr>
          <p:cNvPr id="22" name="Straight Arrow Connector 6">
            <a:extLst>
              <a:ext uri="{FF2B5EF4-FFF2-40B4-BE49-F238E27FC236}">
                <a16:creationId xmlns:a16="http://schemas.microsoft.com/office/drawing/2014/main" id="{08AD49C4-A227-4A0A-A1E9-97789DCE4EDA}"/>
              </a:ext>
            </a:extLst>
          </p:cNvPr>
          <p:cNvCxnSpPr>
            <a:cxnSpLocks/>
          </p:cNvCxnSpPr>
          <p:nvPr/>
        </p:nvCxnSpPr>
        <p:spPr>
          <a:xfrm>
            <a:off x="3043841" y="2698924"/>
            <a:ext cx="287679" cy="918746"/>
          </a:xfrm>
          <a:prstGeom prst="straightConnector1">
            <a:avLst/>
          </a:prstGeom>
          <a:ln w="50800">
            <a:gradFill>
              <a:gsLst>
                <a:gs pos="0">
                  <a:srgbClr val="416BA9">
                    <a:alpha val="0"/>
                  </a:srgbClr>
                </a:gs>
                <a:gs pos="41000">
                  <a:srgbClr val="416BA9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7">
            <a:extLst>
              <a:ext uri="{FF2B5EF4-FFF2-40B4-BE49-F238E27FC236}">
                <a16:creationId xmlns:a16="http://schemas.microsoft.com/office/drawing/2014/main" id="{C9DC5BC8-0AA2-40D4-9F53-E8FA3AEE66D1}"/>
              </a:ext>
            </a:extLst>
          </p:cNvPr>
          <p:cNvSpPr txBox="1"/>
          <p:nvPr/>
        </p:nvSpPr>
        <p:spPr>
          <a:xfrm>
            <a:off x="1706607" y="2390670"/>
            <a:ext cx="25253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HYDROPHOBIC CARRIER</a:t>
            </a:r>
          </a:p>
        </p:txBody>
      </p:sp>
      <p:sp>
        <p:nvSpPr>
          <p:cNvPr id="28" name="TextBox 8">
            <a:extLst>
              <a:ext uri="{FF2B5EF4-FFF2-40B4-BE49-F238E27FC236}">
                <a16:creationId xmlns:a16="http://schemas.microsoft.com/office/drawing/2014/main" id="{93C80F2C-F16E-4A80-A2F2-03DE8BC30974}"/>
              </a:ext>
            </a:extLst>
          </p:cNvPr>
          <p:cNvSpPr txBox="1"/>
          <p:nvPr/>
        </p:nvSpPr>
        <p:spPr>
          <a:xfrm>
            <a:off x="4766944" y="2390670"/>
            <a:ext cx="3780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H</a:t>
            </a:r>
            <a:r>
              <a: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2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O</a:t>
            </a:r>
            <a:r>
              <a: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2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 HYDROPHILIC MICRODROPLETS </a:t>
            </a:r>
          </a:p>
        </p:txBody>
      </p:sp>
      <p:pic>
        <p:nvPicPr>
          <p:cNvPr id="29" name="Picture 9">
            <a:extLst>
              <a:ext uri="{FF2B5EF4-FFF2-40B4-BE49-F238E27FC236}">
                <a16:creationId xmlns:a16="http://schemas.microsoft.com/office/drawing/2014/main" id="{D5E7E0A9-5A67-445A-8D4D-C959B3A770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2087" y="2828111"/>
            <a:ext cx="1100267" cy="1311857"/>
          </a:xfrm>
          <a:prstGeom prst="rect">
            <a:avLst/>
          </a:prstGeom>
        </p:spPr>
      </p:pic>
      <p:cxnSp>
        <p:nvCxnSpPr>
          <p:cNvPr id="30" name="Straight Arrow Connector 10">
            <a:extLst>
              <a:ext uri="{FF2B5EF4-FFF2-40B4-BE49-F238E27FC236}">
                <a16:creationId xmlns:a16="http://schemas.microsoft.com/office/drawing/2014/main" id="{358F79E0-F1F5-43A3-8C55-5EFFBB4E9DB7}"/>
              </a:ext>
            </a:extLst>
          </p:cNvPr>
          <p:cNvCxnSpPr>
            <a:cxnSpLocks/>
          </p:cNvCxnSpPr>
          <p:nvPr/>
        </p:nvCxnSpPr>
        <p:spPr>
          <a:xfrm>
            <a:off x="6581734" y="2812725"/>
            <a:ext cx="1" cy="761458"/>
          </a:xfrm>
          <a:prstGeom prst="straightConnector1">
            <a:avLst/>
          </a:prstGeom>
          <a:ln w="50800">
            <a:gradFill>
              <a:gsLst>
                <a:gs pos="0">
                  <a:srgbClr val="416BA9">
                    <a:alpha val="0"/>
                  </a:srgbClr>
                </a:gs>
                <a:gs pos="41000">
                  <a:srgbClr val="416BA9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ight Brace 11">
            <a:extLst>
              <a:ext uri="{FF2B5EF4-FFF2-40B4-BE49-F238E27FC236}">
                <a16:creationId xmlns:a16="http://schemas.microsoft.com/office/drawing/2014/main" id="{406BFC4B-7979-460F-82D9-8F4D0D49801F}"/>
              </a:ext>
            </a:extLst>
          </p:cNvPr>
          <p:cNvSpPr/>
          <p:nvPr/>
        </p:nvSpPr>
        <p:spPr>
          <a:xfrm>
            <a:off x="7749955" y="3306327"/>
            <a:ext cx="356231" cy="926512"/>
          </a:xfrm>
          <a:prstGeom prst="rightBrace">
            <a:avLst>
              <a:gd name="adj1" fmla="val 0"/>
              <a:gd name="adj2" fmla="val 50000"/>
            </a:avLst>
          </a:prstGeom>
          <a:ln>
            <a:solidFill>
              <a:srgbClr val="333A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3478"/>
              </a:solidFill>
              <a:effectLst/>
              <a:uLnTx/>
              <a:uFillTx/>
              <a:latin typeface="Neutraface 2 Text Demi" panose="020B0703020202020102" pitchFamily="34" charset="0"/>
            </a:endParaRPr>
          </a:p>
        </p:txBody>
      </p:sp>
      <p:sp>
        <p:nvSpPr>
          <p:cNvPr id="32" name="TextBox 12">
            <a:extLst>
              <a:ext uri="{FF2B5EF4-FFF2-40B4-BE49-F238E27FC236}">
                <a16:creationId xmlns:a16="http://schemas.microsoft.com/office/drawing/2014/main" id="{5E145383-3788-4095-B1B5-2E808B62F752}"/>
              </a:ext>
            </a:extLst>
          </p:cNvPr>
          <p:cNvSpPr txBox="1"/>
          <p:nvPr/>
        </p:nvSpPr>
        <p:spPr>
          <a:xfrm>
            <a:off x="8140647" y="3472113"/>
            <a:ext cx="2498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3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%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 H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O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2 OVERALL</a:t>
            </a:r>
          </a:p>
        </p:txBody>
      </p:sp>
      <p:sp>
        <p:nvSpPr>
          <p:cNvPr id="34" name="Oval 14">
            <a:extLst>
              <a:ext uri="{FF2B5EF4-FFF2-40B4-BE49-F238E27FC236}">
                <a16:creationId xmlns:a16="http://schemas.microsoft.com/office/drawing/2014/main" id="{E439E683-7E11-431E-9BB0-6580E56FA045}"/>
              </a:ext>
            </a:extLst>
          </p:cNvPr>
          <p:cNvSpPr/>
          <p:nvPr/>
        </p:nvSpPr>
        <p:spPr>
          <a:xfrm flipH="1" flipV="1">
            <a:off x="7178742" y="4032519"/>
            <a:ext cx="144351" cy="104409"/>
          </a:xfrm>
          <a:prstGeom prst="ellipse">
            <a:avLst/>
          </a:prstGeom>
          <a:solidFill>
            <a:srgbClr val="FFFFFF"/>
          </a:solidFill>
          <a:ln>
            <a:solidFill>
              <a:srgbClr val="567B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traface 2 Text Demi" panose="020B0703020202020102" pitchFamily="34" charset="0"/>
            </a:endParaRPr>
          </a:p>
        </p:txBody>
      </p:sp>
      <p:sp>
        <p:nvSpPr>
          <p:cNvPr id="54" name="TextBox 14">
            <a:extLst>
              <a:ext uri="{FF2B5EF4-FFF2-40B4-BE49-F238E27FC236}">
                <a16:creationId xmlns:a16="http://schemas.microsoft.com/office/drawing/2014/main" id="{ED9CB48D-4077-4E25-A675-9D3082F2F11C}"/>
              </a:ext>
            </a:extLst>
          </p:cNvPr>
          <p:cNvSpPr txBox="1"/>
          <p:nvPr/>
        </p:nvSpPr>
        <p:spPr>
          <a:xfrm>
            <a:off x="485844" y="5797884"/>
            <a:ext cx="5433360" cy="74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aseline="-25000" dirty="0">
                <a:solidFill>
                  <a:srgbClr val="003478"/>
                </a:solidFill>
                <a:latin typeface="Neutraface 2 Text Demi" panose="020B0703020202020102" pitchFamily="34" charset="0"/>
              </a:rPr>
              <a:t>DEFINE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5100" algn="l"/>
              </a:tabLst>
              <a:defRPr/>
            </a:pPr>
            <a:r>
              <a:rPr lang="en-US" sz="2000" baseline="-25000" dirty="0">
                <a:solidFill>
                  <a:srgbClr val="333A3E"/>
                </a:solidFill>
                <a:latin typeface="Neutraface 2 Text Light" panose="020B0303020202020102" pitchFamily="34" charset="0"/>
              </a:rPr>
              <a:t>HYDROPHOBIC: 	tending to repel water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5100" algn="l"/>
              </a:tabLst>
              <a:defRPr/>
            </a:pPr>
            <a:r>
              <a:rPr lang="en-US" sz="2000" baseline="-25000" dirty="0">
                <a:solidFill>
                  <a:srgbClr val="333A3E"/>
                </a:solidFill>
                <a:latin typeface="Neutraface 2 Text Light" panose="020B0303020202020102" pitchFamily="34" charset="0"/>
              </a:rPr>
              <a:t>HYDROPHILIC: 	tending to mix with or dissolve in water</a:t>
            </a:r>
          </a:p>
        </p:txBody>
      </p:sp>
    </p:spTree>
    <p:extLst>
      <p:ext uri="{BB962C8B-B14F-4D97-AF65-F5344CB8AC3E}">
        <p14:creationId xmlns:p14="http://schemas.microsoft.com/office/powerpoint/2010/main" val="739590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9962D8E6-7119-41C5-A0D9-98AD33CB3F1B}"/>
              </a:ext>
            </a:extLst>
          </p:cNvPr>
          <p:cNvSpPr/>
          <p:nvPr/>
        </p:nvSpPr>
        <p:spPr>
          <a:xfrm>
            <a:off x="611188" y="1143301"/>
            <a:ext cx="5733869" cy="33855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Gotham Light" pitchFamily="50" charset="0"/>
              </a:rPr>
              <a:t>A RECENT ADVANCEMENT IN TOOTH WHITENING 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9D42990F-2275-4FB0-8A1C-D1885194E881}"/>
              </a:ext>
            </a:extLst>
          </p:cNvPr>
          <p:cNvSpPr/>
          <p:nvPr/>
        </p:nvSpPr>
        <p:spPr>
          <a:xfrm>
            <a:off x="588887" y="1418420"/>
            <a:ext cx="8899358" cy="646331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Gotham Bold" pitchFamily="50" charset="0"/>
              </a:rPr>
              <a:t>EMULSION TECHNOLOGY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8DBDB30-90D3-4F52-A036-EA16940D3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7" y="543209"/>
            <a:ext cx="475556" cy="475556"/>
          </a:xfrm>
          <a:prstGeom prst="rect">
            <a:avLst/>
          </a:prstGeom>
        </p:spPr>
      </p:pic>
      <p:sp>
        <p:nvSpPr>
          <p:cNvPr id="14" name="Round Same Side Corner Rectangle 27">
            <a:extLst>
              <a:ext uri="{FF2B5EF4-FFF2-40B4-BE49-F238E27FC236}">
                <a16:creationId xmlns:a16="http://schemas.microsoft.com/office/drawing/2014/main" id="{7A3AFC7F-3AD8-4092-8D90-E56ADEA3C308}"/>
              </a:ext>
            </a:extLst>
          </p:cNvPr>
          <p:cNvSpPr/>
          <p:nvPr/>
        </p:nvSpPr>
        <p:spPr>
          <a:xfrm>
            <a:off x="1698867" y="4236829"/>
            <a:ext cx="6834179" cy="320352"/>
          </a:xfrm>
          <a:prstGeom prst="round2SameRect">
            <a:avLst>
              <a:gd name="adj1" fmla="val 44516"/>
              <a:gd name="adj2" fmla="val 0"/>
            </a:avLst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traface 2 Text Demi" panose="020B0703020202020102" pitchFamily="34" charset="0"/>
            </a:endParaRPr>
          </a:p>
        </p:txBody>
      </p:sp>
      <p:cxnSp>
        <p:nvCxnSpPr>
          <p:cNvPr id="42" name="Straight Connector 16">
            <a:extLst>
              <a:ext uri="{FF2B5EF4-FFF2-40B4-BE49-F238E27FC236}">
                <a16:creationId xmlns:a16="http://schemas.microsoft.com/office/drawing/2014/main" id="{61F86881-5B19-43A5-A55B-5E642D94C0A5}"/>
              </a:ext>
            </a:extLst>
          </p:cNvPr>
          <p:cNvCxnSpPr>
            <a:cxnSpLocks/>
          </p:cNvCxnSpPr>
          <p:nvPr/>
        </p:nvCxnSpPr>
        <p:spPr>
          <a:xfrm>
            <a:off x="6411014" y="4280067"/>
            <a:ext cx="477098" cy="1564473"/>
          </a:xfrm>
          <a:prstGeom prst="line">
            <a:avLst/>
          </a:prstGeom>
          <a:ln w="12700">
            <a:solidFill>
              <a:srgbClr val="003478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3">
            <a:extLst>
              <a:ext uri="{FF2B5EF4-FFF2-40B4-BE49-F238E27FC236}">
                <a16:creationId xmlns:a16="http://schemas.microsoft.com/office/drawing/2014/main" id="{79198BFC-E32D-4F41-BF25-D41D54AB757E}"/>
              </a:ext>
            </a:extLst>
          </p:cNvPr>
          <p:cNvSpPr txBox="1"/>
          <p:nvPr/>
        </p:nvSpPr>
        <p:spPr>
          <a:xfrm>
            <a:off x="3202524" y="4251948"/>
            <a:ext cx="3150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T O O T H   S U R F A C E (Hydrophilic)</a:t>
            </a: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id="{CF111A3D-DFD4-48DA-81A0-C1D28CB7B4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7" t="8744" r="445"/>
          <a:stretch/>
        </p:blipFill>
        <p:spPr>
          <a:xfrm>
            <a:off x="2711685" y="3267681"/>
            <a:ext cx="5003809" cy="969146"/>
          </a:xfrm>
          <a:prstGeom prst="round2SameRect">
            <a:avLst>
              <a:gd name="adj1" fmla="val 18633"/>
              <a:gd name="adj2" fmla="val 0"/>
            </a:avLst>
          </a:prstGeom>
        </p:spPr>
      </p:pic>
      <p:cxnSp>
        <p:nvCxnSpPr>
          <p:cNvPr id="22" name="Straight Arrow Connector 6">
            <a:extLst>
              <a:ext uri="{FF2B5EF4-FFF2-40B4-BE49-F238E27FC236}">
                <a16:creationId xmlns:a16="http://schemas.microsoft.com/office/drawing/2014/main" id="{08AD49C4-A227-4A0A-A1E9-97789DCE4EDA}"/>
              </a:ext>
            </a:extLst>
          </p:cNvPr>
          <p:cNvCxnSpPr>
            <a:cxnSpLocks/>
          </p:cNvCxnSpPr>
          <p:nvPr/>
        </p:nvCxnSpPr>
        <p:spPr>
          <a:xfrm>
            <a:off x="3043841" y="2698924"/>
            <a:ext cx="287679" cy="918746"/>
          </a:xfrm>
          <a:prstGeom prst="straightConnector1">
            <a:avLst/>
          </a:prstGeom>
          <a:ln w="50800">
            <a:gradFill>
              <a:gsLst>
                <a:gs pos="0">
                  <a:srgbClr val="416BA9">
                    <a:alpha val="0"/>
                  </a:srgbClr>
                </a:gs>
                <a:gs pos="41000">
                  <a:srgbClr val="416BA9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7">
            <a:extLst>
              <a:ext uri="{FF2B5EF4-FFF2-40B4-BE49-F238E27FC236}">
                <a16:creationId xmlns:a16="http://schemas.microsoft.com/office/drawing/2014/main" id="{C9DC5BC8-0AA2-40D4-9F53-E8FA3AEE66D1}"/>
              </a:ext>
            </a:extLst>
          </p:cNvPr>
          <p:cNvSpPr txBox="1"/>
          <p:nvPr/>
        </p:nvSpPr>
        <p:spPr>
          <a:xfrm>
            <a:off x="1706607" y="2390670"/>
            <a:ext cx="25253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HYDROPHOBIC CARRIER</a:t>
            </a:r>
          </a:p>
        </p:txBody>
      </p:sp>
      <p:sp>
        <p:nvSpPr>
          <p:cNvPr id="28" name="TextBox 8">
            <a:extLst>
              <a:ext uri="{FF2B5EF4-FFF2-40B4-BE49-F238E27FC236}">
                <a16:creationId xmlns:a16="http://schemas.microsoft.com/office/drawing/2014/main" id="{93C80F2C-F16E-4A80-A2F2-03DE8BC30974}"/>
              </a:ext>
            </a:extLst>
          </p:cNvPr>
          <p:cNvSpPr txBox="1"/>
          <p:nvPr/>
        </p:nvSpPr>
        <p:spPr>
          <a:xfrm>
            <a:off x="4766944" y="2390670"/>
            <a:ext cx="37809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H</a:t>
            </a:r>
            <a:r>
              <a: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2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O</a:t>
            </a:r>
            <a:r>
              <a: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2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 HYDROPHILIC MICRODROPLETS </a:t>
            </a:r>
          </a:p>
        </p:txBody>
      </p:sp>
      <p:pic>
        <p:nvPicPr>
          <p:cNvPr id="29" name="Picture 9">
            <a:extLst>
              <a:ext uri="{FF2B5EF4-FFF2-40B4-BE49-F238E27FC236}">
                <a16:creationId xmlns:a16="http://schemas.microsoft.com/office/drawing/2014/main" id="{D5E7E0A9-5A67-445A-8D4D-C959B3A770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2087" y="2828111"/>
            <a:ext cx="1100267" cy="1311857"/>
          </a:xfrm>
          <a:prstGeom prst="rect">
            <a:avLst/>
          </a:prstGeom>
        </p:spPr>
      </p:pic>
      <p:cxnSp>
        <p:nvCxnSpPr>
          <p:cNvPr id="30" name="Straight Arrow Connector 10">
            <a:extLst>
              <a:ext uri="{FF2B5EF4-FFF2-40B4-BE49-F238E27FC236}">
                <a16:creationId xmlns:a16="http://schemas.microsoft.com/office/drawing/2014/main" id="{358F79E0-F1F5-43A3-8C55-5EFFBB4E9DB7}"/>
              </a:ext>
            </a:extLst>
          </p:cNvPr>
          <p:cNvCxnSpPr>
            <a:cxnSpLocks/>
          </p:cNvCxnSpPr>
          <p:nvPr/>
        </p:nvCxnSpPr>
        <p:spPr>
          <a:xfrm>
            <a:off x="6581734" y="2812725"/>
            <a:ext cx="1" cy="761458"/>
          </a:xfrm>
          <a:prstGeom prst="straightConnector1">
            <a:avLst/>
          </a:prstGeom>
          <a:ln w="50800">
            <a:gradFill>
              <a:gsLst>
                <a:gs pos="0">
                  <a:srgbClr val="416BA9">
                    <a:alpha val="0"/>
                  </a:srgbClr>
                </a:gs>
                <a:gs pos="41000">
                  <a:srgbClr val="416BA9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ight Brace 11">
            <a:extLst>
              <a:ext uri="{FF2B5EF4-FFF2-40B4-BE49-F238E27FC236}">
                <a16:creationId xmlns:a16="http://schemas.microsoft.com/office/drawing/2014/main" id="{406BFC4B-7979-460F-82D9-8F4D0D49801F}"/>
              </a:ext>
            </a:extLst>
          </p:cNvPr>
          <p:cNvSpPr/>
          <p:nvPr/>
        </p:nvSpPr>
        <p:spPr>
          <a:xfrm>
            <a:off x="7749955" y="3306327"/>
            <a:ext cx="356231" cy="926512"/>
          </a:xfrm>
          <a:prstGeom prst="rightBrace">
            <a:avLst>
              <a:gd name="adj1" fmla="val 0"/>
              <a:gd name="adj2" fmla="val 50000"/>
            </a:avLst>
          </a:prstGeom>
          <a:ln>
            <a:solidFill>
              <a:srgbClr val="333A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003478"/>
              </a:solidFill>
              <a:effectLst/>
              <a:uLnTx/>
              <a:uFillTx/>
              <a:latin typeface="Neutraface 2 Text Demi" panose="020B0703020202020102" pitchFamily="34" charset="0"/>
            </a:endParaRPr>
          </a:p>
        </p:txBody>
      </p:sp>
      <p:sp>
        <p:nvSpPr>
          <p:cNvPr id="32" name="TextBox 12">
            <a:extLst>
              <a:ext uri="{FF2B5EF4-FFF2-40B4-BE49-F238E27FC236}">
                <a16:creationId xmlns:a16="http://schemas.microsoft.com/office/drawing/2014/main" id="{5E145383-3788-4095-B1B5-2E808B62F752}"/>
              </a:ext>
            </a:extLst>
          </p:cNvPr>
          <p:cNvSpPr txBox="1"/>
          <p:nvPr/>
        </p:nvSpPr>
        <p:spPr>
          <a:xfrm>
            <a:off x="8140647" y="3472113"/>
            <a:ext cx="2498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3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%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 H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O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2 OVERALL</a:t>
            </a:r>
          </a:p>
        </p:txBody>
      </p:sp>
      <p:sp>
        <p:nvSpPr>
          <p:cNvPr id="33" name="Round Same Side Corner Rectangle 72">
            <a:extLst>
              <a:ext uri="{FF2B5EF4-FFF2-40B4-BE49-F238E27FC236}">
                <a16:creationId xmlns:a16="http://schemas.microsoft.com/office/drawing/2014/main" id="{A3010AB0-500D-4F3A-8CD0-C7C6BD23D806}"/>
              </a:ext>
            </a:extLst>
          </p:cNvPr>
          <p:cNvSpPr/>
          <p:nvPr/>
        </p:nvSpPr>
        <p:spPr>
          <a:xfrm>
            <a:off x="6890577" y="4753830"/>
            <a:ext cx="3020186" cy="765685"/>
          </a:xfrm>
          <a:prstGeom prst="round2SameRect">
            <a:avLst>
              <a:gd name="adj1" fmla="val 33116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traface 2 Text Demi" panose="020B0703020202020102" pitchFamily="34" charset="0"/>
            </a:endParaRPr>
          </a:p>
        </p:txBody>
      </p:sp>
      <p:sp>
        <p:nvSpPr>
          <p:cNvPr id="34" name="Oval 14">
            <a:extLst>
              <a:ext uri="{FF2B5EF4-FFF2-40B4-BE49-F238E27FC236}">
                <a16:creationId xmlns:a16="http://schemas.microsoft.com/office/drawing/2014/main" id="{E439E683-7E11-431E-9BB0-6580E56FA045}"/>
              </a:ext>
            </a:extLst>
          </p:cNvPr>
          <p:cNvSpPr/>
          <p:nvPr/>
        </p:nvSpPr>
        <p:spPr>
          <a:xfrm flipH="1" flipV="1">
            <a:off x="7178742" y="4032519"/>
            <a:ext cx="144351" cy="104409"/>
          </a:xfrm>
          <a:prstGeom prst="ellipse">
            <a:avLst/>
          </a:prstGeom>
          <a:solidFill>
            <a:srgbClr val="FFFFFF"/>
          </a:solidFill>
          <a:ln>
            <a:solidFill>
              <a:srgbClr val="567B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traface 2 Text Demi" panose="020B0703020202020102" pitchFamily="34" charset="0"/>
            </a:endParaRPr>
          </a:p>
        </p:txBody>
      </p:sp>
      <p:cxnSp>
        <p:nvCxnSpPr>
          <p:cNvPr id="37" name="Straight Connector 17">
            <a:extLst>
              <a:ext uri="{FF2B5EF4-FFF2-40B4-BE49-F238E27FC236}">
                <a16:creationId xmlns:a16="http://schemas.microsoft.com/office/drawing/2014/main" id="{73E9CA11-123B-438B-AE5B-7CE9526904DF}"/>
              </a:ext>
            </a:extLst>
          </p:cNvPr>
          <p:cNvCxnSpPr>
            <a:cxnSpLocks/>
          </p:cNvCxnSpPr>
          <p:nvPr/>
        </p:nvCxnSpPr>
        <p:spPr>
          <a:xfrm>
            <a:off x="6411014" y="3914775"/>
            <a:ext cx="540830" cy="685299"/>
          </a:xfrm>
          <a:prstGeom prst="line">
            <a:avLst/>
          </a:prstGeom>
          <a:ln w="12700">
            <a:solidFill>
              <a:srgbClr val="003478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18">
            <a:extLst>
              <a:ext uri="{FF2B5EF4-FFF2-40B4-BE49-F238E27FC236}">
                <a16:creationId xmlns:a16="http://schemas.microsoft.com/office/drawing/2014/main" id="{7AEC29E2-1611-4D4D-BD8E-6763559CFFA8}"/>
              </a:ext>
            </a:extLst>
          </p:cNvPr>
          <p:cNvCxnSpPr>
            <a:cxnSpLocks/>
          </p:cNvCxnSpPr>
          <p:nvPr/>
        </p:nvCxnSpPr>
        <p:spPr>
          <a:xfrm>
            <a:off x="7366630" y="4280067"/>
            <a:ext cx="423961" cy="239359"/>
          </a:xfrm>
          <a:prstGeom prst="line">
            <a:avLst/>
          </a:prstGeom>
          <a:ln w="12700">
            <a:solidFill>
              <a:srgbClr val="003478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19">
            <a:extLst>
              <a:ext uri="{FF2B5EF4-FFF2-40B4-BE49-F238E27FC236}">
                <a16:creationId xmlns:a16="http://schemas.microsoft.com/office/drawing/2014/main" id="{A4154B66-E47A-469B-B682-D4AB000FB358}"/>
              </a:ext>
            </a:extLst>
          </p:cNvPr>
          <p:cNvCxnSpPr>
            <a:cxnSpLocks/>
          </p:cNvCxnSpPr>
          <p:nvPr/>
        </p:nvCxnSpPr>
        <p:spPr>
          <a:xfrm>
            <a:off x="7366630" y="3914775"/>
            <a:ext cx="2113685" cy="605141"/>
          </a:xfrm>
          <a:prstGeom prst="line">
            <a:avLst/>
          </a:prstGeom>
          <a:ln w="12700">
            <a:solidFill>
              <a:srgbClr val="003478">
                <a:alpha val="6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58">
            <a:extLst>
              <a:ext uri="{FF2B5EF4-FFF2-40B4-BE49-F238E27FC236}">
                <a16:creationId xmlns:a16="http://schemas.microsoft.com/office/drawing/2014/main" id="{AF92516B-2FB8-4219-AECD-2269B0C5896F}"/>
              </a:ext>
            </a:extLst>
          </p:cNvPr>
          <p:cNvSpPr/>
          <p:nvPr/>
        </p:nvSpPr>
        <p:spPr>
          <a:xfrm>
            <a:off x="6878107" y="4533790"/>
            <a:ext cx="2830064" cy="1488936"/>
          </a:xfrm>
          <a:prstGeom prst="roundRect">
            <a:avLst/>
          </a:prstGeom>
          <a:solidFill>
            <a:srgbClr val="FFC000"/>
          </a:solidFill>
          <a:ln w="25400">
            <a:solidFill>
              <a:srgbClr val="416BA9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traface 2 Text Demi" panose="020B0703020202020102" pitchFamily="34" charset="0"/>
            </a:endParaRPr>
          </a:p>
        </p:txBody>
      </p:sp>
      <p:sp>
        <p:nvSpPr>
          <p:cNvPr id="41" name="Round Same Side Corner Rectangle 72">
            <a:extLst>
              <a:ext uri="{FF2B5EF4-FFF2-40B4-BE49-F238E27FC236}">
                <a16:creationId xmlns:a16="http://schemas.microsoft.com/office/drawing/2014/main" id="{8CF8C830-394C-49FE-BAA4-A19BD8577655}"/>
              </a:ext>
            </a:extLst>
          </p:cNvPr>
          <p:cNvSpPr/>
          <p:nvPr/>
        </p:nvSpPr>
        <p:spPr>
          <a:xfrm>
            <a:off x="6888112" y="4546490"/>
            <a:ext cx="2815128" cy="748479"/>
          </a:xfrm>
          <a:prstGeom prst="round2SameRect">
            <a:avLst>
              <a:gd name="adj1" fmla="val 33116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traface 2 Text Demi" panose="020B0703020202020102" pitchFamily="34" charset="0"/>
            </a:endParaRPr>
          </a:p>
        </p:txBody>
      </p:sp>
      <p:sp>
        <p:nvSpPr>
          <p:cNvPr id="43" name="Down Arrow 103">
            <a:extLst>
              <a:ext uri="{FF2B5EF4-FFF2-40B4-BE49-F238E27FC236}">
                <a16:creationId xmlns:a16="http://schemas.microsoft.com/office/drawing/2014/main" id="{9DA8663A-5470-41C4-9491-69272D5EC851}"/>
              </a:ext>
            </a:extLst>
          </p:cNvPr>
          <p:cNvSpPr/>
          <p:nvPr/>
        </p:nvSpPr>
        <p:spPr>
          <a:xfrm>
            <a:off x="7940890" y="5267083"/>
            <a:ext cx="682980" cy="361825"/>
          </a:xfrm>
          <a:prstGeom prst="downArrow">
            <a:avLst>
              <a:gd name="adj1" fmla="val 53813"/>
              <a:gd name="adj2" fmla="val 64821"/>
            </a:avLst>
          </a:prstGeom>
          <a:gradFill>
            <a:gsLst>
              <a:gs pos="66000">
                <a:schemeClr val="bg1"/>
              </a:gs>
              <a:gs pos="99000">
                <a:schemeClr val="bg1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traface 2 Text Demi" panose="020B0703020202020102" pitchFamily="34" charset="0"/>
            </a:endParaRPr>
          </a:p>
        </p:txBody>
      </p:sp>
      <p:sp>
        <p:nvSpPr>
          <p:cNvPr id="44" name="Chord 24">
            <a:extLst>
              <a:ext uri="{FF2B5EF4-FFF2-40B4-BE49-F238E27FC236}">
                <a16:creationId xmlns:a16="http://schemas.microsoft.com/office/drawing/2014/main" id="{4B977953-D385-4215-9094-369727F3A9DC}"/>
              </a:ext>
            </a:extLst>
          </p:cNvPr>
          <p:cNvSpPr/>
          <p:nvPr/>
        </p:nvSpPr>
        <p:spPr>
          <a:xfrm rot="6827416">
            <a:off x="7445603" y="5049617"/>
            <a:ext cx="448039" cy="333007"/>
          </a:xfrm>
          <a:prstGeom prst="chord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416B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traface 2 Text Demi" panose="020B0703020202020102" pitchFamily="34" charset="0"/>
            </a:endParaRPr>
          </a:p>
        </p:txBody>
      </p:sp>
      <p:sp>
        <p:nvSpPr>
          <p:cNvPr id="45" name="Oval 25">
            <a:extLst>
              <a:ext uri="{FF2B5EF4-FFF2-40B4-BE49-F238E27FC236}">
                <a16:creationId xmlns:a16="http://schemas.microsoft.com/office/drawing/2014/main" id="{9C5B4A3C-D56F-453A-9BDA-DCA6D6D786B2}"/>
              </a:ext>
            </a:extLst>
          </p:cNvPr>
          <p:cNvSpPr/>
          <p:nvPr/>
        </p:nvSpPr>
        <p:spPr>
          <a:xfrm>
            <a:off x="7178743" y="4604823"/>
            <a:ext cx="375774" cy="336464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416B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traface 2 Text Demi" panose="020B0703020202020102" pitchFamily="34" charset="0"/>
            </a:endParaRPr>
          </a:p>
        </p:txBody>
      </p:sp>
      <p:sp>
        <p:nvSpPr>
          <p:cNvPr id="46" name="Chord 26">
            <a:extLst>
              <a:ext uri="{FF2B5EF4-FFF2-40B4-BE49-F238E27FC236}">
                <a16:creationId xmlns:a16="http://schemas.microsoft.com/office/drawing/2014/main" id="{F6090AA3-9181-47A2-B1FA-B95267E1102D}"/>
              </a:ext>
            </a:extLst>
          </p:cNvPr>
          <p:cNvSpPr/>
          <p:nvPr/>
        </p:nvSpPr>
        <p:spPr>
          <a:xfrm rot="17536720">
            <a:off x="7825360" y="4414754"/>
            <a:ext cx="368823" cy="399214"/>
          </a:xfrm>
          <a:prstGeom prst="chord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416B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traface 2 Text Demi" panose="020B0703020202020102" pitchFamily="34" charset="0"/>
            </a:endParaRPr>
          </a:p>
        </p:txBody>
      </p:sp>
      <p:sp>
        <p:nvSpPr>
          <p:cNvPr id="47" name="Pie 77">
            <a:extLst>
              <a:ext uri="{FF2B5EF4-FFF2-40B4-BE49-F238E27FC236}">
                <a16:creationId xmlns:a16="http://schemas.microsoft.com/office/drawing/2014/main" id="{FD668F9E-86D0-48D3-A469-9F4BA2C8DA35}"/>
              </a:ext>
            </a:extLst>
          </p:cNvPr>
          <p:cNvSpPr/>
          <p:nvPr/>
        </p:nvSpPr>
        <p:spPr>
          <a:xfrm rot="10800000">
            <a:off x="8247283" y="5113732"/>
            <a:ext cx="587288" cy="327774"/>
          </a:xfrm>
          <a:prstGeom prst="pie">
            <a:avLst>
              <a:gd name="adj1" fmla="val 0"/>
              <a:gd name="adj2" fmla="val 10805970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416B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traface 2 Text Demi" panose="020B0703020202020102" pitchFamily="34" charset="0"/>
            </a:endParaRPr>
          </a:p>
        </p:txBody>
      </p:sp>
      <p:sp>
        <p:nvSpPr>
          <p:cNvPr id="48" name="Pie 73">
            <a:extLst>
              <a:ext uri="{FF2B5EF4-FFF2-40B4-BE49-F238E27FC236}">
                <a16:creationId xmlns:a16="http://schemas.microsoft.com/office/drawing/2014/main" id="{8A8C71C4-F3FF-40E6-A04B-CBF3A0403037}"/>
              </a:ext>
            </a:extLst>
          </p:cNvPr>
          <p:cNvSpPr/>
          <p:nvPr/>
        </p:nvSpPr>
        <p:spPr>
          <a:xfrm>
            <a:off x="8623870" y="4364828"/>
            <a:ext cx="389352" cy="351168"/>
          </a:xfrm>
          <a:prstGeom prst="pie">
            <a:avLst>
              <a:gd name="adj1" fmla="val 0"/>
              <a:gd name="adj2" fmla="val 10805970"/>
            </a:avLst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416B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traface 2 Text Demi" panose="020B0703020202020102" pitchFamily="34" charset="0"/>
            </a:endParaRPr>
          </a:p>
        </p:txBody>
      </p:sp>
      <p:sp>
        <p:nvSpPr>
          <p:cNvPr id="49" name="Freeform 67">
            <a:extLst>
              <a:ext uri="{FF2B5EF4-FFF2-40B4-BE49-F238E27FC236}">
                <a16:creationId xmlns:a16="http://schemas.microsoft.com/office/drawing/2014/main" id="{9AD2C4AF-95FC-44FC-8677-A746A7CD608F}"/>
              </a:ext>
            </a:extLst>
          </p:cNvPr>
          <p:cNvSpPr/>
          <p:nvPr/>
        </p:nvSpPr>
        <p:spPr>
          <a:xfrm>
            <a:off x="9451232" y="4532128"/>
            <a:ext cx="254473" cy="231476"/>
          </a:xfrm>
          <a:custGeom>
            <a:avLst/>
            <a:gdLst>
              <a:gd name="connsiteX0" fmla="*/ 13261 w 307912"/>
              <a:gd name="connsiteY0" fmla="*/ 0 h 280086"/>
              <a:gd name="connsiteX1" fmla="*/ 66255 w 307912"/>
              <a:gd name="connsiteY1" fmla="*/ 5342 h 280086"/>
              <a:gd name="connsiteX2" fmla="*/ 296331 w 307912"/>
              <a:gd name="connsiteY2" fmla="*/ 194048 h 280086"/>
              <a:gd name="connsiteX3" fmla="*/ 307912 w 307912"/>
              <a:gd name="connsiteY3" fmla="*/ 251411 h 280086"/>
              <a:gd name="connsiteX4" fmla="*/ 278583 w 307912"/>
              <a:gd name="connsiteY4" fmla="*/ 265525 h 280086"/>
              <a:gd name="connsiteX5" fmla="*/ 76023 w 307912"/>
              <a:gd name="connsiteY5" fmla="*/ 238279 h 280086"/>
              <a:gd name="connsiteX6" fmla="*/ 10973 w 307912"/>
              <a:gd name="connsiteY6" fmla="*/ 4335 h 280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7912" h="280086">
                <a:moveTo>
                  <a:pt x="13261" y="0"/>
                </a:moveTo>
                <a:lnTo>
                  <a:pt x="66255" y="5342"/>
                </a:lnTo>
                <a:cubicBezTo>
                  <a:pt x="170282" y="26629"/>
                  <a:pt x="255899" y="98456"/>
                  <a:pt x="296331" y="194048"/>
                </a:cubicBezTo>
                <a:lnTo>
                  <a:pt x="307912" y="251411"/>
                </a:lnTo>
                <a:lnTo>
                  <a:pt x="278583" y="265525"/>
                </a:lnTo>
                <a:cubicBezTo>
                  <a:pt x="209871" y="291123"/>
                  <a:pt x="133641" y="283538"/>
                  <a:pt x="76023" y="238279"/>
                </a:cubicBezTo>
                <a:cubicBezTo>
                  <a:pt x="6842" y="183937"/>
                  <a:pt x="-15881" y="90702"/>
                  <a:pt x="10973" y="4335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 w="12700">
            <a:solidFill>
              <a:srgbClr val="416BA9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traface 2 Text Demi" panose="020B0703020202020102" pitchFamily="34" charset="0"/>
            </a:endParaRPr>
          </a:p>
        </p:txBody>
      </p:sp>
      <p:sp>
        <p:nvSpPr>
          <p:cNvPr id="50" name="Chord 30">
            <a:extLst>
              <a:ext uri="{FF2B5EF4-FFF2-40B4-BE49-F238E27FC236}">
                <a16:creationId xmlns:a16="http://schemas.microsoft.com/office/drawing/2014/main" id="{58CE92ED-ACEA-4B75-84CD-49DECB2290E6}"/>
              </a:ext>
            </a:extLst>
          </p:cNvPr>
          <p:cNvSpPr/>
          <p:nvPr/>
        </p:nvSpPr>
        <p:spPr>
          <a:xfrm rot="6388214">
            <a:off x="9167399" y="4948330"/>
            <a:ext cx="236060" cy="535464"/>
          </a:xfrm>
          <a:prstGeom prst="chord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rgbClr val="416B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traface 2 Text Demi" panose="020B0703020202020102" pitchFamily="34" charset="0"/>
            </a:endParaRPr>
          </a:p>
        </p:txBody>
      </p:sp>
      <p:cxnSp>
        <p:nvCxnSpPr>
          <p:cNvPr id="51" name="Straight Arrow Connector 31">
            <a:extLst>
              <a:ext uri="{FF2B5EF4-FFF2-40B4-BE49-F238E27FC236}">
                <a16:creationId xmlns:a16="http://schemas.microsoft.com/office/drawing/2014/main" id="{741EBFD8-C271-4027-9F98-4B92481549AD}"/>
              </a:ext>
            </a:extLst>
          </p:cNvPr>
          <p:cNvCxnSpPr>
            <a:cxnSpLocks/>
          </p:cNvCxnSpPr>
          <p:nvPr/>
        </p:nvCxnSpPr>
        <p:spPr>
          <a:xfrm flipV="1">
            <a:off x="6096000" y="4750903"/>
            <a:ext cx="1270630" cy="112509"/>
          </a:xfrm>
          <a:prstGeom prst="straightConnector1">
            <a:avLst/>
          </a:prstGeom>
          <a:ln>
            <a:solidFill>
              <a:srgbClr val="00347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32">
            <a:extLst>
              <a:ext uri="{FF2B5EF4-FFF2-40B4-BE49-F238E27FC236}">
                <a16:creationId xmlns:a16="http://schemas.microsoft.com/office/drawing/2014/main" id="{28201899-63B4-4D0B-96D8-7E0FAAE99F00}"/>
              </a:ext>
            </a:extLst>
          </p:cNvPr>
          <p:cNvCxnSpPr>
            <a:cxnSpLocks/>
          </p:cNvCxnSpPr>
          <p:nvPr/>
        </p:nvCxnSpPr>
        <p:spPr>
          <a:xfrm>
            <a:off x="6096000" y="4863412"/>
            <a:ext cx="1548787" cy="259847"/>
          </a:xfrm>
          <a:prstGeom prst="straightConnector1">
            <a:avLst/>
          </a:prstGeom>
          <a:ln>
            <a:solidFill>
              <a:srgbClr val="00347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33">
            <a:extLst>
              <a:ext uri="{FF2B5EF4-FFF2-40B4-BE49-F238E27FC236}">
                <a16:creationId xmlns:a16="http://schemas.microsoft.com/office/drawing/2014/main" id="{90C216B2-A615-4E98-9120-CCC7F3EE6982}"/>
              </a:ext>
            </a:extLst>
          </p:cNvPr>
          <p:cNvSpPr txBox="1"/>
          <p:nvPr/>
        </p:nvSpPr>
        <p:spPr>
          <a:xfrm>
            <a:off x="3228588" y="4601997"/>
            <a:ext cx="2951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-25000" noProof="0" dirty="0">
                <a:ln>
                  <a:noFill/>
                </a:ln>
                <a:solidFill>
                  <a:srgbClr val="333A3E"/>
                </a:solidFill>
                <a:effectLst/>
                <a:uLnTx/>
                <a:uFillTx/>
                <a:latin typeface="Neutraface 2 Text Light" panose="020B0303020202020102" pitchFamily="34" charset="0"/>
              </a:rPr>
              <a:t>Concentration inside the microdroplets is 5x higher than the OVERALL 3% concentration</a:t>
            </a:r>
          </a:p>
        </p:txBody>
      </p:sp>
      <p:sp>
        <p:nvSpPr>
          <p:cNvPr id="35" name="Rounded Rectangle 57">
            <a:extLst>
              <a:ext uri="{FF2B5EF4-FFF2-40B4-BE49-F238E27FC236}">
                <a16:creationId xmlns:a16="http://schemas.microsoft.com/office/drawing/2014/main" id="{E387EBA8-199B-482D-AADA-06712DA7F84E}"/>
              </a:ext>
            </a:extLst>
          </p:cNvPr>
          <p:cNvSpPr/>
          <p:nvPr/>
        </p:nvSpPr>
        <p:spPr>
          <a:xfrm>
            <a:off x="6375156" y="3871110"/>
            <a:ext cx="1030221" cy="451246"/>
          </a:xfrm>
          <a:prstGeom prst="roundRect">
            <a:avLst>
              <a:gd name="adj" fmla="val 31493"/>
            </a:avLst>
          </a:prstGeom>
          <a:noFill/>
          <a:ln w="15875">
            <a:solidFill>
              <a:srgbClr val="003478">
                <a:alpha val="68000"/>
              </a:srgb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traface 2 Text Demi" panose="020B0703020202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041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9962D8E6-7119-41C5-A0D9-98AD33CB3F1B}"/>
              </a:ext>
            </a:extLst>
          </p:cNvPr>
          <p:cNvSpPr/>
          <p:nvPr/>
        </p:nvSpPr>
        <p:spPr>
          <a:xfrm>
            <a:off x="611188" y="1143301"/>
            <a:ext cx="5733869" cy="338554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Gotham Light" pitchFamily="50" charset="0"/>
              </a:rPr>
              <a:t>A RECENT ADVANCEMENT IN TOOTH WHITENING 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9D42990F-2275-4FB0-8A1C-D1885194E881}"/>
              </a:ext>
            </a:extLst>
          </p:cNvPr>
          <p:cNvSpPr/>
          <p:nvPr/>
        </p:nvSpPr>
        <p:spPr>
          <a:xfrm>
            <a:off x="588887" y="1418420"/>
            <a:ext cx="8899358" cy="646331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  <a:ea typeface="+mn-ea"/>
                <a:cs typeface="Gotham Bold" pitchFamily="50" charset="0"/>
              </a:rPr>
              <a:t>EMULSION TECHNOLOGY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8DBDB30-90D3-4F52-A036-EA16940D3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7" y="543209"/>
            <a:ext cx="475556" cy="475556"/>
          </a:xfrm>
          <a:prstGeom prst="rect">
            <a:avLst/>
          </a:prstGeom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EE5C9A2F-4EF0-406F-881B-4D554563C833}"/>
              </a:ext>
            </a:extLst>
          </p:cNvPr>
          <p:cNvGrpSpPr/>
          <p:nvPr/>
        </p:nvGrpSpPr>
        <p:grpSpPr>
          <a:xfrm>
            <a:off x="1698867" y="2390670"/>
            <a:ext cx="8940477" cy="3632056"/>
            <a:chOff x="925282" y="2064749"/>
            <a:chExt cx="10817974" cy="4394784"/>
          </a:xfrm>
        </p:grpSpPr>
        <p:sp>
          <p:nvSpPr>
            <p:cNvPr id="14" name="Round Same Side Corner Rectangle 27">
              <a:extLst>
                <a:ext uri="{FF2B5EF4-FFF2-40B4-BE49-F238E27FC236}">
                  <a16:creationId xmlns:a16="http://schemas.microsoft.com/office/drawing/2014/main" id="{7A3AFC7F-3AD8-4092-8D90-E56ADEA3C308}"/>
                </a:ext>
              </a:extLst>
            </p:cNvPr>
            <p:cNvSpPr/>
            <p:nvPr/>
          </p:nvSpPr>
          <p:spPr>
            <a:xfrm>
              <a:off x="925282" y="4298599"/>
              <a:ext cx="8269354" cy="387626"/>
            </a:xfrm>
            <a:prstGeom prst="round2SameRect">
              <a:avLst>
                <a:gd name="adj1" fmla="val 44516"/>
                <a:gd name="adj2" fmla="val 0"/>
              </a:avLst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face 2 Text Demi" panose="020B0703020202020102" pitchFamily="34" charset="0"/>
              </a:endParaRPr>
            </a:p>
          </p:txBody>
        </p:sp>
        <p:sp>
          <p:nvSpPr>
            <p:cNvPr id="15" name="TextBox 3">
              <a:extLst>
                <a:ext uri="{FF2B5EF4-FFF2-40B4-BE49-F238E27FC236}">
                  <a16:creationId xmlns:a16="http://schemas.microsoft.com/office/drawing/2014/main" id="{79198BFC-E32D-4F41-BF25-D41D54AB757E}"/>
                </a:ext>
              </a:extLst>
            </p:cNvPr>
            <p:cNvSpPr txBox="1"/>
            <p:nvPr/>
          </p:nvSpPr>
          <p:spPr>
            <a:xfrm>
              <a:off x="2744706" y="4316893"/>
              <a:ext cx="3812543" cy="3724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eutraface 2 Text Demi" panose="020B0703020202020102" pitchFamily="34" charset="0"/>
                </a:rPr>
                <a:t>T O O T H   S U R F A C E (Hydrophilic)</a:t>
              </a:r>
            </a:p>
          </p:txBody>
        </p:sp>
        <p:pic>
          <p:nvPicPr>
            <p:cNvPr id="19" name="Picture 5">
              <a:extLst>
                <a:ext uri="{FF2B5EF4-FFF2-40B4-BE49-F238E27FC236}">
                  <a16:creationId xmlns:a16="http://schemas.microsoft.com/office/drawing/2014/main" id="{CF111A3D-DFD4-48DA-81A0-C1D28CB7B4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87" t="8744" r="445"/>
            <a:stretch/>
          </p:blipFill>
          <p:spPr>
            <a:xfrm>
              <a:off x="2150791" y="3125931"/>
              <a:ext cx="6054607" cy="1172666"/>
            </a:xfrm>
            <a:prstGeom prst="round2SameRect">
              <a:avLst>
                <a:gd name="adj1" fmla="val 18633"/>
                <a:gd name="adj2" fmla="val 0"/>
              </a:avLst>
            </a:prstGeom>
          </p:spPr>
        </p:pic>
        <p:cxnSp>
          <p:nvCxnSpPr>
            <p:cNvPr id="22" name="Straight Arrow Connector 6">
              <a:extLst>
                <a:ext uri="{FF2B5EF4-FFF2-40B4-BE49-F238E27FC236}">
                  <a16:creationId xmlns:a16="http://schemas.microsoft.com/office/drawing/2014/main" id="{08AD49C4-A227-4A0A-A1E9-97789DCE4EDA}"/>
                </a:ext>
              </a:extLst>
            </p:cNvPr>
            <p:cNvCxnSpPr>
              <a:cxnSpLocks/>
            </p:cNvCxnSpPr>
            <p:nvPr/>
          </p:nvCxnSpPr>
          <p:spPr>
            <a:xfrm>
              <a:off x="2552700" y="2437736"/>
              <a:ext cx="348092" cy="1111682"/>
            </a:xfrm>
            <a:prstGeom prst="straightConnector1">
              <a:avLst/>
            </a:prstGeom>
            <a:ln w="50800">
              <a:gradFill>
                <a:gsLst>
                  <a:gs pos="0">
                    <a:srgbClr val="416BA9">
                      <a:alpha val="0"/>
                    </a:srgbClr>
                  </a:gs>
                  <a:gs pos="41000">
                    <a:srgbClr val="416BA9"/>
                  </a:gs>
                </a:gsLst>
                <a:lin ang="5400000" scaled="1"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7">
              <a:extLst>
                <a:ext uri="{FF2B5EF4-FFF2-40B4-BE49-F238E27FC236}">
                  <a16:creationId xmlns:a16="http://schemas.microsoft.com/office/drawing/2014/main" id="{C9DC5BC8-0AA2-40D4-9F53-E8FA3AEE66D1}"/>
                </a:ext>
              </a:extLst>
            </p:cNvPr>
            <p:cNvSpPr txBox="1"/>
            <p:nvPr/>
          </p:nvSpPr>
          <p:spPr>
            <a:xfrm>
              <a:off x="934647" y="2064749"/>
              <a:ext cx="3055621" cy="409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Neutraface 2 Text Demi" panose="020B0703020202020102" pitchFamily="34" charset="0"/>
                </a:rPr>
                <a:t>HYDROPHOBIC CARRIER</a:t>
              </a:r>
            </a:p>
          </p:txBody>
        </p:sp>
        <p:sp>
          <p:nvSpPr>
            <p:cNvPr id="28" name="TextBox 8">
              <a:extLst>
                <a:ext uri="{FF2B5EF4-FFF2-40B4-BE49-F238E27FC236}">
                  <a16:creationId xmlns:a16="http://schemas.microsoft.com/office/drawing/2014/main" id="{93C80F2C-F16E-4A80-A2F2-03DE8BC30974}"/>
                </a:ext>
              </a:extLst>
            </p:cNvPr>
            <p:cNvSpPr txBox="1"/>
            <p:nvPr/>
          </p:nvSpPr>
          <p:spPr>
            <a:xfrm>
              <a:off x="4637654" y="2064749"/>
              <a:ext cx="4574896" cy="409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Neutraface 2 Text Demi" panose="020B0703020202020102" pitchFamily="34" charset="0"/>
                </a:rPr>
                <a:t>H</a:t>
              </a:r>
              <a:r>
                <a:rPr kumimoji="0" lang="en-US" sz="16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Neutraface 2 Text Demi" panose="020B0703020202020102" pitchFamily="34" charset="0"/>
                </a:rPr>
                <a:t>2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Neutraface 2 Text Demi" panose="020B0703020202020102" pitchFamily="34" charset="0"/>
                </a:rPr>
                <a:t>O</a:t>
              </a:r>
              <a:r>
                <a:rPr kumimoji="0" lang="en-US" sz="16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Neutraface 2 Text Demi" panose="020B0703020202020102" pitchFamily="34" charset="0"/>
                </a:rPr>
                <a:t>2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478"/>
                  </a:solidFill>
                  <a:effectLst/>
                  <a:uLnTx/>
                  <a:uFillTx/>
                  <a:latin typeface="Neutraface 2 Text Demi" panose="020B0703020202020102" pitchFamily="34" charset="0"/>
                </a:rPr>
                <a:t> HYDROPHILIC MICRODROPLETS </a:t>
              </a:r>
            </a:p>
          </p:txBody>
        </p:sp>
        <p:pic>
          <p:nvPicPr>
            <p:cNvPr id="29" name="Picture 9">
              <a:extLst>
                <a:ext uri="{FF2B5EF4-FFF2-40B4-BE49-F238E27FC236}">
                  <a16:creationId xmlns:a16="http://schemas.microsoft.com/office/drawing/2014/main" id="{D5E7E0A9-5A67-445A-8D4D-C959B3A77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39277" y="2594052"/>
              <a:ext cx="1331323" cy="1587346"/>
            </a:xfrm>
            <a:prstGeom prst="rect">
              <a:avLst/>
            </a:prstGeom>
          </p:spPr>
        </p:pic>
        <p:cxnSp>
          <p:nvCxnSpPr>
            <p:cNvPr id="30" name="Straight Arrow Connector 10">
              <a:extLst>
                <a:ext uri="{FF2B5EF4-FFF2-40B4-BE49-F238E27FC236}">
                  <a16:creationId xmlns:a16="http://schemas.microsoft.com/office/drawing/2014/main" id="{358F79E0-F1F5-43A3-8C55-5EFFBB4E9DB7}"/>
                </a:ext>
              </a:extLst>
            </p:cNvPr>
            <p:cNvCxnSpPr>
              <a:cxnSpLocks/>
            </p:cNvCxnSpPr>
            <p:nvPr/>
          </p:nvCxnSpPr>
          <p:spPr>
            <a:xfrm>
              <a:off x="6833549" y="2575435"/>
              <a:ext cx="1" cy="921363"/>
            </a:xfrm>
            <a:prstGeom prst="straightConnector1">
              <a:avLst/>
            </a:prstGeom>
            <a:ln w="50800">
              <a:gradFill>
                <a:gsLst>
                  <a:gs pos="0">
                    <a:srgbClr val="416BA9">
                      <a:alpha val="0"/>
                    </a:srgbClr>
                  </a:gs>
                  <a:gs pos="41000">
                    <a:srgbClr val="416BA9"/>
                  </a:gs>
                </a:gsLst>
                <a:lin ang="5400000" scaled="1"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ight Brace 11">
              <a:extLst>
                <a:ext uri="{FF2B5EF4-FFF2-40B4-BE49-F238E27FC236}">
                  <a16:creationId xmlns:a16="http://schemas.microsoft.com/office/drawing/2014/main" id="{406BFC4B-7979-460F-82D9-8F4D0D49801F}"/>
                </a:ext>
              </a:extLst>
            </p:cNvPr>
            <p:cNvSpPr/>
            <p:nvPr/>
          </p:nvSpPr>
          <p:spPr>
            <a:xfrm>
              <a:off x="8247096" y="3172693"/>
              <a:ext cx="431039" cy="1121079"/>
            </a:xfrm>
            <a:prstGeom prst="rightBrace">
              <a:avLst>
                <a:gd name="adj1" fmla="val 0"/>
                <a:gd name="adj2" fmla="val 50000"/>
              </a:avLst>
            </a:prstGeom>
            <a:ln>
              <a:solidFill>
                <a:srgbClr val="333A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3478"/>
                </a:solidFill>
                <a:effectLst/>
                <a:uLnTx/>
                <a:uFillTx/>
                <a:latin typeface="Neutraface 2 Text Demi" panose="020B0703020202020102" pitchFamily="34" charset="0"/>
              </a:endParaRPr>
            </a:p>
          </p:txBody>
        </p:sp>
        <p:sp>
          <p:nvSpPr>
            <p:cNvPr id="32" name="TextBox 12">
              <a:extLst>
                <a:ext uri="{FF2B5EF4-FFF2-40B4-BE49-F238E27FC236}">
                  <a16:creationId xmlns:a16="http://schemas.microsoft.com/office/drawing/2014/main" id="{5E145383-3788-4095-B1B5-2E808B62F752}"/>
                </a:ext>
              </a:extLst>
            </p:cNvPr>
            <p:cNvSpPr txBox="1"/>
            <p:nvPr/>
          </p:nvSpPr>
          <p:spPr>
            <a:xfrm>
              <a:off x="8719833" y="3373294"/>
              <a:ext cx="3023423" cy="6330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A3E"/>
                  </a:solidFill>
                  <a:effectLst/>
                  <a:uLnTx/>
                  <a:uFillTx/>
                  <a:latin typeface="Neutraface 2 Text Demi" panose="020B0703020202020102" pitchFamily="34" charset="0"/>
                </a:rPr>
                <a:t>3</a:t>
              </a:r>
              <a:r>
                <a:rPr kumimoji="0" lang="en-US" sz="2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333A3E"/>
                  </a:solidFill>
                  <a:effectLst/>
                  <a:uLnTx/>
                  <a:uFillTx/>
                  <a:latin typeface="Neutraface 2 Text Demi" panose="020B0703020202020102" pitchFamily="34" charset="0"/>
                </a:rPr>
                <a:t>%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A3E"/>
                  </a:solidFill>
                  <a:effectLst/>
                  <a:uLnTx/>
                  <a:uFillTx/>
                  <a:latin typeface="Neutraface 2 Text Demi" panose="020B0703020202020102" pitchFamily="34" charset="0"/>
                </a:rPr>
                <a:t> H</a:t>
              </a:r>
              <a:r>
                <a:rPr kumimoji="0" lang="en-US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333A3E"/>
                  </a:solidFill>
                  <a:effectLst/>
                  <a:uLnTx/>
                  <a:uFillTx/>
                  <a:latin typeface="Neutraface 2 Text Demi" panose="020B0703020202020102" pitchFamily="34" charset="0"/>
                </a:rPr>
                <a:t>2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A3E"/>
                  </a:solidFill>
                  <a:effectLst/>
                  <a:uLnTx/>
                  <a:uFillTx/>
                  <a:latin typeface="Neutraface 2 Text Demi" panose="020B0703020202020102" pitchFamily="34" charset="0"/>
                </a:rPr>
                <a:t>O</a:t>
              </a:r>
              <a:r>
                <a:rPr kumimoji="0" lang="en-US" sz="28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333A3E"/>
                  </a:solidFill>
                  <a:effectLst/>
                  <a:uLnTx/>
                  <a:uFillTx/>
                  <a:latin typeface="Neutraface 2 Text Demi" panose="020B0703020202020102" pitchFamily="34" charset="0"/>
                </a:rPr>
                <a:t>2 OVERALL</a:t>
              </a:r>
            </a:p>
          </p:txBody>
        </p:sp>
        <p:sp>
          <p:nvSpPr>
            <p:cNvPr id="33" name="Round Same Side Corner Rectangle 72">
              <a:extLst>
                <a:ext uri="{FF2B5EF4-FFF2-40B4-BE49-F238E27FC236}">
                  <a16:creationId xmlns:a16="http://schemas.microsoft.com/office/drawing/2014/main" id="{A3010AB0-500D-4F3A-8CD0-C7C6BD23D806}"/>
                </a:ext>
              </a:extLst>
            </p:cNvPr>
            <p:cNvSpPr/>
            <p:nvPr/>
          </p:nvSpPr>
          <p:spPr>
            <a:xfrm>
              <a:off x="7207249" y="4924170"/>
              <a:ext cx="3654424" cy="926478"/>
            </a:xfrm>
            <a:prstGeom prst="round2SameRect">
              <a:avLst>
                <a:gd name="adj1" fmla="val 33116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face 2 Text Demi" panose="020B0703020202020102" pitchFamily="34" charset="0"/>
              </a:endParaRPr>
            </a:p>
          </p:txBody>
        </p:sp>
        <p:sp>
          <p:nvSpPr>
            <p:cNvPr id="34" name="Oval 14">
              <a:extLst>
                <a:ext uri="{FF2B5EF4-FFF2-40B4-BE49-F238E27FC236}">
                  <a16:creationId xmlns:a16="http://schemas.microsoft.com/office/drawing/2014/main" id="{E439E683-7E11-431E-9BB0-6580E56FA045}"/>
                </a:ext>
              </a:extLst>
            </p:cNvPr>
            <p:cNvSpPr/>
            <p:nvPr/>
          </p:nvSpPr>
          <p:spPr>
            <a:xfrm flipH="1" flipV="1">
              <a:off x="7555929" y="4051384"/>
              <a:ext cx="174665" cy="126335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567BB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face 2 Text Demi" panose="020B0703020202020102" pitchFamily="34" charset="0"/>
              </a:endParaRPr>
            </a:p>
          </p:txBody>
        </p:sp>
        <p:cxnSp>
          <p:nvCxnSpPr>
            <p:cNvPr id="36" name="Straight Connector 16">
              <a:extLst>
                <a:ext uri="{FF2B5EF4-FFF2-40B4-BE49-F238E27FC236}">
                  <a16:creationId xmlns:a16="http://schemas.microsoft.com/office/drawing/2014/main" id="{B700B433-641C-4FCC-831B-D52DE97A3415}"/>
                </a:ext>
              </a:extLst>
            </p:cNvPr>
            <p:cNvCxnSpPr>
              <a:cxnSpLocks/>
            </p:cNvCxnSpPr>
            <p:nvPr/>
          </p:nvCxnSpPr>
          <p:spPr>
            <a:xfrm>
              <a:off x="6626978" y="4350917"/>
              <a:ext cx="577288" cy="1893011"/>
            </a:xfrm>
            <a:prstGeom prst="line">
              <a:avLst/>
            </a:prstGeom>
            <a:ln w="12700">
              <a:solidFill>
                <a:srgbClr val="003478">
                  <a:alpha val="6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17">
              <a:extLst>
                <a:ext uri="{FF2B5EF4-FFF2-40B4-BE49-F238E27FC236}">
                  <a16:creationId xmlns:a16="http://schemas.microsoft.com/office/drawing/2014/main" id="{73E9CA11-123B-438B-AE5B-7CE9526904DF}"/>
                </a:ext>
              </a:extLst>
            </p:cNvPr>
            <p:cNvCxnSpPr>
              <a:cxnSpLocks/>
            </p:cNvCxnSpPr>
            <p:nvPr/>
          </p:nvCxnSpPr>
          <p:spPr>
            <a:xfrm>
              <a:off x="6626978" y="3908914"/>
              <a:ext cx="654404" cy="829211"/>
            </a:xfrm>
            <a:prstGeom prst="line">
              <a:avLst/>
            </a:prstGeom>
            <a:ln w="12700">
              <a:solidFill>
                <a:srgbClr val="003478">
                  <a:alpha val="6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18">
              <a:extLst>
                <a:ext uri="{FF2B5EF4-FFF2-40B4-BE49-F238E27FC236}">
                  <a16:creationId xmlns:a16="http://schemas.microsoft.com/office/drawing/2014/main" id="{7AEC29E2-1611-4D4D-BD8E-6763559CFFA8}"/>
                </a:ext>
              </a:extLst>
            </p:cNvPr>
            <p:cNvCxnSpPr>
              <a:cxnSpLocks/>
            </p:cNvCxnSpPr>
            <p:nvPr/>
          </p:nvCxnSpPr>
          <p:spPr>
            <a:xfrm>
              <a:off x="7783273" y="4350917"/>
              <a:ext cx="512993" cy="289624"/>
            </a:xfrm>
            <a:prstGeom prst="line">
              <a:avLst/>
            </a:prstGeom>
            <a:ln w="12700">
              <a:solidFill>
                <a:srgbClr val="003478">
                  <a:alpha val="6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19">
              <a:extLst>
                <a:ext uri="{FF2B5EF4-FFF2-40B4-BE49-F238E27FC236}">
                  <a16:creationId xmlns:a16="http://schemas.microsoft.com/office/drawing/2014/main" id="{A4154B66-E47A-469B-B682-D4AB000FB358}"/>
                </a:ext>
              </a:extLst>
            </p:cNvPr>
            <p:cNvCxnSpPr>
              <a:cxnSpLocks/>
            </p:cNvCxnSpPr>
            <p:nvPr/>
          </p:nvCxnSpPr>
          <p:spPr>
            <a:xfrm>
              <a:off x="7783273" y="3908914"/>
              <a:ext cx="2557558" cy="732220"/>
            </a:xfrm>
            <a:prstGeom prst="line">
              <a:avLst/>
            </a:prstGeom>
            <a:ln w="12700">
              <a:solidFill>
                <a:srgbClr val="003478">
                  <a:alpha val="68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ounded Rectangle 58">
              <a:extLst>
                <a:ext uri="{FF2B5EF4-FFF2-40B4-BE49-F238E27FC236}">
                  <a16:creationId xmlns:a16="http://schemas.microsoft.com/office/drawing/2014/main" id="{AF92516B-2FB8-4219-AECD-2269B0C5896F}"/>
                </a:ext>
              </a:extLst>
            </p:cNvPr>
            <p:cNvSpPr/>
            <p:nvPr/>
          </p:nvSpPr>
          <p:spPr>
            <a:xfrm>
              <a:off x="7192160" y="4657922"/>
              <a:ext cx="3424377" cy="1801611"/>
            </a:xfrm>
            <a:prstGeom prst="roundRect">
              <a:avLst/>
            </a:prstGeom>
            <a:solidFill>
              <a:srgbClr val="FFC000"/>
            </a:solidFill>
            <a:ln w="25400">
              <a:solidFill>
                <a:srgbClr val="416BA9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face 2 Text Demi" panose="020B0703020202020102" pitchFamily="34" charset="0"/>
              </a:endParaRPr>
            </a:p>
          </p:txBody>
        </p:sp>
        <p:sp>
          <p:nvSpPr>
            <p:cNvPr id="41" name="Round Same Side Corner Rectangle 72">
              <a:extLst>
                <a:ext uri="{FF2B5EF4-FFF2-40B4-BE49-F238E27FC236}">
                  <a16:creationId xmlns:a16="http://schemas.microsoft.com/office/drawing/2014/main" id="{8CF8C830-394C-49FE-BAA4-A19BD8577655}"/>
                </a:ext>
              </a:extLst>
            </p:cNvPr>
            <p:cNvSpPr/>
            <p:nvPr/>
          </p:nvSpPr>
          <p:spPr>
            <a:xfrm>
              <a:off x="7204267" y="4673289"/>
              <a:ext cx="3406304" cy="905659"/>
            </a:xfrm>
            <a:prstGeom prst="round2SameRect">
              <a:avLst>
                <a:gd name="adj1" fmla="val 33116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face 2 Text Demi" panose="020B0703020202020102" pitchFamily="34" charset="0"/>
              </a:endParaRPr>
            </a:p>
          </p:txBody>
        </p:sp>
        <p:sp>
          <p:nvSpPr>
            <p:cNvPr id="42" name="Round Same Side Corner Rectangle 71">
              <a:extLst>
                <a:ext uri="{FF2B5EF4-FFF2-40B4-BE49-F238E27FC236}">
                  <a16:creationId xmlns:a16="http://schemas.microsoft.com/office/drawing/2014/main" id="{109D890D-A4C8-4CCF-84E0-9101C70FAA88}"/>
                </a:ext>
              </a:extLst>
            </p:cNvPr>
            <p:cNvSpPr/>
            <p:nvPr/>
          </p:nvSpPr>
          <p:spPr>
            <a:xfrm>
              <a:off x="7204267" y="5578810"/>
              <a:ext cx="3406304" cy="836864"/>
            </a:xfrm>
            <a:prstGeom prst="round2SameRect">
              <a:avLst>
                <a:gd name="adj1" fmla="val 0"/>
                <a:gd name="adj2" fmla="val 30226"/>
              </a:avLst>
            </a:prstGeom>
            <a:gradFill flip="none" rotWithShape="1">
              <a:gsLst>
                <a:gs pos="0">
                  <a:srgbClr val="FFC000"/>
                </a:gs>
                <a:gs pos="74000">
                  <a:schemeClr val="bg2">
                    <a:lumMod val="60000"/>
                    <a:lumOff val="40000"/>
                  </a:schemeClr>
                </a:gs>
                <a:gs pos="8300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face 2 Text Demi" panose="020B0703020202020102" pitchFamily="34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face 2 Text Demi" panose="020B0703020202020102" pitchFamily="34" charset="0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Neutraface 2 Text Demi" panose="020B0703020202020102" pitchFamily="34" charset="0"/>
                </a:rPr>
                <a:t>INTRINSIC WHITENING</a:t>
              </a:r>
            </a:p>
          </p:txBody>
        </p:sp>
        <p:sp>
          <p:nvSpPr>
            <p:cNvPr id="43" name="Down Arrow 103">
              <a:extLst>
                <a:ext uri="{FF2B5EF4-FFF2-40B4-BE49-F238E27FC236}">
                  <a16:creationId xmlns:a16="http://schemas.microsoft.com/office/drawing/2014/main" id="{9DA8663A-5470-41C4-9491-69272D5EC851}"/>
                </a:ext>
              </a:extLst>
            </p:cNvPr>
            <p:cNvSpPr/>
            <p:nvPr/>
          </p:nvSpPr>
          <p:spPr>
            <a:xfrm>
              <a:off x="8478128" y="5545206"/>
              <a:ext cx="826406" cy="437808"/>
            </a:xfrm>
            <a:prstGeom prst="downArrow">
              <a:avLst>
                <a:gd name="adj1" fmla="val 53813"/>
                <a:gd name="adj2" fmla="val 64821"/>
              </a:avLst>
            </a:prstGeom>
            <a:gradFill>
              <a:gsLst>
                <a:gs pos="66000">
                  <a:schemeClr val="bg1"/>
                </a:gs>
                <a:gs pos="99000">
                  <a:schemeClr val="bg1">
                    <a:alpha val="0"/>
                  </a:scheme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face 2 Text Demi" panose="020B0703020202020102" pitchFamily="34" charset="0"/>
              </a:endParaRPr>
            </a:p>
          </p:txBody>
        </p:sp>
        <p:sp>
          <p:nvSpPr>
            <p:cNvPr id="44" name="Chord 24">
              <a:extLst>
                <a:ext uri="{FF2B5EF4-FFF2-40B4-BE49-F238E27FC236}">
                  <a16:creationId xmlns:a16="http://schemas.microsoft.com/office/drawing/2014/main" id="{4B977953-D385-4215-9094-369727F3A9DC}"/>
                </a:ext>
              </a:extLst>
            </p:cNvPr>
            <p:cNvSpPr/>
            <p:nvPr/>
          </p:nvSpPr>
          <p:spPr>
            <a:xfrm rot="6827416">
              <a:off x="7878831" y="5282072"/>
              <a:ext cx="542127" cy="402938"/>
            </a:xfrm>
            <a:prstGeom prst="chord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rgbClr val="416B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face 2 Text Demi" panose="020B0703020202020102" pitchFamily="34" charset="0"/>
              </a:endParaRPr>
            </a:p>
          </p:txBody>
        </p:sp>
        <p:sp>
          <p:nvSpPr>
            <p:cNvPr id="45" name="Oval 25">
              <a:extLst>
                <a:ext uri="{FF2B5EF4-FFF2-40B4-BE49-F238E27FC236}">
                  <a16:creationId xmlns:a16="http://schemas.microsoft.com/office/drawing/2014/main" id="{9C5B4A3C-D56F-453A-9BDA-DCA6D6D786B2}"/>
                </a:ext>
              </a:extLst>
            </p:cNvPr>
            <p:cNvSpPr/>
            <p:nvPr/>
          </p:nvSpPr>
          <p:spPr>
            <a:xfrm>
              <a:off x="7555930" y="4743872"/>
              <a:ext cx="454686" cy="407121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rgbClr val="416B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face 2 Text Demi" panose="020B0703020202020102" pitchFamily="34" charset="0"/>
              </a:endParaRPr>
            </a:p>
          </p:txBody>
        </p:sp>
        <p:sp>
          <p:nvSpPr>
            <p:cNvPr id="46" name="Chord 26">
              <a:extLst>
                <a:ext uri="{FF2B5EF4-FFF2-40B4-BE49-F238E27FC236}">
                  <a16:creationId xmlns:a16="http://schemas.microsoft.com/office/drawing/2014/main" id="{F6090AA3-9181-47A2-B1FA-B95267E1102D}"/>
                </a:ext>
              </a:extLst>
            </p:cNvPr>
            <p:cNvSpPr/>
            <p:nvPr/>
          </p:nvSpPr>
          <p:spPr>
            <a:xfrm rot="17536720">
              <a:off x="8338336" y="4513888"/>
              <a:ext cx="446275" cy="483049"/>
            </a:xfrm>
            <a:prstGeom prst="chord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rgbClr val="416B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face 2 Text Demi" panose="020B0703020202020102" pitchFamily="34" charset="0"/>
              </a:endParaRPr>
            </a:p>
          </p:txBody>
        </p:sp>
        <p:sp>
          <p:nvSpPr>
            <p:cNvPr id="47" name="Pie 77">
              <a:extLst>
                <a:ext uri="{FF2B5EF4-FFF2-40B4-BE49-F238E27FC236}">
                  <a16:creationId xmlns:a16="http://schemas.microsoft.com/office/drawing/2014/main" id="{FD668F9E-86D0-48D3-A469-9F4BA2C8DA35}"/>
                </a:ext>
              </a:extLst>
            </p:cNvPr>
            <p:cNvSpPr/>
            <p:nvPr/>
          </p:nvSpPr>
          <p:spPr>
            <a:xfrm rot="10800000">
              <a:off x="8848863" y="5359651"/>
              <a:ext cx="710618" cy="396606"/>
            </a:xfrm>
            <a:prstGeom prst="pie">
              <a:avLst>
                <a:gd name="adj1" fmla="val 0"/>
                <a:gd name="adj2" fmla="val 10805970"/>
              </a:avLst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rgbClr val="416B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face 2 Text Demi" panose="020B0703020202020102" pitchFamily="34" charset="0"/>
              </a:endParaRPr>
            </a:p>
          </p:txBody>
        </p:sp>
        <p:sp>
          <p:nvSpPr>
            <p:cNvPr id="48" name="Pie 73">
              <a:extLst>
                <a:ext uri="{FF2B5EF4-FFF2-40B4-BE49-F238E27FC236}">
                  <a16:creationId xmlns:a16="http://schemas.microsoft.com/office/drawing/2014/main" id="{8A8C71C4-F3FF-40E6-A04B-CBF3A0403037}"/>
                </a:ext>
              </a:extLst>
            </p:cNvPr>
            <p:cNvSpPr/>
            <p:nvPr/>
          </p:nvSpPr>
          <p:spPr>
            <a:xfrm>
              <a:off x="9304533" y="4453478"/>
              <a:ext cx="471116" cy="424913"/>
            </a:xfrm>
            <a:prstGeom prst="pie">
              <a:avLst>
                <a:gd name="adj1" fmla="val 0"/>
                <a:gd name="adj2" fmla="val 10805970"/>
              </a:avLst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rgbClr val="416B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face 2 Text Demi" panose="020B0703020202020102" pitchFamily="34" charset="0"/>
              </a:endParaRPr>
            </a:p>
          </p:txBody>
        </p:sp>
        <p:sp>
          <p:nvSpPr>
            <p:cNvPr id="49" name="Freeform 67">
              <a:extLst>
                <a:ext uri="{FF2B5EF4-FFF2-40B4-BE49-F238E27FC236}">
                  <a16:creationId xmlns:a16="http://schemas.microsoft.com/office/drawing/2014/main" id="{9AD2C4AF-95FC-44FC-8677-A746A7CD608F}"/>
                </a:ext>
              </a:extLst>
            </p:cNvPr>
            <p:cNvSpPr/>
            <p:nvPr/>
          </p:nvSpPr>
          <p:spPr>
            <a:xfrm>
              <a:off x="10305641" y="4655911"/>
              <a:ext cx="307912" cy="280086"/>
            </a:xfrm>
            <a:custGeom>
              <a:avLst/>
              <a:gdLst>
                <a:gd name="connsiteX0" fmla="*/ 13261 w 307912"/>
                <a:gd name="connsiteY0" fmla="*/ 0 h 280086"/>
                <a:gd name="connsiteX1" fmla="*/ 66255 w 307912"/>
                <a:gd name="connsiteY1" fmla="*/ 5342 h 280086"/>
                <a:gd name="connsiteX2" fmla="*/ 296331 w 307912"/>
                <a:gd name="connsiteY2" fmla="*/ 194048 h 280086"/>
                <a:gd name="connsiteX3" fmla="*/ 307912 w 307912"/>
                <a:gd name="connsiteY3" fmla="*/ 251411 h 280086"/>
                <a:gd name="connsiteX4" fmla="*/ 278583 w 307912"/>
                <a:gd name="connsiteY4" fmla="*/ 265525 h 280086"/>
                <a:gd name="connsiteX5" fmla="*/ 76023 w 307912"/>
                <a:gd name="connsiteY5" fmla="*/ 238279 h 280086"/>
                <a:gd name="connsiteX6" fmla="*/ 10973 w 307912"/>
                <a:gd name="connsiteY6" fmla="*/ 4335 h 280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7912" h="280086">
                  <a:moveTo>
                    <a:pt x="13261" y="0"/>
                  </a:moveTo>
                  <a:lnTo>
                    <a:pt x="66255" y="5342"/>
                  </a:lnTo>
                  <a:cubicBezTo>
                    <a:pt x="170282" y="26629"/>
                    <a:pt x="255899" y="98456"/>
                    <a:pt x="296331" y="194048"/>
                  </a:cubicBezTo>
                  <a:lnTo>
                    <a:pt x="307912" y="251411"/>
                  </a:lnTo>
                  <a:lnTo>
                    <a:pt x="278583" y="265525"/>
                  </a:lnTo>
                  <a:cubicBezTo>
                    <a:pt x="209871" y="291123"/>
                    <a:pt x="133641" y="283538"/>
                    <a:pt x="76023" y="238279"/>
                  </a:cubicBezTo>
                  <a:cubicBezTo>
                    <a:pt x="6842" y="183937"/>
                    <a:pt x="-15881" y="90702"/>
                    <a:pt x="10973" y="4335"/>
                  </a:cubicBezTo>
                  <a:close/>
                </a:path>
              </a:pathLst>
            </a:custGeom>
            <a:solidFill>
              <a:schemeClr val="bg2">
                <a:lumMod val="60000"/>
                <a:lumOff val="40000"/>
              </a:schemeClr>
            </a:solidFill>
            <a:ln w="12700">
              <a:solidFill>
                <a:srgbClr val="416BA9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face 2 Text Demi" panose="020B0703020202020102" pitchFamily="34" charset="0"/>
              </a:endParaRPr>
            </a:p>
          </p:txBody>
        </p:sp>
        <p:sp>
          <p:nvSpPr>
            <p:cNvPr id="50" name="Chord 30">
              <a:extLst>
                <a:ext uri="{FF2B5EF4-FFF2-40B4-BE49-F238E27FC236}">
                  <a16:creationId xmlns:a16="http://schemas.microsoft.com/office/drawing/2014/main" id="{58CE92ED-ACEA-4B75-84CD-49DECB2290E6}"/>
                </a:ext>
              </a:extLst>
            </p:cNvPr>
            <p:cNvSpPr/>
            <p:nvPr/>
          </p:nvSpPr>
          <p:spPr>
            <a:xfrm rot="6388214">
              <a:off x="9962203" y="5159515"/>
              <a:ext cx="285632" cy="647911"/>
            </a:xfrm>
            <a:prstGeom prst="chord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rgbClr val="416B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face 2 Text Demi" panose="020B0703020202020102" pitchFamily="34" charset="0"/>
              </a:endParaRPr>
            </a:p>
          </p:txBody>
        </p:sp>
        <p:cxnSp>
          <p:nvCxnSpPr>
            <p:cNvPr id="51" name="Straight Arrow Connector 31">
              <a:extLst>
                <a:ext uri="{FF2B5EF4-FFF2-40B4-BE49-F238E27FC236}">
                  <a16:creationId xmlns:a16="http://schemas.microsoft.com/office/drawing/2014/main" id="{741EBFD8-C271-4027-9F98-4B92481549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45811" y="4920628"/>
              <a:ext cx="1537462" cy="136136"/>
            </a:xfrm>
            <a:prstGeom prst="straightConnector1">
              <a:avLst/>
            </a:prstGeom>
            <a:ln>
              <a:solidFill>
                <a:srgbClr val="00347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32">
              <a:extLst>
                <a:ext uri="{FF2B5EF4-FFF2-40B4-BE49-F238E27FC236}">
                  <a16:creationId xmlns:a16="http://schemas.microsoft.com/office/drawing/2014/main" id="{28201899-63B4-4D0B-96D8-7E0FAAE99F00}"/>
                </a:ext>
              </a:extLst>
            </p:cNvPr>
            <p:cNvCxnSpPr>
              <a:cxnSpLocks/>
            </p:cNvCxnSpPr>
            <p:nvPr/>
          </p:nvCxnSpPr>
          <p:spPr>
            <a:xfrm>
              <a:off x="6245811" y="5056764"/>
              <a:ext cx="1874032" cy="314415"/>
            </a:xfrm>
            <a:prstGeom prst="straightConnector1">
              <a:avLst/>
            </a:prstGeom>
            <a:ln>
              <a:solidFill>
                <a:srgbClr val="00347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33">
              <a:extLst>
                <a:ext uri="{FF2B5EF4-FFF2-40B4-BE49-F238E27FC236}">
                  <a16:creationId xmlns:a16="http://schemas.microsoft.com/office/drawing/2014/main" id="{90C216B2-A615-4E98-9120-CCC7F3EE6982}"/>
                </a:ext>
              </a:extLst>
            </p:cNvPr>
            <p:cNvSpPr txBox="1"/>
            <p:nvPr/>
          </p:nvSpPr>
          <p:spPr>
            <a:xfrm>
              <a:off x="2776244" y="4740452"/>
              <a:ext cx="3571806" cy="1005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1200" cap="none" spc="0" normalizeH="0" baseline="-25000" noProof="0" dirty="0">
                  <a:ln>
                    <a:noFill/>
                  </a:ln>
                  <a:solidFill>
                    <a:srgbClr val="333A3E"/>
                  </a:solidFill>
                  <a:effectLst/>
                  <a:uLnTx/>
                  <a:uFillTx/>
                  <a:latin typeface="Neutraface 2 Text Light" panose="020B0303020202020102" pitchFamily="34" charset="0"/>
                </a:rPr>
                <a:t>Concentration inside the microdroplets is 5x higher than the OVERALL 3% concentration</a:t>
              </a:r>
            </a:p>
          </p:txBody>
        </p:sp>
        <p:sp>
          <p:nvSpPr>
            <p:cNvPr id="35" name="Rounded Rectangle 57">
              <a:extLst>
                <a:ext uri="{FF2B5EF4-FFF2-40B4-BE49-F238E27FC236}">
                  <a16:creationId xmlns:a16="http://schemas.microsoft.com/office/drawing/2014/main" id="{E387EBA8-199B-482D-AADA-06712DA7F84E}"/>
                </a:ext>
              </a:extLst>
            </p:cNvPr>
            <p:cNvSpPr/>
            <p:nvPr/>
          </p:nvSpPr>
          <p:spPr>
            <a:xfrm>
              <a:off x="6583590" y="3856080"/>
              <a:ext cx="1246567" cy="546007"/>
            </a:xfrm>
            <a:prstGeom prst="roundRect">
              <a:avLst>
                <a:gd name="adj" fmla="val 31493"/>
              </a:avLst>
            </a:prstGeom>
            <a:noFill/>
            <a:ln w="15875">
              <a:solidFill>
                <a:srgbClr val="003478">
                  <a:alpha val="68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face 2 Text Demi" panose="020B0703020202020102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77990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E8DBDB30-90D3-4F52-A036-EA16940D38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7" y="543209"/>
            <a:ext cx="475556" cy="475556"/>
          </a:xfrm>
          <a:prstGeom prst="rect">
            <a:avLst/>
          </a:prstGeom>
        </p:spPr>
      </p:pic>
      <p:pic>
        <p:nvPicPr>
          <p:cNvPr id="3" name="Medien1_cut">
            <a:hlinkClick r:id="" action="ppaction://media"/>
            <a:extLst>
              <a:ext uri="{FF2B5EF4-FFF2-40B4-BE49-F238E27FC236}">
                <a16:creationId xmlns:a16="http://schemas.microsoft.com/office/drawing/2014/main" id="{C78EF533-C62E-47F3-B8E4-BAA82CA574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5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60A939-7F66-4CDA-851E-AA28C4DC0E7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23888" y="1692275"/>
            <a:ext cx="3821112" cy="3832225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003478"/>
                </a:solidFill>
                <a:latin typeface="Neutraface 2 Text Demi" panose="020B0703020202020102" pitchFamily="34" charset="0"/>
                <a:cs typeface="Gotham Bold" pitchFamily="50" charset="0"/>
              </a:rPr>
              <a:t>Highly active and highly bioavailable H</a:t>
            </a:r>
            <a:r>
              <a:rPr lang="en-US" sz="1800" baseline="-25000" dirty="0">
                <a:solidFill>
                  <a:srgbClr val="003478"/>
                </a:solidFill>
                <a:latin typeface="Neutraface 2 Text Demi" panose="020B0703020202020102" pitchFamily="34" charset="0"/>
                <a:cs typeface="Gotham Bold" pitchFamily="50" charset="0"/>
              </a:rPr>
              <a:t>2</a:t>
            </a:r>
            <a:r>
              <a:rPr lang="en-US" sz="1800" dirty="0">
                <a:solidFill>
                  <a:srgbClr val="003478"/>
                </a:solidFill>
                <a:latin typeface="Neutraface 2 Text Demi" panose="020B0703020202020102" pitchFamily="34" charset="0"/>
                <a:cs typeface="Gotham Bold" pitchFamily="50" charset="0"/>
              </a:rPr>
              <a:t>O</a:t>
            </a:r>
            <a:r>
              <a:rPr lang="en-US" sz="1800" baseline="-25000" dirty="0">
                <a:solidFill>
                  <a:srgbClr val="003478"/>
                </a:solidFill>
                <a:latin typeface="Neutraface 2 Text Demi" panose="020B0703020202020102" pitchFamily="34" charset="0"/>
                <a:cs typeface="Gotham Bold" pitchFamily="50" charset="0"/>
              </a:rPr>
              <a:t>2</a:t>
            </a:r>
            <a:r>
              <a:rPr lang="en-US" sz="1800" dirty="0">
                <a:solidFill>
                  <a:srgbClr val="003478"/>
                </a:solidFill>
                <a:latin typeface="Neutraface 2 Text Demi" panose="020B0703020202020102" pitchFamily="34" charset="0"/>
                <a:cs typeface="Gotham Bold" pitchFamily="50" charset="0"/>
              </a:rPr>
              <a:t> droplets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003478"/>
                </a:solidFill>
                <a:latin typeface="Neutraface 2 Text Demi" panose="020B0703020202020102" pitchFamily="34" charset="0"/>
                <a:cs typeface="Gotham Bold" pitchFamily="50" charset="0"/>
              </a:rPr>
              <a:t>Delivers a continuous, metered dose of peroxide throughout application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003478"/>
                </a:solidFill>
                <a:latin typeface="Neutraface 2 Text Demi" panose="020B0703020202020102" pitchFamily="34" charset="0"/>
                <a:cs typeface="Gotham Bold" pitchFamily="50" charset="0"/>
              </a:rPr>
              <a:t>Stays on teeth without strip – hydrophobic carrier protects peroxide from rinsing off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1800" dirty="0">
                <a:solidFill>
                  <a:srgbClr val="003478"/>
                </a:solidFill>
                <a:latin typeface="Neutraface 2 Text Demi" panose="020B0703020202020102" pitchFamily="34" charset="0"/>
                <a:cs typeface="Gotham Bold" pitchFamily="50" charset="0"/>
              </a:rPr>
              <a:t>No polymers that dehydrate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9B17A0E-0603-401E-8FE6-EA460226D976}"/>
              </a:ext>
            </a:extLst>
          </p:cNvPr>
          <p:cNvGrpSpPr/>
          <p:nvPr/>
        </p:nvGrpSpPr>
        <p:grpSpPr>
          <a:xfrm>
            <a:off x="5374088" y="839690"/>
            <a:ext cx="6301975" cy="5251646"/>
            <a:chOff x="213975" y="1539272"/>
            <a:chExt cx="5715000" cy="4549140"/>
          </a:xfrm>
        </p:grpSpPr>
        <p:pic>
          <p:nvPicPr>
            <p:cNvPr id="7" name="Picture 6" descr="A view of a beach&#10;&#10;Description automatically generated">
              <a:extLst>
                <a:ext uri="{FF2B5EF4-FFF2-40B4-BE49-F238E27FC236}">
                  <a16:creationId xmlns:a16="http://schemas.microsoft.com/office/drawing/2014/main" id="{FD5801F9-B5DF-4797-8345-984DDCEFA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3975" y="1539272"/>
              <a:ext cx="5715000" cy="454914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2C170B4-AFD2-44FF-97CC-B8B89E0B8A14}"/>
                </a:ext>
              </a:extLst>
            </p:cNvPr>
            <p:cNvGrpSpPr/>
            <p:nvPr/>
          </p:nvGrpSpPr>
          <p:grpSpPr>
            <a:xfrm>
              <a:off x="1730478" y="2586781"/>
              <a:ext cx="2915779" cy="1432008"/>
              <a:chOff x="1730478" y="2586781"/>
              <a:chExt cx="2915779" cy="1432008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DE2F3197-4658-440C-B4DB-EC3B11A621D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730478" y="3429000"/>
                <a:ext cx="235974" cy="213852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98AC88B-26AE-4AD0-80EE-9B516AD6870B}"/>
                  </a:ext>
                </a:extLst>
              </p:cNvPr>
              <p:cNvSpPr txBox="1"/>
              <p:nvPr/>
            </p:nvSpPr>
            <p:spPr>
              <a:xfrm>
                <a:off x="1848465" y="3602884"/>
                <a:ext cx="1012641" cy="415905"/>
              </a:xfrm>
              <a:prstGeom prst="rect">
                <a:avLst/>
              </a:prstGeom>
              <a:solidFill>
                <a:srgbClr val="003478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914354">
                  <a:lnSpc>
                    <a:spcPct val="90000"/>
                  </a:lnSpc>
                  <a:spcAft>
                    <a:spcPts val="600"/>
                  </a:spcAft>
                </a:pPr>
                <a:r>
                  <a:rPr lang="en-US" sz="1400" b="1" dirty="0">
                    <a:solidFill>
                      <a:schemeClr val="bg1"/>
                    </a:solidFill>
                    <a:latin typeface="Century Gothic" panose="020B0502020202020204"/>
                  </a:rPr>
                  <a:t>Droplets of Peroxide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6BBA4F48-6623-4584-A25B-DD0068B93CF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96472" y="2938112"/>
                <a:ext cx="215350" cy="168213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DFE51F4-F1B0-41CB-BEC2-1B5528600365}"/>
                  </a:ext>
                </a:extLst>
              </p:cNvPr>
              <p:cNvSpPr txBox="1"/>
              <p:nvPr/>
            </p:nvSpPr>
            <p:spPr>
              <a:xfrm>
                <a:off x="3448583" y="2586781"/>
                <a:ext cx="1197674" cy="415905"/>
              </a:xfrm>
              <a:prstGeom prst="rect">
                <a:avLst/>
              </a:prstGeom>
              <a:solidFill>
                <a:srgbClr val="003478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de-DE"/>
                </a:defPPr>
                <a:lvl1pPr defTabSz="914354">
                  <a:lnSpc>
                    <a:spcPct val="90000"/>
                  </a:lnSpc>
                  <a:spcAft>
                    <a:spcPts val="600"/>
                  </a:spcAft>
                  <a:defRPr sz="1600" b="1">
                    <a:solidFill>
                      <a:schemeClr val="bg1"/>
                    </a:solidFill>
                    <a:latin typeface="Century Gothic" panose="020B0502020202020204"/>
                  </a:defRPr>
                </a:lvl1pPr>
              </a:lstStyle>
              <a:p>
                <a:r>
                  <a:rPr lang="en-US" sz="1400" dirty="0"/>
                  <a:t>Hydrophobic  Carrier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1915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A56FE3-9A97-493F-9E65-595C53181C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872"/>
            <a:ext cx="12192000" cy="6860872"/>
          </a:xfrm>
          <a:prstGeom prst="rect">
            <a:avLst/>
          </a:prstGeom>
        </p:spPr>
      </p:pic>
      <p:pic>
        <p:nvPicPr>
          <p:cNvPr id="5" name="E1F76047">
            <a:hlinkClick r:id="" action="ppaction://media"/>
            <a:extLst>
              <a:ext uri="{FF2B5EF4-FFF2-40B4-BE49-F238E27FC236}">
                <a16:creationId xmlns:a16="http://schemas.microsoft.com/office/drawing/2014/main" id="{3BDD3648-E375-46C7-AF58-46E72B5F90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4" y="107605"/>
            <a:ext cx="5737297" cy="5737297"/>
          </a:xfrm>
          <a:prstGeom prst="rect">
            <a:avLst/>
          </a:prstGeom>
        </p:spPr>
      </p:pic>
      <p:sp>
        <p:nvSpPr>
          <p:cNvPr id="4" name="Round Same Side Corner Rectangle 27">
            <a:extLst>
              <a:ext uri="{FF2B5EF4-FFF2-40B4-BE49-F238E27FC236}">
                <a16:creationId xmlns:a16="http://schemas.microsoft.com/office/drawing/2014/main" id="{F2A11D6C-7FC3-437C-9DA5-0AF8772E1730}"/>
              </a:ext>
            </a:extLst>
          </p:cNvPr>
          <p:cNvSpPr/>
          <p:nvPr/>
        </p:nvSpPr>
        <p:spPr>
          <a:xfrm>
            <a:off x="0" y="5835721"/>
            <a:ext cx="6096000" cy="423273"/>
          </a:xfrm>
          <a:prstGeom prst="round2SameRect">
            <a:avLst>
              <a:gd name="adj1" fmla="val 44516"/>
              <a:gd name="adj2" fmla="val 0"/>
            </a:avLst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11268C-40CE-4F13-9D19-15C5F1EF6850}"/>
              </a:ext>
            </a:extLst>
          </p:cNvPr>
          <p:cNvSpPr txBox="1"/>
          <p:nvPr/>
        </p:nvSpPr>
        <p:spPr>
          <a:xfrm>
            <a:off x="933291" y="5862691"/>
            <a:ext cx="3818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traface 2 Text" panose="020B0503020202020102" pitchFamily="34" charset="77"/>
                <a:ea typeface="+mn-ea"/>
                <a:cs typeface="+mn-cs"/>
              </a:rPr>
              <a:t>T O O T H     S U R F A C E (Hydrophilic)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9C4A0D-8F9A-4450-9FCF-21BA7FA2FB57}"/>
              </a:ext>
            </a:extLst>
          </p:cNvPr>
          <p:cNvSpPr txBox="1"/>
          <p:nvPr/>
        </p:nvSpPr>
        <p:spPr>
          <a:xfrm>
            <a:off x="4623370" y="318499"/>
            <a:ext cx="28356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25</a:t>
            </a:r>
            <a:r>
              <a:rPr kumimoji="0" lang="el-GR" sz="6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μ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eutraface 2 Text Demi" panose="020B0703020202020102" pitchFamily="34" charset="0"/>
              </a:rPr>
              <a:t>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6A2D7A-82DD-4DA6-9214-D79C86F3AC80}"/>
              </a:ext>
            </a:extLst>
          </p:cNvPr>
          <p:cNvSpPr txBox="1"/>
          <p:nvPr/>
        </p:nvSpPr>
        <p:spPr>
          <a:xfrm>
            <a:off x="5640512" y="2671280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BF8FBC7-7EA1-4A4E-8332-0D950DB5C421}"/>
              </a:ext>
            </a:extLst>
          </p:cNvPr>
          <p:cNvSpPr/>
          <p:nvPr/>
        </p:nvSpPr>
        <p:spPr>
          <a:xfrm>
            <a:off x="8203097" y="1373631"/>
            <a:ext cx="3747166" cy="3211621"/>
          </a:xfrm>
          <a:prstGeom prst="rect">
            <a:avLst/>
          </a:prstGeom>
          <a:solidFill>
            <a:srgbClr val="003478">
              <a:alpha val="9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65C9EF4-6D63-4616-A0E3-07325B60DD1E}"/>
              </a:ext>
            </a:extLst>
          </p:cNvPr>
          <p:cNvSpPr txBox="1"/>
          <p:nvPr/>
        </p:nvSpPr>
        <p:spPr>
          <a:xfrm>
            <a:off x="7485686" y="4751169"/>
            <a:ext cx="47329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600" dirty="0">
                <a:solidFill>
                  <a:schemeClr val="bg1"/>
                </a:solidFill>
                <a:latin typeface="Neutraface 2 Text Demi" panose="020B0703020202020102" pitchFamily="34" charset="0"/>
              </a:rPr>
              <a:t>COMPARISON: HUMAN HAIR = 50-70 </a:t>
            </a:r>
            <a:r>
              <a:rPr lang="el-GR" sz="1600" dirty="0">
                <a:solidFill>
                  <a:schemeClr val="bg1"/>
                </a:solidFill>
                <a:latin typeface="Neutraface 2 Text Demi" panose="020B0703020202020102" pitchFamily="34" charset="0"/>
              </a:rPr>
              <a:t>μ</a:t>
            </a:r>
            <a:r>
              <a:rPr lang="de-DE" sz="1600" dirty="0">
                <a:solidFill>
                  <a:schemeClr val="bg1"/>
                </a:solidFill>
                <a:latin typeface="Neutraface 2 Text Demi" panose="020B0703020202020102" pitchFamily="34" charset="0"/>
              </a:rPr>
              <a:t>m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139FB05-34E0-4B58-9B2E-E506E7E04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560" y="1662529"/>
            <a:ext cx="3148503" cy="260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16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art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597</Words>
  <Application>Microsoft Office PowerPoint</Application>
  <PresentationFormat>Widescreen</PresentationFormat>
  <Paragraphs>107</Paragraphs>
  <Slides>12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Neutraface 2 Text</vt:lpstr>
      <vt:lpstr>Neutraface 2 Text Book</vt:lpstr>
      <vt:lpstr>Neutraface 2 Text Demi</vt:lpstr>
      <vt:lpstr>Neutraface 2 Text Light</vt:lpstr>
      <vt:lpstr>Roboto</vt:lpstr>
      <vt:lpstr>Office Theme</vt:lpstr>
      <vt:lpstr>Charts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Quinlisk, Judith</dc:creator>
  <cp:lastModifiedBy>Quinlisk, Judith</cp:lastModifiedBy>
  <cp:revision>1</cp:revision>
  <dcterms:created xsi:type="dcterms:W3CDTF">2024-10-15T21:17:42Z</dcterms:created>
  <dcterms:modified xsi:type="dcterms:W3CDTF">2024-10-29T21:38:32Z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518e53f-798e-43aa-978d-c3fda1f3a682_Enabled">
    <vt:lpwstr>true</vt:lpwstr>
  </property>
  <property fmtid="{D5CDD505-2E9C-101B-9397-08002B2CF9AE}" pid="3" name="MSIP_Label_a518e53f-798e-43aa-978d-c3fda1f3a682_SetDate">
    <vt:lpwstr>2024-10-15T21:23:53Z</vt:lpwstr>
  </property>
  <property fmtid="{D5CDD505-2E9C-101B-9397-08002B2CF9AE}" pid="4" name="MSIP_Label_a518e53f-798e-43aa-978d-c3fda1f3a682_Method">
    <vt:lpwstr>Privileged</vt:lpwstr>
  </property>
  <property fmtid="{D5CDD505-2E9C-101B-9397-08002B2CF9AE}" pid="5" name="MSIP_Label_a518e53f-798e-43aa-978d-c3fda1f3a682_Name">
    <vt:lpwstr>PG - Internal Use</vt:lpwstr>
  </property>
  <property fmtid="{D5CDD505-2E9C-101B-9397-08002B2CF9AE}" pid="6" name="MSIP_Label_a518e53f-798e-43aa-978d-c3fda1f3a682_SiteId">
    <vt:lpwstr>3596192b-fdf5-4e2c-a6fa-acb706c963d8</vt:lpwstr>
  </property>
  <property fmtid="{D5CDD505-2E9C-101B-9397-08002B2CF9AE}" pid="7" name="MSIP_Label_a518e53f-798e-43aa-978d-c3fda1f3a682_ActionId">
    <vt:lpwstr>fb955803-eef7-490c-81d0-ad99a6e42859</vt:lpwstr>
  </property>
  <property fmtid="{D5CDD505-2E9C-101B-9397-08002B2CF9AE}" pid="8" name="MSIP_Label_a518e53f-798e-43aa-978d-c3fda1f3a682_ContentBits">
    <vt:lpwstr>1</vt:lpwstr>
  </property>
  <property fmtid="{D5CDD505-2E9C-101B-9397-08002B2CF9AE}" pid="9" name="ClassificationContentMarkingHeaderLocations">
    <vt:lpwstr>Office Theme:8\Charts:3</vt:lpwstr>
  </property>
  <property fmtid="{D5CDD505-2E9C-101B-9397-08002B2CF9AE}" pid="10" name="ClassificationContentMarkingHeaderText">
    <vt:lpwstr>Business Use</vt:lpwstr>
  </property>
</Properties>
</file>