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147472954" r:id="rId2"/>
    <p:sldId id="298" r:id="rId3"/>
    <p:sldId id="2147472984" r:id="rId4"/>
    <p:sldId id="2147483395" r:id="rId5"/>
    <p:sldId id="2145705466" r:id="rId6"/>
    <p:sldId id="2147483480" r:id="rId7"/>
    <p:sldId id="2147483481" r:id="rId8"/>
    <p:sldId id="2147483483" r:id="rId9"/>
    <p:sldId id="214747294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6" autoAdjust="0"/>
    <p:restoredTop sz="94660"/>
  </p:normalViewPr>
  <p:slideViewPr>
    <p:cSldViewPr snapToGrid="0">
      <p:cViewPr varScale="1">
        <p:scale>
          <a:sx n="64" d="100"/>
          <a:sy n="64" d="100"/>
        </p:scale>
        <p:origin x="60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tt, Jessica" userId="c287f655-d484-414d-aed8-26c84a692929" providerId="ADAL" clId="{5D7A645A-68DD-4F4C-9773-37B75A629D3B}"/>
    <pc:docChg chg="delSld">
      <pc:chgData name="Mott, Jessica" userId="c287f655-d484-414d-aed8-26c84a692929" providerId="ADAL" clId="{5D7A645A-68DD-4F4C-9773-37B75A629D3B}" dt="2024-11-08T17:27:53.143" v="0" actId="47"/>
      <pc:docMkLst>
        <pc:docMk/>
      </pc:docMkLst>
      <pc:sldChg chg="del">
        <pc:chgData name="Mott, Jessica" userId="c287f655-d484-414d-aed8-26c84a692929" providerId="ADAL" clId="{5D7A645A-68DD-4F4C-9773-37B75A629D3B}" dt="2024-11-08T17:27:53.143" v="0" actId="47"/>
        <pc:sldMkLst>
          <pc:docMk/>
          <pc:sldMk cId="49001144" sldId="21474834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DF45C2-5B02-4374-9FEC-EFDCB51DA47E}"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0B5BB-B354-4CB2-B6FB-128298176A3A}" type="slidenum">
              <a:rPr lang="en-US" smtClean="0"/>
              <a:t>‹#›</a:t>
            </a:fld>
            <a:endParaRPr lang="en-US"/>
          </a:p>
        </p:txBody>
      </p:sp>
    </p:spTree>
    <p:extLst>
      <p:ext uri="{BB962C8B-B14F-4D97-AF65-F5344CB8AC3E}">
        <p14:creationId xmlns:p14="http://schemas.microsoft.com/office/powerpoint/2010/main" val="687955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446DF-3491-7424-A6A0-976CC17BB38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4600705-8DC2-79B7-3604-9CC53790593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B1AC17B-ED89-5F83-C4D0-DA1CE4D77CC9}"/>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00E1E5F5-6EAB-FDF6-E5BC-E94C7359AC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900CB-253B-4325-9454-A7479D2BCDB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087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D4343-2C31-96A6-D2CB-264E03BC0EC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0F05DE3-4DDE-26C6-2BD6-96FCD1F8CBF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FD9ECE6-8EAD-E9D4-F5AE-B17D8AF3F783}"/>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53737F9C-7E10-BC67-AC46-BA778DF351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900CB-253B-4325-9454-A7479D2BCDB1}" type="slidenum">
              <a:rPr kumimoji="0" lang="en-DE" sz="1200" b="0" i="0" u="none" strike="noStrike" kern="1200" cap="none" spc="0" normalizeH="0" baseline="0" noProof="0" smtClean="0">
                <a:ln>
                  <a:noFill/>
                </a:ln>
                <a:solidFill>
                  <a:prstClr val="black"/>
                </a:solidFill>
                <a:effectLst/>
                <a:uLnTx/>
                <a:uFillTx/>
                <a:latin typeface="Hurme Geometric Sans 1 Light" panose="020B0A00020000000000"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DE" sz="1200" b="0" i="0" u="none" strike="noStrike" kern="1200" cap="none" spc="0" normalizeH="0" baseline="0" noProof="0">
              <a:ln>
                <a:noFill/>
              </a:ln>
              <a:solidFill>
                <a:prstClr val="black"/>
              </a:solidFill>
              <a:effectLst/>
              <a:uLnTx/>
              <a:uFillTx/>
              <a:latin typeface="Hurme Geometric Sans 1 Light" panose="020B0A00020000000000" pitchFamily="34" charset="0"/>
              <a:ea typeface="+mn-ea"/>
              <a:cs typeface="+mn-cs"/>
            </a:endParaRPr>
          </a:p>
        </p:txBody>
      </p:sp>
    </p:spTree>
    <p:extLst>
      <p:ext uri="{BB962C8B-B14F-4D97-AF65-F5344CB8AC3E}">
        <p14:creationId xmlns:p14="http://schemas.microsoft.com/office/powerpoint/2010/main" val="2034515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900CB-253B-4325-9454-A7479D2BCDB1}"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150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Voiceover: </a:t>
            </a:r>
            <a:r>
              <a:rPr lang="en-US" b="0"/>
              <a:t>Additionally, its important to ensure stannous is getting to where it needs to be to leverage these mechanisms, namely, sub gingivally.  To demonstrate stannous’ sub-gingival penetration, participants gingival crevicular fluid (GCF) was analyzed at baseline, and then 30 mins and 12 hours post brushing with P&amp;G stannous fluoride dentifrice.  Then participants were asked to brush again 14 days later and had GCF analyzed 12 hours post brushing.</a:t>
            </a:r>
            <a:r>
              <a:rPr lang="en-US" b="1"/>
              <a:t> </a:t>
            </a:r>
            <a:r>
              <a:rPr lang="en-US"/>
              <a:t>Tin levels were significantly higher below the gumline 12 hours after brushing on days 1 and 14.  This demonstrates the ability of stannous fluoride to penetrate below the gumline over an extended period of time to act upon gram negative microbes beneath the gum line.  This shows how and why chemistry is such an important contribution to gingival health.</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AA7095-7F9A-49DA-B2D0-1AF6C2B485C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2860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9CCED-1DE8-A16F-9C7C-F3AF62AFAF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C102DE-3D0E-2493-08A6-D94325BBDA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AA7251-D406-17F1-FEAD-8097067F6F33}"/>
              </a:ext>
            </a:extLst>
          </p:cNvPr>
          <p:cNvSpPr>
            <a:spLocks noGrp="1"/>
          </p:cNvSpPr>
          <p:nvPr>
            <p:ph type="dt" sz="half" idx="10"/>
          </p:nvPr>
        </p:nvSpPr>
        <p:spPr/>
        <p:txBody>
          <a:bodyPr/>
          <a:lstStyle/>
          <a:p>
            <a:fld id="{2450CC56-F1E5-4380-AE4B-543AD6B02A07}" type="datetimeFigureOut">
              <a:rPr lang="en-US" smtClean="0"/>
              <a:t>11/8/2024</a:t>
            </a:fld>
            <a:endParaRPr lang="en-US"/>
          </a:p>
        </p:txBody>
      </p:sp>
      <p:sp>
        <p:nvSpPr>
          <p:cNvPr id="5" name="Footer Placeholder 4">
            <a:extLst>
              <a:ext uri="{FF2B5EF4-FFF2-40B4-BE49-F238E27FC236}">
                <a16:creationId xmlns:a16="http://schemas.microsoft.com/office/drawing/2014/main" id="{7FF64E4F-8B8D-B1F6-0743-A82BBB217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20BCC3-F030-9802-1021-AAC85026FE6C}"/>
              </a:ext>
            </a:extLst>
          </p:cNvPr>
          <p:cNvSpPr>
            <a:spLocks noGrp="1"/>
          </p:cNvSpPr>
          <p:nvPr>
            <p:ph type="sldNum" sz="quarter" idx="12"/>
          </p:nvPr>
        </p:nvSpPr>
        <p:spPr/>
        <p:txBody>
          <a:bodyPr/>
          <a:lstStyle/>
          <a:p>
            <a:fld id="{F76298D7-3813-415C-9B0D-BDA92BEBC084}" type="slidenum">
              <a:rPr lang="en-US" smtClean="0"/>
              <a:t>‹#›</a:t>
            </a:fld>
            <a:endParaRPr lang="en-US"/>
          </a:p>
        </p:txBody>
      </p:sp>
    </p:spTree>
    <p:extLst>
      <p:ext uri="{BB962C8B-B14F-4D97-AF65-F5344CB8AC3E}">
        <p14:creationId xmlns:p14="http://schemas.microsoft.com/office/powerpoint/2010/main" val="2596860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F637-E6C1-5BFB-6C2D-5DE08D3B88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74C33D-5884-DB83-4C78-52E09622D6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E999A2-2680-5540-E929-E388D5FB1B91}"/>
              </a:ext>
            </a:extLst>
          </p:cNvPr>
          <p:cNvSpPr>
            <a:spLocks noGrp="1"/>
          </p:cNvSpPr>
          <p:nvPr>
            <p:ph type="dt" sz="half" idx="10"/>
          </p:nvPr>
        </p:nvSpPr>
        <p:spPr/>
        <p:txBody>
          <a:bodyPr/>
          <a:lstStyle/>
          <a:p>
            <a:fld id="{2450CC56-F1E5-4380-AE4B-543AD6B02A07}" type="datetimeFigureOut">
              <a:rPr lang="en-US" smtClean="0"/>
              <a:t>11/8/2024</a:t>
            </a:fld>
            <a:endParaRPr lang="en-US"/>
          </a:p>
        </p:txBody>
      </p:sp>
      <p:sp>
        <p:nvSpPr>
          <p:cNvPr id="5" name="Footer Placeholder 4">
            <a:extLst>
              <a:ext uri="{FF2B5EF4-FFF2-40B4-BE49-F238E27FC236}">
                <a16:creationId xmlns:a16="http://schemas.microsoft.com/office/drawing/2014/main" id="{8F3AF39C-9400-D53E-4F30-A9243BE35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43F0D-FDBB-9CC1-D167-0346B8AA16FF}"/>
              </a:ext>
            </a:extLst>
          </p:cNvPr>
          <p:cNvSpPr>
            <a:spLocks noGrp="1"/>
          </p:cNvSpPr>
          <p:nvPr>
            <p:ph type="sldNum" sz="quarter" idx="12"/>
          </p:nvPr>
        </p:nvSpPr>
        <p:spPr/>
        <p:txBody>
          <a:bodyPr/>
          <a:lstStyle/>
          <a:p>
            <a:fld id="{F76298D7-3813-415C-9B0D-BDA92BEBC084}" type="slidenum">
              <a:rPr lang="en-US" smtClean="0"/>
              <a:t>‹#›</a:t>
            </a:fld>
            <a:endParaRPr lang="en-US"/>
          </a:p>
        </p:txBody>
      </p:sp>
    </p:spTree>
    <p:extLst>
      <p:ext uri="{BB962C8B-B14F-4D97-AF65-F5344CB8AC3E}">
        <p14:creationId xmlns:p14="http://schemas.microsoft.com/office/powerpoint/2010/main" val="677894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5C944C-0D4D-52FA-812A-DFCF654895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26A32E-E3F5-6768-1155-20DEBAB496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8DA79-0F26-41A7-E305-8B504F15457C}"/>
              </a:ext>
            </a:extLst>
          </p:cNvPr>
          <p:cNvSpPr>
            <a:spLocks noGrp="1"/>
          </p:cNvSpPr>
          <p:nvPr>
            <p:ph type="dt" sz="half" idx="10"/>
          </p:nvPr>
        </p:nvSpPr>
        <p:spPr/>
        <p:txBody>
          <a:bodyPr/>
          <a:lstStyle/>
          <a:p>
            <a:fld id="{2450CC56-F1E5-4380-AE4B-543AD6B02A07}" type="datetimeFigureOut">
              <a:rPr lang="en-US" smtClean="0"/>
              <a:t>11/8/2024</a:t>
            </a:fld>
            <a:endParaRPr lang="en-US"/>
          </a:p>
        </p:txBody>
      </p:sp>
      <p:sp>
        <p:nvSpPr>
          <p:cNvPr id="5" name="Footer Placeholder 4">
            <a:extLst>
              <a:ext uri="{FF2B5EF4-FFF2-40B4-BE49-F238E27FC236}">
                <a16:creationId xmlns:a16="http://schemas.microsoft.com/office/drawing/2014/main" id="{D91F264A-D4CE-F630-56D8-1B4E1453E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0CF63-4D9D-9474-5841-EABF52542953}"/>
              </a:ext>
            </a:extLst>
          </p:cNvPr>
          <p:cNvSpPr>
            <a:spLocks noGrp="1"/>
          </p:cNvSpPr>
          <p:nvPr>
            <p:ph type="sldNum" sz="quarter" idx="12"/>
          </p:nvPr>
        </p:nvSpPr>
        <p:spPr/>
        <p:txBody>
          <a:bodyPr/>
          <a:lstStyle/>
          <a:p>
            <a:fld id="{F76298D7-3813-415C-9B0D-BDA92BEBC084}" type="slidenum">
              <a:rPr lang="en-US" smtClean="0"/>
              <a:t>‹#›</a:t>
            </a:fld>
            <a:endParaRPr lang="en-US"/>
          </a:p>
        </p:txBody>
      </p:sp>
    </p:spTree>
    <p:extLst>
      <p:ext uri="{BB962C8B-B14F-4D97-AF65-F5344CB8AC3E}">
        <p14:creationId xmlns:p14="http://schemas.microsoft.com/office/powerpoint/2010/main" val="1283154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Chart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F0D474C-964C-40A4-B639-0E0AB4E55F98}"/>
              </a:ext>
            </a:extLst>
          </p:cNvPr>
          <p:cNvSpPr/>
          <p:nvPr userDrawn="1"/>
        </p:nvSpPr>
        <p:spPr>
          <a:xfrm rot="10800000">
            <a:off x="0" y="-1"/>
            <a:ext cx="12192000" cy="6858000"/>
          </a:xfrm>
          <a:prstGeom prst="rect">
            <a:avLst/>
          </a:prstGeom>
          <a:gradFill flip="none" rotWithShape="1">
            <a:gsLst>
              <a:gs pos="0">
                <a:schemeClr val="bg1"/>
              </a:gs>
              <a:gs pos="100000">
                <a:schemeClr val="bg1">
                  <a:lumMod val="8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41261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2 Column">
    <p:bg>
      <p:bgPr>
        <a:solidFill>
          <a:schemeClr val="tx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bg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485900" y="2563123"/>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485664" y="3070348"/>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6673004" y="2563123"/>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6673143" y="3070348"/>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1485899" y="4319431"/>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1486412" y="4826656"/>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12" name="Text Placeholder 15">
            <a:extLst>
              <a:ext uri="{FF2B5EF4-FFF2-40B4-BE49-F238E27FC236}">
                <a16:creationId xmlns:a16="http://schemas.microsoft.com/office/drawing/2014/main" id="{3B05E19C-DF33-4515-AC52-F95850810EC1}"/>
              </a:ext>
            </a:extLst>
          </p:cNvPr>
          <p:cNvSpPr>
            <a:spLocks noGrp="1"/>
          </p:cNvSpPr>
          <p:nvPr>
            <p:ph type="body" sz="quarter" idx="23" hasCustomPrompt="1"/>
          </p:nvPr>
        </p:nvSpPr>
        <p:spPr>
          <a:xfrm>
            <a:off x="6672630" y="4319431"/>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13" name="Text Placeholder 18">
            <a:extLst>
              <a:ext uri="{FF2B5EF4-FFF2-40B4-BE49-F238E27FC236}">
                <a16:creationId xmlns:a16="http://schemas.microsoft.com/office/drawing/2014/main" id="{C0EBC62D-442C-45D3-B66B-C6578FBB3370}"/>
              </a:ext>
            </a:extLst>
          </p:cNvPr>
          <p:cNvSpPr>
            <a:spLocks noGrp="1"/>
          </p:cNvSpPr>
          <p:nvPr>
            <p:ph type="body" sz="quarter" idx="24" hasCustomPrompt="1"/>
          </p:nvPr>
        </p:nvSpPr>
        <p:spPr>
          <a:xfrm>
            <a:off x="6673143" y="4826656"/>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a:p>
        </p:txBody>
      </p:sp>
      <p:cxnSp>
        <p:nvCxnSpPr>
          <p:cNvPr id="2" name="Straight Connector 1">
            <a:extLst>
              <a:ext uri="{FF2B5EF4-FFF2-40B4-BE49-F238E27FC236}">
                <a16:creationId xmlns:a16="http://schemas.microsoft.com/office/drawing/2014/main" id="{9298DCF7-7DC1-4618-8133-F63847B0AFE2}"/>
              </a:ext>
              <a:ext uri="{C183D7F6-B498-43B3-948B-1728B52AA6E4}">
                <adec:decorative xmlns:adec="http://schemas.microsoft.com/office/drawing/2017/decorative" val="1"/>
              </a:ext>
            </a:extLst>
          </p:cNvPr>
          <p:cNvCxnSpPr>
            <a:cxnSpLocks/>
          </p:cNvCxnSpPr>
          <p:nvPr userDrawn="1"/>
        </p:nvCxnSpPr>
        <p:spPr>
          <a:xfrm>
            <a:off x="8688388" y="0"/>
            <a:ext cx="3503612" cy="235295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3A6567-233D-4A3B-B52B-DE7E5E35A175}"/>
              </a:ext>
              <a:ext uri="{C183D7F6-B498-43B3-948B-1728B52AA6E4}">
                <adec:decorative xmlns:adec="http://schemas.microsoft.com/office/drawing/2017/decorative" val="1"/>
              </a:ext>
            </a:extLst>
          </p:cNvPr>
          <p:cNvCxnSpPr>
            <a:cxnSpLocks/>
          </p:cNvCxnSpPr>
          <p:nvPr userDrawn="1"/>
        </p:nvCxnSpPr>
        <p:spPr>
          <a:xfrm>
            <a:off x="9720943" y="0"/>
            <a:ext cx="2471057" cy="2699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836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Content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6D0097-CC86-C449-B503-82496CAB4216}"/>
              </a:ext>
            </a:extLst>
          </p:cNvPr>
          <p:cNvSpPr>
            <a:spLocks noGrp="1"/>
          </p:cNvSpPr>
          <p:nvPr>
            <p:ph type="title"/>
          </p:nvPr>
        </p:nvSpPr>
        <p:spPr>
          <a:xfrm>
            <a:off x="458724" y="365125"/>
            <a:ext cx="11274552" cy="1325563"/>
          </a:xfrm>
        </p:spPr>
        <p:txBody>
          <a:bodyPr/>
          <a:lstStyle>
            <a:lvl1pPr>
              <a:defRPr lang="en-US" sz="4800" b="1" i="0" kern="1200" cap="all" spc="0" baseline="0" dirty="0">
                <a:ln w="12700">
                  <a:solidFill>
                    <a:schemeClr val="tx2"/>
                  </a:solidFill>
                </a:ln>
                <a:solidFill>
                  <a:schemeClr val="accent5"/>
                </a:solidFill>
                <a:effectLst/>
                <a:latin typeface="+mj-lt"/>
                <a:ea typeface="+mj-ea"/>
                <a:cs typeface="Arial Black"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C90E88EB-9256-4B81-BF30-6D2FD2DD1DCD}"/>
              </a:ext>
            </a:extLst>
          </p:cNvPr>
          <p:cNvSpPr/>
          <p:nvPr userDrawn="1"/>
        </p:nvSpPr>
        <p:spPr>
          <a:xfrm>
            <a:off x="6983507" y="6565564"/>
            <a:ext cx="5296808" cy="297646"/>
          </a:xfrm>
          <a:prstGeom prst="rect">
            <a:avLst/>
          </a:prstGeom>
        </p:spPr>
        <p:txBody>
          <a:bodyPr wrap="square">
            <a:spAutoFit/>
          </a:bodyPr>
          <a:lstStyle/>
          <a:p>
            <a:pPr lvl="0" algn="r" defTabSz="1625519">
              <a:defRPr/>
            </a:pPr>
            <a:r>
              <a:rPr lang="en-US" sz="667" kern="600">
                <a:solidFill>
                  <a:schemeClr val="accent5"/>
                </a:solidFill>
                <a:latin typeface="Century Gothic" panose="020B0502020202020204" pitchFamily="34" charset="0"/>
                <a:cs typeface="Calibri"/>
              </a:rPr>
              <a:t>P&amp;G Confidential. Not to be copied or disclosed without prior express written approval. Unpublished Copywrite P&amp;G 2023.</a:t>
            </a:r>
            <a:br>
              <a:rPr lang="en-US" sz="667" kern="600">
                <a:solidFill>
                  <a:schemeClr val="accent5"/>
                </a:solidFill>
                <a:latin typeface="Century Gothic" panose="020B0502020202020204" pitchFamily="34" charset="0"/>
                <a:cs typeface="Calibri"/>
              </a:rPr>
            </a:br>
            <a:r>
              <a:rPr lang="en-US" sz="667" kern="600">
                <a:solidFill>
                  <a:schemeClr val="accent5"/>
                </a:solidFill>
                <a:latin typeface="Century Gothic" panose="020B0502020202020204" pitchFamily="34" charset="0"/>
                <a:cs typeface="Calibri"/>
              </a:rPr>
              <a:t>All rights reserved. All decisions on distribution, pricing, shelving and merchandising are at the sole discretion of the retailer.</a:t>
            </a:r>
            <a:endParaRPr lang="en-US" sz="667">
              <a:solidFill>
                <a:schemeClr val="accent5"/>
              </a:solidFill>
              <a:latin typeface="Century Gothic" panose="020B0502020202020204" pitchFamily="34" charset="0"/>
            </a:endParaRPr>
          </a:p>
        </p:txBody>
      </p:sp>
      <p:sp>
        <p:nvSpPr>
          <p:cNvPr id="5" name="Rectangle 4">
            <a:extLst>
              <a:ext uri="{FF2B5EF4-FFF2-40B4-BE49-F238E27FC236}">
                <a16:creationId xmlns:a16="http://schemas.microsoft.com/office/drawing/2014/main" id="{2E690E9C-B92C-464E-AC3C-A1D053D3623B}"/>
              </a:ext>
            </a:extLst>
          </p:cNvPr>
          <p:cNvSpPr/>
          <p:nvPr userDrawn="1"/>
        </p:nvSpPr>
        <p:spPr>
          <a:xfrm>
            <a:off x="0" y="6618651"/>
            <a:ext cx="6040235" cy="215444"/>
          </a:xfrm>
          <a:prstGeom prst="rect">
            <a:avLst/>
          </a:prstGeom>
        </p:spPr>
        <p:txBody>
          <a:bodyPr wrap="square">
            <a:spAutoFit/>
          </a:bodyPr>
          <a:lstStyle/>
          <a:p>
            <a:pPr lvl="0" algn="l" defTabSz="1625519">
              <a:defRPr/>
            </a:pPr>
            <a:r>
              <a:rPr lang="en-US" sz="800" b="0" kern="600" spc="0">
                <a:solidFill>
                  <a:schemeClr val="bg1">
                    <a:lumMod val="20000"/>
                    <a:lumOff val="80000"/>
                  </a:schemeClr>
                </a:solidFill>
                <a:latin typeface="Century Gothic" panose="020B0502020202020204" pitchFamily="34" charset="0"/>
                <a:cs typeface="Calibri"/>
              </a:rPr>
              <a:t>Confidential Business Information - No recording, screen shots or further sharing unless authorization is granted by P&amp;G</a:t>
            </a:r>
            <a:endParaRPr lang="en-US" sz="800" b="0" spc="0">
              <a:solidFill>
                <a:schemeClr val="bg1">
                  <a:lumMod val="20000"/>
                  <a:lumOff val="80000"/>
                </a:schemeClr>
              </a:solidFill>
              <a:latin typeface="Century Gothic" panose="020B0502020202020204" pitchFamily="34" charset="0"/>
            </a:endParaRPr>
          </a:p>
        </p:txBody>
      </p:sp>
      <p:grpSp>
        <p:nvGrpSpPr>
          <p:cNvPr id="2" name="Group 1">
            <a:extLst>
              <a:ext uri="{FF2B5EF4-FFF2-40B4-BE49-F238E27FC236}">
                <a16:creationId xmlns:a16="http://schemas.microsoft.com/office/drawing/2014/main" id="{F27FDD5D-A1A8-C2EE-A86D-BA8E8A78FFA1}"/>
              </a:ext>
            </a:extLst>
          </p:cNvPr>
          <p:cNvGrpSpPr>
            <a:grpSpLocks noChangeAspect="1"/>
          </p:cNvGrpSpPr>
          <p:nvPr userDrawn="1"/>
        </p:nvGrpSpPr>
        <p:grpSpPr>
          <a:xfrm>
            <a:off x="0" y="6210915"/>
            <a:ext cx="2595154" cy="556494"/>
            <a:chOff x="0" y="6086695"/>
            <a:chExt cx="3272197" cy="701676"/>
          </a:xfrm>
        </p:grpSpPr>
        <p:pic>
          <p:nvPicPr>
            <p:cNvPr id="6" name="Picture 5">
              <a:extLst>
                <a:ext uri="{FF2B5EF4-FFF2-40B4-BE49-F238E27FC236}">
                  <a16:creationId xmlns:a16="http://schemas.microsoft.com/office/drawing/2014/main" id="{1AA61468-E742-7640-E0D7-03DE9A611B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086695"/>
              <a:ext cx="1878171" cy="701676"/>
            </a:xfrm>
            <a:prstGeom prst="rect">
              <a:avLst/>
            </a:prstGeom>
          </p:spPr>
        </p:pic>
        <p:pic>
          <p:nvPicPr>
            <p:cNvPr id="7" name="Picture 6">
              <a:extLst>
                <a:ext uri="{FF2B5EF4-FFF2-40B4-BE49-F238E27FC236}">
                  <a16:creationId xmlns:a16="http://schemas.microsoft.com/office/drawing/2014/main" id="{171837D8-1869-699B-DC44-F0882755C2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58901" y="6093538"/>
              <a:ext cx="1713296" cy="640079"/>
            </a:xfrm>
            <a:prstGeom prst="rect">
              <a:avLst/>
            </a:prstGeom>
          </p:spPr>
        </p:pic>
      </p:grpSp>
    </p:spTree>
    <p:extLst>
      <p:ext uri="{BB962C8B-B14F-4D97-AF65-F5344CB8AC3E}">
        <p14:creationId xmlns:p14="http://schemas.microsoft.com/office/powerpoint/2010/main" val="212561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65D99-AA16-7FCA-55C4-81CFD74A62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8B5E6-7653-83BD-33BA-61B9FF7DEC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AF2994-3D2C-9F3D-6753-A18A5B84F4CC}"/>
              </a:ext>
            </a:extLst>
          </p:cNvPr>
          <p:cNvSpPr>
            <a:spLocks noGrp="1"/>
          </p:cNvSpPr>
          <p:nvPr>
            <p:ph type="dt" sz="half" idx="10"/>
          </p:nvPr>
        </p:nvSpPr>
        <p:spPr/>
        <p:txBody>
          <a:bodyPr/>
          <a:lstStyle/>
          <a:p>
            <a:fld id="{2450CC56-F1E5-4380-AE4B-543AD6B02A07}" type="datetimeFigureOut">
              <a:rPr lang="en-US" smtClean="0"/>
              <a:t>11/8/2024</a:t>
            </a:fld>
            <a:endParaRPr lang="en-US"/>
          </a:p>
        </p:txBody>
      </p:sp>
      <p:sp>
        <p:nvSpPr>
          <p:cNvPr id="5" name="Footer Placeholder 4">
            <a:extLst>
              <a:ext uri="{FF2B5EF4-FFF2-40B4-BE49-F238E27FC236}">
                <a16:creationId xmlns:a16="http://schemas.microsoft.com/office/drawing/2014/main" id="{8289E844-C74E-ECA8-F77C-AAC616A3E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7E777-4158-1B18-FFF4-DA91FF98A57A}"/>
              </a:ext>
            </a:extLst>
          </p:cNvPr>
          <p:cNvSpPr>
            <a:spLocks noGrp="1"/>
          </p:cNvSpPr>
          <p:nvPr>
            <p:ph type="sldNum" sz="quarter" idx="12"/>
          </p:nvPr>
        </p:nvSpPr>
        <p:spPr/>
        <p:txBody>
          <a:bodyPr/>
          <a:lstStyle/>
          <a:p>
            <a:fld id="{F76298D7-3813-415C-9B0D-BDA92BEBC084}" type="slidenum">
              <a:rPr lang="en-US" smtClean="0"/>
              <a:t>‹#›</a:t>
            </a:fld>
            <a:endParaRPr lang="en-US"/>
          </a:p>
        </p:txBody>
      </p:sp>
    </p:spTree>
    <p:extLst>
      <p:ext uri="{BB962C8B-B14F-4D97-AF65-F5344CB8AC3E}">
        <p14:creationId xmlns:p14="http://schemas.microsoft.com/office/powerpoint/2010/main" val="132220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A1E5-A223-66EE-2FE7-3EC837BABF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B74CDE-851F-EBA0-AC2C-A34417695A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F5B125-943E-E14B-FC5D-CA43F8336609}"/>
              </a:ext>
            </a:extLst>
          </p:cNvPr>
          <p:cNvSpPr>
            <a:spLocks noGrp="1"/>
          </p:cNvSpPr>
          <p:nvPr>
            <p:ph type="dt" sz="half" idx="10"/>
          </p:nvPr>
        </p:nvSpPr>
        <p:spPr/>
        <p:txBody>
          <a:bodyPr/>
          <a:lstStyle/>
          <a:p>
            <a:fld id="{2450CC56-F1E5-4380-AE4B-543AD6B02A07}" type="datetimeFigureOut">
              <a:rPr lang="en-US" smtClean="0"/>
              <a:t>11/8/2024</a:t>
            </a:fld>
            <a:endParaRPr lang="en-US"/>
          </a:p>
        </p:txBody>
      </p:sp>
      <p:sp>
        <p:nvSpPr>
          <p:cNvPr id="5" name="Footer Placeholder 4">
            <a:extLst>
              <a:ext uri="{FF2B5EF4-FFF2-40B4-BE49-F238E27FC236}">
                <a16:creationId xmlns:a16="http://schemas.microsoft.com/office/drawing/2014/main" id="{DB727D1E-94DA-D726-DB81-4157455444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32ACC6-CF0E-0A12-B8D1-7B05DAA5B210}"/>
              </a:ext>
            </a:extLst>
          </p:cNvPr>
          <p:cNvSpPr>
            <a:spLocks noGrp="1"/>
          </p:cNvSpPr>
          <p:nvPr>
            <p:ph type="sldNum" sz="quarter" idx="12"/>
          </p:nvPr>
        </p:nvSpPr>
        <p:spPr/>
        <p:txBody>
          <a:bodyPr/>
          <a:lstStyle/>
          <a:p>
            <a:fld id="{F76298D7-3813-415C-9B0D-BDA92BEBC084}" type="slidenum">
              <a:rPr lang="en-US" smtClean="0"/>
              <a:t>‹#›</a:t>
            </a:fld>
            <a:endParaRPr lang="en-US"/>
          </a:p>
        </p:txBody>
      </p:sp>
    </p:spTree>
    <p:extLst>
      <p:ext uri="{BB962C8B-B14F-4D97-AF65-F5344CB8AC3E}">
        <p14:creationId xmlns:p14="http://schemas.microsoft.com/office/powerpoint/2010/main" val="4166937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0B3BB-9A73-CD04-E17B-0971FBC0F5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734CDB-8DE3-E82C-EF30-0E80D92725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16A736-72E5-A600-2B24-C80147FBF7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85F95-B3D1-D83A-7D73-AE54A13FD5E5}"/>
              </a:ext>
            </a:extLst>
          </p:cNvPr>
          <p:cNvSpPr>
            <a:spLocks noGrp="1"/>
          </p:cNvSpPr>
          <p:nvPr>
            <p:ph type="dt" sz="half" idx="10"/>
          </p:nvPr>
        </p:nvSpPr>
        <p:spPr/>
        <p:txBody>
          <a:bodyPr/>
          <a:lstStyle/>
          <a:p>
            <a:fld id="{2450CC56-F1E5-4380-AE4B-543AD6B02A07}" type="datetimeFigureOut">
              <a:rPr lang="en-US" smtClean="0"/>
              <a:t>11/8/2024</a:t>
            </a:fld>
            <a:endParaRPr lang="en-US"/>
          </a:p>
        </p:txBody>
      </p:sp>
      <p:sp>
        <p:nvSpPr>
          <p:cNvPr id="6" name="Footer Placeholder 5">
            <a:extLst>
              <a:ext uri="{FF2B5EF4-FFF2-40B4-BE49-F238E27FC236}">
                <a16:creationId xmlns:a16="http://schemas.microsoft.com/office/drawing/2014/main" id="{533F1A00-7589-9FF9-0F7B-B2F217A419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F8BB28-4F3F-5CAA-B23E-3320A0B26E9D}"/>
              </a:ext>
            </a:extLst>
          </p:cNvPr>
          <p:cNvSpPr>
            <a:spLocks noGrp="1"/>
          </p:cNvSpPr>
          <p:nvPr>
            <p:ph type="sldNum" sz="quarter" idx="12"/>
          </p:nvPr>
        </p:nvSpPr>
        <p:spPr/>
        <p:txBody>
          <a:bodyPr/>
          <a:lstStyle/>
          <a:p>
            <a:fld id="{F76298D7-3813-415C-9B0D-BDA92BEBC084}" type="slidenum">
              <a:rPr lang="en-US" smtClean="0"/>
              <a:t>‹#›</a:t>
            </a:fld>
            <a:endParaRPr lang="en-US"/>
          </a:p>
        </p:txBody>
      </p:sp>
    </p:spTree>
    <p:extLst>
      <p:ext uri="{BB962C8B-B14F-4D97-AF65-F5344CB8AC3E}">
        <p14:creationId xmlns:p14="http://schemas.microsoft.com/office/powerpoint/2010/main" val="2009381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E70E2-0C89-9555-BEDF-630D83DDE6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BF0566-8BBB-DBF4-7573-80C6AA8E5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AF67C5-8DAC-F4D9-E57A-66B29C79A7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B59587-D5B7-2665-01D5-ADB69F4118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EFF60E-6D42-584D-EEB4-9931ABD727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DF3E21-8389-5A9C-E8CC-EA68A7331C13}"/>
              </a:ext>
            </a:extLst>
          </p:cNvPr>
          <p:cNvSpPr>
            <a:spLocks noGrp="1"/>
          </p:cNvSpPr>
          <p:nvPr>
            <p:ph type="dt" sz="half" idx="10"/>
          </p:nvPr>
        </p:nvSpPr>
        <p:spPr/>
        <p:txBody>
          <a:bodyPr/>
          <a:lstStyle/>
          <a:p>
            <a:fld id="{2450CC56-F1E5-4380-AE4B-543AD6B02A07}" type="datetimeFigureOut">
              <a:rPr lang="en-US" smtClean="0"/>
              <a:t>11/8/2024</a:t>
            </a:fld>
            <a:endParaRPr lang="en-US"/>
          </a:p>
        </p:txBody>
      </p:sp>
      <p:sp>
        <p:nvSpPr>
          <p:cNvPr id="8" name="Footer Placeholder 7">
            <a:extLst>
              <a:ext uri="{FF2B5EF4-FFF2-40B4-BE49-F238E27FC236}">
                <a16:creationId xmlns:a16="http://schemas.microsoft.com/office/drawing/2014/main" id="{EB775119-C4F5-83A4-1365-2152161A83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616C38-E261-4E39-A458-AB3F124F9078}"/>
              </a:ext>
            </a:extLst>
          </p:cNvPr>
          <p:cNvSpPr>
            <a:spLocks noGrp="1"/>
          </p:cNvSpPr>
          <p:nvPr>
            <p:ph type="sldNum" sz="quarter" idx="12"/>
          </p:nvPr>
        </p:nvSpPr>
        <p:spPr/>
        <p:txBody>
          <a:bodyPr/>
          <a:lstStyle/>
          <a:p>
            <a:fld id="{F76298D7-3813-415C-9B0D-BDA92BEBC084}" type="slidenum">
              <a:rPr lang="en-US" smtClean="0"/>
              <a:t>‹#›</a:t>
            </a:fld>
            <a:endParaRPr lang="en-US"/>
          </a:p>
        </p:txBody>
      </p:sp>
    </p:spTree>
    <p:extLst>
      <p:ext uri="{BB962C8B-B14F-4D97-AF65-F5344CB8AC3E}">
        <p14:creationId xmlns:p14="http://schemas.microsoft.com/office/powerpoint/2010/main" val="677262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BFB3D-854D-C266-765A-0F2BF7D73E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24186A-6332-6205-9AC4-36DFA6132EAC}"/>
              </a:ext>
            </a:extLst>
          </p:cNvPr>
          <p:cNvSpPr>
            <a:spLocks noGrp="1"/>
          </p:cNvSpPr>
          <p:nvPr>
            <p:ph type="dt" sz="half" idx="10"/>
          </p:nvPr>
        </p:nvSpPr>
        <p:spPr/>
        <p:txBody>
          <a:bodyPr/>
          <a:lstStyle/>
          <a:p>
            <a:fld id="{2450CC56-F1E5-4380-AE4B-543AD6B02A07}" type="datetimeFigureOut">
              <a:rPr lang="en-US" smtClean="0"/>
              <a:t>11/8/2024</a:t>
            </a:fld>
            <a:endParaRPr lang="en-US"/>
          </a:p>
        </p:txBody>
      </p:sp>
      <p:sp>
        <p:nvSpPr>
          <p:cNvPr id="4" name="Footer Placeholder 3">
            <a:extLst>
              <a:ext uri="{FF2B5EF4-FFF2-40B4-BE49-F238E27FC236}">
                <a16:creationId xmlns:a16="http://schemas.microsoft.com/office/drawing/2014/main" id="{B6648DE5-F1C8-414D-4F6F-E54F4EE23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81B972-4ABC-CBC6-0887-26EB0C757F6D}"/>
              </a:ext>
            </a:extLst>
          </p:cNvPr>
          <p:cNvSpPr>
            <a:spLocks noGrp="1"/>
          </p:cNvSpPr>
          <p:nvPr>
            <p:ph type="sldNum" sz="quarter" idx="12"/>
          </p:nvPr>
        </p:nvSpPr>
        <p:spPr/>
        <p:txBody>
          <a:bodyPr/>
          <a:lstStyle/>
          <a:p>
            <a:fld id="{F76298D7-3813-415C-9B0D-BDA92BEBC084}" type="slidenum">
              <a:rPr lang="en-US" smtClean="0"/>
              <a:t>‹#›</a:t>
            </a:fld>
            <a:endParaRPr lang="en-US"/>
          </a:p>
        </p:txBody>
      </p:sp>
    </p:spTree>
    <p:extLst>
      <p:ext uri="{BB962C8B-B14F-4D97-AF65-F5344CB8AC3E}">
        <p14:creationId xmlns:p14="http://schemas.microsoft.com/office/powerpoint/2010/main" val="1737042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00FD04-E305-A6EA-9D59-BC51A8BEE8B2}"/>
              </a:ext>
            </a:extLst>
          </p:cNvPr>
          <p:cNvSpPr>
            <a:spLocks noGrp="1"/>
          </p:cNvSpPr>
          <p:nvPr>
            <p:ph type="dt" sz="half" idx="10"/>
          </p:nvPr>
        </p:nvSpPr>
        <p:spPr/>
        <p:txBody>
          <a:bodyPr/>
          <a:lstStyle/>
          <a:p>
            <a:fld id="{2450CC56-F1E5-4380-AE4B-543AD6B02A07}" type="datetimeFigureOut">
              <a:rPr lang="en-US" smtClean="0"/>
              <a:t>11/8/2024</a:t>
            </a:fld>
            <a:endParaRPr lang="en-US"/>
          </a:p>
        </p:txBody>
      </p:sp>
      <p:sp>
        <p:nvSpPr>
          <p:cNvPr id="3" name="Footer Placeholder 2">
            <a:extLst>
              <a:ext uri="{FF2B5EF4-FFF2-40B4-BE49-F238E27FC236}">
                <a16:creationId xmlns:a16="http://schemas.microsoft.com/office/drawing/2014/main" id="{E1C08D20-B3D9-AB40-9387-784B009C1A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42E3EE-7D13-2533-5EEF-7909D64A929F}"/>
              </a:ext>
            </a:extLst>
          </p:cNvPr>
          <p:cNvSpPr>
            <a:spLocks noGrp="1"/>
          </p:cNvSpPr>
          <p:nvPr>
            <p:ph type="sldNum" sz="quarter" idx="12"/>
          </p:nvPr>
        </p:nvSpPr>
        <p:spPr/>
        <p:txBody>
          <a:bodyPr/>
          <a:lstStyle/>
          <a:p>
            <a:fld id="{F76298D7-3813-415C-9B0D-BDA92BEBC084}" type="slidenum">
              <a:rPr lang="en-US" smtClean="0"/>
              <a:t>‹#›</a:t>
            </a:fld>
            <a:endParaRPr lang="en-US"/>
          </a:p>
        </p:txBody>
      </p:sp>
    </p:spTree>
    <p:extLst>
      <p:ext uri="{BB962C8B-B14F-4D97-AF65-F5344CB8AC3E}">
        <p14:creationId xmlns:p14="http://schemas.microsoft.com/office/powerpoint/2010/main" val="3453072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3FB55-344D-B17C-FF4B-6C45409715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9024FC-B392-D806-F951-AF8CFFA019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51F028-3C6F-C353-0801-B824D7BB41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39AA50-556A-4D2E-B822-1C355C37D618}"/>
              </a:ext>
            </a:extLst>
          </p:cNvPr>
          <p:cNvSpPr>
            <a:spLocks noGrp="1"/>
          </p:cNvSpPr>
          <p:nvPr>
            <p:ph type="dt" sz="half" idx="10"/>
          </p:nvPr>
        </p:nvSpPr>
        <p:spPr/>
        <p:txBody>
          <a:bodyPr/>
          <a:lstStyle/>
          <a:p>
            <a:fld id="{2450CC56-F1E5-4380-AE4B-543AD6B02A07}" type="datetimeFigureOut">
              <a:rPr lang="en-US" smtClean="0"/>
              <a:t>11/8/2024</a:t>
            </a:fld>
            <a:endParaRPr lang="en-US"/>
          </a:p>
        </p:txBody>
      </p:sp>
      <p:sp>
        <p:nvSpPr>
          <p:cNvPr id="6" name="Footer Placeholder 5">
            <a:extLst>
              <a:ext uri="{FF2B5EF4-FFF2-40B4-BE49-F238E27FC236}">
                <a16:creationId xmlns:a16="http://schemas.microsoft.com/office/drawing/2014/main" id="{57F980B5-8CA5-FF4E-4E01-7D3CA6E05E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5CE2AD-2C68-F218-C575-057B55233D20}"/>
              </a:ext>
            </a:extLst>
          </p:cNvPr>
          <p:cNvSpPr>
            <a:spLocks noGrp="1"/>
          </p:cNvSpPr>
          <p:nvPr>
            <p:ph type="sldNum" sz="quarter" idx="12"/>
          </p:nvPr>
        </p:nvSpPr>
        <p:spPr/>
        <p:txBody>
          <a:bodyPr/>
          <a:lstStyle/>
          <a:p>
            <a:fld id="{F76298D7-3813-415C-9B0D-BDA92BEBC084}" type="slidenum">
              <a:rPr lang="en-US" smtClean="0"/>
              <a:t>‹#›</a:t>
            </a:fld>
            <a:endParaRPr lang="en-US"/>
          </a:p>
        </p:txBody>
      </p:sp>
    </p:spTree>
    <p:extLst>
      <p:ext uri="{BB962C8B-B14F-4D97-AF65-F5344CB8AC3E}">
        <p14:creationId xmlns:p14="http://schemas.microsoft.com/office/powerpoint/2010/main" val="3025129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F5889-655E-B87C-9F14-CD5BEBD41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CB7DDD-9832-8220-538B-C3AA0C8065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5AC2EF-154E-3175-2A54-C3F7700CA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6655E-999F-1280-5D2D-0858B45539D1}"/>
              </a:ext>
            </a:extLst>
          </p:cNvPr>
          <p:cNvSpPr>
            <a:spLocks noGrp="1"/>
          </p:cNvSpPr>
          <p:nvPr>
            <p:ph type="dt" sz="half" idx="10"/>
          </p:nvPr>
        </p:nvSpPr>
        <p:spPr/>
        <p:txBody>
          <a:bodyPr/>
          <a:lstStyle/>
          <a:p>
            <a:fld id="{2450CC56-F1E5-4380-AE4B-543AD6B02A07}" type="datetimeFigureOut">
              <a:rPr lang="en-US" smtClean="0"/>
              <a:t>11/8/2024</a:t>
            </a:fld>
            <a:endParaRPr lang="en-US"/>
          </a:p>
        </p:txBody>
      </p:sp>
      <p:sp>
        <p:nvSpPr>
          <p:cNvPr id="6" name="Footer Placeholder 5">
            <a:extLst>
              <a:ext uri="{FF2B5EF4-FFF2-40B4-BE49-F238E27FC236}">
                <a16:creationId xmlns:a16="http://schemas.microsoft.com/office/drawing/2014/main" id="{AFF48D66-39EC-B6F2-2F31-1F625456A3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21BDD5-93D7-9BA6-2474-8BC30BEA5A67}"/>
              </a:ext>
            </a:extLst>
          </p:cNvPr>
          <p:cNvSpPr>
            <a:spLocks noGrp="1"/>
          </p:cNvSpPr>
          <p:nvPr>
            <p:ph type="sldNum" sz="quarter" idx="12"/>
          </p:nvPr>
        </p:nvSpPr>
        <p:spPr/>
        <p:txBody>
          <a:bodyPr/>
          <a:lstStyle/>
          <a:p>
            <a:fld id="{F76298D7-3813-415C-9B0D-BDA92BEBC084}" type="slidenum">
              <a:rPr lang="en-US" smtClean="0"/>
              <a:t>‹#›</a:t>
            </a:fld>
            <a:endParaRPr lang="en-US"/>
          </a:p>
        </p:txBody>
      </p:sp>
    </p:spTree>
    <p:extLst>
      <p:ext uri="{BB962C8B-B14F-4D97-AF65-F5344CB8AC3E}">
        <p14:creationId xmlns:p14="http://schemas.microsoft.com/office/powerpoint/2010/main" val="3712110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128EF9-9AF1-4176-CE6A-2505A1414E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8C739A-1519-EAE6-7444-AFC21C16B0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0942C-1060-7E8E-B3E2-3C28897BBB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50CC56-F1E5-4380-AE4B-543AD6B02A07}" type="datetimeFigureOut">
              <a:rPr lang="en-US" smtClean="0"/>
              <a:t>11/8/2024</a:t>
            </a:fld>
            <a:endParaRPr lang="en-US"/>
          </a:p>
        </p:txBody>
      </p:sp>
      <p:sp>
        <p:nvSpPr>
          <p:cNvPr id="5" name="Footer Placeholder 4">
            <a:extLst>
              <a:ext uri="{FF2B5EF4-FFF2-40B4-BE49-F238E27FC236}">
                <a16:creationId xmlns:a16="http://schemas.microsoft.com/office/drawing/2014/main" id="{269FC759-2A26-F8FA-0C88-AE105A1143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811A6D-6D9F-EBD5-831D-6CA6A0BEB0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6298D7-3813-415C-9B0D-BDA92BEBC084}" type="slidenum">
              <a:rPr lang="en-US" smtClean="0"/>
              <a:t>‹#›</a:t>
            </a:fld>
            <a:endParaRPr lang="en-US"/>
          </a:p>
        </p:txBody>
      </p:sp>
      <p:sp>
        <p:nvSpPr>
          <p:cNvPr id="8" name="TextBox 7">
            <a:extLst>
              <a:ext uri="{FF2B5EF4-FFF2-40B4-BE49-F238E27FC236}">
                <a16:creationId xmlns:a16="http://schemas.microsoft.com/office/drawing/2014/main" id="{FB13D92B-2684-6DEE-8A89-6E99D8BD8CF7}"/>
              </a:ext>
            </a:extLst>
          </p:cNvPr>
          <p:cNvSpPr txBox="1"/>
          <p:nvPr userDrawn="1">
            <p:extLst>
              <p:ext uri="{1162E1C5-73C7-4A58-AE30-91384D911F3F}">
                <p184:classification xmlns:p184="http://schemas.microsoft.com/office/powerpoint/2018/4/main" val="hdr"/>
              </p:ext>
            </p:extLst>
          </p:nvPr>
        </p:nvSpPr>
        <p:spPr>
          <a:xfrm>
            <a:off x="11336338" y="190500"/>
            <a:ext cx="693737"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Business Use</a:t>
            </a:r>
          </a:p>
        </p:txBody>
      </p:sp>
    </p:spTree>
    <p:extLst>
      <p:ext uri="{BB962C8B-B14F-4D97-AF65-F5344CB8AC3E}">
        <p14:creationId xmlns:p14="http://schemas.microsoft.com/office/powerpoint/2010/main" val="428430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hyperlink" Target="https://doi.org/10.3389/fmicb.2024.1327913" TargetMode="External"/><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doi.org/10.3389/fmicb.2024.1327913" TargetMode="Externa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6F7C8-1445-85EC-7400-42821BCA780D}"/>
            </a:ext>
          </a:extLst>
        </p:cNvPr>
        <p:cNvGrpSpPr/>
        <p:nvPr/>
      </p:nvGrpSpPr>
      <p:grpSpPr>
        <a:xfrm>
          <a:off x="0" y="0"/>
          <a:ext cx="0" cy="0"/>
          <a:chOff x="0" y="0"/>
          <a:chExt cx="0" cy="0"/>
        </a:xfrm>
      </p:grpSpPr>
      <p:sp>
        <p:nvSpPr>
          <p:cNvPr id="2" name="TextBox 4">
            <a:extLst>
              <a:ext uri="{FF2B5EF4-FFF2-40B4-BE49-F238E27FC236}">
                <a16:creationId xmlns:a16="http://schemas.microsoft.com/office/drawing/2014/main" id="{4FE88738-A91F-7A86-F164-4BDAE33A9E6D}"/>
              </a:ext>
            </a:extLst>
          </p:cNvPr>
          <p:cNvSpPr txBox="1"/>
          <p:nvPr/>
        </p:nvSpPr>
        <p:spPr>
          <a:xfrm>
            <a:off x="386207" y="6132479"/>
            <a:ext cx="3000825" cy="391628"/>
          </a:xfrm>
          <a:prstGeom prst="rect">
            <a:avLst/>
          </a:prstGeom>
          <a:noFill/>
        </p:spPr>
        <p:txBody>
          <a:bodyPr wrap="square" lIns="91440" tIns="72000" rIns="216000" bIns="72000" rtlCol="0" anchor="b">
            <a:spAutoFit/>
          </a:bodyPr>
          <a:lstStyle/>
          <a:p>
            <a:pPr algn="r" defTabSz="1088209">
              <a:defRPr/>
            </a:pPr>
            <a:r>
              <a:rPr lang="da-DK" sz="800" baseline="30000" dirty="0">
                <a:latin typeface="Hurme Geometric Sans 1 Light"/>
                <a:cs typeface="Gotham Light" pitchFamily="50" charset="0"/>
              </a:rPr>
              <a:t>1</a:t>
            </a:r>
            <a:r>
              <a:rPr lang="da-DK" sz="800" dirty="0">
                <a:latin typeface="Hurme Geometric Sans 1 Light"/>
                <a:cs typeface="Gotham Light" pitchFamily="50" charset="0"/>
              </a:rPr>
              <a:t> He et al. (2021) Am J Dent 34: 222-227</a:t>
            </a:r>
            <a:endParaRPr lang="en-US" dirty="0">
              <a:latin typeface="HurmeGeometricSans1 Light"/>
            </a:endParaRPr>
          </a:p>
          <a:p>
            <a:pPr algn="r" defTabSz="1088209">
              <a:defRPr/>
            </a:pPr>
            <a:r>
              <a:rPr lang="da-DK" sz="800" baseline="30000" dirty="0">
                <a:latin typeface="Hurme Geometric Sans 1 Light"/>
                <a:cs typeface="Gotham Light" pitchFamily="50" charset="0"/>
              </a:rPr>
              <a:t>2</a:t>
            </a:r>
            <a:r>
              <a:rPr lang="da-DK" sz="800" dirty="0">
                <a:latin typeface="Hurme Geometric Sans 1 Light"/>
                <a:cs typeface="Gotham Light" pitchFamily="50" charset="0"/>
              </a:rPr>
              <a:t> Kruse et al. (2021) Antibiotics 10, 481</a:t>
            </a:r>
          </a:p>
        </p:txBody>
      </p:sp>
      <p:sp>
        <p:nvSpPr>
          <p:cNvPr id="14" name="Rechteck 13">
            <a:extLst>
              <a:ext uri="{FF2B5EF4-FFF2-40B4-BE49-F238E27FC236}">
                <a16:creationId xmlns:a16="http://schemas.microsoft.com/office/drawing/2014/main" id="{CDAB0388-5A60-62C4-6957-8EB221E6261E}"/>
              </a:ext>
            </a:extLst>
          </p:cNvPr>
          <p:cNvSpPr/>
          <p:nvPr/>
        </p:nvSpPr>
        <p:spPr>
          <a:xfrm>
            <a:off x="1307686" y="309117"/>
            <a:ext cx="9979025" cy="584775"/>
          </a:xfrm>
          <a:prstGeom prst="rect">
            <a:avLst/>
          </a:prstGeom>
        </p:spPr>
        <p:txBody>
          <a:bodyPr wrap="square" lIns="0" tIns="45720" rIns="0" bIns="45720" anchor="t">
            <a:spAutoFit/>
          </a:bodyPr>
          <a:lstStyle/>
          <a:p>
            <a:pPr lvl="0">
              <a:spcBef>
                <a:spcPts val="1200"/>
              </a:spcBef>
              <a:spcAft>
                <a:spcPts val="300"/>
              </a:spcAft>
              <a:defRPr/>
            </a:pPr>
            <a:r>
              <a:rPr lang="en-US" altLang="en-US" sz="3200">
                <a:solidFill>
                  <a:srgbClr val="003478"/>
                </a:solidFill>
                <a:latin typeface="HurmeGeometricSans1 SemiBold" panose="020B0700020000000000" pitchFamily="34" charset="0"/>
                <a:cs typeface="Gotham Light" pitchFamily="50" charset="0"/>
              </a:rPr>
              <a:t>STANNOUS FLUORIDE &amp; THE ORAL MICROBIOME:  </a:t>
            </a:r>
            <a:endParaRPr kumimoji="0" lang="en-US" altLang="en-US" sz="3600" b="0" i="0" u="none" strike="noStrike" kern="1200" cap="none" spc="0" normalizeH="0" baseline="0" noProof="0">
              <a:ln>
                <a:noFill/>
              </a:ln>
              <a:solidFill>
                <a:srgbClr val="003478"/>
              </a:solidFill>
              <a:effectLst/>
              <a:uLnTx/>
              <a:uFillTx/>
              <a:latin typeface="Hurme Geometric Sans 1 Light" panose="020B0A00020000000000" pitchFamily="34" charset="0"/>
              <a:cs typeface="Gotham Light" pitchFamily="50" charset="0"/>
            </a:endParaRPr>
          </a:p>
        </p:txBody>
      </p:sp>
      <p:sp>
        <p:nvSpPr>
          <p:cNvPr id="17" name="APAC #2">
            <a:extLst>
              <a:ext uri="{FF2B5EF4-FFF2-40B4-BE49-F238E27FC236}">
                <a16:creationId xmlns:a16="http://schemas.microsoft.com/office/drawing/2014/main" id="{6EC9F045-A5AC-930C-5012-26C80811F2AA}"/>
              </a:ext>
            </a:extLst>
          </p:cNvPr>
          <p:cNvSpPr/>
          <p:nvPr/>
        </p:nvSpPr>
        <p:spPr>
          <a:xfrm>
            <a:off x="1400807" y="5019488"/>
            <a:ext cx="863601" cy="830470"/>
          </a:xfrm>
          <a:prstGeom prst="ellipse">
            <a:avLst/>
          </a:prstGeom>
          <a:solidFill>
            <a:schemeClr val="accent5">
              <a:alpha val="3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72000" rtlCol="0" anchor="ctr"/>
          <a:lstStyle/>
          <a:p>
            <a:pPr algn="ctr"/>
            <a:r>
              <a:rPr lang="en-US">
                <a:solidFill>
                  <a:schemeClr val="tx2"/>
                </a:solidFill>
                <a:latin typeface="Hurme Geometric Sans 1 Light"/>
                <a:sym typeface="HurmeGeometricSans1 SemiBold"/>
              </a:rPr>
              <a:t> </a:t>
            </a:r>
            <a:r>
              <a:rPr lang="en-US" sz="1200">
                <a:solidFill>
                  <a:schemeClr val="tx2"/>
                </a:solidFill>
                <a:latin typeface="Hurme Geometric Sans 1 Light"/>
                <a:sym typeface="HurmeGeometricSans1 SemiBold"/>
              </a:rPr>
              <a:t>Baseline</a:t>
            </a:r>
          </a:p>
        </p:txBody>
      </p:sp>
      <p:sp>
        <p:nvSpPr>
          <p:cNvPr id="15" name="Content Placeholder 2">
            <a:extLst>
              <a:ext uri="{FF2B5EF4-FFF2-40B4-BE49-F238E27FC236}">
                <a16:creationId xmlns:a16="http://schemas.microsoft.com/office/drawing/2014/main" id="{99124A6C-C144-AC83-431D-3B1EA170ACAC}"/>
              </a:ext>
            </a:extLst>
          </p:cNvPr>
          <p:cNvSpPr txBox="1">
            <a:spLocks/>
          </p:cNvSpPr>
          <p:nvPr/>
        </p:nvSpPr>
        <p:spPr>
          <a:xfrm>
            <a:off x="28245" y="4700240"/>
            <a:ext cx="3022810" cy="286232"/>
          </a:xfrm>
          <a:prstGeom prst="rect">
            <a:avLst/>
          </a:prstGeom>
        </p:spPr>
        <p:txBody>
          <a:bodyPr vert="horz"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Gotham Book" pitchFamily="50" charset="0"/>
              <a:buChar char="−"/>
              <a:defRPr sz="18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Gotham Book" pitchFamily="50" charset="0"/>
              <a:buChar char="&gt;"/>
              <a:defRPr sz="14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chemeClr val="tx2"/>
                </a:solidFill>
              </a:rPr>
              <a:t>Short-Term Response</a:t>
            </a:r>
            <a:r>
              <a:rPr lang="en-US" sz="1400" b="1" baseline="30000">
                <a:solidFill>
                  <a:schemeClr val="tx2"/>
                </a:solidFill>
              </a:rPr>
              <a:t>1</a:t>
            </a:r>
            <a:r>
              <a:rPr lang="en-US" sz="1400" b="1">
                <a:solidFill>
                  <a:schemeClr val="tx2"/>
                </a:solidFill>
              </a:rPr>
              <a:t> </a:t>
            </a:r>
            <a:r>
              <a:rPr lang="en-US" sz="1400">
                <a:solidFill>
                  <a:schemeClr val="tx2"/>
                </a:solidFill>
                <a:latin typeface="Hurme Geometric Sans 1 Light"/>
              </a:rPr>
              <a:t>(2 Weeks</a:t>
            </a:r>
            <a:r>
              <a:rPr lang="en-US" sz="1100">
                <a:solidFill>
                  <a:schemeClr val="tx2"/>
                </a:solidFill>
                <a:latin typeface="Hurme Geometric Sans 1 Light"/>
              </a:rPr>
              <a:t>)</a:t>
            </a:r>
          </a:p>
        </p:txBody>
      </p:sp>
      <p:sp>
        <p:nvSpPr>
          <p:cNvPr id="49" name="APAC #2">
            <a:extLst>
              <a:ext uri="{FF2B5EF4-FFF2-40B4-BE49-F238E27FC236}">
                <a16:creationId xmlns:a16="http://schemas.microsoft.com/office/drawing/2014/main" id="{6C3C489F-C18A-DF6E-7574-8E28937BA306}"/>
              </a:ext>
            </a:extLst>
          </p:cNvPr>
          <p:cNvSpPr/>
          <p:nvPr/>
        </p:nvSpPr>
        <p:spPr>
          <a:xfrm>
            <a:off x="4308468" y="4982435"/>
            <a:ext cx="907774" cy="940905"/>
          </a:xfrm>
          <a:prstGeom prst="ellipse">
            <a:avLst/>
          </a:prstGeom>
          <a:solidFill>
            <a:schemeClr val="accent5">
              <a:alpha val="3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72000" rtlCol="0" anchor="ctr"/>
          <a:lstStyle/>
          <a:p>
            <a:pPr algn="ctr"/>
            <a:r>
              <a:rPr lang="en-US">
                <a:solidFill>
                  <a:schemeClr val="tx2"/>
                </a:solidFill>
                <a:latin typeface="Hurme Geometric Sans 1 Light"/>
                <a:sym typeface="HurmeGeometricSans1 SemiBold"/>
              </a:rPr>
              <a:t> </a:t>
            </a:r>
            <a:r>
              <a:rPr lang="en-US" sz="1400">
                <a:solidFill>
                  <a:schemeClr val="tx2"/>
                </a:solidFill>
                <a:latin typeface="Hurme Geometric Sans 1 Light"/>
                <a:sym typeface="HurmeGeometricSans1 SemiBold"/>
              </a:rPr>
              <a:t>Control </a:t>
            </a:r>
            <a:r>
              <a:rPr lang="en-US" sz="1100">
                <a:solidFill>
                  <a:schemeClr val="tx2"/>
                </a:solidFill>
                <a:latin typeface="Hurme Geometric Sans 1 Light"/>
                <a:sym typeface="HurmeGeometricSans1 SemiBold"/>
              </a:rPr>
              <a:t>(</a:t>
            </a:r>
            <a:r>
              <a:rPr lang="en-US" sz="1100" err="1">
                <a:solidFill>
                  <a:schemeClr val="tx2"/>
                </a:solidFill>
                <a:latin typeface="Hurme Geometric Sans 1 Light"/>
                <a:sym typeface="HurmeGeometricSans1 SemiBold"/>
              </a:rPr>
              <a:t>NaF</a:t>
            </a:r>
            <a:r>
              <a:rPr lang="en-US" sz="1100">
                <a:solidFill>
                  <a:schemeClr val="tx2"/>
                </a:solidFill>
                <a:latin typeface="Hurme Geometric Sans 1 Light"/>
                <a:sym typeface="HurmeGeometricSans1 SemiBold"/>
              </a:rPr>
              <a:t>)</a:t>
            </a:r>
          </a:p>
        </p:txBody>
      </p:sp>
      <p:sp>
        <p:nvSpPr>
          <p:cNvPr id="47" name="Content Placeholder 2">
            <a:extLst>
              <a:ext uri="{FF2B5EF4-FFF2-40B4-BE49-F238E27FC236}">
                <a16:creationId xmlns:a16="http://schemas.microsoft.com/office/drawing/2014/main" id="{08388B36-8C27-76B8-6ADA-476E1DAD6265}"/>
              </a:ext>
            </a:extLst>
          </p:cNvPr>
          <p:cNvSpPr txBox="1">
            <a:spLocks/>
          </p:cNvSpPr>
          <p:nvPr/>
        </p:nvSpPr>
        <p:spPr>
          <a:xfrm>
            <a:off x="2833289" y="4699215"/>
            <a:ext cx="3022810" cy="286232"/>
          </a:xfrm>
          <a:prstGeom prst="rect">
            <a:avLst/>
          </a:prstGeom>
        </p:spPr>
        <p:txBody>
          <a:bodyPr vert="horz"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Gotham Book" pitchFamily="50" charset="0"/>
              <a:buChar char="−"/>
              <a:defRPr sz="18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Gotham Book" pitchFamily="50" charset="0"/>
              <a:buChar char="&gt;"/>
              <a:defRPr sz="14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chemeClr val="tx2"/>
                </a:solidFill>
              </a:rPr>
              <a:t>Long-Term Response</a:t>
            </a:r>
            <a:r>
              <a:rPr lang="en-US" sz="1400" b="1" baseline="30000">
                <a:solidFill>
                  <a:schemeClr val="tx2"/>
                </a:solidFill>
              </a:rPr>
              <a:t>2</a:t>
            </a:r>
            <a:r>
              <a:rPr lang="en-US" sz="1400" b="1">
                <a:solidFill>
                  <a:schemeClr val="tx2"/>
                </a:solidFill>
              </a:rPr>
              <a:t> </a:t>
            </a:r>
            <a:r>
              <a:rPr lang="en-US" sz="1400">
                <a:solidFill>
                  <a:schemeClr val="tx2"/>
                </a:solidFill>
                <a:latin typeface="Hurme Geometric Sans 1 Light"/>
              </a:rPr>
              <a:t>(3 Years)</a:t>
            </a:r>
          </a:p>
        </p:txBody>
      </p:sp>
      <p:sp>
        <p:nvSpPr>
          <p:cNvPr id="66" name="Right Brace 64">
            <a:extLst>
              <a:ext uri="{FF2B5EF4-FFF2-40B4-BE49-F238E27FC236}">
                <a16:creationId xmlns:a16="http://schemas.microsoft.com/office/drawing/2014/main" id="{3FFD4D56-B191-2874-27A0-22F2E618E57D}"/>
              </a:ext>
            </a:extLst>
          </p:cNvPr>
          <p:cNvSpPr/>
          <p:nvPr/>
        </p:nvSpPr>
        <p:spPr>
          <a:xfrm>
            <a:off x="12073619" y="1944618"/>
            <a:ext cx="464181" cy="4353641"/>
          </a:xfrm>
          <a:prstGeom prst="rightBrace">
            <a:avLst>
              <a:gd name="adj1" fmla="val 55502"/>
              <a:gd name="adj2" fmla="val 50000"/>
            </a:avLst>
          </a:prstGeom>
          <a:noFill/>
          <a:ln w="15875"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latinLnBrk="1" hangingPunct="0"/>
            <a:endParaRPr lang="en-US">
              <a:solidFill>
                <a:srgbClr val="000000"/>
              </a:solidFill>
              <a:latin typeface="Century Gothic" panose="020B0502020202020204" pitchFamily="34" charset="0"/>
            </a:endParaRPr>
          </a:p>
        </p:txBody>
      </p:sp>
      <p:grpSp>
        <p:nvGrpSpPr>
          <p:cNvPr id="87" name="Gruppieren 86">
            <a:extLst>
              <a:ext uri="{FF2B5EF4-FFF2-40B4-BE49-F238E27FC236}">
                <a16:creationId xmlns:a16="http://schemas.microsoft.com/office/drawing/2014/main" id="{61BB43D5-CC7B-6528-3FBF-B23F1C0E8C71}"/>
              </a:ext>
            </a:extLst>
          </p:cNvPr>
          <p:cNvGrpSpPr/>
          <p:nvPr/>
        </p:nvGrpSpPr>
        <p:grpSpPr>
          <a:xfrm>
            <a:off x="3182162" y="1334238"/>
            <a:ext cx="2558214" cy="2384132"/>
            <a:chOff x="6133254" y="3996186"/>
            <a:chExt cx="2558214" cy="2384132"/>
          </a:xfrm>
        </p:grpSpPr>
        <p:pic>
          <p:nvPicPr>
            <p:cNvPr id="76" name="Picture 74">
              <a:extLst>
                <a:ext uri="{FF2B5EF4-FFF2-40B4-BE49-F238E27FC236}">
                  <a16:creationId xmlns:a16="http://schemas.microsoft.com/office/drawing/2014/main" id="{3885DA43-57B2-5803-EB0D-B8AF746CC345}"/>
                </a:ext>
              </a:extLst>
            </p:cNvPr>
            <p:cNvPicPr>
              <a:picLocks noChangeAspect="1"/>
            </p:cNvPicPr>
            <p:nvPr/>
          </p:nvPicPr>
          <p:blipFill rotWithShape="1">
            <a:blip r:embed="rId3"/>
            <a:srcRect r="9459" b="9459"/>
            <a:stretch/>
          </p:blipFill>
          <p:spPr>
            <a:xfrm>
              <a:off x="6133254" y="3996186"/>
              <a:ext cx="2558214" cy="2384132"/>
            </a:xfrm>
            <a:prstGeom prst="roundRect">
              <a:avLst>
                <a:gd name="adj" fmla="val 10275"/>
              </a:avLst>
            </a:prstGeom>
          </p:spPr>
        </p:pic>
        <p:sp>
          <p:nvSpPr>
            <p:cNvPr id="82" name="Rechteck: obere Ecken abgerundet 81">
              <a:extLst>
                <a:ext uri="{FF2B5EF4-FFF2-40B4-BE49-F238E27FC236}">
                  <a16:creationId xmlns:a16="http://schemas.microsoft.com/office/drawing/2014/main" id="{B17CAD47-2FBD-8286-48EB-2CB79BF1ADDF}"/>
                </a:ext>
              </a:extLst>
            </p:cNvPr>
            <p:cNvSpPr/>
            <p:nvPr/>
          </p:nvSpPr>
          <p:spPr>
            <a:xfrm>
              <a:off x="6133254" y="3996186"/>
              <a:ext cx="2558214" cy="567087"/>
            </a:xfrm>
            <a:prstGeom prst="round2SameRect">
              <a:avLst>
                <a:gd name="adj1" fmla="val 43231"/>
                <a:gd name="adj2" fmla="val 0"/>
              </a:avLst>
            </a:prstGeom>
            <a:solidFill>
              <a:schemeClr val="tx2">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TextBox 71">
              <a:extLst>
                <a:ext uri="{FF2B5EF4-FFF2-40B4-BE49-F238E27FC236}">
                  <a16:creationId xmlns:a16="http://schemas.microsoft.com/office/drawing/2014/main" id="{647F7E08-6AFD-E210-ADFD-9B02DEAA357F}"/>
                </a:ext>
              </a:extLst>
            </p:cNvPr>
            <p:cNvSpPr txBox="1"/>
            <p:nvPr/>
          </p:nvSpPr>
          <p:spPr>
            <a:xfrm>
              <a:off x="6291202" y="4025764"/>
              <a:ext cx="2242318" cy="523220"/>
            </a:xfrm>
            <a:prstGeom prst="rect">
              <a:avLst/>
            </a:prstGeom>
            <a:noFill/>
          </p:spPr>
          <p:txBody>
            <a:bodyPr wrap="square">
              <a:spAutoFit/>
            </a:bodyPr>
            <a:lstStyle/>
            <a:p>
              <a:pPr algn="ctr"/>
              <a:r>
                <a:rPr lang="en-US" sz="1400" b="1">
                  <a:solidFill>
                    <a:schemeClr val="bg1"/>
                  </a:solidFill>
                </a:rPr>
                <a:t>Increase in oral health associated bacteria</a:t>
              </a:r>
            </a:p>
          </p:txBody>
        </p:sp>
        <p:sp>
          <p:nvSpPr>
            <p:cNvPr id="75" name="Arrow: Down 73">
              <a:extLst>
                <a:ext uri="{FF2B5EF4-FFF2-40B4-BE49-F238E27FC236}">
                  <a16:creationId xmlns:a16="http://schemas.microsoft.com/office/drawing/2014/main" id="{EEE99E5A-3430-6F90-E8CD-4D721586E707}"/>
                </a:ext>
              </a:extLst>
            </p:cNvPr>
            <p:cNvSpPr/>
            <p:nvPr/>
          </p:nvSpPr>
          <p:spPr>
            <a:xfrm rot="10800000">
              <a:off x="6220976" y="4713506"/>
              <a:ext cx="407133" cy="1397663"/>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Gotham"/>
                <a:ea typeface="+mn-ea"/>
                <a:cs typeface="+mn-cs"/>
              </a:endParaRPr>
            </a:p>
          </p:txBody>
        </p:sp>
      </p:grpSp>
      <p:sp>
        <p:nvSpPr>
          <p:cNvPr id="77" name="TextBox 4">
            <a:extLst>
              <a:ext uri="{FF2B5EF4-FFF2-40B4-BE49-F238E27FC236}">
                <a16:creationId xmlns:a16="http://schemas.microsoft.com/office/drawing/2014/main" id="{31FBB6A4-4E44-1CFC-DB17-50785D9D0BAA}"/>
              </a:ext>
            </a:extLst>
          </p:cNvPr>
          <p:cNvSpPr txBox="1"/>
          <p:nvPr/>
        </p:nvSpPr>
        <p:spPr>
          <a:xfrm>
            <a:off x="6005683" y="4720010"/>
            <a:ext cx="5912077" cy="1231106"/>
          </a:xfrm>
          <a:prstGeom prst="rect">
            <a:avLst/>
          </a:prstGeom>
          <a:noFill/>
        </p:spPr>
        <p:txBody>
          <a:bodyPr wrap="square">
            <a:spAutoFit/>
          </a:bodyPr>
          <a:lstStyle/>
          <a:p>
            <a:pPr>
              <a:spcBef>
                <a:spcPts val="600"/>
              </a:spcBef>
              <a:spcAft>
                <a:spcPts val="600"/>
              </a:spcAft>
            </a:pPr>
            <a:r>
              <a:rPr lang="en-US" sz="1100">
                <a:solidFill>
                  <a:schemeClr val="tx2"/>
                </a:solidFill>
                <a:effectLst/>
                <a:latin typeface="+mj-lt"/>
                <a:ea typeface="Times New Roman" panose="02020603050405020304" pitchFamily="18" charset="0"/>
              </a:rPr>
              <a:t>SnF</a:t>
            </a:r>
            <a:r>
              <a:rPr lang="en-US" sz="1100" baseline="-25000">
                <a:solidFill>
                  <a:schemeClr val="tx2"/>
                </a:solidFill>
                <a:effectLst/>
                <a:latin typeface="+mj-lt"/>
                <a:ea typeface="Times New Roman" panose="02020603050405020304" pitchFamily="18" charset="0"/>
              </a:rPr>
              <a:t>2</a:t>
            </a:r>
            <a:r>
              <a:rPr lang="en-US" sz="1100">
                <a:solidFill>
                  <a:schemeClr val="tx2"/>
                </a:solidFill>
                <a:effectLst/>
                <a:latin typeface="+mj-lt"/>
                <a:ea typeface="Times New Roman" panose="02020603050405020304" pitchFamily="18" charset="0"/>
              </a:rPr>
              <a:t> treatment favorably shifted oral microbiomes in peri-implant mucositis subjects toward the no-mucositis state</a:t>
            </a:r>
          </a:p>
          <a:p>
            <a:pPr>
              <a:spcBef>
                <a:spcPts val="600"/>
              </a:spcBef>
            </a:pPr>
            <a:r>
              <a:rPr lang="en-US" sz="1000">
                <a:solidFill>
                  <a:srgbClr val="E7E6E6">
                    <a:lumMod val="25000"/>
                  </a:srgbClr>
                </a:solidFill>
                <a:latin typeface="Hurme Geometric Sans 1 Light" panose="020B0A00020000000000" pitchFamily="34" charset="0"/>
              </a:rPr>
              <a:t>A 4-week SnF</a:t>
            </a:r>
            <a:r>
              <a:rPr lang="en-US" sz="1000" baseline="-25000">
                <a:solidFill>
                  <a:srgbClr val="E7E6E6">
                    <a:lumMod val="25000"/>
                  </a:srgbClr>
                </a:solidFill>
                <a:latin typeface="Hurme Geometric Sans 1 Light" panose="020B0A00020000000000" pitchFamily="34" charset="0"/>
              </a:rPr>
              <a:t>2 </a:t>
            </a:r>
            <a:r>
              <a:rPr lang="en-US" sz="1000">
                <a:solidFill>
                  <a:srgbClr val="E7E6E6">
                    <a:lumMod val="25000"/>
                  </a:srgbClr>
                </a:solidFill>
                <a:latin typeface="Hurme Geometric Sans 1 Light" panose="020B0A00020000000000" pitchFamily="34" charset="0"/>
              </a:rPr>
              <a:t>toothpaste treatment reduced the relative abundance of Fusobacterium, </a:t>
            </a:r>
            <a:r>
              <a:rPr lang="en-US" sz="1000" err="1">
                <a:solidFill>
                  <a:srgbClr val="E7E6E6">
                    <a:lumMod val="25000"/>
                  </a:srgbClr>
                </a:solidFill>
                <a:latin typeface="Hurme Geometric Sans 1 Light" panose="020B0A00020000000000" pitchFamily="34" charset="0"/>
              </a:rPr>
              <a:t>Porphyromonas</a:t>
            </a:r>
            <a:r>
              <a:rPr lang="en-US" sz="1000">
                <a:solidFill>
                  <a:srgbClr val="E7E6E6">
                    <a:lumMod val="25000"/>
                  </a:srgbClr>
                </a:solidFill>
                <a:latin typeface="Hurme Geometric Sans 1 Light" panose="020B0A00020000000000" pitchFamily="34" charset="0"/>
              </a:rPr>
              <a:t>, Treponema, </a:t>
            </a:r>
            <a:r>
              <a:rPr lang="en-US" sz="1000" err="1">
                <a:solidFill>
                  <a:srgbClr val="E7E6E6">
                    <a:lumMod val="25000"/>
                  </a:srgbClr>
                </a:solidFill>
                <a:latin typeface="Hurme Geometric Sans 1 Light" panose="020B0A00020000000000" pitchFamily="34" charset="0"/>
              </a:rPr>
              <a:t>Prevotella</a:t>
            </a:r>
            <a:r>
              <a:rPr lang="en-US" sz="1000">
                <a:solidFill>
                  <a:srgbClr val="E7E6E6">
                    <a:lumMod val="25000"/>
                  </a:srgbClr>
                </a:solidFill>
                <a:latin typeface="Hurme Geometric Sans 1 Light" panose="020B0A00020000000000" pitchFamily="34" charset="0"/>
              </a:rPr>
              <a:t>, </a:t>
            </a:r>
            <a:r>
              <a:rPr lang="en-US" sz="1000" err="1">
                <a:solidFill>
                  <a:srgbClr val="E7E6E6">
                    <a:lumMod val="25000"/>
                  </a:srgbClr>
                </a:solidFill>
                <a:latin typeface="Hurme Geometric Sans 1 Light" panose="020B0A00020000000000" pitchFamily="34" charset="0"/>
              </a:rPr>
              <a:t>etc</a:t>
            </a:r>
            <a:r>
              <a:rPr lang="en-US" sz="1000">
                <a:solidFill>
                  <a:srgbClr val="E7E6E6">
                    <a:lumMod val="25000"/>
                  </a:srgbClr>
                </a:solidFill>
                <a:latin typeface="Hurme Geometric Sans 1 Light" panose="020B0A00020000000000" pitchFamily="34" charset="0"/>
              </a:rPr>
              <a:t> and increased the relative abundance of </a:t>
            </a:r>
            <a:r>
              <a:rPr lang="en-US" sz="1000" err="1">
                <a:solidFill>
                  <a:srgbClr val="E7E6E6">
                    <a:lumMod val="25000"/>
                  </a:srgbClr>
                </a:solidFill>
                <a:latin typeface="Hurme Geometric Sans 1 Light" panose="020B0A00020000000000" pitchFamily="34" charset="0"/>
              </a:rPr>
              <a:t>Rothia</a:t>
            </a:r>
            <a:r>
              <a:rPr lang="en-US" sz="1000">
                <a:solidFill>
                  <a:srgbClr val="E7E6E6">
                    <a:lumMod val="25000"/>
                  </a:srgbClr>
                </a:solidFill>
                <a:latin typeface="Hurme Geometric Sans 1 Light" panose="020B0A00020000000000" pitchFamily="34" charset="0"/>
              </a:rPr>
              <a:t>, Actinomyces. This change to the dental plaque microbiome composition is consistent with a return to a healthy no-mucositis microbiome and improved clinical signs and symptoms </a:t>
            </a:r>
          </a:p>
        </p:txBody>
      </p:sp>
      <p:grpSp>
        <p:nvGrpSpPr>
          <p:cNvPr id="88" name="Gruppieren 87">
            <a:extLst>
              <a:ext uri="{FF2B5EF4-FFF2-40B4-BE49-F238E27FC236}">
                <a16:creationId xmlns:a16="http://schemas.microsoft.com/office/drawing/2014/main" id="{14762FB3-0056-5E5B-E7AB-ED344A2E78A2}"/>
              </a:ext>
            </a:extLst>
          </p:cNvPr>
          <p:cNvGrpSpPr/>
          <p:nvPr/>
        </p:nvGrpSpPr>
        <p:grpSpPr>
          <a:xfrm>
            <a:off x="6211777" y="1367367"/>
            <a:ext cx="2558214" cy="2384133"/>
            <a:chOff x="9139127" y="3996185"/>
            <a:chExt cx="2558214" cy="2384133"/>
          </a:xfrm>
        </p:grpSpPr>
        <p:pic>
          <p:nvPicPr>
            <p:cNvPr id="71" name="Picture 69">
              <a:extLst>
                <a:ext uri="{FF2B5EF4-FFF2-40B4-BE49-F238E27FC236}">
                  <a16:creationId xmlns:a16="http://schemas.microsoft.com/office/drawing/2014/main" id="{17FFE6C1-7DA3-D7FE-C70B-27FDEA5021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104" t="9586" r="18236" b="21326"/>
            <a:stretch/>
          </p:blipFill>
          <p:spPr>
            <a:xfrm>
              <a:off x="9139127" y="3996185"/>
              <a:ext cx="2553938" cy="2384133"/>
            </a:xfrm>
            <a:prstGeom prst="roundRect">
              <a:avLst>
                <a:gd name="adj" fmla="val 10275"/>
              </a:avLst>
            </a:prstGeom>
          </p:spPr>
        </p:pic>
        <p:sp>
          <p:nvSpPr>
            <p:cNvPr id="84" name="Rechteck: obere Ecken abgerundet 83">
              <a:extLst>
                <a:ext uri="{FF2B5EF4-FFF2-40B4-BE49-F238E27FC236}">
                  <a16:creationId xmlns:a16="http://schemas.microsoft.com/office/drawing/2014/main" id="{D8D0EC25-C02E-2234-4479-75BD4D9E4F21}"/>
                </a:ext>
              </a:extLst>
            </p:cNvPr>
            <p:cNvSpPr/>
            <p:nvPr/>
          </p:nvSpPr>
          <p:spPr>
            <a:xfrm>
              <a:off x="9139127" y="3996186"/>
              <a:ext cx="2558214" cy="567087"/>
            </a:xfrm>
            <a:prstGeom prst="round2SameRect">
              <a:avLst>
                <a:gd name="adj1" fmla="val 43231"/>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TextBox 71">
              <a:extLst>
                <a:ext uri="{FF2B5EF4-FFF2-40B4-BE49-F238E27FC236}">
                  <a16:creationId xmlns:a16="http://schemas.microsoft.com/office/drawing/2014/main" id="{5FFAEA97-5C5E-B214-2E74-35D4144C0A2A}"/>
                </a:ext>
              </a:extLst>
            </p:cNvPr>
            <p:cNvSpPr txBox="1"/>
            <p:nvPr/>
          </p:nvSpPr>
          <p:spPr>
            <a:xfrm>
              <a:off x="9312789" y="4025764"/>
              <a:ext cx="2206614" cy="523220"/>
            </a:xfrm>
            <a:prstGeom prst="rect">
              <a:avLst/>
            </a:prstGeom>
            <a:noFill/>
          </p:spPr>
          <p:txBody>
            <a:bodyPr wrap="square">
              <a:spAutoFit/>
            </a:bodyPr>
            <a:lstStyle/>
            <a:p>
              <a:pPr algn="ctr"/>
              <a:r>
                <a:rPr lang="en-US" sz="1400" b="1">
                  <a:solidFill>
                    <a:schemeClr val="bg1"/>
                  </a:solidFill>
                </a:rPr>
                <a:t>Decrease in gingivitis-associated bacteria</a:t>
              </a:r>
            </a:p>
          </p:txBody>
        </p:sp>
        <p:sp>
          <p:nvSpPr>
            <p:cNvPr id="86" name="Arrow: Down 73">
              <a:extLst>
                <a:ext uri="{FF2B5EF4-FFF2-40B4-BE49-F238E27FC236}">
                  <a16:creationId xmlns:a16="http://schemas.microsoft.com/office/drawing/2014/main" id="{D3C77761-1E9F-1236-860A-CB979072639B}"/>
                </a:ext>
              </a:extLst>
            </p:cNvPr>
            <p:cNvSpPr/>
            <p:nvPr/>
          </p:nvSpPr>
          <p:spPr>
            <a:xfrm>
              <a:off x="11084504" y="4713506"/>
              <a:ext cx="407133" cy="1397663"/>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Gotham"/>
                <a:ea typeface="+mn-ea"/>
                <a:cs typeface="+mn-cs"/>
              </a:endParaRPr>
            </a:p>
          </p:txBody>
        </p:sp>
      </p:grpSp>
      <p:grpSp>
        <p:nvGrpSpPr>
          <p:cNvPr id="8" name="Gruppieren 7">
            <a:extLst>
              <a:ext uri="{FF2B5EF4-FFF2-40B4-BE49-F238E27FC236}">
                <a16:creationId xmlns:a16="http://schemas.microsoft.com/office/drawing/2014/main" id="{0E8C962E-2995-A881-32FC-ADDF446B602D}"/>
              </a:ext>
            </a:extLst>
          </p:cNvPr>
          <p:cNvGrpSpPr/>
          <p:nvPr/>
        </p:nvGrpSpPr>
        <p:grpSpPr>
          <a:xfrm>
            <a:off x="2950538" y="5150463"/>
            <a:ext cx="823746" cy="495718"/>
            <a:chOff x="9648927" y="260994"/>
            <a:chExt cx="1362016" cy="794132"/>
          </a:xfrm>
        </p:grpSpPr>
        <p:sp>
          <p:nvSpPr>
            <p:cNvPr id="9" name="Ellipse 8">
              <a:extLst>
                <a:ext uri="{FF2B5EF4-FFF2-40B4-BE49-F238E27FC236}">
                  <a16:creationId xmlns:a16="http://schemas.microsoft.com/office/drawing/2014/main" id="{92462EF0-CEF6-DB03-16A6-7D8F103D0253}"/>
                </a:ext>
              </a:extLst>
            </p:cNvPr>
            <p:cNvSpPr/>
            <p:nvPr/>
          </p:nvSpPr>
          <p:spPr>
            <a:xfrm>
              <a:off x="9648927" y="260994"/>
              <a:ext cx="363999" cy="363999"/>
            </a:xfrm>
            <a:prstGeom prst="ellipse">
              <a:avLst/>
            </a:prstGeom>
            <a:solidFill>
              <a:srgbClr val="A7A7AA"/>
            </a:solidFill>
            <a:ln>
              <a:solidFill>
                <a:srgbClr val="9A9A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HurmeGeometricSans1 Light"/>
                <a:ea typeface="+mn-ea"/>
                <a:cs typeface="+mn-cs"/>
              </a:endParaRPr>
            </a:p>
          </p:txBody>
        </p:sp>
        <p:sp>
          <p:nvSpPr>
            <p:cNvPr id="10" name="Ellipse 9">
              <a:extLst>
                <a:ext uri="{FF2B5EF4-FFF2-40B4-BE49-F238E27FC236}">
                  <a16:creationId xmlns:a16="http://schemas.microsoft.com/office/drawing/2014/main" id="{07E5D5B7-89C0-6997-34C9-B13F7F7925F2}"/>
                </a:ext>
              </a:extLst>
            </p:cNvPr>
            <p:cNvSpPr/>
            <p:nvPr/>
          </p:nvSpPr>
          <p:spPr>
            <a:xfrm>
              <a:off x="10614659" y="260994"/>
              <a:ext cx="363999" cy="363999"/>
            </a:xfrm>
            <a:prstGeom prst="ellipse">
              <a:avLst/>
            </a:prstGeom>
            <a:solidFill>
              <a:srgbClr val="A7A7AA"/>
            </a:solidFill>
            <a:ln>
              <a:solidFill>
                <a:srgbClr val="9A9A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HurmeGeometricSans1 Light"/>
                <a:ea typeface="+mn-ea"/>
                <a:cs typeface="+mn-cs"/>
              </a:endParaRPr>
            </a:p>
          </p:txBody>
        </p:sp>
        <p:pic>
          <p:nvPicPr>
            <p:cNvPr id="11" name="Picture 15">
              <a:extLst>
                <a:ext uri="{FF2B5EF4-FFF2-40B4-BE49-F238E27FC236}">
                  <a16:creationId xmlns:a16="http://schemas.microsoft.com/office/drawing/2014/main" id="{1CECAEB4-3260-EFBE-6055-436860DD51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4642" y="267108"/>
              <a:ext cx="1356301" cy="788018"/>
            </a:xfrm>
            <a:prstGeom prst="rect">
              <a:avLst/>
            </a:prstGeom>
          </p:spPr>
        </p:pic>
      </p:grpSp>
      <p:grpSp>
        <p:nvGrpSpPr>
          <p:cNvPr id="22" name="Gruppieren 21">
            <a:extLst>
              <a:ext uri="{FF2B5EF4-FFF2-40B4-BE49-F238E27FC236}">
                <a16:creationId xmlns:a16="http://schemas.microsoft.com/office/drawing/2014/main" id="{BF0963F2-E3A2-8EF2-4BB9-C6A785D3EDEA}"/>
              </a:ext>
            </a:extLst>
          </p:cNvPr>
          <p:cNvGrpSpPr/>
          <p:nvPr/>
        </p:nvGrpSpPr>
        <p:grpSpPr>
          <a:xfrm>
            <a:off x="189671" y="5218249"/>
            <a:ext cx="735399" cy="440501"/>
            <a:chOff x="9648927" y="260994"/>
            <a:chExt cx="1362016" cy="794132"/>
          </a:xfrm>
        </p:grpSpPr>
        <p:sp>
          <p:nvSpPr>
            <p:cNvPr id="23" name="Ellipse 22">
              <a:extLst>
                <a:ext uri="{FF2B5EF4-FFF2-40B4-BE49-F238E27FC236}">
                  <a16:creationId xmlns:a16="http://schemas.microsoft.com/office/drawing/2014/main" id="{C3121A98-1D63-0DF9-7677-547521726DF1}"/>
                </a:ext>
              </a:extLst>
            </p:cNvPr>
            <p:cNvSpPr/>
            <p:nvPr/>
          </p:nvSpPr>
          <p:spPr>
            <a:xfrm>
              <a:off x="9648927" y="260994"/>
              <a:ext cx="363999" cy="363999"/>
            </a:xfrm>
            <a:prstGeom prst="ellipse">
              <a:avLst/>
            </a:prstGeom>
            <a:solidFill>
              <a:srgbClr val="A7A7AA"/>
            </a:solidFill>
            <a:ln>
              <a:solidFill>
                <a:srgbClr val="9A9A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HurmeGeometricSans1 Light"/>
                <a:ea typeface="+mn-ea"/>
                <a:cs typeface="+mn-cs"/>
              </a:endParaRPr>
            </a:p>
          </p:txBody>
        </p:sp>
        <p:sp>
          <p:nvSpPr>
            <p:cNvPr id="25" name="Ellipse 24">
              <a:extLst>
                <a:ext uri="{FF2B5EF4-FFF2-40B4-BE49-F238E27FC236}">
                  <a16:creationId xmlns:a16="http://schemas.microsoft.com/office/drawing/2014/main" id="{C4A95958-2660-612B-9059-4D9A9665B623}"/>
                </a:ext>
              </a:extLst>
            </p:cNvPr>
            <p:cNvSpPr/>
            <p:nvPr/>
          </p:nvSpPr>
          <p:spPr>
            <a:xfrm>
              <a:off x="10614659" y="260994"/>
              <a:ext cx="363999" cy="363999"/>
            </a:xfrm>
            <a:prstGeom prst="ellipse">
              <a:avLst/>
            </a:prstGeom>
            <a:solidFill>
              <a:srgbClr val="A7A7AA"/>
            </a:solidFill>
            <a:ln>
              <a:solidFill>
                <a:srgbClr val="9A9A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HurmeGeometricSans1 Light"/>
                <a:ea typeface="+mn-ea"/>
                <a:cs typeface="+mn-cs"/>
              </a:endParaRPr>
            </a:p>
          </p:txBody>
        </p:sp>
        <p:pic>
          <p:nvPicPr>
            <p:cNvPr id="27" name="Picture 15">
              <a:extLst>
                <a:ext uri="{FF2B5EF4-FFF2-40B4-BE49-F238E27FC236}">
                  <a16:creationId xmlns:a16="http://schemas.microsoft.com/office/drawing/2014/main" id="{4381D1AC-ACF8-E0FE-6798-F3E8E11B5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4642" y="267108"/>
              <a:ext cx="1356301" cy="788018"/>
            </a:xfrm>
            <a:prstGeom prst="rect">
              <a:avLst/>
            </a:prstGeom>
          </p:spPr>
        </p:pic>
      </p:grpSp>
      <p:sp>
        <p:nvSpPr>
          <p:cNvPr id="4" name="TextBox 3">
            <a:extLst>
              <a:ext uri="{FF2B5EF4-FFF2-40B4-BE49-F238E27FC236}">
                <a16:creationId xmlns:a16="http://schemas.microsoft.com/office/drawing/2014/main" id="{B6A73B4E-AC23-51C9-989A-9BE3A8E2E458}"/>
              </a:ext>
            </a:extLst>
          </p:cNvPr>
          <p:cNvSpPr txBox="1"/>
          <p:nvPr/>
        </p:nvSpPr>
        <p:spPr>
          <a:xfrm>
            <a:off x="925444" y="5254487"/>
            <a:ext cx="5565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478"/>
                </a:solidFill>
                <a:latin typeface="Hurme Geometric Sans 1 Light"/>
              </a:rPr>
              <a:t>Vs.</a:t>
            </a:r>
            <a:endParaRPr lang="en-US"/>
          </a:p>
        </p:txBody>
      </p:sp>
      <p:sp>
        <p:nvSpPr>
          <p:cNvPr id="5" name="TextBox 4">
            <a:extLst>
              <a:ext uri="{FF2B5EF4-FFF2-40B4-BE49-F238E27FC236}">
                <a16:creationId xmlns:a16="http://schemas.microsoft.com/office/drawing/2014/main" id="{36452464-48BC-2A4E-B5BB-1561405FA85E}"/>
              </a:ext>
            </a:extLst>
          </p:cNvPr>
          <p:cNvSpPr txBox="1"/>
          <p:nvPr/>
        </p:nvSpPr>
        <p:spPr>
          <a:xfrm>
            <a:off x="185530" y="4117010"/>
            <a:ext cx="55261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003478"/>
                </a:solidFill>
                <a:highlight>
                  <a:srgbClr val="EDEBE9"/>
                </a:highlight>
                <a:latin typeface="Hurme Geometric Sans 1 Light"/>
              </a:rPr>
              <a:t>Stabilizing Effect in Natural Teeth </a:t>
            </a:r>
            <a:r>
              <a:rPr lang="en-US" sz="2800">
                <a:highlight>
                  <a:srgbClr val="EDEBE9"/>
                </a:highlight>
                <a:latin typeface="Hurme Geometric Sans 1 Light"/>
              </a:rPr>
              <a:t>​</a:t>
            </a:r>
            <a:endParaRPr lang="en-US"/>
          </a:p>
        </p:txBody>
      </p:sp>
      <p:sp>
        <p:nvSpPr>
          <p:cNvPr id="6" name="TextBox 5">
            <a:extLst>
              <a:ext uri="{FF2B5EF4-FFF2-40B4-BE49-F238E27FC236}">
                <a16:creationId xmlns:a16="http://schemas.microsoft.com/office/drawing/2014/main" id="{6034504E-4B50-C2DE-A5FA-A415A2A15EE9}"/>
              </a:ext>
            </a:extLst>
          </p:cNvPr>
          <p:cNvSpPr txBox="1"/>
          <p:nvPr/>
        </p:nvSpPr>
        <p:spPr>
          <a:xfrm>
            <a:off x="6546573" y="4117009"/>
            <a:ext cx="48966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003478"/>
                </a:solidFill>
                <a:highlight>
                  <a:srgbClr val="EDEBE9"/>
                </a:highlight>
                <a:latin typeface="Hurme Geometric Sans 1 Light"/>
              </a:rPr>
              <a:t>Stabilizing Effect Peri-Implant</a:t>
            </a:r>
            <a:endParaRPr lang="en-US" err="1"/>
          </a:p>
        </p:txBody>
      </p:sp>
      <p:sp>
        <p:nvSpPr>
          <p:cNvPr id="7" name="TextBox 6">
            <a:extLst>
              <a:ext uri="{FF2B5EF4-FFF2-40B4-BE49-F238E27FC236}">
                <a16:creationId xmlns:a16="http://schemas.microsoft.com/office/drawing/2014/main" id="{D4F5D539-4FC9-0422-B0B0-D4BD80A6495D}"/>
              </a:ext>
            </a:extLst>
          </p:cNvPr>
          <p:cNvSpPr txBox="1"/>
          <p:nvPr/>
        </p:nvSpPr>
        <p:spPr>
          <a:xfrm>
            <a:off x="3851966" y="5221356"/>
            <a:ext cx="5565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478"/>
                </a:solidFill>
                <a:latin typeface="Hurme Geometric Sans 1 Light"/>
              </a:rPr>
              <a:t>Vs.</a:t>
            </a:r>
            <a:endParaRPr lang="en-US"/>
          </a:p>
        </p:txBody>
      </p:sp>
      <p:sp>
        <p:nvSpPr>
          <p:cNvPr id="12" name="Footer Placeholder 43">
            <a:extLst>
              <a:ext uri="{FF2B5EF4-FFF2-40B4-BE49-F238E27FC236}">
                <a16:creationId xmlns:a16="http://schemas.microsoft.com/office/drawing/2014/main" id="{28606686-08D5-201C-2735-DD55989A10BC}"/>
              </a:ext>
            </a:extLst>
          </p:cNvPr>
          <p:cNvSpPr txBox="1">
            <a:spLocks/>
          </p:cNvSpPr>
          <p:nvPr/>
        </p:nvSpPr>
        <p:spPr>
          <a:xfrm>
            <a:off x="9340" y="6524713"/>
            <a:ext cx="4114800" cy="333287"/>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Courtesy of Procter &amp; Gamble </a:t>
            </a:r>
          </a:p>
        </p:txBody>
      </p:sp>
      <p:sp>
        <p:nvSpPr>
          <p:cNvPr id="13" name="TextBox 12">
            <a:extLst>
              <a:ext uri="{FF2B5EF4-FFF2-40B4-BE49-F238E27FC236}">
                <a16:creationId xmlns:a16="http://schemas.microsoft.com/office/drawing/2014/main" id="{335791DC-89B1-499E-2C8B-A634A4A52D4F}"/>
              </a:ext>
            </a:extLst>
          </p:cNvPr>
          <p:cNvSpPr txBox="1"/>
          <p:nvPr/>
        </p:nvSpPr>
        <p:spPr>
          <a:xfrm>
            <a:off x="7840895" y="6157316"/>
            <a:ext cx="6272372" cy="215444"/>
          </a:xfrm>
          <a:prstGeom prst="rect">
            <a:avLst/>
          </a:prstGeom>
          <a:noFill/>
        </p:spPr>
        <p:txBody>
          <a:bodyPr wrap="square">
            <a:spAutoFit/>
          </a:bodyPr>
          <a:lstStyle/>
          <a:p>
            <a:r>
              <a:rPr lang="fr-FR" sz="800" dirty="0">
                <a:latin typeface="Hurme Geometric Sans 1 Light"/>
              </a:rPr>
              <a:t>Ramji et al. J Dent </a:t>
            </a:r>
            <a:r>
              <a:rPr lang="fr-FR" sz="800" dirty="0" err="1">
                <a:latin typeface="Hurme Geometric Sans 1 Light"/>
              </a:rPr>
              <a:t>Res</a:t>
            </a:r>
            <a:r>
              <a:rPr lang="fr-FR" sz="800" dirty="0">
                <a:latin typeface="Hurme Geometric Sans 1 Light"/>
              </a:rPr>
              <a:t> (</a:t>
            </a:r>
            <a:r>
              <a:rPr lang="fr-FR" sz="800" dirty="0" err="1">
                <a:latin typeface="Hurme Geometric Sans 1 Light"/>
              </a:rPr>
              <a:t>Spec</a:t>
            </a:r>
            <a:r>
              <a:rPr lang="fr-FR" sz="800" dirty="0">
                <a:latin typeface="Hurme Geometric Sans 1 Light"/>
              </a:rPr>
              <a:t> </a:t>
            </a:r>
            <a:r>
              <a:rPr lang="fr-FR" sz="800" dirty="0" err="1">
                <a:latin typeface="Hurme Geometric Sans 1 Light"/>
              </a:rPr>
              <a:t>Iss</a:t>
            </a:r>
            <a:r>
              <a:rPr lang="fr-FR" sz="800" dirty="0">
                <a:latin typeface="Hurme Geometric Sans 1 Light"/>
              </a:rPr>
              <a:t> A) 2024; 103: Abstract 2509.</a:t>
            </a:r>
          </a:p>
        </p:txBody>
      </p:sp>
    </p:spTree>
    <p:extLst>
      <p:ext uri="{BB962C8B-B14F-4D97-AF65-F5344CB8AC3E}">
        <p14:creationId xmlns:p14="http://schemas.microsoft.com/office/powerpoint/2010/main" val="114555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4785BDFB-D971-5505-86C5-DD103DA096CD}"/>
              </a:ext>
            </a:extLst>
          </p:cNvPr>
          <p:cNvSpPr>
            <a:spLocks noGrp="1"/>
          </p:cNvSpPr>
          <p:nvPr>
            <p:ph type="title"/>
          </p:nvPr>
        </p:nvSpPr>
        <p:spPr>
          <a:xfrm>
            <a:off x="1018175" y="5833387"/>
            <a:ext cx="10515600" cy="923330"/>
          </a:xfrm>
        </p:spPr>
        <p:txBody>
          <a:bodyPr>
            <a:normAutofit/>
          </a:bodyPr>
          <a:lstStyle/>
          <a:p>
            <a:r>
              <a:rPr lang="en-US" sz="1000" b="0" i="0">
                <a:solidFill>
                  <a:schemeClr val="bg1"/>
                </a:solidFill>
                <a:effectLst/>
                <a:latin typeface="MuseoSans"/>
              </a:rPr>
              <a:t>Representative FISH-CLSM and 3D reconstructed images using probes targeting specific bacterial strains and metal ions. Simultaneous hybridization for the SN treated biofilm with species-specific probes targeted for: </a:t>
            </a:r>
            <a:r>
              <a:rPr lang="en-US" sz="1000" b="1" i="0">
                <a:solidFill>
                  <a:schemeClr val="bg1"/>
                </a:solidFill>
                <a:effectLst/>
                <a:latin typeface="MuseoSans"/>
              </a:rPr>
              <a:t> (C)</a:t>
            </a:r>
            <a:r>
              <a:rPr lang="en-US" sz="1000" b="0" i="0">
                <a:solidFill>
                  <a:schemeClr val="bg1"/>
                </a:solidFill>
                <a:effectLst/>
                <a:latin typeface="MuseoSans"/>
              </a:rPr>
              <a:t> Combined 3D reconstructed image for SN-treated </a:t>
            </a:r>
            <a:r>
              <a:rPr lang="en-US" sz="1000" b="0" i="1">
                <a:solidFill>
                  <a:schemeClr val="bg1"/>
                </a:solidFill>
                <a:effectLst/>
                <a:latin typeface="MuseoSans"/>
              </a:rPr>
              <a:t>in situ</a:t>
            </a:r>
            <a:r>
              <a:rPr lang="en-US" sz="1000" b="0" i="0">
                <a:solidFill>
                  <a:schemeClr val="bg1"/>
                </a:solidFill>
                <a:effectLst/>
                <a:latin typeface="MuseoSans"/>
              </a:rPr>
              <a:t> biofilm with probes targeting for Sn</a:t>
            </a:r>
            <a:r>
              <a:rPr lang="en-US" sz="1000" b="0" i="0" baseline="30000">
                <a:solidFill>
                  <a:schemeClr val="bg1"/>
                </a:solidFill>
                <a:effectLst/>
                <a:latin typeface="MuseoSans"/>
              </a:rPr>
              <a:t>2+</a:t>
            </a:r>
            <a:r>
              <a:rPr lang="en-US" sz="1000" b="0" i="0">
                <a:solidFill>
                  <a:schemeClr val="bg1"/>
                </a:solidFill>
                <a:effectLst/>
                <a:latin typeface="MuseoSans"/>
              </a:rPr>
              <a:t> (red), </a:t>
            </a:r>
            <a:r>
              <a:rPr lang="en-US" sz="1000" b="0" i="1">
                <a:solidFill>
                  <a:schemeClr val="bg1"/>
                </a:solidFill>
                <a:effectLst/>
                <a:latin typeface="MuseoSans"/>
              </a:rPr>
              <a:t>S. </a:t>
            </a:r>
            <a:r>
              <a:rPr lang="en-US" sz="1000" b="0" i="1" err="1">
                <a:solidFill>
                  <a:schemeClr val="bg1"/>
                </a:solidFill>
                <a:effectLst/>
                <a:latin typeface="MuseoSans"/>
              </a:rPr>
              <a:t>oralis</a:t>
            </a:r>
            <a:r>
              <a:rPr lang="en-US" sz="1000" b="0" i="0">
                <a:solidFill>
                  <a:schemeClr val="bg1"/>
                </a:solidFill>
                <a:effectLst/>
                <a:latin typeface="MuseoSans"/>
              </a:rPr>
              <a:t> (yellow), </a:t>
            </a:r>
            <a:r>
              <a:rPr lang="en-US" sz="1000" b="0" i="1">
                <a:solidFill>
                  <a:schemeClr val="bg1"/>
                </a:solidFill>
                <a:effectLst/>
                <a:latin typeface="MuseoSans"/>
              </a:rPr>
              <a:t>S. sanguinis</a:t>
            </a:r>
            <a:r>
              <a:rPr lang="en-US" sz="1000" b="0" i="0">
                <a:solidFill>
                  <a:schemeClr val="bg1"/>
                </a:solidFill>
                <a:effectLst/>
                <a:latin typeface="MuseoSans"/>
              </a:rPr>
              <a:t> (cyan), </a:t>
            </a:r>
            <a:r>
              <a:rPr lang="en-US" sz="1000" b="0" i="1">
                <a:solidFill>
                  <a:schemeClr val="bg1"/>
                </a:solidFill>
                <a:effectLst/>
                <a:latin typeface="MuseoSans"/>
              </a:rPr>
              <a:t>P. gingivalis</a:t>
            </a:r>
            <a:r>
              <a:rPr lang="en-US" sz="1000" b="0" i="0">
                <a:solidFill>
                  <a:schemeClr val="bg1"/>
                </a:solidFill>
                <a:effectLst/>
                <a:latin typeface="MuseoSans"/>
              </a:rPr>
              <a:t> (purple) and non-specific white (non-specific). Bar: 10 </a:t>
            </a:r>
            <a:r>
              <a:rPr lang="el-GR" sz="1000" b="0" i="0">
                <a:solidFill>
                  <a:schemeClr val="bg1"/>
                </a:solidFill>
                <a:effectLst/>
                <a:latin typeface="MuseoSans"/>
              </a:rPr>
              <a:t>μ</a:t>
            </a:r>
            <a:r>
              <a:rPr lang="en-US" sz="1000" b="0" i="0">
                <a:solidFill>
                  <a:schemeClr val="bg1"/>
                </a:solidFill>
                <a:effectLst/>
                <a:latin typeface="MuseoSans"/>
              </a:rPr>
              <a:t>m. </a:t>
            </a:r>
            <a:endParaRPr lang="en-US" sz="1000">
              <a:solidFill>
                <a:schemeClr val="bg1"/>
              </a:solidFill>
            </a:endParaRPr>
          </a:p>
        </p:txBody>
      </p:sp>
      <p:pic>
        <p:nvPicPr>
          <p:cNvPr id="64" name="Picture 63">
            <a:extLst>
              <a:ext uri="{FF2B5EF4-FFF2-40B4-BE49-F238E27FC236}">
                <a16:creationId xmlns:a16="http://schemas.microsoft.com/office/drawing/2014/main" id="{450648D3-1369-CAA4-4E2B-4EC818E294D2}"/>
              </a:ext>
            </a:extLst>
          </p:cNvPr>
          <p:cNvPicPr>
            <a:picLocks noChangeAspect="1"/>
          </p:cNvPicPr>
          <p:nvPr/>
        </p:nvPicPr>
        <p:blipFill>
          <a:blip r:embed="rId2"/>
          <a:stretch>
            <a:fillRect/>
          </a:stretch>
        </p:blipFill>
        <p:spPr>
          <a:xfrm>
            <a:off x="2348886" y="1220458"/>
            <a:ext cx="7680007" cy="4715794"/>
          </a:xfrm>
          <a:prstGeom prst="rect">
            <a:avLst/>
          </a:prstGeom>
        </p:spPr>
      </p:pic>
      <p:sp>
        <p:nvSpPr>
          <p:cNvPr id="3" name="TextBox 2">
            <a:extLst>
              <a:ext uri="{FF2B5EF4-FFF2-40B4-BE49-F238E27FC236}">
                <a16:creationId xmlns:a16="http://schemas.microsoft.com/office/drawing/2014/main" id="{6F4C8FEB-93D3-B3A9-273C-D2DE4ED541AC}"/>
              </a:ext>
            </a:extLst>
          </p:cNvPr>
          <p:cNvSpPr txBox="1"/>
          <p:nvPr/>
        </p:nvSpPr>
        <p:spPr>
          <a:xfrm>
            <a:off x="2760617" y="399993"/>
            <a:ext cx="6165668" cy="646331"/>
          </a:xfrm>
          <a:prstGeom prst="rect">
            <a:avLst/>
          </a:prstGeom>
          <a:noFill/>
        </p:spPr>
        <p:txBody>
          <a:bodyPr wrap="square">
            <a:spAutoFit/>
          </a:bodyPr>
          <a:lstStyle/>
          <a:p>
            <a:pPr algn="ctr"/>
            <a:r>
              <a:rPr lang="en-US" sz="1800" b="0" i="0">
                <a:solidFill>
                  <a:schemeClr val="bg1"/>
                </a:solidFill>
                <a:effectLst/>
                <a:latin typeface="MuseoSans"/>
              </a:rPr>
              <a:t>Sn</a:t>
            </a:r>
            <a:r>
              <a:rPr lang="en-US" sz="1800" b="0" i="0" baseline="30000">
                <a:solidFill>
                  <a:schemeClr val="bg1"/>
                </a:solidFill>
                <a:effectLst/>
                <a:latin typeface="MuseoSans"/>
              </a:rPr>
              <a:t>2+</a:t>
            </a:r>
            <a:r>
              <a:rPr lang="en-US" sz="1800" b="0" i="0">
                <a:solidFill>
                  <a:schemeClr val="bg1"/>
                </a:solidFill>
                <a:effectLst/>
                <a:latin typeface="MuseoSans"/>
              </a:rPr>
              <a:t> specific intracellular imaging reflected the colocalization of Sn</a:t>
            </a:r>
            <a:r>
              <a:rPr lang="en-US" sz="1800" b="0" i="0" baseline="30000">
                <a:solidFill>
                  <a:schemeClr val="bg1"/>
                </a:solidFill>
                <a:effectLst/>
                <a:latin typeface="MuseoSans"/>
              </a:rPr>
              <a:t>2+</a:t>
            </a:r>
            <a:r>
              <a:rPr lang="en-US" sz="1800" b="0" i="0">
                <a:solidFill>
                  <a:schemeClr val="bg1"/>
                </a:solidFill>
                <a:effectLst/>
                <a:latin typeface="MuseoSans"/>
              </a:rPr>
              <a:t> ions with </a:t>
            </a:r>
            <a:r>
              <a:rPr lang="en-US" sz="1800" b="0" i="1">
                <a:solidFill>
                  <a:schemeClr val="bg1"/>
                </a:solidFill>
                <a:effectLst/>
                <a:latin typeface="MuseoSans"/>
              </a:rPr>
              <a:t>P. gingivalis</a:t>
            </a:r>
            <a:r>
              <a:rPr lang="en-US" sz="1800" b="0" i="0">
                <a:solidFill>
                  <a:schemeClr val="bg1"/>
                </a:solidFill>
                <a:effectLst/>
                <a:latin typeface="MuseoSans"/>
              </a:rPr>
              <a:t> but not with other species. </a:t>
            </a:r>
            <a:endParaRPr lang="en-US" sz="1800">
              <a:solidFill>
                <a:schemeClr val="bg1"/>
              </a:solidFill>
            </a:endParaRPr>
          </a:p>
        </p:txBody>
      </p:sp>
      <p:sp>
        <p:nvSpPr>
          <p:cNvPr id="4" name="TextBox 3">
            <a:extLst>
              <a:ext uri="{FF2B5EF4-FFF2-40B4-BE49-F238E27FC236}">
                <a16:creationId xmlns:a16="http://schemas.microsoft.com/office/drawing/2014/main" id="{6EED48CF-9A5E-B453-5BF2-255DF01709CF}"/>
              </a:ext>
            </a:extLst>
          </p:cNvPr>
          <p:cNvSpPr txBox="1"/>
          <p:nvPr/>
        </p:nvSpPr>
        <p:spPr>
          <a:xfrm>
            <a:off x="6627223" y="6627168"/>
            <a:ext cx="5956663" cy="230832"/>
          </a:xfrm>
          <a:prstGeom prst="rect">
            <a:avLst/>
          </a:prstGeom>
          <a:noFill/>
        </p:spPr>
        <p:txBody>
          <a:bodyPr wrap="square">
            <a:spAutoFit/>
          </a:bodyPr>
          <a:lstStyle/>
          <a:p>
            <a:pPr algn="l"/>
            <a:r>
              <a:rPr lang="en-US" sz="900" b="0" i="0">
                <a:solidFill>
                  <a:schemeClr val="bg1"/>
                </a:solidFill>
                <a:effectLst/>
                <a:latin typeface="MuseoSans"/>
              </a:rPr>
              <a:t>Chen, D et al. Front. </a:t>
            </a:r>
            <a:r>
              <a:rPr lang="en-US" sz="900" b="0" i="0" err="1">
                <a:solidFill>
                  <a:schemeClr val="bg1"/>
                </a:solidFill>
                <a:effectLst/>
                <a:latin typeface="MuseoSans"/>
              </a:rPr>
              <a:t>Microbiol</a:t>
            </a:r>
            <a:r>
              <a:rPr lang="en-US" sz="900" b="0" i="0">
                <a:solidFill>
                  <a:schemeClr val="bg1"/>
                </a:solidFill>
                <a:effectLst/>
                <a:latin typeface="MuseoSans"/>
              </a:rPr>
              <a:t>., 14 February 2024 Volume 15 - 2024 | </a:t>
            </a:r>
            <a:r>
              <a:rPr lang="en-US" sz="900" b="0" i="0" u="none" strike="noStrike">
                <a:solidFill>
                  <a:schemeClr val="bg1"/>
                </a:solidFill>
                <a:effectLst/>
                <a:latin typeface="MuseoSans"/>
                <a:hlinkClick r:id="rId3">
                  <a:extLst>
                    <a:ext uri="{A12FA001-AC4F-418D-AE19-62706E023703}">
                      <ahyp:hlinkClr xmlns:ahyp="http://schemas.microsoft.com/office/drawing/2018/hyperlinkcolor" val="tx"/>
                    </a:ext>
                  </a:extLst>
                </a:hlinkClick>
              </a:rPr>
              <a:t>https://doi.org/10.3389/fmicb.2024.1327913</a:t>
            </a:r>
            <a:endParaRPr lang="en-US" sz="900" b="0" i="0">
              <a:solidFill>
                <a:schemeClr val="bg1"/>
              </a:solidFill>
              <a:effectLst/>
              <a:latin typeface="MuseoSans"/>
            </a:endParaRPr>
          </a:p>
        </p:txBody>
      </p:sp>
      <p:sp>
        <p:nvSpPr>
          <p:cNvPr id="5" name="Footer Placeholder 43">
            <a:extLst>
              <a:ext uri="{FF2B5EF4-FFF2-40B4-BE49-F238E27FC236}">
                <a16:creationId xmlns:a16="http://schemas.microsoft.com/office/drawing/2014/main" id="{EBB16F16-93EA-5487-D272-507C1A502C24}"/>
              </a:ext>
            </a:extLst>
          </p:cNvPr>
          <p:cNvSpPr txBox="1">
            <a:spLocks/>
          </p:cNvSpPr>
          <p:nvPr/>
        </p:nvSpPr>
        <p:spPr>
          <a:xfrm>
            <a:off x="9340" y="6524713"/>
            <a:ext cx="4114800" cy="333287"/>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Courtesy of Procter &amp; Gamble </a:t>
            </a:r>
          </a:p>
        </p:txBody>
      </p:sp>
    </p:spTree>
    <p:extLst>
      <p:ext uri="{BB962C8B-B14F-4D97-AF65-F5344CB8AC3E}">
        <p14:creationId xmlns:p14="http://schemas.microsoft.com/office/powerpoint/2010/main" val="4250039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0344747-272B-38EC-6E48-66798C14E098}"/>
              </a:ext>
            </a:extLst>
          </p:cNvPr>
          <p:cNvSpPr>
            <a:spLocks noGrp="1"/>
          </p:cNvSpPr>
          <p:nvPr>
            <p:ph type="title"/>
          </p:nvPr>
        </p:nvSpPr>
        <p:spPr>
          <a:xfrm>
            <a:off x="902208" y="3669899"/>
            <a:ext cx="10515600" cy="1325563"/>
          </a:xfrm>
        </p:spPr>
        <p:txBody>
          <a:bodyPr/>
          <a:lstStyle/>
          <a:p>
            <a:pPr algn="ctr"/>
            <a:r>
              <a:rPr lang="en-US" altLang="zh-CN" b="1" i="1">
                <a:solidFill>
                  <a:srgbClr val="FFFF00"/>
                </a:solidFill>
                <a:latin typeface="Calibri" panose="020F0502020204030204" pitchFamily="34" charset="0"/>
                <a:cs typeface="Calibri" panose="020F0502020204030204" pitchFamily="34" charset="0"/>
              </a:rPr>
              <a:t>S. Mutans </a:t>
            </a:r>
            <a:r>
              <a:rPr lang="en-US" altLang="zh-CN" b="1">
                <a:solidFill>
                  <a:schemeClr val="bg1"/>
                </a:solidFill>
                <a:latin typeface="Calibri" panose="020F0502020204030204" pitchFamily="34" charset="0"/>
                <a:cs typeface="Calibri" panose="020F0502020204030204" pitchFamily="34" charset="0"/>
              </a:rPr>
              <a:t>vs </a:t>
            </a:r>
            <a:r>
              <a:rPr lang="en-US" altLang="zh-CN" b="1">
                <a:solidFill>
                  <a:srgbClr val="92D050"/>
                </a:solidFill>
                <a:latin typeface="Calibri" panose="020F0502020204030204" pitchFamily="34" charset="0"/>
                <a:cs typeface="Calibri" panose="020F0502020204030204" pitchFamily="34" charset="0"/>
              </a:rPr>
              <a:t>Rest Bacteria</a:t>
            </a:r>
            <a:endParaRPr lang="zh-CN" altLang="en-US" b="1">
              <a:solidFill>
                <a:srgbClr val="92D050"/>
              </a:solidFill>
              <a:latin typeface="Calibri" panose="020F0502020204030204" pitchFamily="34" charset="0"/>
              <a:cs typeface="Calibri" panose="020F0502020204030204" pitchFamily="34" charset="0"/>
            </a:endParaRPr>
          </a:p>
        </p:txBody>
      </p:sp>
      <p:sp>
        <p:nvSpPr>
          <p:cNvPr id="5" name="文本框 4">
            <a:extLst>
              <a:ext uri="{FF2B5EF4-FFF2-40B4-BE49-F238E27FC236}">
                <a16:creationId xmlns:a16="http://schemas.microsoft.com/office/drawing/2014/main" id="{A0239CD2-698A-48DC-3C37-BD88D2A943B1}"/>
              </a:ext>
            </a:extLst>
          </p:cNvPr>
          <p:cNvSpPr txBox="1"/>
          <p:nvPr/>
        </p:nvSpPr>
        <p:spPr>
          <a:xfrm>
            <a:off x="3936360" y="3160860"/>
            <a:ext cx="8290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5B9BD5">
                    <a:lumMod val="40000"/>
                    <a:lumOff val="60000"/>
                  </a:srgbClr>
                </a:solidFill>
                <a:effectLst/>
                <a:uLnTx/>
                <a:uFillTx/>
                <a:latin typeface="Calibri" panose="020F0502020204030204" pitchFamily="34" charset="0"/>
                <a:ea typeface="+mn-ea"/>
                <a:cs typeface="Calibri" panose="020F0502020204030204" pitchFamily="34" charset="0"/>
              </a:rPr>
              <a:t>Before</a:t>
            </a:r>
            <a:endParaRPr kumimoji="0" lang="zh-CN" altLang="en-US" sz="1800" b="1" i="0" u="none" strike="noStrike" kern="1200" cap="none" spc="0" normalizeH="0" baseline="0" noProof="0">
              <a:ln>
                <a:noFill/>
              </a:ln>
              <a:solidFill>
                <a:srgbClr val="5B9BD5">
                  <a:lumMod val="40000"/>
                  <a:lumOff val="60000"/>
                </a:srgbClr>
              </a:solidFill>
              <a:effectLst/>
              <a:uLnTx/>
              <a:uFillTx/>
              <a:latin typeface="Calibri" panose="020F0502020204030204" pitchFamily="34" charset="0"/>
              <a:ea typeface="+mn-ea"/>
              <a:cs typeface="Calibri" panose="020F0502020204030204" pitchFamily="34" charset="0"/>
            </a:endParaRPr>
          </a:p>
        </p:txBody>
      </p:sp>
      <p:sp>
        <p:nvSpPr>
          <p:cNvPr id="6" name="文本框 5">
            <a:extLst>
              <a:ext uri="{FF2B5EF4-FFF2-40B4-BE49-F238E27FC236}">
                <a16:creationId xmlns:a16="http://schemas.microsoft.com/office/drawing/2014/main" id="{956DFAFB-C2A9-77A4-65C1-E35B9793443A}"/>
              </a:ext>
            </a:extLst>
          </p:cNvPr>
          <p:cNvSpPr txBox="1"/>
          <p:nvPr/>
        </p:nvSpPr>
        <p:spPr>
          <a:xfrm>
            <a:off x="7755438" y="3282075"/>
            <a:ext cx="6723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5B9BD5">
                    <a:lumMod val="40000"/>
                    <a:lumOff val="60000"/>
                  </a:srgbClr>
                </a:solidFill>
                <a:effectLst/>
                <a:uLnTx/>
                <a:uFillTx/>
                <a:latin typeface="Calibri" panose="020F0502020204030204" pitchFamily="34" charset="0"/>
                <a:ea typeface="+mn-ea"/>
                <a:cs typeface="Calibri" panose="020F0502020204030204" pitchFamily="34" charset="0"/>
              </a:rPr>
              <a:t>After</a:t>
            </a:r>
            <a:endParaRPr kumimoji="0" lang="zh-CN" altLang="en-US" sz="1800" b="1" i="0" u="none" strike="noStrike" kern="1200" cap="none" spc="0" normalizeH="0" baseline="0" noProof="0">
              <a:ln>
                <a:noFill/>
              </a:ln>
              <a:solidFill>
                <a:srgbClr val="5B9BD5">
                  <a:lumMod val="40000"/>
                  <a:lumOff val="60000"/>
                </a:srgbClr>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07FAD276-58EE-53AB-C6E1-7D5D44C0AE1F}"/>
              </a:ext>
            </a:extLst>
          </p:cNvPr>
          <p:cNvSpPr txBox="1"/>
          <p:nvPr/>
        </p:nvSpPr>
        <p:spPr>
          <a:xfrm>
            <a:off x="6627223" y="6627168"/>
            <a:ext cx="5956663"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MuseoSans"/>
                <a:ea typeface="+mn-ea"/>
                <a:cs typeface="+mn-cs"/>
              </a:rPr>
              <a:t>Chen, D et al. Front. </a:t>
            </a:r>
            <a:r>
              <a:rPr kumimoji="0" lang="en-US" sz="900" b="0" i="0" u="none" strike="noStrike" kern="1200" cap="none" spc="0" normalizeH="0" baseline="0" noProof="0" err="1">
                <a:ln>
                  <a:noFill/>
                </a:ln>
                <a:solidFill>
                  <a:prstClr val="white"/>
                </a:solidFill>
                <a:effectLst/>
                <a:uLnTx/>
                <a:uFillTx/>
                <a:latin typeface="MuseoSans"/>
                <a:ea typeface="+mn-ea"/>
                <a:cs typeface="+mn-cs"/>
              </a:rPr>
              <a:t>Microbiol</a:t>
            </a:r>
            <a:r>
              <a:rPr kumimoji="0" lang="en-US" sz="900" b="0" i="0" u="none" strike="noStrike" kern="1200" cap="none" spc="0" normalizeH="0" baseline="0" noProof="0">
                <a:ln>
                  <a:noFill/>
                </a:ln>
                <a:solidFill>
                  <a:prstClr val="white"/>
                </a:solidFill>
                <a:effectLst/>
                <a:uLnTx/>
                <a:uFillTx/>
                <a:latin typeface="MuseoSans"/>
                <a:ea typeface="+mn-ea"/>
                <a:cs typeface="+mn-cs"/>
              </a:rPr>
              <a:t>., 14 February 2024 Volume 15 - 2024 | </a:t>
            </a:r>
            <a:r>
              <a:rPr kumimoji="0" lang="en-US" sz="900" b="0" i="0" u="none" strike="noStrike" kern="1200" cap="none" spc="0" normalizeH="0" baseline="0" noProof="0">
                <a:ln>
                  <a:noFill/>
                </a:ln>
                <a:solidFill>
                  <a:prstClr val="white"/>
                </a:solidFill>
                <a:effectLst/>
                <a:uLnTx/>
                <a:uFillTx/>
                <a:latin typeface="MuseoSans"/>
                <a:ea typeface="+mn-ea"/>
                <a:cs typeface="+mn-cs"/>
                <a:hlinkClick r:id="rId2">
                  <a:extLst>
                    <a:ext uri="{A12FA001-AC4F-418D-AE19-62706E023703}">
                      <ahyp:hlinkClr xmlns:ahyp="http://schemas.microsoft.com/office/drawing/2018/hyperlinkcolor" val="tx"/>
                    </a:ext>
                  </a:extLst>
                </a:hlinkClick>
              </a:rPr>
              <a:t>https://doi.org/10.3389/fmicb.2024.1327913</a:t>
            </a:r>
            <a:endParaRPr kumimoji="0" lang="en-US" sz="900" b="0" i="0" u="none" strike="noStrike" kern="1200" cap="none" spc="0" normalizeH="0" baseline="0" noProof="0">
              <a:ln>
                <a:noFill/>
              </a:ln>
              <a:solidFill>
                <a:prstClr val="white"/>
              </a:solidFill>
              <a:effectLst/>
              <a:uLnTx/>
              <a:uFillTx/>
              <a:latin typeface="MuseoSans"/>
              <a:ea typeface="+mn-ea"/>
              <a:cs typeface="+mn-cs"/>
            </a:endParaRPr>
          </a:p>
        </p:txBody>
      </p:sp>
      <p:sp>
        <p:nvSpPr>
          <p:cNvPr id="11" name="TextBox 10">
            <a:extLst>
              <a:ext uri="{FF2B5EF4-FFF2-40B4-BE49-F238E27FC236}">
                <a16:creationId xmlns:a16="http://schemas.microsoft.com/office/drawing/2014/main" id="{2BEE438B-5466-7D11-CC4A-C2BAEBD46F15}"/>
              </a:ext>
            </a:extLst>
          </p:cNvPr>
          <p:cNvSpPr txBox="1"/>
          <p:nvPr/>
        </p:nvSpPr>
        <p:spPr>
          <a:xfrm>
            <a:off x="3014037" y="6116960"/>
            <a:ext cx="629194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85000"/>
                  </a:prstClr>
                </a:solidFill>
                <a:effectLst/>
                <a:uLnTx/>
                <a:uFillTx/>
                <a:latin typeface="MuseoSans"/>
                <a:ea typeface="+mn-ea"/>
                <a:cs typeface="+mn-cs"/>
              </a:rPr>
              <a:t>primary causative agent </a:t>
            </a:r>
            <a:r>
              <a:rPr kumimoji="0" lang="en-US" sz="1200" b="0" i="1" u="none" strike="noStrike" kern="1200" cap="none" spc="0" normalizeH="0" baseline="0" noProof="0">
                <a:ln>
                  <a:noFill/>
                </a:ln>
                <a:solidFill>
                  <a:prstClr val="white">
                    <a:lumMod val="85000"/>
                  </a:prstClr>
                </a:solidFill>
                <a:effectLst/>
                <a:uLnTx/>
                <a:uFillTx/>
                <a:latin typeface="MuseoSans"/>
                <a:ea typeface="+mn-ea"/>
                <a:cs typeface="+mn-cs"/>
              </a:rPr>
              <a:t>S. mutans</a:t>
            </a:r>
            <a:r>
              <a:rPr kumimoji="0" lang="en-US" sz="1200" b="0" i="0" u="none" strike="noStrike" kern="1200" cap="none" spc="0" normalizeH="0" baseline="0" noProof="0">
                <a:ln>
                  <a:noFill/>
                </a:ln>
                <a:solidFill>
                  <a:prstClr val="white">
                    <a:lumMod val="85000"/>
                  </a:prstClr>
                </a:solidFill>
                <a:effectLst/>
                <a:uLnTx/>
                <a:uFillTx/>
                <a:latin typeface="MuseoSans"/>
                <a:ea typeface="+mn-ea"/>
                <a:cs typeface="+mn-cs"/>
              </a:rPr>
              <a:t>, the pivotal “bridging species” </a:t>
            </a:r>
            <a:r>
              <a:rPr kumimoji="0" lang="en-US" sz="1200" b="0" i="1" u="none" strike="noStrike" kern="1200" cap="none" spc="0" normalizeH="0" baseline="0" noProof="0">
                <a:ln>
                  <a:noFill/>
                </a:ln>
                <a:solidFill>
                  <a:prstClr val="white">
                    <a:lumMod val="85000"/>
                  </a:prstClr>
                </a:solidFill>
                <a:effectLst/>
                <a:uLnTx/>
                <a:uFillTx/>
                <a:latin typeface="MuseoSans"/>
                <a:ea typeface="+mn-ea"/>
                <a:cs typeface="+mn-cs"/>
              </a:rPr>
              <a:t>F. </a:t>
            </a:r>
            <a:r>
              <a:rPr kumimoji="0" lang="en-US" sz="1200" b="0" i="1" u="none" strike="noStrike" kern="1200" cap="none" spc="0" normalizeH="0" baseline="0" noProof="0" err="1">
                <a:ln>
                  <a:noFill/>
                </a:ln>
                <a:solidFill>
                  <a:prstClr val="white">
                    <a:lumMod val="85000"/>
                  </a:prstClr>
                </a:solidFill>
                <a:effectLst/>
                <a:uLnTx/>
                <a:uFillTx/>
                <a:latin typeface="MuseoSans"/>
                <a:ea typeface="+mn-ea"/>
                <a:cs typeface="+mn-cs"/>
              </a:rPr>
              <a:t>nucleatum</a:t>
            </a:r>
            <a:r>
              <a:rPr kumimoji="0" lang="en-US" sz="1200" b="0" i="0" u="none" strike="noStrike" kern="1200" cap="none" spc="0" normalizeH="0" baseline="0" noProof="0">
                <a:ln>
                  <a:noFill/>
                </a:ln>
                <a:solidFill>
                  <a:prstClr val="white">
                    <a:lumMod val="85000"/>
                  </a:prstClr>
                </a:solidFill>
                <a:effectLst/>
                <a:uLnTx/>
                <a:uFillTx/>
                <a:latin typeface="MuseoSans"/>
                <a:ea typeface="+mn-ea"/>
                <a:cs typeface="+mn-cs"/>
              </a:rPr>
              <a:t>, and two beneficial commensals, </a:t>
            </a:r>
            <a:r>
              <a:rPr kumimoji="0" lang="en-US" sz="1200" b="0" i="1" u="none" strike="noStrike" kern="1200" cap="none" spc="0" normalizeH="0" baseline="0" noProof="0">
                <a:ln>
                  <a:noFill/>
                </a:ln>
                <a:solidFill>
                  <a:prstClr val="white">
                    <a:lumMod val="85000"/>
                  </a:prstClr>
                </a:solidFill>
                <a:effectLst/>
                <a:uLnTx/>
                <a:uFillTx/>
                <a:latin typeface="MuseoSans"/>
                <a:ea typeface="+mn-ea"/>
                <a:cs typeface="+mn-cs"/>
              </a:rPr>
              <a:t>S. </a:t>
            </a:r>
            <a:r>
              <a:rPr kumimoji="0" lang="en-US" sz="1200" b="0" i="1" u="none" strike="noStrike" kern="1200" cap="none" spc="0" normalizeH="0" baseline="0" noProof="0" err="1">
                <a:ln>
                  <a:noFill/>
                </a:ln>
                <a:solidFill>
                  <a:prstClr val="white">
                    <a:lumMod val="85000"/>
                  </a:prstClr>
                </a:solidFill>
                <a:effectLst/>
                <a:uLnTx/>
                <a:uFillTx/>
                <a:latin typeface="MuseoSans"/>
                <a:ea typeface="+mn-ea"/>
                <a:cs typeface="+mn-cs"/>
              </a:rPr>
              <a:t>oralis</a:t>
            </a:r>
            <a:r>
              <a:rPr kumimoji="0" lang="en-US" sz="1200" b="0" i="0" u="none" strike="noStrike" kern="1200" cap="none" spc="0" normalizeH="0" baseline="0" noProof="0">
                <a:ln>
                  <a:noFill/>
                </a:ln>
                <a:solidFill>
                  <a:prstClr val="white">
                    <a:lumMod val="85000"/>
                  </a:prstClr>
                </a:solidFill>
                <a:effectLst/>
                <a:uLnTx/>
                <a:uFillTx/>
                <a:latin typeface="MuseoSans"/>
                <a:ea typeface="+mn-ea"/>
                <a:cs typeface="+mn-cs"/>
              </a:rPr>
              <a:t> and </a:t>
            </a:r>
            <a:r>
              <a:rPr kumimoji="0" lang="en-US" sz="1200" b="0" i="1" u="none" strike="noStrike" kern="1200" cap="none" spc="0" normalizeH="0" baseline="0" noProof="0">
                <a:ln>
                  <a:noFill/>
                </a:ln>
                <a:solidFill>
                  <a:prstClr val="white">
                    <a:lumMod val="85000"/>
                  </a:prstClr>
                </a:solidFill>
                <a:effectLst/>
                <a:uLnTx/>
                <a:uFillTx/>
                <a:latin typeface="MuseoSans"/>
                <a:ea typeface="+mn-ea"/>
                <a:cs typeface="+mn-cs"/>
              </a:rPr>
              <a:t>A. </a:t>
            </a:r>
            <a:r>
              <a:rPr kumimoji="0" lang="en-US" sz="1200" b="0" i="1" u="none" strike="noStrike" kern="1200" cap="none" spc="0" normalizeH="0" baseline="0" noProof="0" err="1">
                <a:ln>
                  <a:noFill/>
                </a:ln>
                <a:solidFill>
                  <a:prstClr val="white">
                    <a:lumMod val="85000"/>
                  </a:prstClr>
                </a:solidFill>
                <a:effectLst/>
                <a:uLnTx/>
                <a:uFillTx/>
                <a:latin typeface="MuseoSans"/>
                <a:ea typeface="+mn-ea"/>
                <a:cs typeface="+mn-cs"/>
              </a:rPr>
              <a:t>naeslundii</a:t>
            </a:r>
            <a:r>
              <a:rPr kumimoji="0" lang="en-US" sz="1200" b="0" i="0" u="none" strike="noStrike" kern="1200" cap="none" spc="0" normalizeH="0" baseline="0" noProof="0">
                <a:ln>
                  <a:noFill/>
                </a:ln>
                <a:solidFill>
                  <a:prstClr val="white">
                    <a:lumMod val="85000"/>
                  </a:prstClr>
                </a:solidFill>
                <a:effectLst/>
                <a:uLnTx/>
                <a:uFillTx/>
                <a:latin typeface="MuseoSans"/>
                <a:ea typeface="+mn-ea"/>
                <a:cs typeface="+mn-cs"/>
              </a:rPr>
              <a:t>.</a:t>
            </a:r>
            <a:endParaRPr kumimoji="0" lang="en-US" sz="1200" b="0" i="0" u="none" strike="noStrike" kern="1200" cap="none" spc="0" normalizeH="0" baseline="0" noProof="0">
              <a:ln>
                <a:noFill/>
              </a:ln>
              <a:solidFill>
                <a:prstClr val="white">
                  <a:lumMod val="85000"/>
                </a:prstClr>
              </a:solidFill>
              <a:effectLst/>
              <a:uLnTx/>
              <a:uFillTx/>
              <a:latin typeface="Tenorite"/>
              <a:ea typeface="+mn-ea"/>
              <a:cs typeface="+mn-cs"/>
            </a:endParaRPr>
          </a:p>
        </p:txBody>
      </p:sp>
      <p:sp>
        <p:nvSpPr>
          <p:cNvPr id="12" name="Footer Placeholder 43">
            <a:extLst>
              <a:ext uri="{FF2B5EF4-FFF2-40B4-BE49-F238E27FC236}">
                <a16:creationId xmlns:a16="http://schemas.microsoft.com/office/drawing/2014/main" id="{A2931A83-0934-A6B9-5A2C-D302186BD5C0}"/>
              </a:ext>
            </a:extLst>
          </p:cNvPr>
          <p:cNvSpPr txBox="1">
            <a:spLocks/>
          </p:cNvSpPr>
          <p:nvPr/>
        </p:nvSpPr>
        <p:spPr>
          <a:xfrm>
            <a:off x="9340" y="6524713"/>
            <a:ext cx="4114800" cy="333287"/>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Tenorite"/>
                <a:ea typeface="+mn-ea"/>
                <a:cs typeface="+mn-cs"/>
              </a:rPr>
              <a:t>Courtesy of Procter &amp; Gamble </a:t>
            </a:r>
          </a:p>
        </p:txBody>
      </p:sp>
      <p:pic>
        <p:nvPicPr>
          <p:cNvPr id="3" name="Picture 2">
            <a:extLst>
              <a:ext uri="{FF2B5EF4-FFF2-40B4-BE49-F238E27FC236}">
                <a16:creationId xmlns:a16="http://schemas.microsoft.com/office/drawing/2014/main" id="{F76EB61B-BFE3-5B8A-7D1F-0FEE25AF25E0}"/>
              </a:ext>
            </a:extLst>
          </p:cNvPr>
          <p:cNvPicPr>
            <a:picLocks noChangeAspect="1"/>
          </p:cNvPicPr>
          <p:nvPr/>
        </p:nvPicPr>
        <p:blipFill>
          <a:blip r:embed="rId3"/>
          <a:stretch>
            <a:fillRect/>
          </a:stretch>
        </p:blipFill>
        <p:spPr>
          <a:xfrm>
            <a:off x="2704925" y="4077840"/>
            <a:ext cx="6782149" cy="1835244"/>
          </a:xfrm>
          <a:prstGeom prst="rect">
            <a:avLst/>
          </a:prstGeom>
        </p:spPr>
      </p:pic>
      <p:sp>
        <p:nvSpPr>
          <p:cNvPr id="10" name="标题 3">
            <a:extLst>
              <a:ext uri="{FF2B5EF4-FFF2-40B4-BE49-F238E27FC236}">
                <a16:creationId xmlns:a16="http://schemas.microsoft.com/office/drawing/2014/main" id="{3F808ADB-B09F-B755-1A02-A65E30C6BB29}"/>
              </a:ext>
            </a:extLst>
          </p:cNvPr>
          <p:cNvSpPr txBox="1">
            <a:spLocks/>
          </p:cNvSpPr>
          <p:nvPr/>
        </p:nvSpPr>
        <p:spPr>
          <a:xfrm>
            <a:off x="838199" y="0"/>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2800" kern="1200" cap="all" spc="150" baseline="0" dirty="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all" spc="150" normalizeH="0" baseline="0" noProof="0">
                <a:ln>
                  <a:noFill/>
                </a:ln>
                <a:solidFill>
                  <a:srgbClr val="FF0000"/>
                </a:solidFill>
                <a:effectLst/>
                <a:uLnTx/>
                <a:uFillTx/>
                <a:latin typeface="Calibri" panose="020F0502020204030204" pitchFamily="34" charset="0"/>
                <a:ea typeface="+mj-ea"/>
                <a:cs typeface="Calibri" panose="020F0502020204030204" pitchFamily="34" charset="0"/>
              </a:rPr>
              <a:t>‘Red Complex’ Pathogen </a:t>
            </a:r>
            <a:r>
              <a:rPr kumimoji="0" lang="en-US" altLang="zh-CN" sz="2800" b="1" i="0" u="none" strike="noStrike" kern="1200" cap="all" spc="150" normalizeH="0" baseline="0" noProof="0">
                <a:ln>
                  <a:noFill/>
                </a:ln>
                <a:solidFill>
                  <a:prstClr val="white"/>
                </a:solidFill>
                <a:effectLst/>
                <a:uLnTx/>
                <a:uFillTx/>
                <a:latin typeface="Calibri" panose="020F0502020204030204" pitchFamily="34" charset="0"/>
                <a:ea typeface="+mj-ea"/>
                <a:cs typeface="Calibri" panose="020F0502020204030204" pitchFamily="34" charset="0"/>
              </a:rPr>
              <a:t>vs </a:t>
            </a:r>
            <a:r>
              <a:rPr kumimoji="0" lang="en-US" altLang="zh-CN" sz="2800" b="1" i="0" u="none" strike="noStrike" kern="1200" cap="all" spc="150" normalizeH="0" baseline="0" noProof="0">
                <a:ln>
                  <a:noFill/>
                </a:ln>
                <a:solidFill>
                  <a:srgbClr val="92D050"/>
                </a:solidFill>
                <a:effectLst/>
                <a:uLnTx/>
                <a:uFillTx/>
                <a:latin typeface="Calibri" panose="020F0502020204030204" pitchFamily="34" charset="0"/>
                <a:ea typeface="+mj-ea"/>
                <a:cs typeface="Calibri" panose="020F0502020204030204" pitchFamily="34" charset="0"/>
              </a:rPr>
              <a:t>General Bacteria</a:t>
            </a:r>
            <a:br>
              <a:rPr kumimoji="0" lang="en-US" altLang="zh-CN" sz="2800" b="1" i="0" u="none" strike="noStrike" kern="1200" cap="all" spc="150" normalizeH="0" baseline="0" noProof="0">
                <a:ln>
                  <a:noFill/>
                </a:ln>
                <a:solidFill>
                  <a:srgbClr val="92D050"/>
                </a:solidFill>
                <a:effectLst/>
                <a:uLnTx/>
                <a:uFillTx/>
                <a:latin typeface="Calibri" panose="020F0502020204030204" pitchFamily="34" charset="0"/>
                <a:ea typeface="+mj-ea"/>
                <a:cs typeface="Calibri" panose="020F0502020204030204" pitchFamily="34" charset="0"/>
              </a:rPr>
            </a:br>
            <a:r>
              <a:rPr kumimoji="0" lang="en-US" sz="1800" b="0" i="1" u="none" strike="noStrike" kern="1200" cap="all" spc="150" normalizeH="0" baseline="0" noProof="0">
                <a:ln>
                  <a:noFill/>
                </a:ln>
                <a:solidFill>
                  <a:prstClr val="white">
                    <a:lumMod val="75000"/>
                  </a:prstClr>
                </a:solidFill>
                <a:effectLst/>
                <a:uLnTx/>
                <a:uFillTx/>
                <a:latin typeface="MuseoSans"/>
                <a:ea typeface="+mj-ea"/>
                <a:cs typeface="+mj-cs"/>
              </a:rPr>
              <a:t>P. gingivalis</a:t>
            </a:r>
            <a:r>
              <a:rPr kumimoji="0" lang="en-US" sz="1800" b="0" i="0" u="none" strike="noStrike" kern="1200" cap="all" spc="150" normalizeH="0" baseline="0" noProof="0">
                <a:ln>
                  <a:noFill/>
                </a:ln>
                <a:solidFill>
                  <a:prstClr val="white">
                    <a:lumMod val="75000"/>
                  </a:prstClr>
                </a:solidFill>
                <a:effectLst/>
                <a:uLnTx/>
                <a:uFillTx/>
                <a:latin typeface="MuseoSans"/>
                <a:ea typeface="+mj-ea"/>
                <a:cs typeface="+mj-cs"/>
              </a:rPr>
              <a:t>, </a:t>
            </a:r>
            <a:r>
              <a:rPr kumimoji="0" lang="en-US" sz="1800" b="0" i="1" u="none" strike="noStrike" kern="1200" cap="all" spc="150" normalizeH="0" baseline="0" noProof="0">
                <a:ln>
                  <a:noFill/>
                </a:ln>
                <a:solidFill>
                  <a:prstClr val="white">
                    <a:lumMod val="75000"/>
                  </a:prstClr>
                </a:solidFill>
                <a:effectLst/>
                <a:uLnTx/>
                <a:uFillTx/>
                <a:latin typeface="MuseoSans"/>
                <a:ea typeface="+mj-ea"/>
                <a:cs typeface="+mj-cs"/>
              </a:rPr>
              <a:t>T. forsythia</a:t>
            </a:r>
            <a:r>
              <a:rPr kumimoji="0" lang="en-US" sz="1800" b="0" i="0" u="none" strike="noStrike" kern="1200" cap="all" spc="150" normalizeH="0" baseline="0" noProof="0">
                <a:ln>
                  <a:noFill/>
                </a:ln>
                <a:solidFill>
                  <a:prstClr val="white">
                    <a:lumMod val="75000"/>
                  </a:prstClr>
                </a:solidFill>
                <a:effectLst/>
                <a:uLnTx/>
                <a:uFillTx/>
                <a:latin typeface="MuseoSans"/>
                <a:ea typeface="+mj-ea"/>
                <a:cs typeface="+mj-cs"/>
              </a:rPr>
              <a:t>, and </a:t>
            </a:r>
            <a:r>
              <a:rPr kumimoji="0" lang="en-US" sz="1800" b="0" i="1" u="none" strike="noStrike" kern="1200" cap="all" spc="150" normalizeH="0" baseline="0" noProof="0">
                <a:ln>
                  <a:noFill/>
                </a:ln>
                <a:solidFill>
                  <a:prstClr val="white">
                    <a:lumMod val="75000"/>
                  </a:prstClr>
                </a:solidFill>
                <a:effectLst/>
                <a:uLnTx/>
                <a:uFillTx/>
                <a:latin typeface="MuseoSans"/>
                <a:ea typeface="+mj-ea"/>
                <a:cs typeface="+mj-cs"/>
              </a:rPr>
              <a:t>T. denticola</a:t>
            </a:r>
            <a:br>
              <a:rPr kumimoji="0" lang="en-US" sz="1800" b="0" i="1" u="none" strike="noStrike" kern="1200" cap="all" spc="150" normalizeH="0" baseline="0" noProof="0">
                <a:ln>
                  <a:noFill/>
                </a:ln>
                <a:solidFill>
                  <a:prstClr val="white">
                    <a:lumMod val="75000"/>
                  </a:prstClr>
                </a:solidFill>
                <a:effectLst/>
                <a:uLnTx/>
                <a:uFillTx/>
                <a:latin typeface="MuseoSans"/>
                <a:ea typeface="+mj-ea"/>
                <a:cs typeface="+mj-cs"/>
              </a:rPr>
            </a:br>
            <a:r>
              <a:rPr kumimoji="0" lang="en-US" sz="1800" b="0" i="1" u="none" strike="noStrike" kern="1200" cap="all" spc="150" normalizeH="0" baseline="0" noProof="0">
                <a:ln>
                  <a:noFill/>
                </a:ln>
                <a:solidFill>
                  <a:prstClr val="white">
                    <a:lumMod val="75000"/>
                  </a:prstClr>
                </a:solidFill>
                <a:effectLst/>
                <a:uLnTx/>
                <a:uFillTx/>
                <a:latin typeface="MuseoSans"/>
                <a:ea typeface="+mj-ea"/>
                <a:cs typeface="+mj-cs"/>
              </a:rPr>
              <a:t>commensal: S. oralis,</a:t>
            </a:r>
            <a:endParaRPr kumimoji="0" lang="en-US" altLang="zh-CN" sz="1800" b="0" i="1" u="none" strike="noStrike" kern="1200" cap="all" spc="150" normalizeH="0" baseline="0" noProof="0">
              <a:ln>
                <a:noFill/>
              </a:ln>
              <a:solidFill>
                <a:prstClr val="white">
                  <a:lumMod val="75000"/>
                </a:prstClr>
              </a:solidFill>
              <a:effectLst/>
              <a:uLnTx/>
              <a:uFillTx/>
              <a:latin typeface="MuseoSans"/>
              <a:ea typeface="+mj-ea"/>
              <a:cs typeface="+mj-cs"/>
            </a:endParaRPr>
          </a:p>
        </p:txBody>
      </p:sp>
      <p:pic>
        <p:nvPicPr>
          <p:cNvPr id="14" name="Picture 13">
            <a:extLst>
              <a:ext uri="{FF2B5EF4-FFF2-40B4-BE49-F238E27FC236}">
                <a16:creationId xmlns:a16="http://schemas.microsoft.com/office/drawing/2014/main" id="{163E961A-DB62-36E6-C525-FE8F73FACE68}"/>
              </a:ext>
            </a:extLst>
          </p:cNvPr>
          <p:cNvPicPr>
            <a:picLocks noChangeAspect="1"/>
          </p:cNvPicPr>
          <p:nvPr/>
        </p:nvPicPr>
        <p:blipFill>
          <a:blip r:embed="rId4"/>
          <a:stretch>
            <a:fillRect/>
          </a:stretch>
        </p:blipFill>
        <p:spPr>
          <a:xfrm>
            <a:off x="2660978" y="1141365"/>
            <a:ext cx="6998060" cy="2025754"/>
          </a:xfrm>
          <a:prstGeom prst="rect">
            <a:avLst/>
          </a:prstGeom>
        </p:spPr>
      </p:pic>
    </p:spTree>
    <p:extLst>
      <p:ext uri="{BB962C8B-B14F-4D97-AF65-F5344CB8AC3E}">
        <p14:creationId xmlns:p14="http://schemas.microsoft.com/office/powerpoint/2010/main" val="1335588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EC609-F5F6-9D8D-DAD9-E254A1417CFB}"/>
            </a:ext>
          </a:extLst>
        </p:cNvPr>
        <p:cNvGrpSpPr/>
        <p:nvPr/>
      </p:nvGrpSpPr>
      <p:grpSpPr>
        <a:xfrm>
          <a:off x="0" y="0"/>
          <a:ext cx="0" cy="0"/>
          <a:chOff x="0" y="0"/>
          <a:chExt cx="0" cy="0"/>
        </a:xfrm>
      </p:grpSpPr>
      <p:sp>
        <p:nvSpPr>
          <p:cNvPr id="3" name="Rechteck 2" hidden="1">
            <a:extLst>
              <a:ext uri="{FF2B5EF4-FFF2-40B4-BE49-F238E27FC236}">
                <a16:creationId xmlns:a16="http://schemas.microsoft.com/office/drawing/2014/main" id="{BBD341A5-A8A0-428A-5E78-1CCFD6824CCD}"/>
              </a:ext>
            </a:extLst>
          </p:cNvPr>
          <p:cNvSpPr/>
          <p:nvPr/>
        </p:nvSpPr>
        <p:spPr>
          <a:xfrm>
            <a:off x="1202175" y="2321409"/>
            <a:ext cx="7628115" cy="3082736"/>
          </a:xfrm>
          <a:prstGeom prst="rect">
            <a:avLst/>
          </a:prstGeom>
          <a:gradFill flip="none" rotWithShape="1">
            <a:gsLst>
              <a:gs pos="0">
                <a:schemeClr val="bg1"/>
              </a:gs>
              <a:gs pos="100000">
                <a:srgbClr val="CDE7F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Hurme Geometric Sans 1 Light" panose="020B0A00020000000000" pitchFamily="34" charset="0"/>
              <a:ea typeface="+mn-ea"/>
              <a:cs typeface="+mn-cs"/>
            </a:endParaRPr>
          </a:p>
        </p:txBody>
      </p:sp>
      <p:sp>
        <p:nvSpPr>
          <p:cNvPr id="7" name="Rechteck 1">
            <a:extLst>
              <a:ext uri="{FF2B5EF4-FFF2-40B4-BE49-F238E27FC236}">
                <a16:creationId xmlns:a16="http://schemas.microsoft.com/office/drawing/2014/main" id="{D6E98F5D-BF20-9CD8-F8C2-C7468539F402}"/>
              </a:ext>
            </a:extLst>
          </p:cNvPr>
          <p:cNvSpPr/>
          <p:nvPr/>
        </p:nvSpPr>
        <p:spPr>
          <a:xfrm>
            <a:off x="1966892" y="31310"/>
            <a:ext cx="8304741" cy="1169551"/>
          </a:xfrm>
          <a:prstGeom prst="rect">
            <a:avLst/>
          </a:prstGeom>
        </p:spPr>
        <p:txBody>
          <a:bodyPr wrap="square" lIns="0" rIns="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altLang="en-US" sz="3600" b="1" i="0" u="none" strike="noStrike" kern="1200" cap="none" spc="0" normalizeH="0" baseline="0" noProof="0">
                <a:ln>
                  <a:noFill/>
                </a:ln>
                <a:solidFill>
                  <a:srgbClr val="003478"/>
                </a:solidFill>
                <a:effectLst/>
                <a:uLnTx/>
                <a:uFillTx/>
                <a:latin typeface="Neutraface 2 Text Demi" panose="020B0703020202020102" pitchFamily="34" charset="0"/>
                <a:ea typeface="+mn-ea"/>
                <a:cs typeface="+mn-cs"/>
              </a:rPr>
              <a:t>Overall Average Bleeding</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altLang="en-US" sz="2400" b="0" i="0" u="none" strike="noStrike" kern="1200" cap="none" spc="0" normalizeH="0" baseline="0" noProof="0">
                <a:ln>
                  <a:noFill/>
                </a:ln>
                <a:solidFill>
                  <a:srgbClr val="003478"/>
                </a:solidFill>
                <a:effectLst/>
                <a:uLnTx/>
                <a:uFillTx/>
                <a:latin typeface="HurmeGeometricSans1 SemiBold" panose="020B0700020000000000" pitchFamily="34" charset="0"/>
                <a:ea typeface="+mn-ea"/>
                <a:cs typeface="Gotham Light" pitchFamily="50" charset="0"/>
              </a:rPr>
              <a:t>Dose Dependent Response Sodium Vs Stannous</a:t>
            </a:r>
          </a:p>
        </p:txBody>
      </p:sp>
      <p:sp>
        <p:nvSpPr>
          <p:cNvPr id="23" name="TextBox 4">
            <a:extLst>
              <a:ext uri="{FF2B5EF4-FFF2-40B4-BE49-F238E27FC236}">
                <a16:creationId xmlns:a16="http://schemas.microsoft.com/office/drawing/2014/main" id="{051C166F-ABD4-EEB1-D02E-D1C8F8C5FBC8}"/>
              </a:ext>
            </a:extLst>
          </p:cNvPr>
          <p:cNvSpPr txBox="1"/>
          <p:nvPr/>
        </p:nvSpPr>
        <p:spPr>
          <a:xfrm>
            <a:off x="4501701" y="6666889"/>
            <a:ext cx="7680959" cy="268517"/>
          </a:xfrm>
          <a:prstGeom prst="rect">
            <a:avLst/>
          </a:prstGeom>
          <a:noFill/>
        </p:spPr>
        <p:txBody>
          <a:bodyPr wrap="square" tIns="72000" rIns="216000" bIns="72000" rtlCol="0" anchor="b">
            <a:spAutoFit/>
          </a:bodyPr>
          <a:lstStyle/>
          <a:p>
            <a:pPr marL="0" marR="0" lvl="0" indent="0" algn="r" defTabSz="108820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2F2F2">
                    <a:lumMod val="50000"/>
                  </a:srgbClr>
                </a:solidFill>
                <a:effectLst/>
                <a:uLnTx/>
                <a:uFillTx/>
                <a:latin typeface="Hurme Geometric Sans 1 Light" panose="020B0A00020000000000" pitchFamily="34" charset="0"/>
                <a:ea typeface="+mn-ea"/>
                <a:cs typeface="Gotham Light" pitchFamily="50" charset="0"/>
              </a:rPr>
              <a:t>Study No. 2020112</a:t>
            </a:r>
          </a:p>
        </p:txBody>
      </p:sp>
      <p:pic>
        <p:nvPicPr>
          <p:cNvPr id="32" name="Picture 19">
            <a:extLst>
              <a:ext uri="{FF2B5EF4-FFF2-40B4-BE49-F238E27FC236}">
                <a16:creationId xmlns:a16="http://schemas.microsoft.com/office/drawing/2014/main" id="{72AECB32-1BCD-74CC-64D7-587F03A08D98}"/>
              </a:ext>
            </a:extLst>
          </p:cNvPr>
          <p:cNvPicPr>
            <a:picLocks noChangeAspect="1"/>
          </p:cNvPicPr>
          <p:nvPr/>
        </p:nvPicPr>
        <p:blipFill>
          <a:blip r:embed="rId3"/>
          <a:stretch>
            <a:fillRect/>
          </a:stretch>
        </p:blipFill>
        <p:spPr>
          <a:xfrm>
            <a:off x="7419239" y="1470687"/>
            <a:ext cx="4184028" cy="1682761"/>
          </a:xfrm>
          <a:prstGeom prst="rect">
            <a:avLst/>
          </a:prstGeom>
        </p:spPr>
      </p:pic>
      <p:pic>
        <p:nvPicPr>
          <p:cNvPr id="34" name="Picture 26">
            <a:extLst>
              <a:ext uri="{FF2B5EF4-FFF2-40B4-BE49-F238E27FC236}">
                <a16:creationId xmlns:a16="http://schemas.microsoft.com/office/drawing/2014/main" id="{6BD8A4A8-E7BB-813D-D1F0-829043E54910}"/>
              </a:ext>
            </a:extLst>
          </p:cNvPr>
          <p:cNvPicPr>
            <a:picLocks noChangeAspect="1"/>
          </p:cNvPicPr>
          <p:nvPr/>
        </p:nvPicPr>
        <p:blipFill>
          <a:blip r:embed="rId4"/>
          <a:stretch>
            <a:fillRect/>
          </a:stretch>
        </p:blipFill>
        <p:spPr>
          <a:xfrm>
            <a:off x="7419239" y="3109290"/>
            <a:ext cx="4184028" cy="1681860"/>
          </a:xfrm>
          <a:prstGeom prst="rect">
            <a:avLst/>
          </a:prstGeom>
        </p:spPr>
      </p:pic>
      <p:sp>
        <p:nvSpPr>
          <p:cNvPr id="35" name="Text Box 3">
            <a:extLst>
              <a:ext uri="{FF2B5EF4-FFF2-40B4-BE49-F238E27FC236}">
                <a16:creationId xmlns:a16="http://schemas.microsoft.com/office/drawing/2014/main" id="{32B91DF9-5A4F-424C-E856-D30AC0D499ED}"/>
              </a:ext>
            </a:extLst>
          </p:cNvPr>
          <p:cNvSpPr txBox="1">
            <a:spLocks noChangeArrowheads="1"/>
          </p:cNvSpPr>
          <p:nvPr/>
        </p:nvSpPr>
        <p:spPr bwMode="auto">
          <a:xfrm>
            <a:off x="4265069" y="4867261"/>
            <a:ext cx="1120820" cy="41549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44546A"/>
                </a:solidFill>
                <a:effectLst/>
                <a:uLnTx/>
                <a:uFillTx/>
                <a:latin typeface="Hurme Geometric Sans 1 Light" panose="020B0A00020000000000" pitchFamily="34" charset="0"/>
                <a:ea typeface="+mn-ea"/>
                <a:cs typeface="+mn-cs"/>
              </a:rPr>
              <a:t>Week 4</a:t>
            </a:r>
          </a:p>
        </p:txBody>
      </p:sp>
      <p:sp>
        <p:nvSpPr>
          <p:cNvPr id="40" name="Content Placeholder 2">
            <a:extLst>
              <a:ext uri="{FF2B5EF4-FFF2-40B4-BE49-F238E27FC236}">
                <a16:creationId xmlns:a16="http://schemas.microsoft.com/office/drawing/2014/main" id="{486C31C5-52AC-394A-3CBC-60E03B031389}"/>
              </a:ext>
            </a:extLst>
          </p:cNvPr>
          <p:cNvSpPr txBox="1">
            <a:spLocks/>
          </p:cNvSpPr>
          <p:nvPr/>
        </p:nvSpPr>
        <p:spPr>
          <a:xfrm>
            <a:off x="6600161" y="5482486"/>
            <a:ext cx="2209448" cy="561692"/>
          </a:xfrm>
          <a:prstGeom prst="rect">
            <a:avLst/>
          </a:prstGeom>
        </p:spPr>
        <p:txBody>
          <a:bodyPr vert="horz" wrap="square" lIns="68580" tIns="34290" rIns="68580" bIns="3429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Gotham Book" pitchFamily="50" charset="0"/>
              <a:buChar char="−"/>
              <a:defRPr sz="18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Gotham Book" pitchFamily="50" charset="0"/>
              <a:buChar char="&gt;"/>
              <a:defRPr sz="14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3478"/>
                </a:solidFill>
                <a:effectLst/>
                <a:uLnTx/>
                <a:uFillTx/>
                <a:latin typeface="HurmeGeometricSans1 SemiBold"/>
                <a:ea typeface="+mn-ea"/>
                <a:cs typeface="+mn-cs"/>
              </a:rPr>
              <a:t>Likelihood of transitioning to health:</a:t>
            </a:r>
          </a:p>
        </p:txBody>
      </p:sp>
      <p:sp>
        <p:nvSpPr>
          <p:cNvPr id="41" name="Content Placeholder 2">
            <a:extLst>
              <a:ext uri="{FF2B5EF4-FFF2-40B4-BE49-F238E27FC236}">
                <a16:creationId xmlns:a16="http://schemas.microsoft.com/office/drawing/2014/main" id="{B1499B8A-84ED-6D1C-9E52-B21ECFBCAE2B}"/>
              </a:ext>
            </a:extLst>
          </p:cNvPr>
          <p:cNvSpPr txBox="1">
            <a:spLocks/>
          </p:cNvSpPr>
          <p:nvPr/>
        </p:nvSpPr>
        <p:spPr>
          <a:xfrm>
            <a:off x="8809609" y="5263467"/>
            <a:ext cx="1959452" cy="26772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Gotham Book" pitchFamily="50" charset="0"/>
              <a:buChar char="−"/>
              <a:defRPr sz="18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Gotham Book" pitchFamily="50" charset="0"/>
              <a:buChar char="&gt;"/>
              <a:defRPr sz="14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50" b="0" i="0" u="none" strike="noStrike" kern="1200" cap="none" spc="0" normalizeH="0" baseline="0" noProof="0">
                <a:ln>
                  <a:noFill/>
                </a:ln>
                <a:solidFill>
                  <a:prstClr val="black">
                    <a:lumMod val="75000"/>
                    <a:lumOff val="25000"/>
                  </a:prstClr>
                </a:solidFill>
                <a:effectLst/>
                <a:uLnTx/>
                <a:uFillTx/>
                <a:latin typeface="Hurme Geometric Sans 1 Light" panose="020B0A00020000000000" pitchFamily="34" charset="0"/>
                <a:ea typeface="+mn-ea"/>
                <a:cs typeface="+mn-cs"/>
              </a:rPr>
              <a:t>One Time vs. None</a:t>
            </a:r>
          </a:p>
        </p:txBody>
      </p:sp>
      <p:sp>
        <p:nvSpPr>
          <p:cNvPr id="42" name="Content Placeholder 2">
            <a:extLst>
              <a:ext uri="{FF2B5EF4-FFF2-40B4-BE49-F238E27FC236}">
                <a16:creationId xmlns:a16="http://schemas.microsoft.com/office/drawing/2014/main" id="{E7DA7F17-7E57-5ACE-513D-1898B35F72C0}"/>
              </a:ext>
            </a:extLst>
          </p:cNvPr>
          <p:cNvSpPr txBox="1">
            <a:spLocks/>
          </p:cNvSpPr>
          <p:nvPr/>
        </p:nvSpPr>
        <p:spPr>
          <a:xfrm>
            <a:off x="8809610" y="6044178"/>
            <a:ext cx="1959451" cy="26772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Gotham Book" pitchFamily="50" charset="0"/>
              <a:buChar char="−"/>
              <a:defRPr sz="18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Gotham Book" pitchFamily="50" charset="0"/>
              <a:buChar char="&gt;"/>
              <a:defRPr sz="14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50" b="0" i="0" u="none" strike="noStrike" kern="1200" cap="none" spc="0" normalizeH="0" baseline="0" noProof="0">
                <a:ln>
                  <a:noFill/>
                </a:ln>
                <a:solidFill>
                  <a:prstClr val="black">
                    <a:lumMod val="75000"/>
                    <a:lumOff val="25000"/>
                  </a:prstClr>
                </a:solidFill>
                <a:effectLst/>
                <a:uLnTx/>
                <a:uFillTx/>
                <a:latin typeface="Hurme Geometric Sans 1 Light" panose="020B0A00020000000000" pitchFamily="34" charset="0"/>
                <a:ea typeface="+mn-ea"/>
                <a:cs typeface="+mn-cs"/>
              </a:rPr>
              <a:t>Two times vs. One</a:t>
            </a:r>
          </a:p>
        </p:txBody>
      </p:sp>
      <p:sp>
        <p:nvSpPr>
          <p:cNvPr id="43" name="APAC #2">
            <a:extLst>
              <a:ext uri="{FF2B5EF4-FFF2-40B4-BE49-F238E27FC236}">
                <a16:creationId xmlns:a16="http://schemas.microsoft.com/office/drawing/2014/main" id="{4D60B7AE-50A3-9B6A-F20D-729498727D2A}"/>
              </a:ext>
            </a:extLst>
          </p:cNvPr>
          <p:cNvSpPr/>
          <p:nvPr/>
        </p:nvSpPr>
        <p:spPr>
          <a:xfrm>
            <a:off x="10352568" y="4859024"/>
            <a:ext cx="980694" cy="980694"/>
          </a:xfrm>
          <a:prstGeom prst="ellipse">
            <a:avLst/>
          </a:prstGeom>
          <a:gradFill>
            <a:gsLst>
              <a:gs pos="29000">
                <a:srgbClr val="8AB1D5">
                  <a:lumMod val="75000"/>
                </a:srgbClr>
              </a:gs>
              <a:gs pos="0">
                <a:srgbClr val="8AB1D5"/>
              </a:gs>
              <a:gs pos="100000">
                <a:srgbClr val="003478"/>
              </a:gs>
            </a:gsLst>
            <a:path path="circle">
              <a:fillToRect l="100000" t="100000"/>
            </a:path>
          </a:gradFill>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p>
            <a:pPr marL="0" marR="0" lvl="0" indent="0" algn="ctr" defTabSz="309563" rtl="0" eaLnBrk="1" fontAlgn="auto" latinLnBrk="0" hangingPunct="0">
              <a:lnSpc>
                <a:spcPct val="100000"/>
              </a:lnSpc>
              <a:spcBef>
                <a:spcPts val="0"/>
              </a:spcBef>
              <a:spcAft>
                <a:spcPts val="0"/>
              </a:spcAft>
              <a:buClrTx/>
              <a:buSzTx/>
              <a:buFontTx/>
              <a:buNone/>
              <a:tabLst/>
              <a:defRPr/>
            </a:pPr>
            <a:r>
              <a:rPr kumimoji="0" lang="en-US" sz="2100" b="0" i="0" u="none" strike="noStrike" kern="0" cap="none" spc="0" normalizeH="0" baseline="0" noProof="0">
                <a:ln>
                  <a:noFill/>
                </a:ln>
                <a:solidFill>
                  <a:prstClr val="white"/>
                </a:solidFill>
                <a:effectLst/>
                <a:uLnTx/>
                <a:uFillTx/>
                <a:latin typeface="HurmeGeometricSans1 SemiBold"/>
                <a:ea typeface="+mn-ea"/>
                <a:cs typeface="+mn-cs"/>
                <a:sym typeface="HurmeGeometricSans1 SemiBold"/>
              </a:rPr>
              <a:t>3X</a:t>
            </a:r>
          </a:p>
        </p:txBody>
      </p:sp>
      <p:sp>
        <p:nvSpPr>
          <p:cNvPr id="44" name="APAC #2">
            <a:extLst>
              <a:ext uri="{FF2B5EF4-FFF2-40B4-BE49-F238E27FC236}">
                <a16:creationId xmlns:a16="http://schemas.microsoft.com/office/drawing/2014/main" id="{9319AB5A-F41B-E69F-3A75-26E91ABA5EFA}"/>
              </a:ext>
            </a:extLst>
          </p:cNvPr>
          <p:cNvSpPr/>
          <p:nvPr/>
        </p:nvSpPr>
        <p:spPr>
          <a:xfrm>
            <a:off x="10352568" y="5618321"/>
            <a:ext cx="980694" cy="980694"/>
          </a:xfrm>
          <a:prstGeom prst="ellipse">
            <a:avLst/>
          </a:prstGeom>
          <a:gradFill>
            <a:gsLst>
              <a:gs pos="29000">
                <a:srgbClr val="8AB1D5">
                  <a:lumMod val="75000"/>
                </a:srgbClr>
              </a:gs>
              <a:gs pos="0">
                <a:srgbClr val="8AB1D5"/>
              </a:gs>
              <a:gs pos="100000">
                <a:srgbClr val="003478"/>
              </a:gs>
            </a:gsLst>
            <a:path path="circle">
              <a:fillToRect l="100000" t="100000"/>
            </a:path>
          </a:gradFill>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p>
            <a:pPr marL="0" marR="0" lvl="0" indent="0" algn="ctr" defTabSz="309563" rtl="0" eaLnBrk="1" fontAlgn="auto" latinLnBrk="0" hangingPunct="0">
              <a:lnSpc>
                <a:spcPct val="100000"/>
              </a:lnSpc>
              <a:spcBef>
                <a:spcPts val="0"/>
              </a:spcBef>
              <a:spcAft>
                <a:spcPts val="0"/>
              </a:spcAft>
              <a:buClrTx/>
              <a:buSzTx/>
              <a:buFontTx/>
              <a:buNone/>
              <a:tabLst/>
              <a:defRPr/>
            </a:pPr>
            <a:r>
              <a:rPr kumimoji="0" lang="en-US" sz="2100" b="0" i="0" u="none" strike="noStrike" kern="0" cap="none" spc="0" normalizeH="0" baseline="0" noProof="0">
                <a:ln>
                  <a:noFill/>
                </a:ln>
                <a:solidFill>
                  <a:prstClr val="white"/>
                </a:solidFill>
                <a:effectLst/>
                <a:uLnTx/>
                <a:uFillTx/>
                <a:latin typeface="HurmeGeometricSans1 SemiBold"/>
                <a:ea typeface="+mn-ea"/>
                <a:cs typeface="+mn-cs"/>
                <a:sym typeface="HurmeGeometricSans1 SemiBold"/>
              </a:rPr>
              <a:t>3.2X</a:t>
            </a:r>
          </a:p>
        </p:txBody>
      </p:sp>
      <p:sp>
        <p:nvSpPr>
          <p:cNvPr id="45" name="Footer Placeholder 43">
            <a:extLst>
              <a:ext uri="{FF2B5EF4-FFF2-40B4-BE49-F238E27FC236}">
                <a16:creationId xmlns:a16="http://schemas.microsoft.com/office/drawing/2014/main" id="{7EC0222B-C61D-168A-FA9D-EEE0E31D214D}"/>
              </a:ext>
            </a:extLst>
          </p:cNvPr>
          <p:cNvSpPr txBox="1">
            <a:spLocks/>
          </p:cNvSpPr>
          <p:nvPr/>
        </p:nvSpPr>
        <p:spPr>
          <a:xfrm>
            <a:off x="9340" y="6524713"/>
            <a:ext cx="4114800" cy="333287"/>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Tenorite"/>
                <a:ea typeface="+mn-ea"/>
                <a:cs typeface="+mn-cs"/>
              </a:rPr>
              <a:t>Courtesy of Procter &amp; Gamble </a:t>
            </a:r>
          </a:p>
        </p:txBody>
      </p:sp>
      <p:graphicFrame>
        <p:nvGraphicFramePr>
          <p:cNvPr id="2" name="Table 15">
            <a:extLst>
              <a:ext uri="{FF2B5EF4-FFF2-40B4-BE49-F238E27FC236}">
                <a16:creationId xmlns:a16="http://schemas.microsoft.com/office/drawing/2014/main" id="{EE39A7A9-0B83-E589-EB6E-7BEEED5FB574}"/>
              </a:ext>
            </a:extLst>
          </p:cNvPr>
          <p:cNvGraphicFramePr>
            <a:graphicFrameLocks noGrp="1"/>
          </p:cNvGraphicFramePr>
          <p:nvPr/>
        </p:nvGraphicFramePr>
        <p:xfrm>
          <a:off x="253966" y="1475642"/>
          <a:ext cx="5963415" cy="4481280"/>
        </p:xfrm>
        <a:graphic>
          <a:graphicData uri="http://schemas.openxmlformats.org/drawingml/2006/table">
            <a:tbl>
              <a:tblPr firstRow="1" firstCol="1" bandRow="1">
                <a:effectLst/>
                <a:tableStyleId>{5C22544A-7EE6-4342-B048-85BDC9FD1C3A}</a:tableStyleId>
              </a:tblPr>
              <a:tblGrid>
                <a:gridCol w="803586">
                  <a:extLst>
                    <a:ext uri="{9D8B030D-6E8A-4147-A177-3AD203B41FA5}">
                      <a16:colId xmlns:a16="http://schemas.microsoft.com/office/drawing/2014/main" val="1404537936"/>
                    </a:ext>
                  </a:extLst>
                </a:gridCol>
                <a:gridCol w="2825163">
                  <a:extLst>
                    <a:ext uri="{9D8B030D-6E8A-4147-A177-3AD203B41FA5}">
                      <a16:colId xmlns:a16="http://schemas.microsoft.com/office/drawing/2014/main" val="1140080618"/>
                    </a:ext>
                  </a:extLst>
                </a:gridCol>
                <a:gridCol w="2334666">
                  <a:extLst>
                    <a:ext uri="{9D8B030D-6E8A-4147-A177-3AD203B41FA5}">
                      <a16:colId xmlns:a16="http://schemas.microsoft.com/office/drawing/2014/main" val="1487911294"/>
                    </a:ext>
                  </a:extLst>
                </a:gridCol>
              </a:tblGrid>
              <a:tr h="900000">
                <a:tc>
                  <a:txBody>
                    <a:bodyPr/>
                    <a:lstStyle/>
                    <a:p>
                      <a:pPr algn="l"/>
                      <a:r>
                        <a:rPr lang="en-US" sz="1200" b="0" kern="1200">
                          <a:solidFill>
                            <a:schemeClr val="bg1"/>
                          </a:solidFill>
                          <a:latin typeface="HurmeGeometricSans1 SemiBold" panose="020B0700020000000000" pitchFamily="34" charset="0"/>
                          <a:ea typeface="+mn-ea"/>
                          <a:cs typeface="Gotham Medium" pitchFamily="50" charset="0"/>
                        </a:rPr>
                        <a:t>Design</a:t>
                      </a:r>
                    </a:p>
                  </a:txBody>
                  <a:tcPr marL="144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179387" indent="0" algn="l" defTabSz="914400" rtl="0" eaLnBrk="1" latinLnBrk="0" hangingPunct="1">
                        <a:buClr>
                          <a:schemeClr val="tx2"/>
                        </a:buClr>
                        <a:buSzPct val="90000"/>
                        <a:buFont typeface="Arial" panose="020B0604020202020204" pitchFamily="34" charset="0"/>
                        <a:buNone/>
                      </a:pPr>
                      <a:r>
                        <a:rPr lang="en-US" sz="1200" b="0" kern="1200">
                          <a:solidFill>
                            <a:schemeClr val="bg2">
                              <a:lumMod val="25000"/>
                            </a:schemeClr>
                          </a:solidFill>
                          <a:latin typeface="Hurme Geometric Sans 1 Light" panose="020B0A00020000000000" pitchFamily="34" charset="0"/>
                          <a:ea typeface="+mn-ea"/>
                          <a:cs typeface="Gotham Light" pitchFamily="50" charset="0"/>
                        </a:rPr>
                        <a:t>3 treatment </a:t>
                      </a:r>
                    </a:p>
                    <a:p>
                      <a:pPr marL="179387" indent="0" algn="l" defTabSz="914400" rtl="0" eaLnBrk="1" latinLnBrk="0" hangingPunct="1">
                        <a:buClr>
                          <a:schemeClr val="tx2"/>
                        </a:buClr>
                        <a:buSzPct val="90000"/>
                        <a:buFont typeface="Arial" panose="020B0604020202020204" pitchFamily="34" charset="0"/>
                        <a:buNone/>
                      </a:pPr>
                      <a:r>
                        <a:rPr lang="en-US" sz="1200" b="0" kern="1200">
                          <a:solidFill>
                            <a:schemeClr val="bg2">
                              <a:lumMod val="25000"/>
                            </a:schemeClr>
                          </a:solidFill>
                          <a:latin typeface="Hurme Geometric Sans 1 Light" panose="020B0A00020000000000" pitchFamily="34" charset="0"/>
                          <a:ea typeface="+mn-ea"/>
                          <a:cs typeface="Gotham Light" pitchFamily="50" charset="0"/>
                        </a:rPr>
                        <a:t>Parallel group study</a:t>
                      </a:r>
                    </a:p>
                    <a:p>
                      <a:pPr marL="179387" indent="0" algn="l" defTabSz="914400" rtl="0" eaLnBrk="1" latinLnBrk="0" hangingPunct="1">
                        <a:buClr>
                          <a:schemeClr val="tx2"/>
                        </a:buClr>
                        <a:buSzPct val="90000"/>
                        <a:buFont typeface="Arial" panose="020B0604020202020204" pitchFamily="34" charset="0"/>
                        <a:buNone/>
                      </a:pPr>
                      <a:r>
                        <a:rPr lang="en-US" sz="1200" b="0" kern="1200">
                          <a:solidFill>
                            <a:schemeClr val="bg2">
                              <a:lumMod val="25000"/>
                            </a:schemeClr>
                          </a:solidFill>
                          <a:latin typeface="Hurme Geometric Sans 1 Light" panose="020B0A00020000000000" pitchFamily="34" charset="0"/>
                          <a:ea typeface="+mn-ea"/>
                          <a:cs typeface="Gotham Light" pitchFamily="50" charset="0"/>
                        </a:rPr>
                        <a:t>Randomized Controlled Trial</a:t>
                      </a:r>
                    </a:p>
                  </a:txBody>
                  <a:tcPr marL="72000" marR="504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alpha val="0"/>
                      </a:schemeClr>
                    </a:solidFill>
                  </a:tcPr>
                </a:tc>
                <a:tc>
                  <a:txBody>
                    <a:bodyPr/>
                    <a:lstStyle/>
                    <a:p>
                      <a:pPr marL="179387" indent="0" algn="l" defTabSz="914400" rtl="0" eaLnBrk="1" latinLnBrk="0" hangingPunct="1">
                        <a:buClr>
                          <a:schemeClr val="tx2"/>
                        </a:buClr>
                        <a:buSzPct val="90000"/>
                        <a:buFont typeface="Arial" panose="020B0604020202020204" pitchFamily="34" charset="0"/>
                        <a:buNone/>
                      </a:pPr>
                      <a:r>
                        <a:rPr lang="en-US" sz="1200" b="0" kern="1200">
                          <a:solidFill>
                            <a:schemeClr val="bg2">
                              <a:lumMod val="25000"/>
                            </a:schemeClr>
                          </a:solidFill>
                          <a:latin typeface="Hurme Geometric Sans 1 Light" panose="020B0A00020000000000" pitchFamily="34" charset="0"/>
                          <a:ea typeface="+mn-ea"/>
                          <a:cs typeface="Gotham Light" pitchFamily="50" charset="0"/>
                        </a:rPr>
                        <a:t>3 treatment</a:t>
                      </a:r>
                    </a:p>
                    <a:p>
                      <a:pPr marL="179387" indent="0" algn="l" defTabSz="914400" rtl="0" eaLnBrk="1" latinLnBrk="0" hangingPunct="1">
                        <a:buClr>
                          <a:schemeClr val="tx2"/>
                        </a:buClr>
                        <a:buSzPct val="90000"/>
                        <a:buFont typeface="Arial" panose="020B0604020202020204" pitchFamily="34" charset="0"/>
                        <a:buNone/>
                      </a:pPr>
                      <a:r>
                        <a:rPr lang="en-US" sz="1200" b="0" kern="1200">
                          <a:solidFill>
                            <a:schemeClr val="bg2">
                              <a:lumMod val="25000"/>
                            </a:schemeClr>
                          </a:solidFill>
                          <a:latin typeface="Hurme Geometric Sans 1 Light" panose="020B0A00020000000000" pitchFamily="34" charset="0"/>
                          <a:ea typeface="+mn-ea"/>
                          <a:cs typeface="Gotham Light" pitchFamily="50" charset="0"/>
                        </a:rPr>
                        <a:t>Parallel group study</a:t>
                      </a:r>
                    </a:p>
                    <a:p>
                      <a:pPr marL="179387" marR="0" lvl="0" indent="0" algn="l" defTabSz="914400" rtl="0" eaLnBrk="1" fontAlgn="auto" latinLnBrk="0" hangingPunct="1">
                        <a:lnSpc>
                          <a:spcPct val="100000"/>
                        </a:lnSpc>
                        <a:spcBef>
                          <a:spcPts val="0"/>
                        </a:spcBef>
                        <a:spcAft>
                          <a:spcPts val="0"/>
                        </a:spcAft>
                        <a:buClr>
                          <a:schemeClr val="tx2"/>
                        </a:buClr>
                        <a:buSzPct val="90000"/>
                        <a:buFont typeface="Arial" panose="020B0604020202020204" pitchFamily="34" charset="0"/>
                        <a:buNone/>
                        <a:tabLst/>
                        <a:defRPr/>
                      </a:pPr>
                      <a:r>
                        <a:rPr lang="en-US" sz="1200" b="0" kern="1200">
                          <a:solidFill>
                            <a:schemeClr val="bg2">
                              <a:lumMod val="25000"/>
                            </a:schemeClr>
                          </a:solidFill>
                          <a:latin typeface="Hurme Geometric Sans 1 Light" panose="020B0A00020000000000" pitchFamily="34" charset="0"/>
                          <a:ea typeface="+mn-ea"/>
                          <a:cs typeface="Gotham Light" pitchFamily="50" charset="0"/>
                        </a:rPr>
                        <a:t>Randomized Controlled Trial</a:t>
                      </a:r>
                    </a:p>
                  </a:txBody>
                  <a:tcPr marL="72000" marR="504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alpha val="0"/>
                      </a:schemeClr>
                    </a:solidFill>
                  </a:tcPr>
                </a:tc>
                <a:extLst>
                  <a:ext uri="{0D108BD9-81ED-4DB2-BD59-A6C34878D82A}">
                    <a16:rowId xmlns:a16="http://schemas.microsoft.com/office/drawing/2014/main" val="3375977425"/>
                  </a:ext>
                </a:extLst>
              </a:tr>
              <a:tr h="900000">
                <a:tc>
                  <a:txBody>
                    <a:bodyPr/>
                    <a:lstStyle/>
                    <a:p>
                      <a:r>
                        <a:rPr lang="en-US" sz="1200" b="0" kern="1200">
                          <a:solidFill>
                            <a:schemeClr val="bg1"/>
                          </a:solidFill>
                          <a:latin typeface="HurmeGeometricSans1 SemiBold" panose="020B0700020000000000" pitchFamily="34" charset="0"/>
                          <a:ea typeface="+mn-ea"/>
                          <a:cs typeface="Gotham Medium" pitchFamily="50" charset="0"/>
                        </a:rPr>
                        <a:t>Duration</a:t>
                      </a:r>
                      <a:endParaRPr lang="en-DE" sz="1200" b="0" kern="1200">
                        <a:solidFill>
                          <a:schemeClr val="bg1"/>
                        </a:solidFill>
                        <a:latin typeface="HurmeGeometricSans1 SemiBold" panose="020B0700020000000000" pitchFamily="34" charset="0"/>
                        <a:ea typeface="+mn-ea"/>
                        <a:cs typeface="Gotham Medium" pitchFamily="50" charset="0"/>
                      </a:endParaRPr>
                    </a:p>
                  </a:txBody>
                  <a:tcPr marL="144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179387" indent="0" algn="l" defTabSz="914400" rtl="0" eaLnBrk="1" latinLnBrk="0" hangingPunct="1">
                        <a:buClr>
                          <a:schemeClr val="tx2"/>
                        </a:buClr>
                        <a:buSzPct val="90000"/>
                        <a:buFont typeface="Arial" panose="020B0604020202020204" pitchFamily="34" charset="0"/>
                        <a:buNone/>
                      </a:pPr>
                      <a:r>
                        <a:rPr lang="en-US" sz="1200" b="0" kern="1200">
                          <a:solidFill>
                            <a:schemeClr val="bg2">
                              <a:lumMod val="25000"/>
                            </a:schemeClr>
                          </a:solidFill>
                          <a:latin typeface="Hurme Geometric Sans 1 Light" panose="020B0A00020000000000" pitchFamily="34" charset="0"/>
                          <a:ea typeface="+mn-ea"/>
                          <a:cs typeface="Gotham Light" pitchFamily="50" charset="0"/>
                        </a:rPr>
                        <a:t>1 month (BL, Week 4)</a:t>
                      </a:r>
                    </a:p>
                    <a:p>
                      <a:pPr marL="179387" indent="0" algn="l" defTabSz="914400" rtl="0" eaLnBrk="1" latinLnBrk="0" hangingPunct="1">
                        <a:buClr>
                          <a:schemeClr val="tx2"/>
                        </a:buClr>
                        <a:buSzPct val="90000"/>
                        <a:buFont typeface="Arial" panose="020B0604020202020204" pitchFamily="34" charset="0"/>
                        <a:buNone/>
                      </a:pPr>
                      <a:endParaRPr lang="en-US" sz="1200" b="0" kern="1200">
                        <a:solidFill>
                          <a:schemeClr val="bg2">
                            <a:lumMod val="25000"/>
                          </a:schemeClr>
                        </a:solidFill>
                        <a:latin typeface="Hurme Geometric Sans 1 Light" panose="020B0A00020000000000" pitchFamily="34" charset="0"/>
                        <a:ea typeface="+mn-ea"/>
                        <a:cs typeface="Gotham Light" pitchFamily="50" charset="0"/>
                      </a:endParaRPr>
                    </a:p>
                    <a:p>
                      <a:pPr marL="179387" marR="0" lvl="0" indent="0" algn="l" defTabSz="914400" rtl="0" eaLnBrk="1" fontAlgn="auto" latinLnBrk="0" hangingPunct="1">
                        <a:lnSpc>
                          <a:spcPct val="100000"/>
                        </a:lnSpc>
                        <a:spcBef>
                          <a:spcPts val="0"/>
                        </a:spcBef>
                        <a:spcAft>
                          <a:spcPts val="0"/>
                        </a:spcAft>
                        <a:buClr>
                          <a:schemeClr val="tx2"/>
                        </a:buClr>
                        <a:buSzPct val="90000"/>
                        <a:buFont typeface="Arial" panose="020B0604020202020204" pitchFamily="34" charset="0"/>
                        <a:buNone/>
                        <a:tabLst/>
                        <a:defRPr/>
                      </a:pPr>
                      <a:r>
                        <a:rPr lang="en-US" sz="1200" b="0" kern="1200">
                          <a:solidFill>
                            <a:schemeClr val="bg2">
                              <a:lumMod val="25000"/>
                            </a:schemeClr>
                          </a:solidFill>
                          <a:latin typeface="Hurme Geometric Sans 1 Light" panose="020B0A00020000000000" pitchFamily="34" charset="0"/>
                          <a:ea typeface="+mn-ea"/>
                          <a:cs typeface="Gotham Light" pitchFamily="50" charset="0"/>
                        </a:rPr>
                        <a:t>90 Subjects </a:t>
                      </a:r>
                    </a:p>
                    <a:p>
                      <a:pPr marL="179387" marR="0" lvl="0" indent="0" algn="l" defTabSz="914400" rtl="0" eaLnBrk="1" fontAlgn="auto" latinLnBrk="0" hangingPunct="1">
                        <a:lnSpc>
                          <a:spcPct val="100000"/>
                        </a:lnSpc>
                        <a:spcBef>
                          <a:spcPts val="0"/>
                        </a:spcBef>
                        <a:spcAft>
                          <a:spcPts val="0"/>
                        </a:spcAft>
                        <a:buClr>
                          <a:schemeClr val="tx2"/>
                        </a:buClr>
                        <a:buSzPct val="90000"/>
                        <a:buFont typeface="Arial" panose="020B0604020202020204" pitchFamily="34" charset="0"/>
                        <a:buNone/>
                        <a:tabLst/>
                        <a:defRPr/>
                      </a:pPr>
                      <a:r>
                        <a:rPr lang="en-US" sz="1200" b="0" kern="1200">
                          <a:solidFill>
                            <a:schemeClr val="bg2">
                              <a:lumMod val="25000"/>
                            </a:schemeClr>
                          </a:solidFill>
                          <a:latin typeface="Hurme Geometric Sans 1 Light" panose="020B0A00020000000000" pitchFamily="34" charset="0"/>
                          <a:ea typeface="+mn-ea"/>
                          <a:cs typeface="Gotham Light" pitchFamily="50" charset="0"/>
                        </a:rPr>
                        <a:t>Subjects Brushed for 1 minute</a:t>
                      </a:r>
                    </a:p>
                  </a:txBody>
                  <a:tcPr marL="72000" marR="504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pPr marL="179387" indent="0" algn="l" defTabSz="914400" rtl="0" eaLnBrk="1" latinLnBrk="0" hangingPunct="1">
                        <a:buClr>
                          <a:schemeClr val="tx2"/>
                        </a:buClr>
                        <a:buSzPct val="90000"/>
                        <a:buFont typeface="Arial" panose="020B0604020202020204" pitchFamily="34" charset="0"/>
                        <a:buNone/>
                      </a:pPr>
                      <a:r>
                        <a:rPr lang="en-US" sz="1200" b="0" kern="1200">
                          <a:solidFill>
                            <a:schemeClr val="bg2">
                              <a:lumMod val="25000"/>
                            </a:schemeClr>
                          </a:solidFill>
                          <a:latin typeface="Hurme Geometric Sans 1 Light" panose="020B0A00020000000000" pitchFamily="34" charset="0"/>
                          <a:ea typeface="+mn-ea"/>
                          <a:cs typeface="Gotham Light" pitchFamily="50" charset="0"/>
                        </a:rPr>
                        <a:t>12 weeks (BL, week 4, week 12)</a:t>
                      </a:r>
                    </a:p>
                    <a:p>
                      <a:pPr marL="179387" indent="0" algn="l" defTabSz="914400" rtl="0" eaLnBrk="1" latinLnBrk="0" hangingPunct="1">
                        <a:buClr>
                          <a:schemeClr val="tx2"/>
                        </a:buClr>
                        <a:buSzPct val="90000"/>
                        <a:buFont typeface="Arial" panose="020B0604020202020204" pitchFamily="34" charset="0"/>
                        <a:buNone/>
                      </a:pPr>
                      <a:endParaRPr lang="en-US" sz="1200" b="0" kern="1200">
                        <a:solidFill>
                          <a:schemeClr val="bg2">
                            <a:lumMod val="25000"/>
                          </a:schemeClr>
                        </a:solidFill>
                        <a:latin typeface="Hurme Geometric Sans 1 Light" panose="020B0A00020000000000" pitchFamily="34" charset="0"/>
                        <a:ea typeface="+mn-ea"/>
                        <a:cs typeface="Gotham Light" pitchFamily="50" charset="0"/>
                      </a:endParaRPr>
                    </a:p>
                    <a:p>
                      <a:pPr marL="179387" indent="0" algn="l" defTabSz="914400" rtl="0" eaLnBrk="1" latinLnBrk="0" hangingPunct="1">
                        <a:buClr>
                          <a:schemeClr val="tx2"/>
                        </a:buClr>
                        <a:buSzPct val="90000"/>
                        <a:buFont typeface="Arial" panose="020B0604020202020204" pitchFamily="34" charset="0"/>
                        <a:buNone/>
                      </a:pPr>
                      <a:r>
                        <a:rPr lang="en-US" sz="1200" b="0" kern="1200">
                          <a:solidFill>
                            <a:schemeClr val="bg2">
                              <a:lumMod val="25000"/>
                            </a:schemeClr>
                          </a:solidFill>
                          <a:latin typeface="Hurme Geometric Sans 1 Light" panose="020B0A00020000000000" pitchFamily="34" charset="0"/>
                          <a:ea typeface="+mn-ea"/>
                          <a:cs typeface="Gotham Light" pitchFamily="50" charset="0"/>
                        </a:rPr>
                        <a:t>90 subjects</a:t>
                      </a:r>
                    </a:p>
                    <a:p>
                      <a:pPr marL="179387" indent="0" algn="l" defTabSz="914400" rtl="0" eaLnBrk="1" latinLnBrk="0" hangingPunct="1">
                        <a:buClr>
                          <a:schemeClr val="tx2"/>
                        </a:buClr>
                        <a:buSzPct val="90000"/>
                        <a:buFont typeface="Arial" panose="020B0604020202020204" pitchFamily="34" charset="0"/>
                        <a:buNone/>
                      </a:pPr>
                      <a:r>
                        <a:rPr lang="en-US" sz="1200" b="0" kern="1200">
                          <a:solidFill>
                            <a:schemeClr val="bg2">
                              <a:lumMod val="25000"/>
                            </a:schemeClr>
                          </a:solidFill>
                          <a:latin typeface="Hurme Geometric Sans 1 Light" panose="020B0A00020000000000" pitchFamily="34" charset="0"/>
                          <a:ea typeface="+mn-ea"/>
                          <a:cs typeface="Gotham Light" pitchFamily="50" charset="0"/>
                        </a:rPr>
                        <a:t>Subjects Brushed for 1 minute</a:t>
                      </a:r>
                    </a:p>
                  </a:txBody>
                  <a:tcPr marL="72000" marR="504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BEB"/>
                    </a:solidFill>
                  </a:tcPr>
                </a:tc>
                <a:extLst>
                  <a:ext uri="{0D108BD9-81ED-4DB2-BD59-A6C34878D82A}">
                    <a16:rowId xmlns:a16="http://schemas.microsoft.com/office/drawing/2014/main" val="3212115108"/>
                  </a:ext>
                </a:extLst>
              </a:tr>
              <a:tr h="900000">
                <a:tc>
                  <a:txBody>
                    <a:bodyPr/>
                    <a:lstStyle/>
                    <a:p>
                      <a:r>
                        <a:rPr lang="de-DE" sz="1200" b="0" kern="1200">
                          <a:solidFill>
                            <a:schemeClr val="bg1"/>
                          </a:solidFill>
                          <a:latin typeface="HurmeGeometricSans1 SemiBold" panose="020B0700020000000000" pitchFamily="34" charset="0"/>
                          <a:ea typeface="+mn-ea"/>
                          <a:cs typeface="Gotham Medium" pitchFamily="50" charset="0"/>
                        </a:rPr>
                        <a:t>Clinical Indices</a:t>
                      </a:r>
                    </a:p>
                  </a:txBody>
                  <a:tcPr marL="144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179387" marR="0" lvl="0" indent="0" algn="l" defTabSz="914400" rtl="0" eaLnBrk="1" fontAlgn="auto" latinLnBrk="0" hangingPunct="1">
                        <a:lnSpc>
                          <a:spcPct val="100000"/>
                        </a:lnSpc>
                        <a:spcBef>
                          <a:spcPts val="0"/>
                        </a:spcBef>
                        <a:spcAft>
                          <a:spcPts val="0"/>
                        </a:spcAft>
                        <a:buClr>
                          <a:schemeClr val="tx2"/>
                        </a:buClr>
                        <a:buSzPct val="90000"/>
                        <a:buFont typeface="Arial" panose="020B0604020202020204" pitchFamily="34" charset="0"/>
                        <a:buNone/>
                        <a:tabLst/>
                        <a:defRPr/>
                      </a:pPr>
                      <a:r>
                        <a:rPr lang="en-US" sz="1200" b="0" kern="1200">
                          <a:solidFill>
                            <a:schemeClr val="bg2">
                              <a:lumMod val="25000"/>
                            </a:schemeClr>
                          </a:solidFill>
                          <a:latin typeface="Hurme Geometric Sans 1 Light" panose="020B0A00020000000000" pitchFamily="34" charset="0"/>
                          <a:ea typeface="+mn-ea"/>
                          <a:cs typeface="Gotham Light" pitchFamily="50" charset="0"/>
                        </a:rPr>
                        <a:t>LSGI, # of bleeding sites</a:t>
                      </a:r>
                    </a:p>
                  </a:txBody>
                  <a:tcPr marL="72000" marR="504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BEB">
                        <a:alpha val="0"/>
                      </a:srgbClr>
                    </a:solidFill>
                  </a:tcPr>
                </a:tc>
                <a:tc>
                  <a:txBody>
                    <a:bodyPr/>
                    <a:lstStyle/>
                    <a:p>
                      <a:pPr marL="179387" marR="0" lvl="0" indent="0" algn="l" defTabSz="914400" rtl="0" eaLnBrk="1" fontAlgn="auto" latinLnBrk="0" hangingPunct="1">
                        <a:lnSpc>
                          <a:spcPct val="100000"/>
                        </a:lnSpc>
                        <a:spcBef>
                          <a:spcPts val="0"/>
                        </a:spcBef>
                        <a:spcAft>
                          <a:spcPts val="0"/>
                        </a:spcAft>
                        <a:buClr>
                          <a:schemeClr val="tx2"/>
                        </a:buClr>
                        <a:buSzPct val="90000"/>
                        <a:buFont typeface="Arial" panose="020B0604020202020204" pitchFamily="34" charset="0"/>
                        <a:buNone/>
                        <a:tabLst/>
                        <a:defRPr/>
                      </a:pPr>
                      <a:r>
                        <a:rPr lang="en-US" sz="1200" b="0" kern="1200">
                          <a:solidFill>
                            <a:schemeClr val="bg2">
                              <a:lumMod val="25000"/>
                            </a:schemeClr>
                          </a:solidFill>
                          <a:latin typeface="Hurme Geometric Sans 1 Light" panose="020B0A00020000000000" pitchFamily="34" charset="0"/>
                          <a:ea typeface="+mn-ea"/>
                          <a:cs typeface="Gotham Light" pitchFamily="50" charset="0"/>
                        </a:rPr>
                        <a:t>LSGI, # of bleeding sites</a:t>
                      </a:r>
                    </a:p>
                  </a:txBody>
                  <a:tcPr marL="72000" marR="504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BEB">
                        <a:alpha val="0"/>
                      </a:srgbClr>
                    </a:solidFill>
                  </a:tcPr>
                </a:tc>
                <a:extLst>
                  <a:ext uri="{0D108BD9-81ED-4DB2-BD59-A6C34878D82A}">
                    <a16:rowId xmlns:a16="http://schemas.microsoft.com/office/drawing/2014/main" val="4241509185"/>
                  </a:ext>
                </a:extLst>
              </a:tr>
              <a:tr h="1440000">
                <a:tc>
                  <a:txBody>
                    <a:bodyPr/>
                    <a:lstStyle/>
                    <a:p>
                      <a:r>
                        <a:rPr lang="de-DE" sz="1200" b="0" kern="1200">
                          <a:solidFill>
                            <a:schemeClr val="bg1"/>
                          </a:solidFill>
                          <a:latin typeface="HurmeGeometricSans1 SemiBold" panose="020B0700020000000000" pitchFamily="34" charset="0"/>
                          <a:ea typeface="+mn-ea"/>
                          <a:cs typeface="Gotham Medium" pitchFamily="50" charset="0"/>
                        </a:rPr>
                        <a:t>Test Products</a:t>
                      </a:r>
                    </a:p>
                  </a:txBody>
                  <a:tcPr marL="144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179387" marR="0" lvl="0" indent="0" algn="l" defTabSz="914400" rtl="0" eaLnBrk="1" fontAlgn="auto" latinLnBrk="0" hangingPunct="1">
                        <a:lnSpc>
                          <a:spcPct val="100000"/>
                        </a:lnSpc>
                        <a:spcBef>
                          <a:spcPts val="0"/>
                        </a:spcBef>
                        <a:spcAft>
                          <a:spcPts val="0"/>
                        </a:spcAft>
                        <a:buClr>
                          <a:schemeClr val="tx2"/>
                        </a:buClr>
                        <a:buSzPct val="90000"/>
                        <a:buFont typeface="Arial" panose="020B0604020202020204" pitchFamily="34" charset="0"/>
                        <a:buNone/>
                        <a:tabLst/>
                        <a:defRPr/>
                      </a:pPr>
                      <a:r>
                        <a:rPr lang="en-US" sz="1200" b="1" kern="1200">
                          <a:solidFill>
                            <a:schemeClr val="bg2">
                              <a:lumMod val="25000"/>
                            </a:schemeClr>
                          </a:solidFill>
                          <a:latin typeface="Hurme Geometric Sans 1 Light" panose="020B0A00020000000000" pitchFamily="34" charset="0"/>
                          <a:ea typeface="+mn-ea"/>
                          <a:cs typeface="Gotham Light" pitchFamily="50" charset="0"/>
                        </a:rPr>
                        <a:t>3 Treatments (30/</a:t>
                      </a:r>
                      <a:r>
                        <a:rPr lang="en-US" sz="1200" b="1" kern="1200" err="1">
                          <a:solidFill>
                            <a:schemeClr val="bg2">
                              <a:lumMod val="25000"/>
                            </a:schemeClr>
                          </a:solidFill>
                          <a:latin typeface="Hurme Geometric Sans 1 Light" panose="020B0A00020000000000" pitchFamily="34" charset="0"/>
                          <a:ea typeface="+mn-ea"/>
                          <a:cs typeface="Gotham Light" pitchFamily="50" charset="0"/>
                        </a:rPr>
                        <a:t>trt</a:t>
                      </a:r>
                      <a:r>
                        <a:rPr lang="en-US" sz="1200" b="1" kern="1200">
                          <a:solidFill>
                            <a:schemeClr val="bg2">
                              <a:lumMod val="25000"/>
                            </a:schemeClr>
                          </a:solidFill>
                          <a:latin typeface="Hurme Geometric Sans 1 Light" panose="020B0A00020000000000" pitchFamily="34" charset="0"/>
                          <a:ea typeface="+mn-ea"/>
                          <a:cs typeface="Gotham Light" pitchFamily="50" charset="0"/>
                        </a:rPr>
                        <a:t>)</a:t>
                      </a:r>
                    </a:p>
                    <a:p>
                      <a:pPr marL="358775" marR="0" lvl="0" indent="-179388" algn="l" defTabSz="914400" rtl="0" eaLnBrk="1" fontAlgn="auto" latinLnBrk="0" hangingPunct="1">
                        <a:lnSpc>
                          <a:spcPct val="100000"/>
                        </a:lnSpc>
                        <a:spcBef>
                          <a:spcPts val="0"/>
                        </a:spcBef>
                        <a:spcAft>
                          <a:spcPts val="0"/>
                        </a:spcAft>
                        <a:buClr>
                          <a:schemeClr val="tx2"/>
                        </a:buClr>
                        <a:buSzPct val="90000"/>
                        <a:buFont typeface="Arial" panose="020B0604020202020204" pitchFamily="34" charset="0"/>
                        <a:buChar char="•"/>
                        <a:tabLst/>
                        <a:defRPr/>
                      </a:pPr>
                      <a:r>
                        <a:rPr lang="en-US" sz="1200" b="0" kern="1200">
                          <a:solidFill>
                            <a:schemeClr val="bg2">
                              <a:lumMod val="25000"/>
                            </a:schemeClr>
                          </a:solidFill>
                          <a:latin typeface="Hurme Geometric Sans 1 Light" panose="020B0A00020000000000" pitchFamily="34" charset="0"/>
                          <a:ea typeface="+mn-ea"/>
                          <a:cs typeface="Gotham Light" pitchFamily="50" charset="0"/>
                        </a:rPr>
                        <a:t>Colgate Cavity Protection (NC, </a:t>
                      </a:r>
                      <a:r>
                        <a:rPr lang="en-US" sz="1200" b="1" kern="1200">
                          <a:solidFill>
                            <a:schemeClr val="bg2">
                              <a:lumMod val="25000"/>
                            </a:schemeClr>
                          </a:solidFill>
                          <a:latin typeface="Hurme Geometric Sans 1 Light" panose="020B0A00020000000000" pitchFamily="34" charset="0"/>
                          <a:ea typeface="+mn-ea"/>
                          <a:cs typeface="Gotham Light" pitchFamily="50" charset="0"/>
                        </a:rPr>
                        <a:t>am/pm</a:t>
                      </a:r>
                      <a:r>
                        <a:rPr lang="en-US" sz="1200" b="0" kern="1200">
                          <a:solidFill>
                            <a:schemeClr val="bg2">
                              <a:lumMod val="25000"/>
                            </a:schemeClr>
                          </a:solidFill>
                          <a:latin typeface="Hurme Geometric Sans 1 Light" panose="020B0A00020000000000" pitchFamily="34" charset="0"/>
                          <a:ea typeface="+mn-ea"/>
                          <a:cs typeface="Gotham Light" pitchFamily="50" charset="0"/>
                        </a:rPr>
                        <a:t>)</a:t>
                      </a:r>
                    </a:p>
                    <a:p>
                      <a:pPr marL="358775" marR="0" lvl="0" indent="-179388" algn="l" defTabSz="914400" rtl="0" eaLnBrk="1" fontAlgn="auto" latinLnBrk="0" hangingPunct="1">
                        <a:lnSpc>
                          <a:spcPct val="100000"/>
                        </a:lnSpc>
                        <a:spcBef>
                          <a:spcPts val="0"/>
                        </a:spcBef>
                        <a:spcAft>
                          <a:spcPts val="0"/>
                        </a:spcAft>
                        <a:buClr>
                          <a:schemeClr val="tx2"/>
                        </a:buClr>
                        <a:buSzPct val="90000"/>
                        <a:buFont typeface="Arial" panose="020B0604020202020204" pitchFamily="34" charset="0"/>
                        <a:buChar char="•"/>
                        <a:tabLst/>
                        <a:defRPr/>
                      </a:pPr>
                      <a:r>
                        <a:rPr lang="en-US" sz="1200" b="0" kern="1200">
                          <a:solidFill>
                            <a:schemeClr val="bg2">
                              <a:lumMod val="25000"/>
                            </a:schemeClr>
                          </a:solidFill>
                          <a:latin typeface="Hurme Geometric Sans 1 Light" panose="020B0A00020000000000" pitchFamily="34" charset="0"/>
                          <a:ea typeface="+mn-ea"/>
                          <a:cs typeface="Gotham Light" pitchFamily="50" charset="0"/>
                        </a:rPr>
                        <a:t>CPH Sensitive and Enamel Shield (PC, am/pm)</a:t>
                      </a:r>
                    </a:p>
                    <a:p>
                      <a:pPr marL="358775" marR="0" lvl="0" indent="-179388" algn="l" defTabSz="914400" rtl="0" eaLnBrk="1" fontAlgn="auto" latinLnBrk="0" hangingPunct="1">
                        <a:lnSpc>
                          <a:spcPct val="100000"/>
                        </a:lnSpc>
                        <a:spcBef>
                          <a:spcPts val="0"/>
                        </a:spcBef>
                        <a:spcAft>
                          <a:spcPts val="0"/>
                        </a:spcAft>
                        <a:buClr>
                          <a:schemeClr val="tx2"/>
                        </a:buClr>
                        <a:buSzPct val="90000"/>
                        <a:buFont typeface="Arial" panose="020B0604020202020204" pitchFamily="34" charset="0"/>
                        <a:buChar char="•"/>
                        <a:tabLst/>
                        <a:defRPr/>
                      </a:pPr>
                      <a:r>
                        <a:rPr lang="en-US" sz="1200" b="0" kern="1200">
                          <a:solidFill>
                            <a:schemeClr val="bg2">
                              <a:lumMod val="25000"/>
                            </a:schemeClr>
                          </a:solidFill>
                          <a:latin typeface="Hurme Geometric Sans 1 Light" panose="020B0A00020000000000" pitchFamily="34" charset="0"/>
                          <a:ea typeface="+mn-ea"/>
                          <a:cs typeface="Gotham Light" pitchFamily="50" charset="0"/>
                        </a:rPr>
                        <a:t>CPH Sensitive and Enamel Shield</a:t>
                      </a:r>
                      <a:r>
                        <a:rPr lang="en-US" sz="1200" b="1" kern="1200">
                          <a:solidFill>
                            <a:schemeClr val="bg2">
                              <a:lumMod val="25000"/>
                            </a:schemeClr>
                          </a:solidFill>
                          <a:latin typeface="Hurme Geometric Sans 1 Light" panose="020B0A00020000000000" pitchFamily="34" charset="0"/>
                          <a:ea typeface="+mn-ea"/>
                          <a:cs typeface="Gotham Light" pitchFamily="50" charset="0"/>
                        </a:rPr>
                        <a:t> am </a:t>
                      </a:r>
                      <a:r>
                        <a:rPr lang="en-US" sz="1200" b="0" kern="1200">
                          <a:solidFill>
                            <a:schemeClr val="bg2">
                              <a:lumMod val="25000"/>
                            </a:schemeClr>
                          </a:solidFill>
                          <a:latin typeface="Hurme Geometric Sans 1 Light" panose="020B0A00020000000000" pitchFamily="34" charset="0"/>
                          <a:ea typeface="+mn-ea"/>
                          <a:cs typeface="Gotham Light" pitchFamily="50" charset="0"/>
                        </a:rPr>
                        <a:t>&amp; Colgate Cavity Protection pm (Experimental)</a:t>
                      </a:r>
                    </a:p>
                  </a:txBody>
                  <a:tcPr marL="72000" marR="504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BEB"/>
                    </a:solidFill>
                  </a:tcPr>
                </a:tc>
                <a:tc hMerge="1">
                  <a:txBody>
                    <a:bodyPr/>
                    <a:lstStyle/>
                    <a:p>
                      <a:pPr marL="358775" marR="0" lvl="0" indent="-179388" algn="l" defTabSz="914400" rtl="0" eaLnBrk="1" fontAlgn="auto" latinLnBrk="0" hangingPunct="1">
                        <a:lnSpc>
                          <a:spcPct val="100000"/>
                        </a:lnSpc>
                        <a:spcBef>
                          <a:spcPts val="0"/>
                        </a:spcBef>
                        <a:spcAft>
                          <a:spcPts val="0"/>
                        </a:spcAft>
                        <a:buClr>
                          <a:schemeClr val="tx2"/>
                        </a:buClr>
                        <a:buSzPct val="90000"/>
                        <a:buFont typeface="Arial" panose="020B0604020202020204" pitchFamily="34" charset="0"/>
                        <a:buChar char="•"/>
                        <a:tabLst/>
                        <a:defRPr/>
                      </a:pPr>
                      <a:endParaRPr lang="en-US" sz="1400" b="0" kern="1200">
                        <a:solidFill>
                          <a:schemeClr val="bg2">
                            <a:lumMod val="25000"/>
                          </a:schemeClr>
                        </a:solidFill>
                        <a:latin typeface="Hurme Geometric Sans 1 Light" panose="020B0A00020000000000" pitchFamily="34" charset="0"/>
                        <a:ea typeface="+mn-ea"/>
                        <a:cs typeface="Gotham Light" pitchFamily="50" charset="0"/>
                      </a:endParaRPr>
                    </a:p>
                  </a:txBody>
                  <a:tcPr marL="72000" marR="504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BEB"/>
                    </a:solidFill>
                  </a:tcPr>
                </a:tc>
                <a:extLst>
                  <a:ext uri="{0D108BD9-81ED-4DB2-BD59-A6C34878D82A}">
                    <a16:rowId xmlns:a16="http://schemas.microsoft.com/office/drawing/2014/main" val="2077885105"/>
                  </a:ext>
                </a:extLst>
              </a:tr>
            </a:tbl>
          </a:graphicData>
        </a:graphic>
      </p:graphicFrame>
    </p:spTree>
    <p:extLst>
      <p:ext uri="{BB962C8B-B14F-4D97-AF65-F5344CB8AC3E}">
        <p14:creationId xmlns:p14="http://schemas.microsoft.com/office/powerpoint/2010/main" val="238231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D794F7DE-9943-736F-70D5-D43BECD6B11D}"/>
              </a:ext>
            </a:extLst>
          </p:cNvPr>
          <p:cNvGrpSpPr/>
          <p:nvPr/>
        </p:nvGrpSpPr>
        <p:grpSpPr>
          <a:xfrm>
            <a:off x="8055574" y="-379572"/>
            <a:ext cx="3269356" cy="2168887"/>
            <a:chOff x="7979979" y="3912425"/>
            <a:chExt cx="4134925" cy="2743104"/>
          </a:xfrm>
        </p:grpSpPr>
        <p:pic>
          <p:nvPicPr>
            <p:cNvPr id="8" name="Picture 2" descr="Blank white tube of toothpaste isolated with clipping path stock photo">
              <a:extLst>
                <a:ext uri="{FF2B5EF4-FFF2-40B4-BE49-F238E27FC236}">
                  <a16:creationId xmlns:a16="http://schemas.microsoft.com/office/drawing/2014/main" id="{F9D966C5-348F-3E29-BC56-B2723288EBEB}"/>
                </a:ext>
              </a:extLst>
            </p:cNvPr>
            <p:cNvPicPr>
              <a:picLocks noChangeAspect="1" noChangeArrowheads="1"/>
            </p:cNvPicPr>
            <p:nvPr/>
          </p:nvPicPr>
          <p:blipFill>
            <a:blip r:embed="rId3">
              <a:alphaModFix amt="26000"/>
              <a:extLst>
                <a:ext uri="{28A0092B-C50C-407E-A947-70E740481C1C}">
                  <a14:useLocalDpi xmlns:a14="http://schemas.microsoft.com/office/drawing/2010/main" val="0"/>
                </a:ext>
              </a:extLst>
            </a:blip>
            <a:srcRect/>
            <a:stretch>
              <a:fillRect/>
            </a:stretch>
          </p:blipFill>
          <p:spPr bwMode="auto">
            <a:xfrm>
              <a:off x="7979979" y="3912425"/>
              <a:ext cx="4134925" cy="2743104"/>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pic>
          <p:nvPicPr>
            <p:cNvPr id="9" name="Picture 7" descr="A picture containing object&#10;&#10;Description automatically generated">
              <a:extLst>
                <a:ext uri="{FF2B5EF4-FFF2-40B4-BE49-F238E27FC236}">
                  <a16:creationId xmlns:a16="http://schemas.microsoft.com/office/drawing/2014/main" id="{1C9ECC14-4822-9580-94D5-2378033D7FE0}"/>
                </a:ext>
              </a:extLst>
            </p:cNvPr>
            <p:cNvPicPr>
              <a:picLocks noChangeAspect="1"/>
            </p:cNvPicPr>
            <p:nvPr/>
          </p:nvPicPr>
          <p:blipFill>
            <a:blip r:embed="rId4">
              <a:alphaModFix amt="12000"/>
              <a:extLst>
                <a:ext uri="{28A0092B-C50C-407E-A947-70E740481C1C}">
                  <a14:useLocalDpi xmlns:a14="http://schemas.microsoft.com/office/drawing/2010/main" val="0"/>
                </a:ext>
              </a:extLst>
            </a:blip>
            <a:stretch>
              <a:fillRect/>
            </a:stretch>
          </p:blipFill>
          <p:spPr>
            <a:xfrm>
              <a:off x="9783414" y="5013715"/>
              <a:ext cx="374498" cy="277252"/>
            </a:xfrm>
            <a:prstGeom prst="rect">
              <a:avLst/>
            </a:prstGeom>
          </p:spPr>
        </p:pic>
        <p:pic>
          <p:nvPicPr>
            <p:cNvPr id="11" name="Picture 8" descr="A picture containing object&#10;&#10;Description automatically generated">
              <a:extLst>
                <a:ext uri="{FF2B5EF4-FFF2-40B4-BE49-F238E27FC236}">
                  <a16:creationId xmlns:a16="http://schemas.microsoft.com/office/drawing/2014/main" id="{722F763E-EB3F-5155-C9DF-74DD1C3CB2E2}"/>
                </a:ext>
              </a:extLst>
            </p:cNvPr>
            <p:cNvPicPr>
              <a:picLocks noChangeAspect="1"/>
            </p:cNvPicPr>
            <p:nvPr/>
          </p:nvPicPr>
          <p:blipFill>
            <a:blip r:embed="rId4">
              <a:alphaModFix amt="7000"/>
              <a:extLst>
                <a:ext uri="{28A0092B-C50C-407E-A947-70E740481C1C}">
                  <a14:useLocalDpi xmlns:a14="http://schemas.microsoft.com/office/drawing/2010/main" val="0"/>
                </a:ext>
              </a:extLst>
            </a:blip>
            <a:stretch>
              <a:fillRect/>
            </a:stretch>
          </p:blipFill>
          <p:spPr>
            <a:xfrm>
              <a:off x="9460089" y="5320830"/>
              <a:ext cx="374498" cy="277252"/>
            </a:xfrm>
            <a:prstGeom prst="rect">
              <a:avLst/>
            </a:prstGeom>
          </p:spPr>
        </p:pic>
        <p:pic>
          <p:nvPicPr>
            <p:cNvPr id="12" name="Picture 9" descr="A picture containing object&#10;&#10;Description automatically generated">
              <a:extLst>
                <a:ext uri="{FF2B5EF4-FFF2-40B4-BE49-F238E27FC236}">
                  <a16:creationId xmlns:a16="http://schemas.microsoft.com/office/drawing/2014/main" id="{C8CEF466-A8DC-AC98-5BFD-D4E159471ED2}"/>
                </a:ext>
              </a:extLst>
            </p:cNvPr>
            <p:cNvPicPr>
              <a:picLocks noChangeAspect="1"/>
            </p:cNvPicPr>
            <p:nvPr/>
          </p:nvPicPr>
          <p:blipFill>
            <a:blip r:embed="rId4">
              <a:alphaModFix amt="18000"/>
              <a:extLst>
                <a:ext uri="{28A0092B-C50C-407E-A947-70E740481C1C}">
                  <a14:useLocalDpi xmlns:a14="http://schemas.microsoft.com/office/drawing/2010/main" val="0"/>
                </a:ext>
              </a:extLst>
            </a:blip>
            <a:stretch>
              <a:fillRect/>
            </a:stretch>
          </p:blipFill>
          <p:spPr>
            <a:xfrm>
              <a:off x="10181203" y="5259136"/>
              <a:ext cx="374498" cy="277252"/>
            </a:xfrm>
            <a:prstGeom prst="rect">
              <a:avLst/>
            </a:prstGeom>
          </p:spPr>
        </p:pic>
        <p:pic>
          <p:nvPicPr>
            <p:cNvPr id="14" name="Picture 10" descr="A picture containing object&#10;&#10;Description automatically generated">
              <a:extLst>
                <a:ext uri="{FF2B5EF4-FFF2-40B4-BE49-F238E27FC236}">
                  <a16:creationId xmlns:a16="http://schemas.microsoft.com/office/drawing/2014/main" id="{EAB290A4-DECA-C86D-5A97-859E415FD85B}"/>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10458615" y="4981882"/>
              <a:ext cx="374498" cy="277252"/>
            </a:xfrm>
            <a:prstGeom prst="rect">
              <a:avLst/>
            </a:prstGeom>
          </p:spPr>
        </p:pic>
        <p:pic>
          <p:nvPicPr>
            <p:cNvPr id="17" name="Picture 11" descr="A picture containing object&#10;&#10;Description automatically generated">
              <a:extLst>
                <a:ext uri="{FF2B5EF4-FFF2-40B4-BE49-F238E27FC236}">
                  <a16:creationId xmlns:a16="http://schemas.microsoft.com/office/drawing/2014/main" id="{2A56A579-079E-8881-BCBA-A564ABAC32EF}"/>
                </a:ext>
              </a:extLst>
            </p:cNvPr>
            <p:cNvPicPr>
              <a:picLocks noChangeAspect="1"/>
            </p:cNvPicPr>
            <p:nvPr/>
          </p:nvPicPr>
          <p:blipFill>
            <a:blip r:embed="rId4">
              <a:alphaModFix amt="11000"/>
              <a:extLst>
                <a:ext uri="{28A0092B-C50C-407E-A947-70E740481C1C}">
                  <a14:useLocalDpi xmlns:a14="http://schemas.microsoft.com/office/drawing/2010/main" val="0"/>
                </a:ext>
              </a:extLst>
            </a:blip>
            <a:stretch>
              <a:fillRect/>
            </a:stretch>
          </p:blipFill>
          <p:spPr>
            <a:xfrm>
              <a:off x="9272841" y="4886419"/>
              <a:ext cx="374498" cy="277252"/>
            </a:xfrm>
            <a:prstGeom prst="rect">
              <a:avLst/>
            </a:prstGeom>
          </p:spPr>
        </p:pic>
      </p:grpSp>
      <p:sp>
        <p:nvSpPr>
          <p:cNvPr id="4" name="Content Placeholder 2">
            <a:extLst>
              <a:ext uri="{FF2B5EF4-FFF2-40B4-BE49-F238E27FC236}">
                <a16:creationId xmlns:a16="http://schemas.microsoft.com/office/drawing/2014/main" id="{0CE5EDC8-12B5-F1D3-F84A-EF8CEA32831C}"/>
              </a:ext>
            </a:extLst>
          </p:cNvPr>
          <p:cNvSpPr txBox="1">
            <a:spLocks/>
          </p:cNvSpPr>
          <p:nvPr/>
        </p:nvSpPr>
        <p:spPr>
          <a:xfrm>
            <a:off x="2898545" y="6236396"/>
            <a:ext cx="6394910" cy="331116"/>
          </a:xfrm>
          <a:prstGeom prst="rect">
            <a:avLst/>
          </a:prstGeom>
        </p:spPr>
        <p:txBody>
          <a:bodyPr wrap="square">
            <a:spAutoFit/>
          </a:bodyPr>
          <a:lstStyle>
            <a:lvl1pPr marL="580564" indent="-580564" algn="l" defTabSz="1548171"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1257889" indent="-483803" algn="l" defTabSz="1548171"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935213" indent="-387043" algn="l" defTabSz="1548171"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2709299" indent="-387043" algn="l" defTabSz="1548171"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3483384" indent="-387043" algn="l" defTabSz="1548171"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4257469" indent="-387043" algn="l" defTabSz="1548171" rtl="0" eaLnBrk="1" latinLnBrk="0" hangingPunct="1">
              <a:spcBef>
                <a:spcPct val="20000"/>
              </a:spcBef>
              <a:buFont typeface="Arial" pitchFamily="34" charset="0"/>
              <a:buChar char="•"/>
              <a:defRPr sz="3400" kern="1200">
                <a:solidFill>
                  <a:schemeClr val="tx1"/>
                </a:solidFill>
                <a:latin typeface="+mn-lt"/>
                <a:ea typeface="+mn-ea"/>
                <a:cs typeface="+mn-cs"/>
              </a:defRPr>
            </a:lvl6pPr>
            <a:lvl7pPr marL="5031555" indent="-387043" algn="l" defTabSz="1548171" rtl="0" eaLnBrk="1" latinLnBrk="0" hangingPunct="1">
              <a:spcBef>
                <a:spcPct val="20000"/>
              </a:spcBef>
              <a:buFont typeface="Arial" pitchFamily="34" charset="0"/>
              <a:buChar char="•"/>
              <a:defRPr sz="3400" kern="1200">
                <a:solidFill>
                  <a:schemeClr val="tx1"/>
                </a:solidFill>
                <a:latin typeface="+mn-lt"/>
                <a:ea typeface="+mn-ea"/>
                <a:cs typeface="+mn-cs"/>
              </a:defRPr>
            </a:lvl7pPr>
            <a:lvl8pPr marL="5805640" indent="-387043" algn="l" defTabSz="1548171" rtl="0" eaLnBrk="1" latinLnBrk="0" hangingPunct="1">
              <a:spcBef>
                <a:spcPct val="20000"/>
              </a:spcBef>
              <a:buFont typeface="Arial" pitchFamily="34" charset="0"/>
              <a:buChar char="•"/>
              <a:defRPr sz="3400" kern="1200">
                <a:solidFill>
                  <a:schemeClr val="tx1"/>
                </a:solidFill>
                <a:latin typeface="+mn-lt"/>
                <a:ea typeface="+mn-ea"/>
                <a:cs typeface="+mn-cs"/>
              </a:defRPr>
            </a:lvl8pPr>
            <a:lvl9pPr marL="6579725" indent="-387043" algn="l" defTabSz="1548171" rtl="0" eaLnBrk="1" latinLnBrk="0" hangingPunct="1">
              <a:spcBef>
                <a:spcPct val="20000"/>
              </a:spcBef>
              <a:buFont typeface="Arial" pitchFamily="34" charset="0"/>
              <a:buChar char="•"/>
              <a:defRPr sz="3400" kern="1200">
                <a:solidFill>
                  <a:schemeClr val="tx1"/>
                </a:solidFill>
                <a:latin typeface="+mn-lt"/>
                <a:ea typeface="+mn-ea"/>
                <a:cs typeface="+mn-cs"/>
              </a:defRPr>
            </a:lvl9pPr>
          </a:lstStyle>
          <a:p>
            <a:pPr marL="0" marR="0" lvl="0" indent="0" algn="ctr" defTabSz="1088209" rtl="0" eaLnBrk="1" fontAlgn="auto" latinLnBrk="0" hangingPunct="1">
              <a:lnSpc>
                <a:spcPct val="120000"/>
              </a:lnSpc>
              <a:spcBef>
                <a:spcPts val="1200"/>
              </a:spcBef>
              <a:spcAft>
                <a:spcPts val="600"/>
              </a:spcAft>
              <a:buClr>
                <a:srgbClr val="015498"/>
              </a:buClr>
              <a:buSzPct val="90000"/>
              <a:buFont typeface="Arial" pitchFamily="34" charset="0"/>
              <a:buNone/>
              <a:tabLst/>
              <a:defRPr/>
            </a:pPr>
            <a:r>
              <a:rPr kumimoji="0" lang="en-US" sz="1400" b="0" i="0" u="none" strike="noStrike" kern="1200" cap="none" spc="0" normalizeH="0" baseline="0" noProof="0">
                <a:ln>
                  <a:noFill/>
                </a:ln>
                <a:solidFill>
                  <a:srgbClr val="3C3C3C"/>
                </a:solidFill>
                <a:effectLst/>
                <a:uLnTx/>
                <a:uFillTx/>
                <a:latin typeface="Hurme Geometric Sans 1 Light" panose="020B0A00020000000000" pitchFamily="34" charset="0"/>
                <a:ea typeface="+mn-ea"/>
                <a:cs typeface="Arial" pitchFamily="34" charset="0"/>
              </a:rPr>
              <a:t>Brushed = </a:t>
            </a:r>
            <a:r>
              <a:rPr kumimoji="0" lang="en-US" sz="1400" b="0" i="0" u="none" strike="noStrike" kern="1200" cap="none" spc="0" normalizeH="0" baseline="0" noProof="0">
                <a:ln>
                  <a:noFill/>
                </a:ln>
                <a:solidFill>
                  <a:srgbClr val="44546A"/>
                </a:solidFill>
                <a:effectLst/>
                <a:uLnTx/>
                <a:uFillTx/>
                <a:latin typeface="Tenorite"/>
                <a:ea typeface="+mn-ea"/>
                <a:cs typeface="Arial" pitchFamily="34" charset="0"/>
              </a:rPr>
              <a:t>lingual</a:t>
            </a:r>
            <a:r>
              <a:rPr kumimoji="0" lang="en-US" sz="1400" b="0" i="0" u="none" strike="noStrike" kern="1200" cap="none" spc="0" normalizeH="0" baseline="0" noProof="0">
                <a:ln>
                  <a:noFill/>
                </a:ln>
                <a:solidFill>
                  <a:srgbClr val="3C3C3C"/>
                </a:solidFill>
                <a:effectLst/>
                <a:uLnTx/>
                <a:uFillTx/>
                <a:latin typeface="Hurme Geometric Sans 1 Light" panose="020B0A00020000000000" pitchFamily="34" charset="0"/>
                <a:ea typeface="+mn-ea"/>
                <a:cs typeface="Arial" pitchFamily="34" charset="0"/>
              </a:rPr>
              <a:t> surfaces; Unbrushed = </a:t>
            </a:r>
            <a:r>
              <a:rPr kumimoji="0" lang="en-US" sz="1400" b="0" i="0" u="none" strike="noStrike" kern="1200" cap="none" spc="0" normalizeH="0" baseline="0" noProof="0">
                <a:ln>
                  <a:noFill/>
                </a:ln>
                <a:solidFill>
                  <a:srgbClr val="44546A"/>
                </a:solidFill>
                <a:effectLst/>
                <a:uLnTx/>
                <a:uFillTx/>
                <a:latin typeface="Tenorite"/>
                <a:ea typeface="+mn-ea"/>
                <a:cs typeface="Arial" pitchFamily="34" charset="0"/>
              </a:rPr>
              <a:t>buccal</a:t>
            </a:r>
            <a:r>
              <a:rPr kumimoji="0" lang="en-US" sz="1400" b="0" i="0" u="none" strike="noStrike" kern="1200" cap="none" spc="0" normalizeH="0" baseline="0" noProof="0">
                <a:ln>
                  <a:noFill/>
                </a:ln>
                <a:solidFill>
                  <a:srgbClr val="3C3C3C"/>
                </a:solidFill>
                <a:effectLst/>
                <a:uLnTx/>
                <a:uFillTx/>
                <a:latin typeface="Hurme Geometric Sans 1 Light" panose="020B0A00020000000000" pitchFamily="34" charset="0"/>
                <a:ea typeface="+mn-ea"/>
                <a:cs typeface="Arial" pitchFamily="34" charset="0"/>
              </a:rPr>
              <a:t> surfaces</a:t>
            </a:r>
          </a:p>
        </p:txBody>
      </p:sp>
      <p:sp>
        <p:nvSpPr>
          <p:cNvPr id="2" name="!!BlauerBalken">
            <a:extLst>
              <a:ext uri="{FF2B5EF4-FFF2-40B4-BE49-F238E27FC236}">
                <a16:creationId xmlns:a16="http://schemas.microsoft.com/office/drawing/2014/main" id="{90EBDCEF-7BE2-B0D6-5D2D-B69BFA03386C}"/>
              </a:ext>
            </a:extLst>
          </p:cNvPr>
          <p:cNvSpPr/>
          <p:nvPr/>
        </p:nvSpPr>
        <p:spPr>
          <a:xfrm flipH="1">
            <a:off x="1" y="1754919"/>
            <a:ext cx="12191999" cy="324000"/>
          </a:xfrm>
          <a:prstGeom prst="rect">
            <a:avLst/>
          </a:prstGeom>
          <a:gradFill flip="none" rotWithShape="1">
            <a:gsLst>
              <a:gs pos="24000">
                <a:schemeClr val="accent1">
                  <a:lumMod val="75000"/>
                </a:schemeClr>
              </a:gs>
              <a:gs pos="0">
                <a:schemeClr val="accent1">
                  <a:alpha val="0"/>
                </a:schemeClr>
              </a:gs>
              <a:gs pos="100000">
                <a:schemeClr val="tx2"/>
              </a:gs>
            </a:gsLst>
            <a:path path="circle">
              <a:fillToRect l="100000" t="100000"/>
            </a:path>
            <a:tileRect r="-100000" b="-100000"/>
          </a:gra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a:ln>
                <a:noFill/>
              </a:ln>
              <a:solidFill>
                <a:prstClr val="white"/>
              </a:solidFill>
              <a:effectLst/>
              <a:uLnTx/>
              <a:uFillTx/>
              <a:latin typeface="HurmeGeometricSans1 SemiBold"/>
              <a:ea typeface="+mn-ea"/>
              <a:cs typeface="+mn-cs"/>
            </a:endParaRPr>
          </a:p>
        </p:txBody>
      </p:sp>
      <p:sp>
        <p:nvSpPr>
          <p:cNvPr id="3" name="Rectangle 61">
            <a:extLst>
              <a:ext uri="{FF2B5EF4-FFF2-40B4-BE49-F238E27FC236}">
                <a16:creationId xmlns:a16="http://schemas.microsoft.com/office/drawing/2014/main" id="{4C1D3E0E-33D8-870A-64D5-3568154CAD51}"/>
              </a:ext>
            </a:extLst>
          </p:cNvPr>
          <p:cNvSpPr/>
          <p:nvPr/>
        </p:nvSpPr>
        <p:spPr>
          <a:xfrm>
            <a:off x="1089661" y="1754919"/>
            <a:ext cx="1001268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white"/>
                </a:solidFill>
                <a:effectLst/>
                <a:uLnTx/>
                <a:uFillTx/>
                <a:latin typeface="Hurme Geometric Sans 1" panose="020B0A00020000000000" pitchFamily="34" charset="0"/>
                <a:ea typeface="+mn-ea"/>
                <a:cs typeface="Gotham Bold" pitchFamily="50" charset="0"/>
              </a:rPr>
              <a:t>Plaque Score Change </a:t>
            </a:r>
          </a:p>
        </p:txBody>
      </p:sp>
      <p:sp>
        <p:nvSpPr>
          <p:cNvPr id="15" name="TextBox 4">
            <a:extLst>
              <a:ext uri="{FF2B5EF4-FFF2-40B4-BE49-F238E27FC236}">
                <a16:creationId xmlns:a16="http://schemas.microsoft.com/office/drawing/2014/main" id="{D27E1D8B-A2CA-17E1-33FA-0C5B9C1003CE}"/>
              </a:ext>
            </a:extLst>
          </p:cNvPr>
          <p:cNvSpPr txBox="1"/>
          <p:nvPr/>
        </p:nvSpPr>
        <p:spPr>
          <a:xfrm>
            <a:off x="0" y="6585140"/>
            <a:ext cx="1249679" cy="268517"/>
          </a:xfrm>
          <a:prstGeom prst="rect">
            <a:avLst/>
          </a:prstGeom>
          <a:noFill/>
        </p:spPr>
        <p:txBody>
          <a:bodyPr wrap="square" tIns="72000" rIns="216000" bIns="72000" rtlCol="0" anchor="b">
            <a:spAutoFit/>
          </a:bodyPr>
          <a:lstStyle/>
          <a:p>
            <a:pPr marL="0" marR="0" lvl="0" indent="0" algn="l" defTabSz="1088209"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F2F2F2">
                    <a:lumMod val="50000"/>
                  </a:srgbClr>
                </a:solidFill>
                <a:effectLst/>
                <a:uLnTx/>
                <a:uFillTx/>
                <a:latin typeface="Hurme Geometric Sans 1 Light" panose="020B0A00020000000000" pitchFamily="34" charset="0"/>
                <a:ea typeface="+mn-ea"/>
                <a:cs typeface="Gotham Light" pitchFamily="50" charset="0"/>
              </a:rPr>
              <a:t>Highly Restricted</a:t>
            </a:r>
          </a:p>
        </p:txBody>
      </p:sp>
      <p:sp>
        <p:nvSpPr>
          <p:cNvPr id="5" name="Rechteck 4">
            <a:extLst>
              <a:ext uri="{FF2B5EF4-FFF2-40B4-BE49-F238E27FC236}">
                <a16:creationId xmlns:a16="http://schemas.microsoft.com/office/drawing/2014/main" id="{FCA4EBC0-90E2-7FF3-DEB7-D9C537CC819B}"/>
              </a:ext>
            </a:extLst>
          </p:cNvPr>
          <p:cNvSpPr/>
          <p:nvPr/>
        </p:nvSpPr>
        <p:spPr>
          <a:xfrm>
            <a:off x="426206" y="673247"/>
            <a:ext cx="6608195" cy="954107"/>
          </a:xfrm>
          <a:prstGeom prst="rect">
            <a:avLst/>
          </a:prstGeom>
        </p:spPr>
        <p:txBody>
          <a:bodyPr wrap="square" lIns="0" rIns="0" anchor="ctr">
            <a:spAutoFit/>
          </a:bodyPr>
          <a:lstStyle/>
          <a:p>
            <a:pPr>
              <a:defRPr/>
            </a:pPr>
            <a:r>
              <a:rPr lang="en-US" altLang="en-US" sz="3600" b="1">
                <a:solidFill>
                  <a:srgbClr val="003478"/>
                </a:solidFill>
                <a:latin typeface="Neutraface 2 Text Demi" panose="020B0703020202020102" pitchFamily="34" charset="0"/>
              </a:rPr>
              <a:t>CHEMISTRY BEYOND THE BRUSH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b="1">
                <a:solidFill>
                  <a:srgbClr val="003478"/>
                </a:solidFill>
                <a:latin typeface="Neutraface 2 Text Demi" panose="020B0703020202020102" pitchFamily="34" charset="0"/>
              </a:rPr>
              <a:t>Brushed vs Unbrushed Surfaces</a:t>
            </a:r>
          </a:p>
        </p:txBody>
      </p:sp>
      <p:sp>
        <p:nvSpPr>
          <p:cNvPr id="23" name="Pfeil: nach oben und unten 22">
            <a:extLst>
              <a:ext uri="{FF2B5EF4-FFF2-40B4-BE49-F238E27FC236}">
                <a16:creationId xmlns:a16="http://schemas.microsoft.com/office/drawing/2014/main" id="{7897A190-14F7-C09D-4E3D-0589E64FB53D}"/>
              </a:ext>
            </a:extLst>
          </p:cNvPr>
          <p:cNvSpPr/>
          <p:nvPr/>
        </p:nvSpPr>
        <p:spPr>
          <a:xfrm>
            <a:off x="2487676" y="3614796"/>
            <a:ext cx="231648" cy="2298456"/>
          </a:xfrm>
          <a:prstGeom prst="upDownArrow">
            <a:avLst/>
          </a:prstGeom>
          <a:gradFill flip="none" rotWithShape="1">
            <a:gsLst>
              <a:gs pos="0">
                <a:schemeClr val="accent1">
                  <a:lumMod val="75000"/>
                </a:schemeClr>
              </a:gs>
              <a:gs pos="100000">
                <a:schemeClr val="tx2"/>
              </a:gs>
            </a:gsLst>
            <a:path path="circle">
              <a:fillToRect l="100000" t="100000"/>
            </a:path>
            <a:tileRect r="-100000" b="-100000"/>
          </a:gra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a:ln>
                <a:noFill/>
              </a:ln>
              <a:solidFill>
                <a:prstClr val="white"/>
              </a:solidFill>
              <a:effectLst/>
              <a:uLnTx/>
              <a:uFillTx/>
              <a:latin typeface="HurmeGeometricSans1 SemiBold"/>
              <a:ea typeface="+mn-ea"/>
              <a:cs typeface="+mn-cs"/>
            </a:endParaRPr>
          </a:p>
        </p:txBody>
      </p:sp>
      <p:sp>
        <p:nvSpPr>
          <p:cNvPr id="24" name="Content Placeholder 2">
            <a:extLst>
              <a:ext uri="{FF2B5EF4-FFF2-40B4-BE49-F238E27FC236}">
                <a16:creationId xmlns:a16="http://schemas.microsoft.com/office/drawing/2014/main" id="{38EB3605-7747-D4FF-5374-5CD269CF6052}"/>
              </a:ext>
            </a:extLst>
          </p:cNvPr>
          <p:cNvSpPr txBox="1">
            <a:spLocks/>
          </p:cNvSpPr>
          <p:nvPr/>
        </p:nvSpPr>
        <p:spPr>
          <a:xfrm rot="16200000">
            <a:off x="1198474" y="4624050"/>
            <a:ext cx="2298456" cy="279948"/>
          </a:xfrm>
          <a:prstGeom prst="rect">
            <a:avLst/>
          </a:prstGeom>
        </p:spPr>
        <p:txBody>
          <a:bodyPr wrap="square">
            <a:spAutoFit/>
          </a:bodyPr>
          <a:lstStyle>
            <a:lvl1pPr marL="580564" indent="-580564" algn="l" defTabSz="1548171"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1257889" indent="-483803" algn="l" defTabSz="1548171"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935213" indent="-387043" algn="l" defTabSz="1548171"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2709299" indent="-387043" algn="l" defTabSz="1548171"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3483384" indent="-387043" algn="l" defTabSz="1548171"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4257469" indent="-387043" algn="l" defTabSz="1548171" rtl="0" eaLnBrk="1" latinLnBrk="0" hangingPunct="1">
              <a:spcBef>
                <a:spcPct val="20000"/>
              </a:spcBef>
              <a:buFont typeface="Arial" pitchFamily="34" charset="0"/>
              <a:buChar char="•"/>
              <a:defRPr sz="3400" kern="1200">
                <a:solidFill>
                  <a:schemeClr val="tx1"/>
                </a:solidFill>
                <a:latin typeface="+mn-lt"/>
                <a:ea typeface="+mn-ea"/>
                <a:cs typeface="+mn-cs"/>
              </a:defRPr>
            </a:lvl6pPr>
            <a:lvl7pPr marL="5031555" indent="-387043" algn="l" defTabSz="1548171" rtl="0" eaLnBrk="1" latinLnBrk="0" hangingPunct="1">
              <a:spcBef>
                <a:spcPct val="20000"/>
              </a:spcBef>
              <a:buFont typeface="Arial" pitchFamily="34" charset="0"/>
              <a:buChar char="•"/>
              <a:defRPr sz="3400" kern="1200">
                <a:solidFill>
                  <a:schemeClr val="tx1"/>
                </a:solidFill>
                <a:latin typeface="+mn-lt"/>
                <a:ea typeface="+mn-ea"/>
                <a:cs typeface="+mn-cs"/>
              </a:defRPr>
            </a:lvl7pPr>
            <a:lvl8pPr marL="5805640" indent="-387043" algn="l" defTabSz="1548171" rtl="0" eaLnBrk="1" latinLnBrk="0" hangingPunct="1">
              <a:spcBef>
                <a:spcPct val="20000"/>
              </a:spcBef>
              <a:buFont typeface="Arial" pitchFamily="34" charset="0"/>
              <a:buChar char="•"/>
              <a:defRPr sz="3400" kern="1200">
                <a:solidFill>
                  <a:schemeClr val="tx1"/>
                </a:solidFill>
                <a:latin typeface="+mn-lt"/>
                <a:ea typeface="+mn-ea"/>
                <a:cs typeface="+mn-cs"/>
              </a:defRPr>
            </a:lvl8pPr>
            <a:lvl9pPr marL="6579725" indent="-387043" algn="l" defTabSz="1548171" rtl="0" eaLnBrk="1" latinLnBrk="0" hangingPunct="1">
              <a:spcBef>
                <a:spcPct val="20000"/>
              </a:spcBef>
              <a:buFont typeface="Arial" pitchFamily="34" charset="0"/>
              <a:buChar char="•"/>
              <a:defRPr sz="3400" kern="1200">
                <a:solidFill>
                  <a:schemeClr val="tx1"/>
                </a:solidFill>
                <a:latin typeface="+mn-lt"/>
                <a:ea typeface="+mn-ea"/>
                <a:cs typeface="+mn-cs"/>
              </a:defRPr>
            </a:lvl9pPr>
          </a:lstStyle>
          <a:p>
            <a:pPr marL="0" marR="0" lvl="0" indent="0" algn="ctr" defTabSz="1088209" rtl="0" eaLnBrk="1" fontAlgn="auto" latinLnBrk="0" hangingPunct="1">
              <a:lnSpc>
                <a:spcPct val="120000"/>
              </a:lnSpc>
              <a:spcBef>
                <a:spcPts val="1200"/>
              </a:spcBef>
              <a:spcAft>
                <a:spcPts val="600"/>
              </a:spcAft>
              <a:buClr>
                <a:srgbClr val="015498"/>
              </a:buClr>
              <a:buSzPct val="90000"/>
              <a:buFont typeface="Arial" pitchFamily="34" charset="0"/>
              <a:buNone/>
              <a:tabLst/>
              <a:defRPr/>
            </a:pPr>
            <a:r>
              <a:rPr kumimoji="0" lang="en-US" sz="1100" b="0" i="0" u="none" strike="noStrike" kern="1200" cap="none" spc="0" normalizeH="0" baseline="0" noProof="0">
                <a:ln>
                  <a:noFill/>
                </a:ln>
                <a:solidFill>
                  <a:srgbClr val="3C3C3C"/>
                </a:solidFill>
                <a:effectLst/>
                <a:uLnTx/>
                <a:uFillTx/>
                <a:latin typeface="Hurme Geometric Sans 1 Light" panose="020B0A00020000000000" pitchFamily="34" charset="0"/>
                <a:ea typeface="+mn-ea"/>
                <a:cs typeface="Arial" pitchFamily="34" charset="0"/>
              </a:rPr>
              <a:t>Getting Worse      Getting Better</a:t>
            </a:r>
          </a:p>
        </p:txBody>
      </p:sp>
      <p:cxnSp>
        <p:nvCxnSpPr>
          <p:cNvPr id="26" name="Gerader Verbinder 25">
            <a:extLst>
              <a:ext uri="{FF2B5EF4-FFF2-40B4-BE49-F238E27FC236}">
                <a16:creationId xmlns:a16="http://schemas.microsoft.com/office/drawing/2014/main" id="{C3BD3DEB-53FE-3265-4481-59C667076558}"/>
              </a:ext>
            </a:extLst>
          </p:cNvPr>
          <p:cNvCxnSpPr>
            <a:cxnSpLocks/>
          </p:cNvCxnSpPr>
          <p:nvPr/>
        </p:nvCxnSpPr>
        <p:spPr>
          <a:xfrm flipH="1">
            <a:off x="2231144" y="4764024"/>
            <a:ext cx="943856"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8">
            <a:extLst>
              <a:ext uri="{FF2B5EF4-FFF2-40B4-BE49-F238E27FC236}">
                <a16:creationId xmlns:a16="http://schemas.microsoft.com/office/drawing/2014/main" id="{F28B9788-9156-797D-9F7A-92AC8B3FECC5}"/>
              </a:ext>
            </a:extLst>
          </p:cNvPr>
          <p:cNvPicPr>
            <a:picLocks noChangeAspect="1"/>
          </p:cNvPicPr>
          <p:nvPr/>
        </p:nvPicPr>
        <p:blipFill>
          <a:blip r:embed="rId5"/>
          <a:stretch>
            <a:fillRect/>
          </a:stretch>
        </p:blipFill>
        <p:spPr>
          <a:xfrm>
            <a:off x="2868931" y="2152937"/>
            <a:ext cx="7195454" cy="3986395"/>
          </a:xfrm>
          <a:prstGeom prst="rect">
            <a:avLst/>
          </a:prstGeom>
        </p:spPr>
      </p:pic>
    </p:spTree>
    <p:extLst>
      <p:ext uri="{BB962C8B-B14F-4D97-AF65-F5344CB8AC3E}">
        <p14:creationId xmlns:p14="http://schemas.microsoft.com/office/powerpoint/2010/main" val="69129051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7">
            <a:extLst>
              <a:ext uri="{FF2B5EF4-FFF2-40B4-BE49-F238E27FC236}">
                <a16:creationId xmlns:a16="http://schemas.microsoft.com/office/drawing/2014/main" id="{84F8AF76-A4FB-2F58-AA9F-DE73649B8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3809" y="88372"/>
            <a:ext cx="475556" cy="475556"/>
          </a:xfrm>
          <a:prstGeom prst="rect">
            <a:avLst/>
          </a:prstGeom>
        </p:spPr>
      </p:pic>
      <p:sp>
        <p:nvSpPr>
          <p:cNvPr id="3" name="Title 1">
            <a:extLst>
              <a:ext uri="{FF2B5EF4-FFF2-40B4-BE49-F238E27FC236}">
                <a16:creationId xmlns:a16="http://schemas.microsoft.com/office/drawing/2014/main" id="{CD56A29C-414C-22BE-9D36-E200E97001EA}"/>
              </a:ext>
            </a:extLst>
          </p:cNvPr>
          <p:cNvSpPr txBox="1">
            <a:spLocks/>
          </p:cNvSpPr>
          <p:nvPr/>
        </p:nvSpPr>
        <p:spPr>
          <a:xfrm>
            <a:off x="2318858" y="187375"/>
            <a:ext cx="6876288" cy="6400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3200">
                <a:solidFill>
                  <a:srgbClr val="003478"/>
                </a:solidFill>
                <a:latin typeface="Neutraface 2 Text Demi" panose="020B0703020202020102" pitchFamily="34" charset="0"/>
                <a:ea typeface="+mn-ea"/>
                <a:cs typeface="+mn-cs"/>
              </a:rPr>
              <a:t>Formulation Matters</a:t>
            </a:r>
          </a:p>
        </p:txBody>
      </p:sp>
      <p:sp>
        <p:nvSpPr>
          <p:cNvPr id="4" name="Content Placeholder 2">
            <a:extLst>
              <a:ext uri="{FF2B5EF4-FFF2-40B4-BE49-F238E27FC236}">
                <a16:creationId xmlns:a16="http://schemas.microsoft.com/office/drawing/2014/main" id="{870AF9DB-1F0B-7FF4-BCF4-31345BB7DA1B}"/>
              </a:ext>
            </a:extLst>
          </p:cNvPr>
          <p:cNvSpPr txBox="1">
            <a:spLocks/>
          </p:cNvSpPr>
          <p:nvPr/>
        </p:nvSpPr>
        <p:spPr>
          <a:xfrm>
            <a:off x="1942765" y="4031183"/>
            <a:ext cx="11589441" cy="33676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a:solidFill>
                  <a:srgbClr val="003478"/>
                </a:solidFill>
                <a:latin typeface="Neutraface 2 Text Demi" panose="020B0703020202020102" pitchFamily="34" charset="0"/>
              </a:rPr>
              <a:t>Stannous must be in the correct oxidation state</a:t>
            </a:r>
          </a:p>
          <a:p>
            <a:pPr lvl="1">
              <a:lnSpc>
                <a:spcPct val="100000"/>
              </a:lnSpc>
              <a:spcBef>
                <a:spcPts val="0"/>
              </a:spcBef>
            </a:pPr>
            <a:r>
              <a:rPr lang="en-US" sz="1400">
                <a:solidFill>
                  <a:srgbClr val="003478"/>
                </a:solidFill>
                <a:latin typeface="Neutraface 2 Text Demi" panose="020B0703020202020102" pitchFamily="34" charset="0"/>
              </a:rPr>
              <a:t>Stannous in the Sn2+ is the only form shown to have gingivitis efficacy</a:t>
            </a:r>
          </a:p>
          <a:p>
            <a:pPr>
              <a:lnSpc>
                <a:spcPct val="100000"/>
              </a:lnSpc>
              <a:spcBef>
                <a:spcPts val="0"/>
              </a:spcBef>
            </a:pPr>
            <a:r>
              <a:rPr lang="en-US" sz="1400">
                <a:solidFill>
                  <a:srgbClr val="003478"/>
                </a:solidFill>
                <a:latin typeface="Neutraface 2 Text Demi" panose="020B0703020202020102" pitchFamily="34" charset="0"/>
              </a:rPr>
              <a:t>Stannous must be soluble</a:t>
            </a:r>
          </a:p>
          <a:p>
            <a:pPr>
              <a:lnSpc>
                <a:spcPct val="100000"/>
              </a:lnSpc>
              <a:spcBef>
                <a:spcPts val="0"/>
              </a:spcBef>
            </a:pPr>
            <a:r>
              <a:rPr lang="en-US" sz="1400">
                <a:solidFill>
                  <a:srgbClr val="003478"/>
                </a:solidFill>
                <a:latin typeface="Neutraface 2 Text Demi" panose="020B0703020202020102" pitchFamily="34" charset="0"/>
              </a:rPr>
              <a:t>Stannous cannot exist in nature without being bound to a negative ion (a.k.a. chelant) to make a salt</a:t>
            </a:r>
          </a:p>
          <a:p>
            <a:pPr>
              <a:lnSpc>
                <a:spcPct val="100000"/>
              </a:lnSpc>
              <a:spcBef>
                <a:spcPts val="0"/>
              </a:spcBef>
            </a:pPr>
            <a:r>
              <a:rPr lang="en-US" sz="1400">
                <a:solidFill>
                  <a:srgbClr val="003478"/>
                </a:solidFill>
                <a:latin typeface="Neutraface 2 Text Demi" panose="020B0703020202020102" pitchFamily="34" charset="0"/>
              </a:rPr>
              <a:t>The ideal formula has a Sn2+ salt that keeps the Sn2+ from adsorbing to the silica in toothpaste.</a:t>
            </a:r>
          </a:p>
          <a:p>
            <a:pPr>
              <a:lnSpc>
                <a:spcPct val="120000"/>
              </a:lnSpc>
              <a:spcBef>
                <a:spcPts val="0"/>
              </a:spcBef>
            </a:pPr>
            <a:r>
              <a:rPr lang="en-US" sz="1400">
                <a:solidFill>
                  <a:srgbClr val="003478"/>
                </a:solidFill>
                <a:latin typeface="Neutraface 2 Text Demi" panose="020B0703020202020102" pitchFamily="34" charset="0"/>
              </a:rPr>
              <a:t>Stannous must be delivered to the mouth</a:t>
            </a:r>
          </a:p>
          <a:p>
            <a:pPr lvl="1">
              <a:lnSpc>
                <a:spcPct val="120000"/>
              </a:lnSpc>
              <a:spcBef>
                <a:spcPts val="0"/>
              </a:spcBef>
            </a:pPr>
            <a:r>
              <a:rPr lang="en-US" sz="1400">
                <a:solidFill>
                  <a:srgbClr val="003478"/>
                </a:solidFill>
                <a:latin typeface="Neutraface 2 Text Demi" panose="020B0703020202020102" pitchFamily="34" charset="0"/>
              </a:rPr>
              <a:t>The ideal formula releases all of its Sn2+ salt during the average consumer’s brushing time</a:t>
            </a:r>
          </a:p>
          <a:p>
            <a:pPr lvl="1">
              <a:lnSpc>
                <a:spcPct val="120000"/>
              </a:lnSpc>
              <a:spcBef>
                <a:spcPts val="0"/>
              </a:spcBef>
            </a:pPr>
            <a:r>
              <a:rPr lang="en-US" sz="1400">
                <a:solidFill>
                  <a:srgbClr val="003478"/>
                </a:solidFill>
                <a:latin typeface="Neutraface 2 Text Demi" panose="020B0703020202020102" pitchFamily="34" charset="0"/>
              </a:rPr>
              <a:t>Sn2+ that is bound too tightly in formulation will not reduce biological materials nor bind to LPS</a:t>
            </a:r>
          </a:p>
          <a:p>
            <a:pPr lvl="1">
              <a:lnSpc>
                <a:spcPct val="120000"/>
              </a:lnSpc>
              <a:spcBef>
                <a:spcPts val="0"/>
              </a:spcBef>
            </a:pPr>
            <a:r>
              <a:rPr lang="en-US" sz="1400">
                <a:solidFill>
                  <a:srgbClr val="003478"/>
                </a:solidFill>
                <a:latin typeface="Neutraface 2 Text Demi" panose="020B0703020202020102" pitchFamily="34" charset="0"/>
              </a:rPr>
              <a:t>Sn2+ that is not bound tightly enough in formulation will easily bind to other negative ions</a:t>
            </a:r>
          </a:p>
          <a:p>
            <a:pPr>
              <a:lnSpc>
                <a:spcPct val="120000"/>
              </a:lnSpc>
              <a:spcBef>
                <a:spcPts val="0"/>
              </a:spcBef>
            </a:pPr>
            <a:r>
              <a:rPr lang="en-US" sz="1400">
                <a:solidFill>
                  <a:srgbClr val="003478"/>
                </a:solidFill>
                <a:latin typeface="Neutraface 2 Text Demi" panose="020B0703020202020102" pitchFamily="34" charset="0"/>
              </a:rPr>
              <a:t>Stannous must have reductive potential in the mouth</a:t>
            </a:r>
          </a:p>
          <a:p>
            <a:pPr>
              <a:lnSpc>
                <a:spcPct val="120000"/>
              </a:lnSpc>
              <a:spcBef>
                <a:spcPts val="0"/>
              </a:spcBef>
            </a:pPr>
            <a:r>
              <a:rPr lang="en-US" sz="1400">
                <a:solidFill>
                  <a:srgbClr val="003478"/>
                </a:solidFill>
                <a:latin typeface="Neutraface 2 Text Demi" panose="020B0703020202020102" pitchFamily="34" charset="0"/>
              </a:rPr>
              <a:t>Stannous must release to the bacteria and the bacteria must be able to “uptake” Sn2+ in order to have the desired physiological benefits</a:t>
            </a:r>
          </a:p>
        </p:txBody>
      </p:sp>
      <p:pic>
        <p:nvPicPr>
          <p:cNvPr id="6" name="Picture 5">
            <a:extLst>
              <a:ext uri="{FF2B5EF4-FFF2-40B4-BE49-F238E27FC236}">
                <a16:creationId xmlns:a16="http://schemas.microsoft.com/office/drawing/2014/main" id="{E81E235A-BF53-4491-0B59-6DC6426E99A5}"/>
              </a:ext>
            </a:extLst>
          </p:cNvPr>
          <p:cNvPicPr>
            <a:picLocks noChangeAspect="1"/>
          </p:cNvPicPr>
          <p:nvPr/>
        </p:nvPicPr>
        <p:blipFill>
          <a:blip r:embed="rId3"/>
          <a:stretch>
            <a:fillRect/>
          </a:stretch>
        </p:blipFill>
        <p:spPr>
          <a:xfrm>
            <a:off x="2996854" y="827455"/>
            <a:ext cx="5696243" cy="2940201"/>
          </a:xfrm>
          <a:prstGeom prst="rect">
            <a:avLst/>
          </a:prstGeom>
        </p:spPr>
      </p:pic>
    </p:spTree>
    <p:extLst>
      <p:ext uri="{BB962C8B-B14F-4D97-AF65-F5344CB8AC3E}">
        <p14:creationId xmlns:p14="http://schemas.microsoft.com/office/powerpoint/2010/main" val="183138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7">
            <a:extLst>
              <a:ext uri="{FF2B5EF4-FFF2-40B4-BE49-F238E27FC236}">
                <a16:creationId xmlns:a16="http://schemas.microsoft.com/office/drawing/2014/main" id="{22C7D637-195F-AEDE-ABF3-2AED8FF38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3809" y="88372"/>
            <a:ext cx="475556" cy="475556"/>
          </a:xfrm>
          <a:prstGeom prst="rect">
            <a:avLst/>
          </a:prstGeom>
        </p:spPr>
      </p:pic>
      <p:sp>
        <p:nvSpPr>
          <p:cNvPr id="4" name="TextBox 3">
            <a:extLst>
              <a:ext uri="{FF2B5EF4-FFF2-40B4-BE49-F238E27FC236}">
                <a16:creationId xmlns:a16="http://schemas.microsoft.com/office/drawing/2014/main" id="{C3ADA8AB-4710-9331-6F1F-0AECE749D3E6}"/>
              </a:ext>
            </a:extLst>
          </p:cNvPr>
          <p:cNvSpPr txBox="1"/>
          <p:nvPr/>
        </p:nvSpPr>
        <p:spPr>
          <a:xfrm>
            <a:off x="377442" y="906220"/>
            <a:ext cx="11585945" cy="1323439"/>
          </a:xfrm>
          <a:prstGeom prst="rect">
            <a:avLst/>
          </a:prstGeom>
          <a:noFill/>
        </p:spPr>
        <p:txBody>
          <a:bodyPr wrap="square">
            <a:spAutoFit/>
          </a:bodyPr>
          <a:lstStyle/>
          <a:p>
            <a:r>
              <a:rPr lang="en-US" sz="1600" b="1">
                <a:solidFill>
                  <a:srgbClr val="003478"/>
                </a:solidFill>
                <a:latin typeface="Neutraface 2 Text Demi" panose="020B0703020202020102" pitchFamily="34" charset="0"/>
              </a:rPr>
              <a:t>Objective: </a:t>
            </a:r>
            <a:r>
              <a:rPr lang="en-US" sz="1600">
                <a:solidFill>
                  <a:srgbClr val="003478"/>
                </a:solidFill>
                <a:latin typeface="Neutraface 2 Text Demi" panose="020B0703020202020102" pitchFamily="34" charset="0"/>
              </a:rPr>
              <a:t>To assess the impact of formulation chemistry on gingivitis effects of two experimental 0.454% stannous fluoride (SnF2) dentifrices with low tin bioavailability versus positive and negative controls. </a:t>
            </a:r>
          </a:p>
          <a:p>
            <a:endParaRPr lang="en-US" sz="1600">
              <a:solidFill>
                <a:srgbClr val="003478"/>
              </a:solidFill>
              <a:latin typeface="Neutraface 2 Text Demi" panose="020B0703020202020102" pitchFamily="34" charset="0"/>
            </a:endParaRPr>
          </a:p>
          <a:p>
            <a:r>
              <a:rPr lang="en-US" sz="1600" b="1">
                <a:solidFill>
                  <a:srgbClr val="003478"/>
                </a:solidFill>
                <a:latin typeface="Neutraface 2 Text Demi" panose="020B0703020202020102" pitchFamily="34" charset="0"/>
              </a:rPr>
              <a:t>Conclusion</a:t>
            </a:r>
            <a:r>
              <a:rPr lang="en-US" sz="1600">
                <a:solidFill>
                  <a:srgbClr val="003478"/>
                </a:solidFill>
                <a:latin typeface="Neutraface 2 Text Demi" panose="020B0703020202020102" pitchFamily="34" charset="0"/>
              </a:rPr>
              <a:t>: SnF</a:t>
            </a:r>
            <a:r>
              <a:rPr lang="en-US" sz="1600" baseline="-25000">
                <a:solidFill>
                  <a:srgbClr val="003478"/>
                </a:solidFill>
                <a:latin typeface="Neutraface 2 Text Demi" panose="020B0703020202020102" pitchFamily="34" charset="0"/>
              </a:rPr>
              <a:t>2</a:t>
            </a:r>
            <a:r>
              <a:rPr lang="en-US" sz="1600">
                <a:solidFill>
                  <a:srgbClr val="003478"/>
                </a:solidFill>
                <a:latin typeface="Neutraface 2 Text Demi" panose="020B0703020202020102" pitchFamily="34" charset="0"/>
              </a:rPr>
              <a:t> dentifrice formulation chemistry influences the level of antigingivitis efficacy, which was also reflected in tin bioavailability, tin uptake into biofilm, and bacterial glycolysis inhibition.</a:t>
            </a:r>
          </a:p>
        </p:txBody>
      </p:sp>
      <p:pic>
        <p:nvPicPr>
          <p:cNvPr id="5" name="Picture 4">
            <a:extLst>
              <a:ext uri="{FF2B5EF4-FFF2-40B4-BE49-F238E27FC236}">
                <a16:creationId xmlns:a16="http://schemas.microsoft.com/office/drawing/2014/main" id="{13991D3C-4CB5-16A2-9B4D-94375FB98BBC}"/>
              </a:ext>
            </a:extLst>
          </p:cNvPr>
          <p:cNvPicPr>
            <a:picLocks noChangeAspect="1"/>
          </p:cNvPicPr>
          <p:nvPr/>
        </p:nvPicPr>
        <p:blipFill>
          <a:blip r:embed="rId3"/>
          <a:stretch>
            <a:fillRect/>
          </a:stretch>
        </p:blipFill>
        <p:spPr>
          <a:xfrm>
            <a:off x="6170414" y="2651105"/>
            <a:ext cx="4163303" cy="3040754"/>
          </a:xfrm>
          <a:prstGeom prst="rect">
            <a:avLst/>
          </a:prstGeom>
        </p:spPr>
      </p:pic>
      <p:pic>
        <p:nvPicPr>
          <p:cNvPr id="7" name="Picture 6">
            <a:extLst>
              <a:ext uri="{FF2B5EF4-FFF2-40B4-BE49-F238E27FC236}">
                <a16:creationId xmlns:a16="http://schemas.microsoft.com/office/drawing/2014/main" id="{75C726EA-63EC-9AD2-EDB3-9C5BDE2DF40A}"/>
              </a:ext>
            </a:extLst>
          </p:cNvPr>
          <p:cNvPicPr>
            <a:picLocks noChangeAspect="1"/>
          </p:cNvPicPr>
          <p:nvPr/>
        </p:nvPicPr>
        <p:blipFill>
          <a:blip r:embed="rId4"/>
          <a:stretch>
            <a:fillRect/>
          </a:stretch>
        </p:blipFill>
        <p:spPr>
          <a:xfrm>
            <a:off x="10111349" y="3259858"/>
            <a:ext cx="1780271" cy="265147"/>
          </a:xfrm>
          <a:prstGeom prst="rect">
            <a:avLst/>
          </a:prstGeom>
        </p:spPr>
      </p:pic>
      <p:pic>
        <p:nvPicPr>
          <p:cNvPr id="9" name="Picture 8">
            <a:extLst>
              <a:ext uri="{FF2B5EF4-FFF2-40B4-BE49-F238E27FC236}">
                <a16:creationId xmlns:a16="http://schemas.microsoft.com/office/drawing/2014/main" id="{7CC9B617-8178-CFAC-AA4D-4EA6AAF23369}"/>
              </a:ext>
            </a:extLst>
          </p:cNvPr>
          <p:cNvPicPr>
            <a:picLocks noChangeAspect="1"/>
          </p:cNvPicPr>
          <p:nvPr/>
        </p:nvPicPr>
        <p:blipFill>
          <a:blip r:embed="rId5"/>
          <a:stretch>
            <a:fillRect/>
          </a:stretch>
        </p:blipFill>
        <p:spPr>
          <a:xfrm>
            <a:off x="10046034" y="3497636"/>
            <a:ext cx="2003331" cy="265147"/>
          </a:xfrm>
          <a:prstGeom prst="rect">
            <a:avLst/>
          </a:prstGeom>
        </p:spPr>
      </p:pic>
      <p:pic>
        <p:nvPicPr>
          <p:cNvPr id="11" name="Picture 10">
            <a:extLst>
              <a:ext uri="{FF2B5EF4-FFF2-40B4-BE49-F238E27FC236}">
                <a16:creationId xmlns:a16="http://schemas.microsoft.com/office/drawing/2014/main" id="{1838A17A-9D54-7BCA-A9E1-8A734003FDDE}"/>
              </a:ext>
            </a:extLst>
          </p:cNvPr>
          <p:cNvPicPr>
            <a:picLocks noChangeAspect="1"/>
          </p:cNvPicPr>
          <p:nvPr/>
        </p:nvPicPr>
        <p:blipFill>
          <a:blip r:embed="rId6"/>
          <a:stretch>
            <a:fillRect/>
          </a:stretch>
        </p:blipFill>
        <p:spPr>
          <a:xfrm>
            <a:off x="10068693" y="3906335"/>
            <a:ext cx="1895308" cy="265147"/>
          </a:xfrm>
          <a:prstGeom prst="rect">
            <a:avLst/>
          </a:prstGeom>
        </p:spPr>
      </p:pic>
      <p:pic>
        <p:nvPicPr>
          <p:cNvPr id="13" name="Picture 12">
            <a:extLst>
              <a:ext uri="{FF2B5EF4-FFF2-40B4-BE49-F238E27FC236}">
                <a16:creationId xmlns:a16="http://schemas.microsoft.com/office/drawing/2014/main" id="{5C6F36B7-9718-B65A-4E37-09ED2821E0DE}"/>
              </a:ext>
            </a:extLst>
          </p:cNvPr>
          <p:cNvPicPr>
            <a:picLocks noChangeAspect="1"/>
          </p:cNvPicPr>
          <p:nvPr/>
        </p:nvPicPr>
        <p:blipFill>
          <a:blip r:embed="rId7"/>
          <a:stretch>
            <a:fillRect/>
          </a:stretch>
        </p:blipFill>
        <p:spPr>
          <a:xfrm>
            <a:off x="10111349" y="4224831"/>
            <a:ext cx="1276632" cy="256049"/>
          </a:xfrm>
          <a:prstGeom prst="rect">
            <a:avLst/>
          </a:prstGeom>
        </p:spPr>
      </p:pic>
      <p:graphicFrame>
        <p:nvGraphicFramePr>
          <p:cNvPr id="16" name="Table 15">
            <a:extLst>
              <a:ext uri="{FF2B5EF4-FFF2-40B4-BE49-F238E27FC236}">
                <a16:creationId xmlns:a16="http://schemas.microsoft.com/office/drawing/2014/main" id="{6F40F383-CD4C-D331-A2CA-A4E351F6BEEA}"/>
              </a:ext>
            </a:extLst>
          </p:cNvPr>
          <p:cNvGraphicFramePr>
            <a:graphicFrameLocks noGrp="1"/>
          </p:cNvGraphicFramePr>
          <p:nvPr/>
        </p:nvGraphicFramePr>
        <p:xfrm>
          <a:off x="81776" y="2499760"/>
          <a:ext cx="6088638" cy="3350939"/>
        </p:xfrm>
        <a:graphic>
          <a:graphicData uri="http://schemas.openxmlformats.org/drawingml/2006/table">
            <a:tbl>
              <a:tblPr firstRow="1" bandRow="1">
                <a:effectLst/>
                <a:tableStyleId>{5C22544A-7EE6-4342-B048-85BDC9FD1C3A}</a:tableStyleId>
              </a:tblPr>
              <a:tblGrid>
                <a:gridCol w="972583">
                  <a:extLst>
                    <a:ext uri="{9D8B030D-6E8A-4147-A177-3AD203B41FA5}">
                      <a16:colId xmlns:a16="http://schemas.microsoft.com/office/drawing/2014/main" val="1404537936"/>
                    </a:ext>
                  </a:extLst>
                </a:gridCol>
                <a:gridCol w="5116055">
                  <a:extLst>
                    <a:ext uri="{9D8B030D-6E8A-4147-A177-3AD203B41FA5}">
                      <a16:colId xmlns:a16="http://schemas.microsoft.com/office/drawing/2014/main" val="1140080618"/>
                    </a:ext>
                  </a:extLst>
                </a:gridCol>
              </a:tblGrid>
              <a:tr h="487042">
                <a:tc>
                  <a:txBody>
                    <a:bodyPr/>
                    <a:lstStyle/>
                    <a:p>
                      <a:pPr marL="0" algn="l" defTabSz="914400" rtl="0" eaLnBrk="1" latinLnBrk="0" hangingPunct="1"/>
                      <a:r>
                        <a:rPr lang="en-US" sz="1400" b="0" kern="1200">
                          <a:solidFill>
                            <a:schemeClr val="lt1"/>
                          </a:solidFill>
                          <a:latin typeface="Neutraface 2 Text Demi" panose="020B0703020202020102" pitchFamily="34" charset="0"/>
                          <a:ea typeface="+mn-ea"/>
                          <a:cs typeface="Gotham Medium" pitchFamily="50" charset="0"/>
                        </a:rPr>
                        <a:t>Study Design</a:t>
                      </a: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478"/>
                    </a:solidFill>
                  </a:tcPr>
                </a:tc>
                <a:tc>
                  <a:txBody>
                    <a:bodyPr/>
                    <a:lstStyle/>
                    <a:p>
                      <a:pPr marL="358775" indent="-179388" algn="l">
                        <a:buClr>
                          <a:schemeClr val="bg2">
                            <a:lumMod val="50000"/>
                          </a:schemeClr>
                        </a:buClr>
                        <a:buSzPct val="90000"/>
                        <a:buFont typeface="Arial" panose="020B0604020202020204" pitchFamily="34" charset="0"/>
                        <a:buChar char="•"/>
                      </a:pPr>
                      <a:r>
                        <a:rPr lang="en-US" sz="1200" b="0" kern="1200">
                          <a:solidFill>
                            <a:schemeClr val="bg2">
                              <a:lumMod val="25000"/>
                            </a:schemeClr>
                          </a:solidFill>
                          <a:latin typeface="Neutraface 2 Text Light" panose="020B0303020202020102" pitchFamily="34" charset="0"/>
                          <a:ea typeface="+mn-ea"/>
                          <a:cs typeface="Gotham Light" pitchFamily="50" charset="0"/>
                        </a:rPr>
                        <a:t>RCT (double blind; parallel)</a:t>
                      </a: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extLst>
                  <a:ext uri="{0D108BD9-81ED-4DB2-BD59-A6C34878D82A}">
                    <a16:rowId xmlns:a16="http://schemas.microsoft.com/office/drawing/2014/main" val="1485223450"/>
                  </a:ext>
                </a:extLst>
              </a:tr>
              <a:tr h="943992">
                <a:tc>
                  <a:txBody>
                    <a:bodyPr/>
                    <a:lstStyle/>
                    <a:p>
                      <a:pPr algn="l"/>
                      <a:r>
                        <a:rPr lang="en-US" sz="1400" b="0" kern="1200">
                          <a:solidFill>
                            <a:schemeClr val="lt1"/>
                          </a:solidFill>
                          <a:latin typeface="Neutraface 2 Text Demi" panose="020B0703020202020102" pitchFamily="34" charset="0"/>
                          <a:ea typeface="+mn-ea"/>
                          <a:cs typeface="Gotham Medium" pitchFamily="50" charset="0"/>
                        </a:rPr>
                        <a:t>Study</a:t>
                      </a: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478"/>
                    </a:solidFill>
                  </a:tcPr>
                </a:tc>
                <a:tc>
                  <a:txBody>
                    <a:bodyPr/>
                    <a:lstStyle/>
                    <a:p>
                      <a:pPr marL="358775" indent="-179388" algn="l" defTabSz="914400" rtl="0" eaLnBrk="1" latinLnBrk="0" hangingPunct="1">
                        <a:buClr>
                          <a:schemeClr val="bg2">
                            <a:lumMod val="50000"/>
                          </a:schemeClr>
                        </a:buClr>
                        <a:buSzPct val="90000"/>
                        <a:buFont typeface="Arial" panose="020B0604020202020204" pitchFamily="34" charset="0"/>
                        <a:buChar char="•"/>
                      </a:pPr>
                      <a:r>
                        <a:rPr lang="en-US" sz="1200" b="0" kern="1200">
                          <a:solidFill>
                            <a:schemeClr val="bg2">
                              <a:lumMod val="25000"/>
                            </a:schemeClr>
                          </a:solidFill>
                          <a:latin typeface="Neutraface 2 Text Light" panose="020B0303020202020102" pitchFamily="34" charset="0"/>
                          <a:ea typeface="+mn-ea"/>
                          <a:cs typeface="Gotham Light" pitchFamily="50" charset="0"/>
                        </a:rPr>
                        <a:t>120 Participants</a:t>
                      </a:r>
                    </a:p>
                    <a:p>
                      <a:pPr marL="358775" indent="-179388" algn="l" defTabSz="914400" rtl="0" eaLnBrk="1" latinLnBrk="0" hangingPunct="1">
                        <a:buClr>
                          <a:schemeClr val="bg2">
                            <a:lumMod val="50000"/>
                          </a:schemeClr>
                        </a:buClr>
                        <a:buSzPct val="90000"/>
                        <a:buFont typeface="Arial" panose="020B0604020202020204" pitchFamily="34" charset="0"/>
                        <a:buChar char="•"/>
                      </a:pPr>
                      <a:r>
                        <a:rPr lang="en-US" sz="1200" b="0" kern="1200">
                          <a:solidFill>
                            <a:schemeClr val="bg2">
                              <a:lumMod val="25000"/>
                            </a:schemeClr>
                          </a:solidFill>
                          <a:latin typeface="Neutraface 2 Text Light" panose="020B0303020202020102" pitchFamily="34" charset="0"/>
                          <a:ea typeface="+mn-ea"/>
                          <a:cs typeface="Gotham Light" pitchFamily="50" charset="0"/>
                        </a:rPr>
                        <a:t>Measurements taken Baseline, month 1 &amp; month 3</a:t>
                      </a:r>
                    </a:p>
                    <a:p>
                      <a:pPr marL="358775" indent="-179388" algn="l" defTabSz="914400" rtl="0" eaLnBrk="1" latinLnBrk="0" hangingPunct="1">
                        <a:buClr>
                          <a:schemeClr val="bg2">
                            <a:lumMod val="50000"/>
                          </a:schemeClr>
                        </a:buClr>
                        <a:buSzPct val="90000"/>
                        <a:buFont typeface="Arial" panose="020B0604020202020204" pitchFamily="34" charset="0"/>
                        <a:buChar char="•"/>
                      </a:pPr>
                      <a:r>
                        <a:rPr lang="en-US" sz="1200" b="0" kern="1200">
                          <a:solidFill>
                            <a:schemeClr val="bg2">
                              <a:lumMod val="25000"/>
                            </a:schemeClr>
                          </a:solidFill>
                          <a:latin typeface="Neutraface 2 Text Light" panose="020B0303020202020102" pitchFamily="34" charset="0"/>
                          <a:ea typeface="+mn-ea"/>
                          <a:cs typeface="Gotham Light" pitchFamily="50" charset="0"/>
                        </a:rPr>
                        <a:t>Brush 1 min 2x daily</a:t>
                      </a:r>
                    </a:p>
                    <a:p>
                      <a:pPr marL="358775" indent="-179388" algn="l" defTabSz="914400" rtl="0" eaLnBrk="1" latinLnBrk="0" hangingPunct="1">
                        <a:buClr>
                          <a:schemeClr val="bg2">
                            <a:lumMod val="50000"/>
                          </a:schemeClr>
                        </a:buClr>
                        <a:buSzPct val="90000"/>
                        <a:buFont typeface="Arial" panose="020B0604020202020204" pitchFamily="34" charset="0"/>
                        <a:buChar char="•"/>
                      </a:pPr>
                      <a:r>
                        <a:rPr lang="en-US" sz="1200" b="0" kern="1200">
                          <a:solidFill>
                            <a:schemeClr val="bg2">
                              <a:lumMod val="25000"/>
                            </a:schemeClr>
                          </a:solidFill>
                          <a:latin typeface="Neutraface 2 Text Light" panose="020B0303020202020102" pitchFamily="34" charset="0"/>
                          <a:ea typeface="+mn-ea"/>
                          <a:cs typeface="Gotham Light" pitchFamily="50" charset="0"/>
                        </a:rPr>
                        <a:t>Manual toothbrush</a:t>
                      </a: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10000"/>
                      </a:schemeClr>
                    </a:solidFill>
                  </a:tcPr>
                </a:tc>
                <a:extLst>
                  <a:ext uri="{0D108BD9-81ED-4DB2-BD59-A6C34878D82A}">
                    <a16:rowId xmlns:a16="http://schemas.microsoft.com/office/drawing/2014/main" val="3375977425"/>
                  </a:ext>
                </a:extLst>
              </a:tr>
              <a:tr h="777827">
                <a:tc>
                  <a:txBody>
                    <a:bodyPr/>
                    <a:lstStyle/>
                    <a:p>
                      <a:r>
                        <a:rPr lang="en-US" sz="1200" b="0" kern="1200">
                          <a:solidFill>
                            <a:schemeClr val="lt1"/>
                          </a:solidFill>
                          <a:latin typeface="Neutraface 2 Text Demi" panose="020B0703020202020102" pitchFamily="34" charset="0"/>
                          <a:ea typeface="+mn-ea"/>
                          <a:cs typeface="Gotham Medium" pitchFamily="50" charset="0"/>
                        </a:rPr>
                        <a:t>Clinical Assessments</a:t>
                      </a: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478"/>
                    </a:solidFill>
                  </a:tcPr>
                </a:tc>
                <a:tc>
                  <a:txBody>
                    <a:bodyPr/>
                    <a:lstStyle/>
                    <a:p>
                      <a:pPr marL="358775" indent="-179388" algn="l" defTabSz="914400" rtl="0" eaLnBrk="1" latinLnBrk="0" hangingPunct="1">
                        <a:buClr>
                          <a:schemeClr val="bg2">
                            <a:lumMod val="50000"/>
                          </a:schemeClr>
                        </a:buClr>
                        <a:buSzPct val="90000"/>
                        <a:buFont typeface="Arial" panose="020B0604020202020204" pitchFamily="34" charset="0"/>
                        <a:buChar char="•"/>
                      </a:pPr>
                      <a:r>
                        <a:rPr lang="en-US" sz="1200" b="0" kern="1200" err="1">
                          <a:solidFill>
                            <a:schemeClr val="bg2">
                              <a:lumMod val="25000"/>
                            </a:schemeClr>
                          </a:solidFill>
                          <a:latin typeface="Neutraface 2 Text Light" panose="020B0303020202020102" pitchFamily="34" charset="0"/>
                          <a:ea typeface="+mn-ea"/>
                          <a:cs typeface="Gotham Light" pitchFamily="50" charset="0"/>
                        </a:rPr>
                        <a:t>Löe</a:t>
                      </a:r>
                      <a:r>
                        <a:rPr lang="en-US" sz="1200" b="0" kern="1200">
                          <a:solidFill>
                            <a:schemeClr val="bg2">
                              <a:lumMod val="25000"/>
                            </a:schemeClr>
                          </a:solidFill>
                          <a:latin typeface="Neutraface 2 Text Light" panose="020B0303020202020102" pitchFamily="34" charset="0"/>
                          <a:ea typeface="+mn-ea"/>
                          <a:cs typeface="Gotham Light" pitchFamily="50" charset="0"/>
                        </a:rPr>
                        <a:t> </a:t>
                      </a:r>
                      <a:r>
                        <a:rPr lang="en-US" sz="1200" b="0" kern="1200" err="1">
                          <a:solidFill>
                            <a:schemeClr val="bg2">
                              <a:lumMod val="25000"/>
                            </a:schemeClr>
                          </a:solidFill>
                          <a:latin typeface="Neutraface 2 Text Light" panose="020B0303020202020102" pitchFamily="34" charset="0"/>
                          <a:ea typeface="+mn-ea"/>
                          <a:cs typeface="Gotham Light" pitchFamily="50" charset="0"/>
                        </a:rPr>
                        <a:t>Silness</a:t>
                      </a:r>
                      <a:r>
                        <a:rPr lang="en-US" sz="1200" b="0" kern="1200">
                          <a:solidFill>
                            <a:schemeClr val="bg2">
                              <a:lumMod val="25000"/>
                            </a:schemeClr>
                          </a:solidFill>
                          <a:latin typeface="Neutraface 2 Text Light" panose="020B0303020202020102" pitchFamily="34" charset="0"/>
                          <a:ea typeface="+mn-ea"/>
                          <a:cs typeface="Gotham Light" pitchFamily="50" charset="0"/>
                        </a:rPr>
                        <a:t> Gingival Index (in-vivo)</a:t>
                      </a:r>
                    </a:p>
                    <a:p>
                      <a:pPr marL="358775" indent="-179388" algn="l" defTabSz="914400" rtl="0" eaLnBrk="1" latinLnBrk="0" hangingPunct="1">
                        <a:buClr>
                          <a:schemeClr val="bg2">
                            <a:lumMod val="50000"/>
                          </a:schemeClr>
                        </a:buClr>
                        <a:buSzPct val="90000"/>
                        <a:buFont typeface="Arial" panose="020B0604020202020204" pitchFamily="34" charset="0"/>
                        <a:buChar char="•"/>
                      </a:pPr>
                      <a:r>
                        <a:rPr lang="en-US" sz="1200" b="0" kern="1200">
                          <a:solidFill>
                            <a:schemeClr val="bg2">
                              <a:lumMod val="25000"/>
                            </a:schemeClr>
                          </a:solidFill>
                          <a:latin typeface="Neutraface 2 Text Light" panose="020B0303020202020102" pitchFamily="34" charset="0"/>
                          <a:ea typeface="+mn-ea"/>
                          <a:cs typeface="Gotham Light" pitchFamily="50" charset="0"/>
                        </a:rPr>
                        <a:t>Tin Uptake and Biofilm Glycolysis (In –vitro)</a:t>
                      </a: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extLst>
                  <a:ext uri="{0D108BD9-81ED-4DB2-BD59-A6C34878D82A}">
                    <a16:rowId xmlns:a16="http://schemas.microsoft.com/office/drawing/2014/main" val="3212115108"/>
                  </a:ext>
                </a:extLst>
              </a:tr>
              <a:tr h="7778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a:solidFill>
                            <a:schemeClr val="lt1"/>
                          </a:solidFill>
                          <a:latin typeface="Neutraface 2 Text Demi" panose="020B0703020202020102" pitchFamily="34" charset="0"/>
                          <a:ea typeface="+mn-ea"/>
                          <a:cs typeface="Gotham Medium" pitchFamily="50" charset="0"/>
                        </a:rPr>
                        <a:t>Legs</a:t>
                      </a:r>
                      <a:endParaRPr lang="en-DE" sz="1400" b="0" kern="1200">
                        <a:solidFill>
                          <a:schemeClr val="lt1"/>
                        </a:solidFill>
                        <a:latin typeface="Neutraface 2 Text Demi" panose="020B0703020202020102" pitchFamily="34" charset="0"/>
                        <a:ea typeface="+mn-ea"/>
                        <a:cs typeface="Gotham Medium" pitchFamily="50" charset="0"/>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478"/>
                    </a:solidFill>
                  </a:tcPr>
                </a:tc>
                <a:tc>
                  <a:txBody>
                    <a:bodyPr/>
                    <a:lstStyle/>
                    <a:p>
                      <a:pPr marL="350837" marR="0" lvl="0" indent="-171450" algn="l" defTabSz="914400" rtl="0" eaLnBrk="1" fontAlgn="auto" latinLnBrk="0" hangingPunct="1">
                        <a:lnSpc>
                          <a:spcPct val="100000"/>
                        </a:lnSpc>
                        <a:spcBef>
                          <a:spcPts val="0"/>
                        </a:spcBef>
                        <a:spcAft>
                          <a:spcPts val="0"/>
                        </a:spcAft>
                        <a:buClr>
                          <a:schemeClr val="bg2">
                            <a:lumMod val="50000"/>
                          </a:schemeClr>
                        </a:buClr>
                        <a:buSzPct val="90000"/>
                        <a:buFont typeface="Arial" panose="020B0604020202020204" pitchFamily="34" charset="0"/>
                        <a:buChar char="•"/>
                        <a:tabLst/>
                        <a:defRPr/>
                      </a:pPr>
                      <a:r>
                        <a:rPr lang="en-US" sz="1200" b="0" kern="1200">
                          <a:solidFill>
                            <a:schemeClr val="bg2">
                              <a:lumMod val="25000"/>
                            </a:schemeClr>
                          </a:solidFill>
                          <a:latin typeface="Neutraface 2 Text Light" panose="020B0303020202020102" pitchFamily="34" charset="0"/>
                          <a:ea typeface="+mn-ea"/>
                          <a:cs typeface="Gotham Light" pitchFamily="50" charset="0"/>
                        </a:rPr>
                        <a:t>Neg Ctrl : </a:t>
                      </a:r>
                      <a:r>
                        <a:rPr lang="en-US" sz="1200">
                          <a:solidFill>
                            <a:schemeClr val="accent5">
                              <a:lumMod val="75000"/>
                            </a:schemeClr>
                          </a:solidFill>
                          <a:latin typeface="Neutraface 2 Text Demi" panose="020B0703020202020102" pitchFamily="34" charset="0"/>
                        </a:rPr>
                        <a:t>0.76% sodium monofluorophosphate, soluble tin = 0 ppm</a:t>
                      </a:r>
                      <a:endParaRPr lang="en-US" sz="1200" b="0" kern="1200">
                        <a:solidFill>
                          <a:schemeClr val="bg2">
                            <a:lumMod val="25000"/>
                          </a:schemeClr>
                        </a:solidFill>
                        <a:latin typeface="Neutraface 2 Text Light" panose="020B0303020202020102" pitchFamily="34" charset="0"/>
                        <a:ea typeface="+mn-ea"/>
                        <a:cs typeface="Gotham Light" pitchFamily="50" charset="0"/>
                      </a:endParaRPr>
                    </a:p>
                    <a:p>
                      <a:pPr marL="350837" marR="0" lvl="0" indent="-171450" algn="l" defTabSz="914400" rtl="0" eaLnBrk="1" fontAlgn="auto" latinLnBrk="0" hangingPunct="1">
                        <a:lnSpc>
                          <a:spcPct val="100000"/>
                        </a:lnSpc>
                        <a:spcBef>
                          <a:spcPts val="0"/>
                        </a:spcBef>
                        <a:spcAft>
                          <a:spcPts val="0"/>
                        </a:spcAft>
                        <a:buClr>
                          <a:schemeClr val="bg2">
                            <a:lumMod val="50000"/>
                          </a:schemeClr>
                        </a:buClr>
                        <a:buSzPct val="90000"/>
                        <a:buFont typeface="Arial" panose="020B0604020202020204" pitchFamily="34" charset="0"/>
                        <a:buChar char="•"/>
                        <a:tabLst/>
                        <a:defRPr/>
                      </a:pPr>
                      <a:r>
                        <a:rPr lang="en-US" sz="1200" b="0" kern="1200">
                          <a:solidFill>
                            <a:schemeClr val="bg2">
                              <a:lumMod val="25000"/>
                            </a:schemeClr>
                          </a:solidFill>
                          <a:latin typeface="Neutraface 2 Text Light" panose="020B0303020202020102" pitchFamily="34" charset="0"/>
                          <a:ea typeface="+mn-ea"/>
                          <a:cs typeface="Gotham Light" pitchFamily="50" charset="0"/>
                        </a:rPr>
                        <a:t>Experimental A: </a:t>
                      </a:r>
                      <a:r>
                        <a:rPr lang="en-US" sz="1200">
                          <a:solidFill>
                            <a:schemeClr val="accent5">
                              <a:lumMod val="75000"/>
                            </a:schemeClr>
                          </a:solidFill>
                          <a:latin typeface="Neutraface 2 Text Demi" panose="020B0703020202020102" pitchFamily="34" charset="0"/>
                        </a:rPr>
                        <a:t>0.454% SnF2, pH 4.7, soluble tin = 592 ppm</a:t>
                      </a:r>
                      <a:endParaRPr lang="en-US" sz="1200" b="0" kern="1200">
                        <a:solidFill>
                          <a:schemeClr val="bg2">
                            <a:lumMod val="25000"/>
                          </a:schemeClr>
                        </a:solidFill>
                        <a:latin typeface="Neutraface 2 Text Light" panose="020B0303020202020102" pitchFamily="34" charset="0"/>
                        <a:ea typeface="+mn-ea"/>
                        <a:cs typeface="Gotham Light" pitchFamily="50" charset="0"/>
                      </a:endParaRPr>
                    </a:p>
                    <a:p>
                      <a:pPr marL="350837" marR="0" lvl="0" indent="-171450" algn="l" defTabSz="914400" rtl="0" eaLnBrk="1" fontAlgn="auto" latinLnBrk="0" hangingPunct="1">
                        <a:lnSpc>
                          <a:spcPct val="100000"/>
                        </a:lnSpc>
                        <a:spcBef>
                          <a:spcPts val="0"/>
                        </a:spcBef>
                        <a:spcAft>
                          <a:spcPts val="0"/>
                        </a:spcAft>
                        <a:buClr>
                          <a:schemeClr val="bg2">
                            <a:lumMod val="50000"/>
                          </a:schemeClr>
                        </a:buClr>
                        <a:buSzPct val="90000"/>
                        <a:buFont typeface="Arial" panose="020B0604020202020204" pitchFamily="34" charset="0"/>
                        <a:buChar char="•"/>
                        <a:tabLst/>
                        <a:defRPr/>
                      </a:pPr>
                      <a:r>
                        <a:rPr lang="en-US" sz="1200" b="0" kern="1200">
                          <a:solidFill>
                            <a:schemeClr val="bg2">
                              <a:lumMod val="25000"/>
                            </a:schemeClr>
                          </a:solidFill>
                          <a:latin typeface="Neutraface 2 Text Light" panose="020B0303020202020102" pitchFamily="34" charset="0"/>
                          <a:ea typeface="+mn-ea"/>
                          <a:cs typeface="Gotham Light" pitchFamily="50" charset="0"/>
                        </a:rPr>
                        <a:t>Experimental B:  </a:t>
                      </a:r>
                      <a:r>
                        <a:rPr lang="en-US" sz="1200">
                          <a:solidFill>
                            <a:schemeClr val="accent5">
                              <a:lumMod val="75000"/>
                            </a:schemeClr>
                          </a:solidFill>
                          <a:latin typeface="Neutraface 2 Text Demi" panose="020B0703020202020102" pitchFamily="34" charset="0"/>
                        </a:rPr>
                        <a:t>0.454% SnF2, pH 5.8, soluble tin = 102 ppm</a:t>
                      </a:r>
                      <a:endParaRPr lang="en-US" sz="1200" b="0" kern="1200">
                        <a:solidFill>
                          <a:schemeClr val="bg2">
                            <a:lumMod val="25000"/>
                          </a:schemeClr>
                        </a:solidFill>
                        <a:latin typeface="Neutraface 2 Text Light" panose="020B0303020202020102" pitchFamily="34" charset="0"/>
                        <a:ea typeface="+mn-ea"/>
                        <a:cs typeface="Gotham Light" pitchFamily="50" charset="0"/>
                      </a:endParaRPr>
                    </a:p>
                    <a:p>
                      <a:pPr marL="350837" marR="0" lvl="0" indent="-171450" algn="l" defTabSz="914400" rtl="0" eaLnBrk="1" fontAlgn="auto" latinLnBrk="0" hangingPunct="1">
                        <a:lnSpc>
                          <a:spcPct val="100000"/>
                        </a:lnSpc>
                        <a:spcBef>
                          <a:spcPts val="0"/>
                        </a:spcBef>
                        <a:spcAft>
                          <a:spcPts val="0"/>
                        </a:spcAft>
                        <a:buClr>
                          <a:schemeClr val="bg2">
                            <a:lumMod val="50000"/>
                          </a:schemeClr>
                        </a:buClr>
                        <a:buSzPct val="90000"/>
                        <a:buFont typeface="Arial" panose="020B0604020202020204" pitchFamily="34" charset="0"/>
                        <a:buChar char="•"/>
                        <a:tabLst/>
                        <a:defRPr/>
                      </a:pPr>
                      <a:r>
                        <a:rPr lang="en-US" sz="1200" b="0" kern="1200">
                          <a:solidFill>
                            <a:schemeClr val="bg2">
                              <a:lumMod val="25000"/>
                            </a:schemeClr>
                          </a:solidFill>
                          <a:latin typeface="Neutraface 2 Text Light" panose="020B0303020202020102" pitchFamily="34" charset="0"/>
                          <a:ea typeface="+mn-ea"/>
                          <a:cs typeface="Gotham Light" pitchFamily="50" charset="0"/>
                        </a:rPr>
                        <a:t>Positive Control: </a:t>
                      </a:r>
                      <a:r>
                        <a:rPr lang="en-US" sz="1200">
                          <a:solidFill>
                            <a:schemeClr val="accent5">
                              <a:lumMod val="75000"/>
                            </a:schemeClr>
                          </a:solidFill>
                          <a:latin typeface="Neutraface 2 Text Demi" panose="020B0703020202020102" pitchFamily="34" charset="0"/>
                        </a:rPr>
                        <a:t>0.454% SnF2  commercial dentifrice, soluble tin = 2037 ppm</a:t>
                      </a:r>
                      <a:endParaRPr lang="en-US" sz="1200" b="0" kern="1200">
                        <a:solidFill>
                          <a:schemeClr val="bg2">
                            <a:lumMod val="25000"/>
                          </a:schemeClr>
                        </a:solidFill>
                        <a:latin typeface="Neutraface 2 Text Light" panose="020B0303020202020102" pitchFamily="34" charset="0"/>
                        <a:ea typeface="+mn-ea"/>
                        <a:cs typeface="Gotham Light" pitchFamily="50" charset="0"/>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10000"/>
                      </a:schemeClr>
                    </a:solidFill>
                  </a:tcPr>
                </a:tc>
                <a:extLst>
                  <a:ext uri="{0D108BD9-81ED-4DB2-BD59-A6C34878D82A}">
                    <a16:rowId xmlns:a16="http://schemas.microsoft.com/office/drawing/2014/main" val="3326033773"/>
                  </a:ext>
                </a:extLst>
              </a:tr>
            </a:tbl>
          </a:graphicData>
        </a:graphic>
      </p:graphicFrame>
      <p:sp>
        <p:nvSpPr>
          <p:cNvPr id="19" name="TextBox 18">
            <a:extLst>
              <a:ext uri="{FF2B5EF4-FFF2-40B4-BE49-F238E27FC236}">
                <a16:creationId xmlns:a16="http://schemas.microsoft.com/office/drawing/2014/main" id="{05B8FBD5-C777-207C-6553-4936DB490906}"/>
              </a:ext>
            </a:extLst>
          </p:cNvPr>
          <p:cNvSpPr txBox="1"/>
          <p:nvPr/>
        </p:nvSpPr>
        <p:spPr>
          <a:xfrm>
            <a:off x="6012670" y="5927050"/>
            <a:ext cx="6097554" cy="769441"/>
          </a:xfrm>
          <a:prstGeom prst="rect">
            <a:avLst/>
          </a:prstGeom>
          <a:noFill/>
        </p:spPr>
        <p:txBody>
          <a:bodyPr wrap="square">
            <a:spAutoFit/>
          </a:bodyPr>
          <a:lstStyle/>
          <a:p>
            <a:r>
              <a:rPr lang="en-US" sz="1100">
                <a:solidFill>
                  <a:srgbClr val="003478"/>
                </a:solidFill>
                <a:latin typeface="Neutraface 2 Text Demi" panose="020B0703020202020102" pitchFamily="34" charset="0"/>
              </a:rPr>
              <a:t>At Months 1 and 3, the Positive Control showed significantly fewer bleeding sites versus all treatments (p≤0.04) and Experimental dentifrice A had significantly less bleeding versus the Negative Control (p≤0.041). Experimental dentifrice B was not significantly different from the Negative Control (p≥0.438) at either timepoint. Tin biofilm uptake and in vitro PGRM exhibited a similar trend. </a:t>
            </a:r>
            <a:endParaRPr lang="en-US" sz="1100"/>
          </a:p>
        </p:txBody>
      </p:sp>
      <p:sp>
        <p:nvSpPr>
          <p:cNvPr id="21" name="TextBox 20">
            <a:extLst>
              <a:ext uri="{FF2B5EF4-FFF2-40B4-BE49-F238E27FC236}">
                <a16:creationId xmlns:a16="http://schemas.microsoft.com/office/drawing/2014/main" id="{64CF4676-A9EC-6BFD-4301-982C96006887}"/>
              </a:ext>
            </a:extLst>
          </p:cNvPr>
          <p:cNvSpPr txBox="1"/>
          <p:nvPr/>
        </p:nvSpPr>
        <p:spPr>
          <a:xfrm>
            <a:off x="1940768" y="297565"/>
            <a:ext cx="8642478" cy="338554"/>
          </a:xfrm>
          <a:prstGeom prst="rect">
            <a:avLst/>
          </a:prstGeom>
          <a:noFill/>
        </p:spPr>
        <p:txBody>
          <a:bodyPr wrap="square">
            <a:spAutoFit/>
          </a:bodyPr>
          <a:lstStyle/>
          <a:p>
            <a:pPr marL="0" marR="0">
              <a:spcBef>
                <a:spcPts val="0"/>
              </a:spcBef>
            </a:pPr>
            <a:r>
              <a:rPr lang="en-US" sz="1600" b="1">
                <a:solidFill>
                  <a:srgbClr val="003478"/>
                </a:solidFill>
                <a:latin typeface="Neutraface 2 Text Demi" panose="020B0703020202020102" pitchFamily="34" charset="0"/>
              </a:rPr>
              <a:t>A 3-Month Randomized Trial Evaluating Effects  of Stannous Fluoride Bioavailability on Gingivitis </a:t>
            </a:r>
          </a:p>
        </p:txBody>
      </p:sp>
    </p:spTree>
    <p:extLst>
      <p:ext uri="{BB962C8B-B14F-4D97-AF65-F5344CB8AC3E}">
        <p14:creationId xmlns:p14="http://schemas.microsoft.com/office/powerpoint/2010/main" val="221443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10493C-247C-2A71-7011-2E96EFEFBD7D}"/>
              </a:ext>
            </a:extLst>
          </p:cNvPr>
          <p:cNvPicPr>
            <a:picLocks noChangeAspect="1"/>
          </p:cNvPicPr>
          <p:nvPr/>
        </p:nvPicPr>
        <p:blipFill>
          <a:blip r:embed="rId2"/>
          <a:stretch>
            <a:fillRect/>
          </a:stretch>
        </p:blipFill>
        <p:spPr>
          <a:xfrm>
            <a:off x="330602" y="84377"/>
            <a:ext cx="7829550" cy="1590675"/>
          </a:xfrm>
          <a:prstGeom prst="rect">
            <a:avLst/>
          </a:prstGeom>
        </p:spPr>
      </p:pic>
      <p:pic>
        <p:nvPicPr>
          <p:cNvPr id="3" name="Picture 2">
            <a:extLst>
              <a:ext uri="{FF2B5EF4-FFF2-40B4-BE49-F238E27FC236}">
                <a16:creationId xmlns:a16="http://schemas.microsoft.com/office/drawing/2014/main" id="{7E0F4AAC-DE5B-4E72-0625-059E4E8BABAC}"/>
              </a:ext>
            </a:extLst>
          </p:cNvPr>
          <p:cNvPicPr>
            <a:picLocks noChangeAspect="1"/>
          </p:cNvPicPr>
          <p:nvPr/>
        </p:nvPicPr>
        <p:blipFill>
          <a:blip r:embed="rId3"/>
          <a:stretch>
            <a:fillRect/>
          </a:stretch>
        </p:blipFill>
        <p:spPr>
          <a:xfrm>
            <a:off x="330602" y="1368557"/>
            <a:ext cx="6639365" cy="3439823"/>
          </a:xfrm>
          <a:prstGeom prst="rect">
            <a:avLst/>
          </a:prstGeom>
        </p:spPr>
      </p:pic>
      <p:sp>
        <p:nvSpPr>
          <p:cNvPr id="4" name="TextBox 3">
            <a:extLst>
              <a:ext uri="{FF2B5EF4-FFF2-40B4-BE49-F238E27FC236}">
                <a16:creationId xmlns:a16="http://schemas.microsoft.com/office/drawing/2014/main" id="{9CF4507B-4EDA-B467-C331-32F909834BF1}"/>
              </a:ext>
            </a:extLst>
          </p:cNvPr>
          <p:cNvSpPr txBox="1"/>
          <p:nvPr/>
        </p:nvSpPr>
        <p:spPr>
          <a:xfrm>
            <a:off x="0" y="6550223"/>
            <a:ext cx="6097554" cy="307777"/>
          </a:xfrm>
          <a:prstGeom prst="rect">
            <a:avLst/>
          </a:prstGeom>
          <a:noFill/>
        </p:spPr>
        <p:txBody>
          <a:bodyPr wrap="square">
            <a:spAutoFit/>
          </a:bodyPr>
          <a:lstStyle/>
          <a:p>
            <a:r>
              <a:rPr lang="en-US" sz="700" b="0" i="0">
                <a:effectLst/>
                <a:latin typeface="BlinkMacSystemFont"/>
              </a:rPr>
              <a:t>He T, </a:t>
            </a:r>
            <a:r>
              <a:rPr lang="en-US" sz="700" b="0" i="0" err="1">
                <a:effectLst/>
                <a:latin typeface="BlinkMacSystemFont"/>
              </a:rPr>
              <a:t>Nachnani</a:t>
            </a:r>
            <a:r>
              <a:rPr lang="en-US" sz="700" b="0" i="0">
                <a:effectLst/>
                <a:latin typeface="BlinkMacSystemFont"/>
              </a:rPr>
              <a:t> S, Lee S, Zou Y, Grender J, Farrell S, Sagel P, Biesbrock AR. The relative clinical efficacy of three 0.454% stannous fluoride dentifrices for the treatment of gingivitis over 3 months. Am J Dent. 2020 Aug;33(4):218-224. PMID: 32794398.</a:t>
            </a:r>
            <a:endParaRPr lang="en-US" sz="700"/>
          </a:p>
        </p:txBody>
      </p:sp>
      <p:sp>
        <p:nvSpPr>
          <p:cNvPr id="5" name="TextBox 4">
            <a:extLst>
              <a:ext uri="{FF2B5EF4-FFF2-40B4-BE49-F238E27FC236}">
                <a16:creationId xmlns:a16="http://schemas.microsoft.com/office/drawing/2014/main" id="{003A9C60-C212-6C7E-437F-5845F1BF9C79}"/>
              </a:ext>
            </a:extLst>
          </p:cNvPr>
          <p:cNvSpPr txBox="1"/>
          <p:nvPr/>
        </p:nvSpPr>
        <p:spPr>
          <a:xfrm>
            <a:off x="5355771" y="2721594"/>
            <a:ext cx="1480457" cy="253916"/>
          </a:xfrm>
          <a:prstGeom prst="rect">
            <a:avLst/>
          </a:prstGeom>
          <a:solidFill>
            <a:schemeClr val="bg1"/>
          </a:solidFill>
        </p:spPr>
        <p:txBody>
          <a:bodyPr wrap="square" rtlCol="0">
            <a:spAutoFit/>
          </a:bodyPr>
          <a:lstStyle/>
          <a:p>
            <a:r>
              <a:rPr lang="en-US" sz="1050"/>
              <a:t>In market Formula</a:t>
            </a:r>
          </a:p>
        </p:txBody>
      </p:sp>
      <p:sp>
        <p:nvSpPr>
          <p:cNvPr id="6" name="TextBox 5">
            <a:extLst>
              <a:ext uri="{FF2B5EF4-FFF2-40B4-BE49-F238E27FC236}">
                <a16:creationId xmlns:a16="http://schemas.microsoft.com/office/drawing/2014/main" id="{D4197826-2F06-FD07-8C6A-B70DA0A29357}"/>
              </a:ext>
            </a:extLst>
          </p:cNvPr>
          <p:cNvSpPr txBox="1"/>
          <p:nvPr/>
        </p:nvSpPr>
        <p:spPr>
          <a:xfrm>
            <a:off x="4071257" y="4275969"/>
            <a:ext cx="920621" cy="230832"/>
          </a:xfrm>
          <a:prstGeom prst="rect">
            <a:avLst/>
          </a:prstGeom>
          <a:solidFill>
            <a:schemeClr val="bg1"/>
          </a:solidFill>
        </p:spPr>
        <p:txBody>
          <a:bodyPr wrap="square" rtlCol="0">
            <a:spAutoFit/>
          </a:bodyPr>
          <a:lstStyle/>
          <a:p>
            <a:endParaRPr lang="en-US" sz="900"/>
          </a:p>
        </p:txBody>
      </p:sp>
      <p:sp>
        <p:nvSpPr>
          <p:cNvPr id="7" name="TextBox 6">
            <a:extLst>
              <a:ext uri="{FF2B5EF4-FFF2-40B4-BE49-F238E27FC236}">
                <a16:creationId xmlns:a16="http://schemas.microsoft.com/office/drawing/2014/main" id="{83D6DE8E-3DA6-B35A-6C76-7D6AE20BE2B3}"/>
              </a:ext>
            </a:extLst>
          </p:cNvPr>
          <p:cNvSpPr txBox="1"/>
          <p:nvPr/>
        </p:nvSpPr>
        <p:spPr>
          <a:xfrm>
            <a:off x="3975812" y="4275969"/>
            <a:ext cx="1111510" cy="230832"/>
          </a:xfrm>
          <a:prstGeom prst="rect">
            <a:avLst/>
          </a:prstGeom>
          <a:noFill/>
        </p:spPr>
        <p:txBody>
          <a:bodyPr wrap="square" rtlCol="0">
            <a:spAutoFit/>
          </a:bodyPr>
          <a:lstStyle/>
          <a:p>
            <a:r>
              <a:rPr lang="en-US" sz="900"/>
              <a:t>In market Formula</a:t>
            </a:r>
          </a:p>
        </p:txBody>
      </p:sp>
      <p:pic>
        <p:nvPicPr>
          <p:cNvPr id="8" name="Picture 7">
            <a:extLst>
              <a:ext uri="{FF2B5EF4-FFF2-40B4-BE49-F238E27FC236}">
                <a16:creationId xmlns:a16="http://schemas.microsoft.com/office/drawing/2014/main" id="{0E8DE94D-08E9-A6CF-C819-E47D6A9BE7BE}"/>
              </a:ext>
            </a:extLst>
          </p:cNvPr>
          <p:cNvPicPr>
            <a:picLocks noChangeAspect="1"/>
          </p:cNvPicPr>
          <p:nvPr/>
        </p:nvPicPr>
        <p:blipFill>
          <a:blip r:embed="rId4"/>
          <a:stretch>
            <a:fillRect/>
          </a:stretch>
        </p:blipFill>
        <p:spPr>
          <a:xfrm>
            <a:off x="6969967" y="1675052"/>
            <a:ext cx="5079187" cy="3439823"/>
          </a:xfrm>
          <a:prstGeom prst="rect">
            <a:avLst/>
          </a:prstGeom>
        </p:spPr>
      </p:pic>
      <p:sp>
        <p:nvSpPr>
          <p:cNvPr id="10" name="TextBox 9">
            <a:extLst>
              <a:ext uri="{FF2B5EF4-FFF2-40B4-BE49-F238E27FC236}">
                <a16:creationId xmlns:a16="http://schemas.microsoft.com/office/drawing/2014/main" id="{5FE577A1-88F7-3A62-1BC5-E7FA06A80062}"/>
              </a:ext>
            </a:extLst>
          </p:cNvPr>
          <p:cNvSpPr txBox="1"/>
          <p:nvPr/>
        </p:nvSpPr>
        <p:spPr>
          <a:xfrm>
            <a:off x="9023253" y="1950264"/>
            <a:ext cx="601293" cy="253916"/>
          </a:xfrm>
          <a:prstGeom prst="rect">
            <a:avLst/>
          </a:prstGeom>
          <a:solidFill>
            <a:schemeClr val="bg1"/>
          </a:solidFill>
        </p:spPr>
        <p:txBody>
          <a:bodyPr wrap="square" rtlCol="0">
            <a:spAutoFit/>
          </a:bodyPr>
          <a:lstStyle/>
          <a:p>
            <a:r>
              <a:rPr lang="en-US" sz="1050"/>
              <a:t>Week 2</a:t>
            </a:r>
          </a:p>
        </p:txBody>
      </p:sp>
      <p:sp>
        <p:nvSpPr>
          <p:cNvPr id="11" name="TextBox 10">
            <a:extLst>
              <a:ext uri="{FF2B5EF4-FFF2-40B4-BE49-F238E27FC236}">
                <a16:creationId xmlns:a16="http://schemas.microsoft.com/office/drawing/2014/main" id="{5A326B38-BBC6-E665-A486-52E3E1B37B4F}"/>
              </a:ext>
            </a:extLst>
          </p:cNvPr>
          <p:cNvSpPr txBox="1"/>
          <p:nvPr/>
        </p:nvSpPr>
        <p:spPr>
          <a:xfrm>
            <a:off x="6988628" y="2610896"/>
            <a:ext cx="727788" cy="415498"/>
          </a:xfrm>
          <a:prstGeom prst="rect">
            <a:avLst/>
          </a:prstGeom>
          <a:solidFill>
            <a:schemeClr val="bg1"/>
          </a:solidFill>
        </p:spPr>
        <p:txBody>
          <a:bodyPr wrap="square" rtlCol="0">
            <a:spAutoFit/>
          </a:bodyPr>
          <a:lstStyle/>
          <a:p>
            <a:r>
              <a:rPr lang="en-US" sz="1050"/>
              <a:t>In market Formula</a:t>
            </a:r>
          </a:p>
        </p:txBody>
      </p:sp>
      <p:sp>
        <p:nvSpPr>
          <p:cNvPr id="12" name="TextBox 11">
            <a:extLst>
              <a:ext uri="{FF2B5EF4-FFF2-40B4-BE49-F238E27FC236}">
                <a16:creationId xmlns:a16="http://schemas.microsoft.com/office/drawing/2014/main" id="{5EE8BDA7-7A5E-E56E-2CA4-2368E0A27E76}"/>
              </a:ext>
            </a:extLst>
          </p:cNvPr>
          <p:cNvSpPr txBox="1"/>
          <p:nvPr/>
        </p:nvSpPr>
        <p:spPr>
          <a:xfrm>
            <a:off x="9992062" y="1950264"/>
            <a:ext cx="839859" cy="253916"/>
          </a:xfrm>
          <a:prstGeom prst="rect">
            <a:avLst/>
          </a:prstGeom>
          <a:solidFill>
            <a:schemeClr val="bg1"/>
          </a:solidFill>
        </p:spPr>
        <p:txBody>
          <a:bodyPr wrap="square" rtlCol="0">
            <a:spAutoFit/>
          </a:bodyPr>
          <a:lstStyle/>
          <a:p>
            <a:pPr algn="ctr"/>
            <a:r>
              <a:rPr lang="en-US" sz="1050"/>
              <a:t>Week 4</a:t>
            </a:r>
          </a:p>
        </p:txBody>
      </p:sp>
      <p:sp>
        <p:nvSpPr>
          <p:cNvPr id="13" name="TextBox 12">
            <a:extLst>
              <a:ext uri="{FF2B5EF4-FFF2-40B4-BE49-F238E27FC236}">
                <a16:creationId xmlns:a16="http://schemas.microsoft.com/office/drawing/2014/main" id="{4950E63B-D986-1705-B86B-DB3B39CA677F}"/>
              </a:ext>
            </a:extLst>
          </p:cNvPr>
          <p:cNvSpPr txBox="1"/>
          <p:nvPr/>
        </p:nvSpPr>
        <p:spPr>
          <a:xfrm>
            <a:off x="11096183" y="1950264"/>
            <a:ext cx="839859" cy="253916"/>
          </a:xfrm>
          <a:prstGeom prst="rect">
            <a:avLst/>
          </a:prstGeom>
          <a:solidFill>
            <a:schemeClr val="bg1"/>
          </a:solidFill>
        </p:spPr>
        <p:txBody>
          <a:bodyPr wrap="square" rtlCol="0">
            <a:spAutoFit/>
          </a:bodyPr>
          <a:lstStyle/>
          <a:p>
            <a:r>
              <a:rPr lang="en-US" sz="1050"/>
              <a:t>Week 12</a:t>
            </a:r>
          </a:p>
        </p:txBody>
      </p:sp>
      <p:sp>
        <p:nvSpPr>
          <p:cNvPr id="14" name="TextBox 13">
            <a:extLst>
              <a:ext uri="{FF2B5EF4-FFF2-40B4-BE49-F238E27FC236}">
                <a16:creationId xmlns:a16="http://schemas.microsoft.com/office/drawing/2014/main" id="{D11326B9-2A84-ED48-5DD0-36810D998812}"/>
              </a:ext>
            </a:extLst>
          </p:cNvPr>
          <p:cNvSpPr txBox="1"/>
          <p:nvPr/>
        </p:nvSpPr>
        <p:spPr>
          <a:xfrm>
            <a:off x="2328498" y="5417647"/>
            <a:ext cx="7535001" cy="830997"/>
          </a:xfrm>
          <a:prstGeom prst="rect">
            <a:avLst/>
          </a:prstGeom>
          <a:noFill/>
        </p:spPr>
        <p:txBody>
          <a:bodyPr wrap="square" rtlCol="0">
            <a:spAutoFit/>
          </a:bodyPr>
          <a:lstStyle/>
          <a:p>
            <a:r>
              <a:rPr lang="en-US" sz="1600" dirty="0">
                <a:solidFill>
                  <a:srgbClr val="003478"/>
                </a:solidFill>
                <a:latin typeface="Neutraface 2 Text Demi" panose="020B0703020202020102" pitchFamily="34" charset="0"/>
              </a:rPr>
              <a:t>3 out of 4 subjects using Crest Stannous fluoride dentifrice moved from being classified as having generalized or localized gingivitis to generally Healthy in just 3 months vs no subject using </a:t>
            </a:r>
            <a:r>
              <a:rPr lang="en-US" sz="1600">
                <a:solidFill>
                  <a:srgbClr val="003478"/>
                </a:solidFill>
                <a:latin typeface="Neutraface 2 Text Demi" panose="020B0703020202020102" pitchFamily="34" charset="0"/>
              </a:rPr>
              <a:t>the in-market formula</a:t>
            </a:r>
          </a:p>
        </p:txBody>
      </p:sp>
      <p:pic>
        <p:nvPicPr>
          <p:cNvPr id="15" name="Grafik 17">
            <a:extLst>
              <a:ext uri="{FF2B5EF4-FFF2-40B4-BE49-F238E27FC236}">
                <a16:creationId xmlns:a16="http://schemas.microsoft.com/office/drawing/2014/main" id="{BD572C01-1F0F-836C-0581-D0F41BEADD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73809" y="88372"/>
            <a:ext cx="475556" cy="475556"/>
          </a:xfrm>
          <a:prstGeom prst="rect">
            <a:avLst/>
          </a:prstGeom>
        </p:spPr>
      </p:pic>
    </p:spTree>
    <p:extLst>
      <p:ext uri="{BB962C8B-B14F-4D97-AF65-F5344CB8AC3E}">
        <p14:creationId xmlns:p14="http://schemas.microsoft.com/office/powerpoint/2010/main" val="160321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01820-5D8A-5B53-64AF-3D1FB2A806FE}"/>
              </a:ext>
            </a:extLst>
          </p:cNvPr>
          <p:cNvSpPr>
            <a:spLocks noGrp="1"/>
          </p:cNvSpPr>
          <p:nvPr>
            <p:ph type="title"/>
          </p:nvPr>
        </p:nvSpPr>
        <p:spPr>
          <a:xfrm>
            <a:off x="469046" y="24408"/>
            <a:ext cx="11274552" cy="1325563"/>
          </a:xfrm>
        </p:spPr>
        <p:txBody>
          <a:bodyPr/>
          <a:lstStyle/>
          <a:p>
            <a:r>
              <a:rPr lang="en-US" sz="2800" dirty="0"/>
              <a:t>Gingivitis protection: Biofilm Penetration Up to 4mm Below the Gumline (Sub-gingival) Penetration</a:t>
            </a:r>
          </a:p>
        </p:txBody>
      </p:sp>
      <p:sp>
        <p:nvSpPr>
          <p:cNvPr id="3" name="Content Placeholder 2">
            <a:extLst>
              <a:ext uri="{FF2B5EF4-FFF2-40B4-BE49-F238E27FC236}">
                <a16:creationId xmlns:a16="http://schemas.microsoft.com/office/drawing/2014/main" id="{4C9B7780-34BA-453C-B19E-324A87B57FF5}"/>
              </a:ext>
            </a:extLst>
          </p:cNvPr>
          <p:cNvSpPr>
            <a:spLocks noGrp="1"/>
          </p:cNvSpPr>
          <p:nvPr>
            <p:ph sz="quarter" idx="4294967295"/>
          </p:nvPr>
        </p:nvSpPr>
        <p:spPr>
          <a:xfrm>
            <a:off x="580232" y="1220634"/>
            <a:ext cx="11031537" cy="646331"/>
          </a:xfrm>
        </p:spPr>
        <p:txBody>
          <a:bodyPr wrap="square">
            <a:spAutoFit/>
          </a:bodyPr>
          <a:lstStyle/>
          <a:p>
            <a:pPr marL="0" indent="0" algn="ctr">
              <a:buNone/>
            </a:pPr>
            <a:r>
              <a:rPr lang="en-US" sz="2000" dirty="0"/>
              <a:t>In vivo, Stannous (tin) was detectable </a:t>
            </a:r>
            <a:r>
              <a:rPr lang="en-US" sz="2000" b="1" dirty="0"/>
              <a:t>up to 4mm below the gumline at 12 hours </a:t>
            </a:r>
            <a:r>
              <a:rPr lang="en-US" sz="2000" dirty="0"/>
              <a:t>after use of a P&amp;G stabilized stannous fluoride formulated dentifrice</a:t>
            </a:r>
          </a:p>
        </p:txBody>
      </p:sp>
      <p:sp>
        <p:nvSpPr>
          <p:cNvPr id="5" name="Slide Number Placeholder 4">
            <a:extLst>
              <a:ext uri="{FF2B5EF4-FFF2-40B4-BE49-F238E27FC236}">
                <a16:creationId xmlns:a16="http://schemas.microsoft.com/office/drawing/2014/main" id="{10F65CD5-EB01-40C1-A3C5-3127F61277A5}"/>
              </a:ext>
            </a:extLst>
          </p:cNvPr>
          <p:cNvSpPr>
            <a:spLocks noGrp="1"/>
          </p:cNvSpPr>
          <p:nvPr>
            <p:ph type="sldNum" sz="quarter" idx="4294967295"/>
          </p:nvPr>
        </p:nvSpPr>
        <p:spPr>
          <a:xfrm>
            <a:off x="11801475" y="6559550"/>
            <a:ext cx="390525" cy="2317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EDAD8-8A45-4B4A-9B10-33FA95023EC4}" type="slidenum">
              <a:rPr kumimoji="0" lang="en-US" sz="900" b="0" i="0" u="none" strike="noStrike" kern="1200" cap="none" spc="0" normalizeH="0" baseline="0" noProof="0" smtClean="0">
                <a:ln>
                  <a:noFill/>
                </a:ln>
                <a:solidFill>
                  <a:prstClr val="white"/>
                </a:solidFill>
                <a:effectLst/>
                <a:uLnTx/>
                <a:uFillTx/>
                <a:latin typeface="Gotha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prstClr val="white"/>
              </a:solidFill>
              <a:effectLst/>
              <a:uLnTx/>
              <a:uFillTx/>
              <a:latin typeface="Gotham"/>
              <a:ea typeface="+mn-ea"/>
              <a:cs typeface="+mn-cs"/>
            </a:endParaRPr>
          </a:p>
        </p:txBody>
      </p:sp>
      <p:grpSp>
        <p:nvGrpSpPr>
          <p:cNvPr id="58" name="Group 57">
            <a:extLst>
              <a:ext uri="{FF2B5EF4-FFF2-40B4-BE49-F238E27FC236}">
                <a16:creationId xmlns:a16="http://schemas.microsoft.com/office/drawing/2014/main" id="{B69174C4-0835-49D1-8735-D97C04AA9B26}"/>
              </a:ext>
            </a:extLst>
          </p:cNvPr>
          <p:cNvGrpSpPr/>
          <p:nvPr/>
        </p:nvGrpSpPr>
        <p:grpSpPr>
          <a:xfrm>
            <a:off x="531606" y="1954938"/>
            <a:ext cx="10061267" cy="4015446"/>
            <a:chOff x="6421" y="1889769"/>
            <a:chExt cx="6993247" cy="3894384"/>
          </a:xfrm>
        </p:grpSpPr>
        <p:sp>
          <p:nvSpPr>
            <p:cNvPr id="7" name="object 10">
              <a:extLst>
                <a:ext uri="{FF2B5EF4-FFF2-40B4-BE49-F238E27FC236}">
                  <a16:creationId xmlns:a16="http://schemas.microsoft.com/office/drawing/2014/main" id="{5AA70E63-985B-4C8D-A47C-140FA8A90395}"/>
                </a:ext>
              </a:extLst>
            </p:cNvPr>
            <p:cNvSpPr/>
            <p:nvPr/>
          </p:nvSpPr>
          <p:spPr>
            <a:xfrm>
              <a:off x="2356594" y="5205274"/>
              <a:ext cx="0" cy="85099"/>
            </a:xfrm>
            <a:custGeom>
              <a:avLst/>
              <a:gdLst/>
              <a:ahLst/>
              <a:cxnLst/>
              <a:rect l="l" t="t" r="r" b="b"/>
              <a:pathLst>
                <a:path h="101600">
                  <a:moveTo>
                    <a:pt x="0" y="101599"/>
                  </a:moveTo>
                  <a:lnTo>
                    <a:pt x="0" y="0"/>
                  </a:lnTo>
                </a:path>
              </a:pathLst>
            </a:custGeom>
            <a:ln w="12700">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a:ea typeface="+mn-ea"/>
                <a:cs typeface="+mn-cs"/>
              </a:endParaRPr>
            </a:p>
          </p:txBody>
        </p:sp>
        <p:sp>
          <p:nvSpPr>
            <p:cNvPr id="8" name="object 11">
              <a:extLst>
                <a:ext uri="{FF2B5EF4-FFF2-40B4-BE49-F238E27FC236}">
                  <a16:creationId xmlns:a16="http://schemas.microsoft.com/office/drawing/2014/main" id="{441191F2-992A-4D76-9EAE-8D3D344643B9}"/>
                </a:ext>
              </a:extLst>
            </p:cNvPr>
            <p:cNvSpPr/>
            <p:nvPr/>
          </p:nvSpPr>
          <p:spPr>
            <a:xfrm>
              <a:off x="3805526" y="5205274"/>
              <a:ext cx="0" cy="85099"/>
            </a:xfrm>
            <a:custGeom>
              <a:avLst/>
              <a:gdLst/>
              <a:ahLst/>
              <a:cxnLst/>
              <a:rect l="l" t="t" r="r" b="b"/>
              <a:pathLst>
                <a:path h="101600">
                  <a:moveTo>
                    <a:pt x="0" y="101599"/>
                  </a:moveTo>
                  <a:lnTo>
                    <a:pt x="0" y="0"/>
                  </a:lnTo>
                </a:path>
              </a:pathLst>
            </a:custGeom>
            <a:ln w="12700">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a:ea typeface="+mn-ea"/>
                <a:cs typeface="+mn-cs"/>
              </a:endParaRPr>
            </a:p>
          </p:txBody>
        </p:sp>
        <p:sp>
          <p:nvSpPr>
            <p:cNvPr id="19" name="object 22">
              <a:extLst>
                <a:ext uri="{FF2B5EF4-FFF2-40B4-BE49-F238E27FC236}">
                  <a16:creationId xmlns:a16="http://schemas.microsoft.com/office/drawing/2014/main" id="{48A6F3F6-FC19-4DE0-88A5-FD1AD7763544}"/>
                </a:ext>
              </a:extLst>
            </p:cNvPr>
            <p:cNvSpPr/>
            <p:nvPr/>
          </p:nvSpPr>
          <p:spPr>
            <a:xfrm>
              <a:off x="883512" y="2011431"/>
              <a:ext cx="0" cy="3199163"/>
            </a:xfrm>
            <a:custGeom>
              <a:avLst/>
              <a:gdLst/>
              <a:ahLst/>
              <a:cxnLst/>
              <a:rect l="l" t="t" r="r" b="b"/>
              <a:pathLst>
                <a:path h="3819525">
                  <a:moveTo>
                    <a:pt x="0" y="0"/>
                  </a:moveTo>
                  <a:lnTo>
                    <a:pt x="0" y="3819525"/>
                  </a:lnTo>
                </a:path>
              </a:pathLst>
            </a:custGeom>
            <a:ln w="50800">
              <a:solidFill>
                <a:schemeClr val="bg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a:ea typeface="+mn-ea"/>
                <a:cs typeface="+mn-cs"/>
              </a:endParaRPr>
            </a:p>
          </p:txBody>
        </p:sp>
        <p:sp>
          <p:nvSpPr>
            <p:cNvPr id="20" name="object 23">
              <a:extLst>
                <a:ext uri="{FF2B5EF4-FFF2-40B4-BE49-F238E27FC236}">
                  <a16:creationId xmlns:a16="http://schemas.microsoft.com/office/drawing/2014/main" id="{484D83C0-2C80-49FF-9D13-B9E556CB154F}"/>
                </a:ext>
              </a:extLst>
            </p:cNvPr>
            <p:cNvSpPr txBox="1"/>
            <p:nvPr/>
          </p:nvSpPr>
          <p:spPr>
            <a:xfrm>
              <a:off x="318274" y="5068964"/>
              <a:ext cx="398946" cy="238798"/>
            </a:xfrm>
            <a:prstGeom prst="rect">
              <a:avLst/>
            </a:prstGeom>
          </p:spPr>
          <p:txBody>
            <a:bodyPr vert="horz" wrap="square" lIns="0" tIns="0" rIns="0" bIns="0" rtlCol="0" anchor="ctr">
              <a:spAutoFit/>
            </a:bodyPr>
            <a:lstStyle/>
            <a:p>
              <a:pPr marL="12700" marR="0" lvl="0" indent="0" algn="r"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5B9BD5"/>
                  </a:solidFill>
                  <a:effectLst/>
                  <a:uLnTx/>
                  <a:uFillTx/>
                  <a:latin typeface="Gotham"/>
                  <a:ea typeface="+mn-ea"/>
                  <a:cs typeface="Arial" panose="020B0604020202020204" pitchFamily="34" charset="0"/>
                </a:rPr>
                <a:t>0</a:t>
              </a:r>
            </a:p>
          </p:txBody>
        </p:sp>
        <p:sp>
          <p:nvSpPr>
            <p:cNvPr id="21" name="object 24">
              <a:extLst>
                <a:ext uri="{FF2B5EF4-FFF2-40B4-BE49-F238E27FC236}">
                  <a16:creationId xmlns:a16="http://schemas.microsoft.com/office/drawing/2014/main" id="{DEF36054-12A7-40C9-A424-1750E87791F7}"/>
                </a:ext>
              </a:extLst>
            </p:cNvPr>
            <p:cNvSpPr txBox="1"/>
            <p:nvPr/>
          </p:nvSpPr>
          <p:spPr>
            <a:xfrm>
              <a:off x="883513" y="5288734"/>
              <a:ext cx="1473216" cy="215444"/>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5B9BD5"/>
                  </a:solidFill>
                  <a:effectLst/>
                  <a:uLnTx/>
                  <a:uFillTx/>
                  <a:latin typeface="Gotham"/>
                  <a:ea typeface="+mn-ea"/>
                  <a:cs typeface="Arial" panose="020B0604020202020204" pitchFamily="34" charset="0"/>
                </a:rPr>
                <a:t>Baseline</a:t>
              </a:r>
              <a:endParaRPr kumimoji="0" sz="1400" b="0" i="0" u="none" strike="noStrike" kern="1200" cap="none" spc="0" normalizeH="0" baseline="0" noProof="0">
                <a:ln>
                  <a:noFill/>
                </a:ln>
                <a:solidFill>
                  <a:srgbClr val="5B9BD5"/>
                </a:solidFill>
                <a:effectLst/>
                <a:uLnTx/>
                <a:uFillTx/>
                <a:latin typeface="Gotham"/>
                <a:ea typeface="+mn-ea"/>
                <a:cs typeface="Arial" panose="020B0604020202020204" pitchFamily="34" charset="0"/>
              </a:endParaRPr>
            </a:p>
          </p:txBody>
        </p:sp>
        <p:sp>
          <p:nvSpPr>
            <p:cNvPr id="22" name="object 25">
              <a:extLst>
                <a:ext uri="{FF2B5EF4-FFF2-40B4-BE49-F238E27FC236}">
                  <a16:creationId xmlns:a16="http://schemas.microsoft.com/office/drawing/2014/main" id="{1ED93050-CF4B-4000-B6CE-2E31FC1D7409}"/>
                </a:ext>
              </a:extLst>
            </p:cNvPr>
            <p:cNvSpPr txBox="1"/>
            <p:nvPr/>
          </p:nvSpPr>
          <p:spPr>
            <a:xfrm>
              <a:off x="2356729" y="5288734"/>
              <a:ext cx="1472947" cy="215444"/>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5B9BD5"/>
                  </a:solidFill>
                  <a:effectLst/>
                  <a:uLnTx/>
                  <a:uFillTx/>
                  <a:latin typeface="Gotham"/>
                  <a:ea typeface="+mn-ea"/>
                  <a:cs typeface="Arial" panose="020B0604020202020204" pitchFamily="34" charset="0"/>
                </a:rPr>
                <a:t>Day 1 (30 min)</a:t>
              </a:r>
              <a:endParaRPr kumimoji="0" sz="1400" b="0" i="0" u="none" strike="noStrike" kern="1200" cap="none" spc="0" normalizeH="0" baseline="0" noProof="0">
                <a:ln>
                  <a:noFill/>
                </a:ln>
                <a:solidFill>
                  <a:srgbClr val="5B9BD5"/>
                </a:solidFill>
                <a:effectLst/>
                <a:uLnTx/>
                <a:uFillTx/>
                <a:latin typeface="Gotham"/>
                <a:ea typeface="+mn-ea"/>
                <a:cs typeface="Arial" panose="020B0604020202020204" pitchFamily="34" charset="0"/>
              </a:endParaRPr>
            </a:p>
          </p:txBody>
        </p:sp>
        <p:sp>
          <p:nvSpPr>
            <p:cNvPr id="23" name="object 26">
              <a:extLst>
                <a:ext uri="{FF2B5EF4-FFF2-40B4-BE49-F238E27FC236}">
                  <a16:creationId xmlns:a16="http://schemas.microsoft.com/office/drawing/2014/main" id="{0014DD34-9F14-4A3F-B09F-12457D862083}"/>
                </a:ext>
              </a:extLst>
            </p:cNvPr>
            <p:cNvSpPr txBox="1"/>
            <p:nvPr/>
          </p:nvSpPr>
          <p:spPr>
            <a:xfrm>
              <a:off x="318274" y="4466011"/>
              <a:ext cx="398946" cy="238798"/>
            </a:xfrm>
            <a:prstGeom prst="rect">
              <a:avLst/>
            </a:prstGeom>
          </p:spPr>
          <p:txBody>
            <a:bodyPr vert="horz" wrap="square" lIns="0" tIns="0" rIns="0" bIns="0" rtlCol="0" anchor="ctr">
              <a:spAutoFit/>
            </a:bodyPr>
            <a:lstStyle/>
            <a:p>
              <a:pPr marL="1270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B9BD5"/>
                  </a:solidFill>
                  <a:effectLst/>
                  <a:uLnTx/>
                  <a:uFillTx/>
                  <a:latin typeface="Gotham"/>
                  <a:ea typeface="+mn-ea"/>
                  <a:cs typeface="Arial" panose="020B0604020202020204" pitchFamily="34" charset="0"/>
                </a:rPr>
                <a:t>5</a:t>
              </a:r>
              <a:endParaRPr kumimoji="0" sz="1600" b="0" i="0" u="none" strike="noStrike" kern="1200" cap="none" spc="0" normalizeH="0" baseline="0" noProof="0">
                <a:ln>
                  <a:noFill/>
                </a:ln>
                <a:solidFill>
                  <a:srgbClr val="5B9BD5"/>
                </a:solidFill>
                <a:effectLst/>
                <a:uLnTx/>
                <a:uFillTx/>
                <a:latin typeface="Gotham"/>
                <a:ea typeface="+mn-ea"/>
                <a:cs typeface="Arial" panose="020B0604020202020204" pitchFamily="34" charset="0"/>
              </a:endParaRPr>
            </a:p>
          </p:txBody>
        </p:sp>
        <p:sp>
          <p:nvSpPr>
            <p:cNvPr id="41" name="object 9">
              <a:extLst>
                <a:ext uri="{FF2B5EF4-FFF2-40B4-BE49-F238E27FC236}">
                  <a16:creationId xmlns:a16="http://schemas.microsoft.com/office/drawing/2014/main" id="{709A5FD5-040E-4639-9FE2-07F894F9F787}"/>
                </a:ext>
              </a:extLst>
            </p:cNvPr>
            <p:cNvSpPr/>
            <p:nvPr/>
          </p:nvSpPr>
          <p:spPr>
            <a:xfrm>
              <a:off x="762768" y="3411813"/>
              <a:ext cx="6236900" cy="0"/>
            </a:xfrm>
            <a:custGeom>
              <a:avLst/>
              <a:gdLst/>
              <a:ahLst/>
              <a:cxnLst/>
              <a:rect l="l" t="t" r="r" b="b"/>
              <a:pathLst>
                <a:path w="4730750">
                  <a:moveTo>
                    <a:pt x="0" y="0"/>
                  </a:moveTo>
                  <a:lnTo>
                    <a:pt x="4730750" y="0"/>
                  </a:lnTo>
                </a:path>
              </a:pathLst>
            </a:custGeom>
            <a:ln w="6350">
              <a:solidFill>
                <a:schemeClr val="accent4">
                  <a:lumMod val="20000"/>
                  <a:lumOff val="8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a:ea typeface="+mn-ea"/>
                <a:cs typeface="+mn-cs"/>
              </a:endParaRPr>
            </a:p>
          </p:txBody>
        </p:sp>
        <p:sp>
          <p:nvSpPr>
            <p:cNvPr id="43" name="object 9">
              <a:extLst>
                <a:ext uri="{FF2B5EF4-FFF2-40B4-BE49-F238E27FC236}">
                  <a16:creationId xmlns:a16="http://schemas.microsoft.com/office/drawing/2014/main" id="{AD016C45-99B0-4B6A-B054-84F182103E08}"/>
                </a:ext>
              </a:extLst>
            </p:cNvPr>
            <p:cNvSpPr/>
            <p:nvPr/>
          </p:nvSpPr>
          <p:spPr>
            <a:xfrm>
              <a:off x="762768" y="4009635"/>
              <a:ext cx="6236900" cy="0"/>
            </a:xfrm>
            <a:custGeom>
              <a:avLst/>
              <a:gdLst/>
              <a:ahLst/>
              <a:cxnLst/>
              <a:rect l="l" t="t" r="r" b="b"/>
              <a:pathLst>
                <a:path w="4730750">
                  <a:moveTo>
                    <a:pt x="0" y="0"/>
                  </a:moveTo>
                  <a:lnTo>
                    <a:pt x="4730750" y="0"/>
                  </a:lnTo>
                </a:path>
              </a:pathLst>
            </a:custGeom>
            <a:ln w="6350">
              <a:solidFill>
                <a:schemeClr val="accent4">
                  <a:lumMod val="20000"/>
                  <a:lumOff val="8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a:ea typeface="+mn-ea"/>
                <a:cs typeface="+mn-cs"/>
              </a:endParaRPr>
            </a:p>
          </p:txBody>
        </p:sp>
        <p:sp>
          <p:nvSpPr>
            <p:cNvPr id="44" name="object 9">
              <a:extLst>
                <a:ext uri="{FF2B5EF4-FFF2-40B4-BE49-F238E27FC236}">
                  <a16:creationId xmlns:a16="http://schemas.microsoft.com/office/drawing/2014/main" id="{45C7BB38-58F0-4796-887A-6874BF55B5CA}"/>
                </a:ext>
              </a:extLst>
            </p:cNvPr>
            <p:cNvSpPr/>
            <p:nvPr/>
          </p:nvSpPr>
          <p:spPr>
            <a:xfrm>
              <a:off x="762768" y="4607457"/>
              <a:ext cx="6236900" cy="0"/>
            </a:xfrm>
            <a:custGeom>
              <a:avLst/>
              <a:gdLst/>
              <a:ahLst/>
              <a:cxnLst/>
              <a:rect l="l" t="t" r="r" b="b"/>
              <a:pathLst>
                <a:path w="4730750">
                  <a:moveTo>
                    <a:pt x="0" y="0"/>
                  </a:moveTo>
                  <a:lnTo>
                    <a:pt x="4730750" y="0"/>
                  </a:lnTo>
                </a:path>
              </a:pathLst>
            </a:custGeom>
            <a:ln w="6350">
              <a:solidFill>
                <a:schemeClr val="accent4">
                  <a:lumMod val="20000"/>
                  <a:lumOff val="8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a:ea typeface="+mn-ea"/>
                <a:cs typeface="+mn-cs"/>
              </a:endParaRPr>
            </a:p>
          </p:txBody>
        </p:sp>
        <p:sp>
          <p:nvSpPr>
            <p:cNvPr id="6" name="object 9">
              <a:extLst>
                <a:ext uri="{FF2B5EF4-FFF2-40B4-BE49-F238E27FC236}">
                  <a16:creationId xmlns:a16="http://schemas.microsoft.com/office/drawing/2014/main" id="{11FA720F-2B65-4A46-8115-8A16D278BC43}"/>
                </a:ext>
              </a:extLst>
            </p:cNvPr>
            <p:cNvSpPr/>
            <p:nvPr/>
          </p:nvSpPr>
          <p:spPr>
            <a:xfrm>
              <a:off x="762768" y="2216169"/>
              <a:ext cx="6236900" cy="0"/>
            </a:xfrm>
            <a:custGeom>
              <a:avLst/>
              <a:gdLst/>
              <a:ahLst/>
              <a:cxnLst/>
              <a:rect l="l" t="t" r="r" b="b"/>
              <a:pathLst>
                <a:path w="4730750">
                  <a:moveTo>
                    <a:pt x="0" y="0"/>
                  </a:moveTo>
                  <a:lnTo>
                    <a:pt x="4730750" y="0"/>
                  </a:lnTo>
                </a:path>
              </a:pathLst>
            </a:custGeom>
            <a:ln w="6350">
              <a:solidFill>
                <a:schemeClr val="accent4">
                  <a:lumMod val="20000"/>
                  <a:lumOff val="8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a:ea typeface="+mn-ea"/>
                <a:cs typeface="+mn-cs"/>
              </a:endParaRPr>
            </a:p>
          </p:txBody>
        </p:sp>
        <p:sp>
          <p:nvSpPr>
            <p:cNvPr id="24" name="object 27">
              <a:extLst>
                <a:ext uri="{FF2B5EF4-FFF2-40B4-BE49-F238E27FC236}">
                  <a16:creationId xmlns:a16="http://schemas.microsoft.com/office/drawing/2014/main" id="{A51E8232-FEE5-4BA8-B8AA-4A652CFCAF3E}"/>
                </a:ext>
              </a:extLst>
            </p:cNvPr>
            <p:cNvSpPr/>
            <p:nvPr/>
          </p:nvSpPr>
          <p:spPr>
            <a:xfrm>
              <a:off x="762768" y="5205278"/>
              <a:ext cx="6236900" cy="0"/>
            </a:xfrm>
            <a:custGeom>
              <a:avLst/>
              <a:gdLst/>
              <a:ahLst/>
              <a:cxnLst/>
              <a:rect l="l" t="t" r="r" b="b"/>
              <a:pathLst>
                <a:path w="4730750">
                  <a:moveTo>
                    <a:pt x="0" y="0"/>
                  </a:moveTo>
                  <a:lnTo>
                    <a:pt x="4730750" y="0"/>
                  </a:lnTo>
                </a:path>
              </a:pathLst>
            </a:custGeom>
            <a:ln w="12700">
              <a:solidFill>
                <a:schemeClr val="accent4">
                  <a:lumMod val="20000"/>
                  <a:lumOff val="8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a:ea typeface="+mn-ea"/>
                <a:cs typeface="+mn-cs"/>
              </a:endParaRPr>
            </a:p>
          </p:txBody>
        </p:sp>
        <p:sp>
          <p:nvSpPr>
            <p:cNvPr id="26" name="object 29">
              <a:extLst>
                <a:ext uri="{FF2B5EF4-FFF2-40B4-BE49-F238E27FC236}">
                  <a16:creationId xmlns:a16="http://schemas.microsoft.com/office/drawing/2014/main" id="{390FDECC-4E7A-4F88-AC51-FE3DBA5FE814}"/>
                </a:ext>
              </a:extLst>
            </p:cNvPr>
            <p:cNvSpPr/>
            <p:nvPr/>
          </p:nvSpPr>
          <p:spPr>
            <a:xfrm>
              <a:off x="5254458" y="5205274"/>
              <a:ext cx="0" cy="85099"/>
            </a:xfrm>
            <a:custGeom>
              <a:avLst/>
              <a:gdLst/>
              <a:ahLst/>
              <a:cxnLst/>
              <a:rect l="l" t="t" r="r" b="b"/>
              <a:pathLst>
                <a:path h="101600">
                  <a:moveTo>
                    <a:pt x="0" y="101599"/>
                  </a:moveTo>
                  <a:lnTo>
                    <a:pt x="0" y="0"/>
                  </a:lnTo>
                </a:path>
              </a:pathLst>
            </a:custGeom>
            <a:ln w="12700">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a:ea typeface="+mn-ea"/>
                <a:cs typeface="+mn-cs"/>
              </a:endParaRPr>
            </a:p>
          </p:txBody>
        </p:sp>
        <p:sp>
          <p:nvSpPr>
            <p:cNvPr id="27" name="object 31">
              <a:extLst>
                <a:ext uri="{FF2B5EF4-FFF2-40B4-BE49-F238E27FC236}">
                  <a16:creationId xmlns:a16="http://schemas.microsoft.com/office/drawing/2014/main" id="{CB9281D6-1BD5-43BD-B2B6-28198A3107EB}"/>
                </a:ext>
              </a:extLst>
            </p:cNvPr>
            <p:cNvSpPr txBox="1"/>
            <p:nvPr/>
          </p:nvSpPr>
          <p:spPr>
            <a:xfrm>
              <a:off x="318274" y="3286977"/>
              <a:ext cx="398946" cy="246221"/>
            </a:xfrm>
            <a:prstGeom prst="rect">
              <a:avLst/>
            </a:prstGeom>
          </p:spPr>
          <p:txBody>
            <a:bodyPr vert="horz" wrap="square" lIns="0" tIns="0" rIns="0" bIns="0" rtlCol="0" anchor="ctr">
              <a:spAutoFit/>
            </a:bodyPr>
            <a:lstStyle/>
            <a:p>
              <a:pPr marL="1270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B9BD5"/>
                  </a:solidFill>
                  <a:effectLst/>
                  <a:uLnTx/>
                  <a:uFillTx/>
                  <a:latin typeface="Gotham"/>
                  <a:ea typeface="+mn-ea"/>
                  <a:cs typeface="Arial" panose="020B0604020202020204" pitchFamily="34" charset="0"/>
                </a:rPr>
                <a:t>15</a:t>
              </a:r>
              <a:endParaRPr kumimoji="0" sz="1600" b="0" i="0" u="none" strike="noStrike" kern="1200" cap="none" spc="0" normalizeH="0" baseline="0" noProof="0">
                <a:ln>
                  <a:noFill/>
                </a:ln>
                <a:solidFill>
                  <a:srgbClr val="5B9BD5"/>
                </a:solidFill>
                <a:effectLst/>
                <a:uLnTx/>
                <a:uFillTx/>
                <a:latin typeface="Gotham"/>
                <a:ea typeface="+mn-ea"/>
                <a:cs typeface="Arial" panose="020B0604020202020204" pitchFamily="34" charset="0"/>
              </a:endParaRPr>
            </a:p>
          </p:txBody>
        </p:sp>
        <p:sp>
          <p:nvSpPr>
            <p:cNvPr id="28" name="object 32">
              <a:extLst>
                <a:ext uri="{FF2B5EF4-FFF2-40B4-BE49-F238E27FC236}">
                  <a16:creationId xmlns:a16="http://schemas.microsoft.com/office/drawing/2014/main" id="{AB27E8B3-2FB5-4D3A-84CF-299FF7AB5C14}"/>
                </a:ext>
              </a:extLst>
            </p:cNvPr>
            <p:cNvSpPr txBox="1"/>
            <p:nvPr/>
          </p:nvSpPr>
          <p:spPr>
            <a:xfrm>
              <a:off x="318274" y="2079548"/>
              <a:ext cx="398946" cy="246221"/>
            </a:xfrm>
            <a:prstGeom prst="rect">
              <a:avLst/>
            </a:prstGeom>
          </p:spPr>
          <p:txBody>
            <a:bodyPr vert="horz" wrap="square" lIns="0" tIns="0" rIns="0" bIns="0" rtlCol="0" anchor="ctr">
              <a:spAutoFit/>
            </a:bodyPr>
            <a:lstStyle/>
            <a:p>
              <a:pPr marL="1270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B9BD5"/>
                  </a:solidFill>
                  <a:effectLst/>
                  <a:uLnTx/>
                  <a:uFillTx/>
                  <a:latin typeface="Gotham"/>
                  <a:ea typeface="+mn-ea"/>
                  <a:cs typeface="Arial" panose="020B0604020202020204" pitchFamily="34" charset="0"/>
                </a:rPr>
                <a:t>25</a:t>
              </a:r>
              <a:endParaRPr kumimoji="0" sz="1600" b="0" i="0" u="none" strike="noStrike" kern="1200" cap="none" spc="0" normalizeH="0" baseline="0" noProof="0">
                <a:ln>
                  <a:noFill/>
                </a:ln>
                <a:solidFill>
                  <a:srgbClr val="5B9BD5"/>
                </a:solidFill>
                <a:effectLst/>
                <a:uLnTx/>
                <a:uFillTx/>
                <a:latin typeface="Gotham"/>
                <a:ea typeface="+mn-ea"/>
                <a:cs typeface="Arial" panose="020B0604020202020204" pitchFamily="34" charset="0"/>
              </a:endParaRPr>
            </a:p>
          </p:txBody>
        </p:sp>
        <p:sp>
          <p:nvSpPr>
            <p:cNvPr id="29" name="object 33">
              <a:extLst>
                <a:ext uri="{FF2B5EF4-FFF2-40B4-BE49-F238E27FC236}">
                  <a16:creationId xmlns:a16="http://schemas.microsoft.com/office/drawing/2014/main" id="{85D7EF12-D54F-4D4E-A969-2446D3A24336}"/>
                </a:ext>
              </a:extLst>
            </p:cNvPr>
            <p:cNvSpPr txBox="1"/>
            <p:nvPr/>
          </p:nvSpPr>
          <p:spPr>
            <a:xfrm>
              <a:off x="6421" y="2011431"/>
              <a:ext cx="171140" cy="3188528"/>
            </a:xfrm>
            <a:prstGeom prst="rect">
              <a:avLst/>
            </a:prstGeom>
          </p:spPr>
          <p:txBody>
            <a:bodyPr vert="vert270" wrap="square" lIns="0" tIns="0" rIns="0" bIns="0" rtlCol="0" anchor="ctr">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Gotham"/>
                  <a:ea typeface="+mn-ea"/>
                  <a:cs typeface="Arial" panose="020B0604020202020204" pitchFamily="34" charset="0"/>
                </a:rPr>
                <a:t>Median Tin (ng/strip/</a:t>
              </a:r>
              <a:r>
                <a:rPr kumimoji="0" lang="en-US" sz="1600" b="0" i="0" u="none" strike="noStrike" kern="1200" cap="none" spc="0" normalizeH="0" baseline="0" noProof="0" dirty="0" err="1">
                  <a:ln>
                    <a:noFill/>
                  </a:ln>
                  <a:solidFill>
                    <a:srgbClr val="4472C4"/>
                  </a:solidFill>
                  <a:effectLst/>
                  <a:uLnTx/>
                  <a:uFillTx/>
                  <a:latin typeface="Gotham"/>
                  <a:ea typeface="+mn-ea"/>
                  <a:cs typeface="Arial" panose="020B0604020202020204" pitchFamily="34" charset="0"/>
                </a:rPr>
                <a:t>ul</a:t>
              </a:r>
              <a:r>
                <a:rPr kumimoji="0" lang="en-US" sz="1600" b="0" i="0" u="none" strike="noStrike" kern="1200" cap="none" spc="0" normalizeH="0" baseline="0" noProof="0" dirty="0">
                  <a:ln>
                    <a:noFill/>
                  </a:ln>
                  <a:solidFill>
                    <a:srgbClr val="4472C4"/>
                  </a:solidFill>
                  <a:effectLst/>
                  <a:uLnTx/>
                  <a:uFillTx/>
                  <a:latin typeface="Gotham"/>
                  <a:ea typeface="+mn-ea"/>
                  <a:cs typeface="Arial" panose="020B0604020202020204" pitchFamily="34" charset="0"/>
                </a:rPr>
                <a:t>)</a:t>
              </a:r>
              <a:endParaRPr kumimoji="0" sz="1600" b="0" i="0" u="none" strike="noStrike" kern="1200" cap="none" spc="0" normalizeH="0" baseline="0" noProof="0" dirty="0">
                <a:ln>
                  <a:noFill/>
                </a:ln>
                <a:solidFill>
                  <a:srgbClr val="4472C4"/>
                </a:solidFill>
                <a:effectLst/>
                <a:uLnTx/>
                <a:uFillTx/>
                <a:latin typeface="Gotham"/>
                <a:ea typeface="+mn-ea"/>
                <a:cs typeface="Arial" panose="020B0604020202020204" pitchFamily="34" charset="0"/>
              </a:endParaRPr>
            </a:p>
          </p:txBody>
        </p:sp>
        <p:sp>
          <p:nvSpPr>
            <p:cNvPr id="30" name="object 34">
              <a:extLst>
                <a:ext uri="{FF2B5EF4-FFF2-40B4-BE49-F238E27FC236}">
                  <a16:creationId xmlns:a16="http://schemas.microsoft.com/office/drawing/2014/main" id="{29BA1E87-B241-4F0A-A778-435071DD5222}"/>
                </a:ext>
              </a:extLst>
            </p:cNvPr>
            <p:cNvSpPr txBox="1"/>
            <p:nvPr/>
          </p:nvSpPr>
          <p:spPr>
            <a:xfrm>
              <a:off x="4059982" y="5288733"/>
              <a:ext cx="946058" cy="417896"/>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B9BD5"/>
                  </a:solidFill>
                  <a:effectLst/>
                  <a:uLnTx/>
                  <a:uFillTx/>
                  <a:latin typeface="Gotham"/>
                  <a:ea typeface="+mn-ea"/>
                  <a:cs typeface="Arial" panose="020B0604020202020204" pitchFamily="34" charset="0"/>
                </a:rPr>
                <a:t>Day 1 (12 HR Post-Brushing</a:t>
              </a:r>
              <a:endParaRPr kumimoji="0" sz="1400" b="0" i="0" u="none" strike="noStrike" kern="1200" cap="none" spc="0" normalizeH="0" baseline="0" noProof="0">
                <a:ln>
                  <a:noFill/>
                </a:ln>
                <a:solidFill>
                  <a:srgbClr val="5B9BD5"/>
                </a:solidFill>
                <a:effectLst/>
                <a:uLnTx/>
                <a:uFillTx/>
                <a:latin typeface="Gotham"/>
                <a:ea typeface="+mn-ea"/>
                <a:cs typeface="Arial" panose="020B0604020202020204" pitchFamily="34" charset="0"/>
              </a:endParaRPr>
            </a:p>
          </p:txBody>
        </p:sp>
        <p:sp>
          <p:nvSpPr>
            <p:cNvPr id="35" name="object 39">
              <a:extLst>
                <a:ext uri="{FF2B5EF4-FFF2-40B4-BE49-F238E27FC236}">
                  <a16:creationId xmlns:a16="http://schemas.microsoft.com/office/drawing/2014/main" id="{F10E408C-B4BF-422B-897A-87798F93652A}"/>
                </a:ext>
              </a:extLst>
            </p:cNvPr>
            <p:cNvSpPr txBox="1"/>
            <p:nvPr/>
          </p:nvSpPr>
          <p:spPr>
            <a:xfrm>
              <a:off x="1398657" y="3993885"/>
              <a:ext cx="517880" cy="409533"/>
            </a:xfrm>
            <a:prstGeom prst="rect">
              <a:avLst/>
            </a:prstGeom>
          </p:spPr>
          <p:txBody>
            <a:bodyPr vert="horz" wrap="square" lIns="0" tIns="0" rIns="0" bIns="0"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otham"/>
                <a:ea typeface="+mn-ea"/>
                <a:cs typeface="Arial" panose="020B0604020202020204" pitchFamily="34" charset="0"/>
              </a:endParaRPr>
            </a:p>
          </p:txBody>
        </p:sp>
        <p:sp>
          <p:nvSpPr>
            <p:cNvPr id="36" name="object 31">
              <a:extLst>
                <a:ext uri="{FF2B5EF4-FFF2-40B4-BE49-F238E27FC236}">
                  <a16:creationId xmlns:a16="http://schemas.microsoft.com/office/drawing/2014/main" id="{5077A1C4-3C9A-4657-BA88-5BFBE70A29C4}"/>
                </a:ext>
              </a:extLst>
            </p:cNvPr>
            <p:cNvSpPr txBox="1"/>
            <p:nvPr/>
          </p:nvSpPr>
          <p:spPr>
            <a:xfrm>
              <a:off x="318274" y="3868697"/>
              <a:ext cx="398946" cy="246221"/>
            </a:xfrm>
            <a:prstGeom prst="rect">
              <a:avLst/>
            </a:prstGeom>
          </p:spPr>
          <p:txBody>
            <a:bodyPr vert="horz" wrap="square" lIns="0" tIns="0" rIns="0" bIns="0" rtlCol="0" anchor="ctr">
              <a:spAutoFit/>
            </a:bodyPr>
            <a:lstStyle/>
            <a:p>
              <a:pPr marL="1270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B9BD5"/>
                  </a:solidFill>
                  <a:effectLst/>
                  <a:uLnTx/>
                  <a:uFillTx/>
                  <a:latin typeface="Gotham"/>
                  <a:ea typeface="+mn-ea"/>
                  <a:cs typeface="Arial" panose="020B0604020202020204" pitchFamily="34" charset="0"/>
                </a:rPr>
                <a:t>10</a:t>
              </a:r>
              <a:endParaRPr kumimoji="0" sz="1600" b="0" i="0" u="none" strike="noStrike" kern="1200" cap="none" spc="0" normalizeH="0" baseline="0" noProof="0">
                <a:ln>
                  <a:noFill/>
                </a:ln>
                <a:solidFill>
                  <a:srgbClr val="5B9BD5"/>
                </a:solidFill>
                <a:effectLst/>
                <a:uLnTx/>
                <a:uFillTx/>
                <a:latin typeface="Gotham"/>
                <a:ea typeface="+mn-ea"/>
                <a:cs typeface="Arial" panose="020B0604020202020204" pitchFamily="34" charset="0"/>
              </a:endParaRPr>
            </a:p>
          </p:txBody>
        </p:sp>
        <p:sp>
          <p:nvSpPr>
            <p:cNvPr id="37" name="Rectangle 36">
              <a:extLst>
                <a:ext uri="{FF2B5EF4-FFF2-40B4-BE49-F238E27FC236}">
                  <a16:creationId xmlns:a16="http://schemas.microsoft.com/office/drawing/2014/main" id="{EFCBE98B-2183-4327-B8C7-B85C8B28F522}"/>
                </a:ext>
              </a:extLst>
            </p:cNvPr>
            <p:cNvSpPr/>
            <p:nvPr/>
          </p:nvSpPr>
          <p:spPr>
            <a:xfrm>
              <a:off x="861630" y="5605054"/>
              <a:ext cx="3198352" cy="1790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rgbClr val="5B9BD5"/>
                  </a:solidFill>
                  <a:effectLst/>
                  <a:uLnTx/>
                  <a:uFillTx/>
                  <a:latin typeface="Gotham"/>
                  <a:ea typeface="+mn-ea"/>
                  <a:cs typeface="+mn-cs"/>
                </a:rPr>
                <a:t>*</a:t>
              </a:r>
              <a:r>
                <a:rPr kumimoji="0" lang="da-DK" sz="1200" b="0" i="0" u="none" strike="noStrike" kern="1200" cap="none" spc="0" normalizeH="0" baseline="0" noProof="0">
                  <a:ln>
                    <a:noFill/>
                  </a:ln>
                  <a:solidFill>
                    <a:srgbClr val="5B9BD5"/>
                  </a:solidFill>
                  <a:effectLst/>
                  <a:uLnTx/>
                  <a:uFillTx/>
                  <a:latin typeface="Gotham"/>
                  <a:ea typeface="+mn-ea"/>
                  <a:cs typeface="+mn-cs"/>
                </a:rPr>
                <a:t> Significantly different vs. Baseline at P&lt;0.0001</a:t>
              </a:r>
            </a:p>
          </p:txBody>
        </p:sp>
        <p:sp>
          <p:nvSpPr>
            <p:cNvPr id="49" name="object 29">
              <a:extLst>
                <a:ext uri="{FF2B5EF4-FFF2-40B4-BE49-F238E27FC236}">
                  <a16:creationId xmlns:a16="http://schemas.microsoft.com/office/drawing/2014/main" id="{5AF0A093-4B12-4E4C-8C48-EBEF319ACBAD}"/>
                </a:ext>
              </a:extLst>
            </p:cNvPr>
            <p:cNvSpPr/>
            <p:nvPr/>
          </p:nvSpPr>
          <p:spPr>
            <a:xfrm>
              <a:off x="6702258" y="5205274"/>
              <a:ext cx="0" cy="85099"/>
            </a:xfrm>
            <a:custGeom>
              <a:avLst/>
              <a:gdLst/>
              <a:ahLst/>
              <a:cxnLst/>
              <a:rect l="l" t="t" r="r" b="b"/>
              <a:pathLst>
                <a:path h="101600">
                  <a:moveTo>
                    <a:pt x="0" y="101599"/>
                  </a:moveTo>
                  <a:lnTo>
                    <a:pt x="0" y="0"/>
                  </a:lnTo>
                </a:path>
              </a:pathLst>
            </a:custGeom>
            <a:ln w="12700">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a:ea typeface="+mn-ea"/>
                <a:cs typeface="+mn-cs"/>
              </a:endParaRPr>
            </a:p>
          </p:txBody>
        </p:sp>
        <p:sp>
          <p:nvSpPr>
            <p:cNvPr id="52" name="object 34">
              <a:extLst>
                <a:ext uri="{FF2B5EF4-FFF2-40B4-BE49-F238E27FC236}">
                  <a16:creationId xmlns:a16="http://schemas.microsoft.com/office/drawing/2014/main" id="{49E4D435-AED9-4980-A84A-371C8113E07B}"/>
                </a:ext>
              </a:extLst>
            </p:cNvPr>
            <p:cNvSpPr txBox="1"/>
            <p:nvPr/>
          </p:nvSpPr>
          <p:spPr>
            <a:xfrm>
              <a:off x="5494731" y="5288733"/>
              <a:ext cx="946058" cy="417896"/>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B9BD5"/>
                  </a:solidFill>
                  <a:effectLst/>
                  <a:uLnTx/>
                  <a:uFillTx/>
                  <a:latin typeface="Gotham"/>
                  <a:ea typeface="+mn-ea"/>
                  <a:cs typeface="Arial" panose="020B0604020202020204" pitchFamily="34" charset="0"/>
                </a:rPr>
                <a:t>Day 14 (12 HR Post-Brushing</a:t>
              </a:r>
              <a:endParaRPr kumimoji="0" sz="1400" b="0" i="0" u="none" strike="noStrike" kern="1200" cap="none" spc="0" normalizeH="0" baseline="0" noProof="0">
                <a:ln>
                  <a:noFill/>
                </a:ln>
                <a:solidFill>
                  <a:srgbClr val="5B9BD5"/>
                </a:solidFill>
                <a:effectLst/>
                <a:uLnTx/>
                <a:uFillTx/>
                <a:latin typeface="Gotham"/>
                <a:ea typeface="+mn-ea"/>
                <a:cs typeface="Arial" panose="020B0604020202020204" pitchFamily="34" charset="0"/>
              </a:endParaRPr>
            </a:p>
          </p:txBody>
        </p:sp>
        <p:sp>
          <p:nvSpPr>
            <p:cNvPr id="53" name="object 9">
              <a:extLst>
                <a:ext uri="{FF2B5EF4-FFF2-40B4-BE49-F238E27FC236}">
                  <a16:creationId xmlns:a16="http://schemas.microsoft.com/office/drawing/2014/main" id="{3F608106-FE90-4FE6-A6F2-4B7C0FE74CBC}"/>
                </a:ext>
              </a:extLst>
            </p:cNvPr>
            <p:cNvSpPr/>
            <p:nvPr/>
          </p:nvSpPr>
          <p:spPr>
            <a:xfrm>
              <a:off x="762768" y="2813991"/>
              <a:ext cx="6236900" cy="0"/>
            </a:xfrm>
            <a:custGeom>
              <a:avLst/>
              <a:gdLst/>
              <a:ahLst/>
              <a:cxnLst/>
              <a:rect l="l" t="t" r="r" b="b"/>
              <a:pathLst>
                <a:path w="4730750">
                  <a:moveTo>
                    <a:pt x="0" y="0"/>
                  </a:moveTo>
                  <a:lnTo>
                    <a:pt x="4730750" y="0"/>
                  </a:lnTo>
                </a:path>
              </a:pathLst>
            </a:custGeom>
            <a:ln w="6350">
              <a:solidFill>
                <a:schemeClr val="accent4">
                  <a:lumMod val="20000"/>
                  <a:lumOff val="8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a:ea typeface="+mn-ea"/>
                <a:cs typeface="+mn-cs"/>
              </a:endParaRPr>
            </a:p>
          </p:txBody>
        </p:sp>
        <p:sp>
          <p:nvSpPr>
            <p:cNvPr id="54" name="object 31">
              <a:extLst>
                <a:ext uri="{FF2B5EF4-FFF2-40B4-BE49-F238E27FC236}">
                  <a16:creationId xmlns:a16="http://schemas.microsoft.com/office/drawing/2014/main" id="{C9BBA52C-5B5C-4D87-8710-2272D23D087E}"/>
                </a:ext>
              </a:extLst>
            </p:cNvPr>
            <p:cNvSpPr txBox="1"/>
            <p:nvPr/>
          </p:nvSpPr>
          <p:spPr>
            <a:xfrm>
              <a:off x="318274" y="2706005"/>
              <a:ext cx="398946" cy="246221"/>
            </a:xfrm>
            <a:prstGeom prst="rect">
              <a:avLst/>
            </a:prstGeom>
          </p:spPr>
          <p:txBody>
            <a:bodyPr vert="horz" wrap="square" lIns="0" tIns="0" rIns="0" bIns="0" rtlCol="0" anchor="ctr">
              <a:spAutoFit/>
            </a:bodyPr>
            <a:lstStyle/>
            <a:p>
              <a:pPr marL="1270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B9BD5"/>
                  </a:solidFill>
                  <a:effectLst/>
                  <a:uLnTx/>
                  <a:uFillTx/>
                  <a:latin typeface="Gotham"/>
                  <a:ea typeface="+mn-ea"/>
                  <a:cs typeface="Arial" panose="020B0604020202020204" pitchFamily="34" charset="0"/>
                </a:rPr>
                <a:t>20</a:t>
              </a:r>
              <a:endParaRPr kumimoji="0" sz="1600" b="0" i="0" u="none" strike="noStrike" kern="1200" cap="none" spc="0" normalizeH="0" baseline="0" noProof="0">
                <a:ln>
                  <a:noFill/>
                </a:ln>
                <a:solidFill>
                  <a:srgbClr val="5B9BD5"/>
                </a:solidFill>
                <a:effectLst/>
                <a:uLnTx/>
                <a:uFillTx/>
                <a:latin typeface="Gotham"/>
                <a:ea typeface="+mn-ea"/>
                <a:cs typeface="Arial" panose="020B0604020202020204" pitchFamily="34" charset="0"/>
              </a:endParaRPr>
            </a:p>
          </p:txBody>
        </p:sp>
        <p:sp>
          <p:nvSpPr>
            <p:cNvPr id="55" name="Rectangle 54">
              <a:extLst>
                <a:ext uri="{FF2B5EF4-FFF2-40B4-BE49-F238E27FC236}">
                  <a16:creationId xmlns:a16="http://schemas.microsoft.com/office/drawing/2014/main" id="{75D85FA2-E53C-4409-B603-1B906F05BA4E}"/>
                </a:ext>
              </a:extLst>
            </p:cNvPr>
            <p:cNvSpPr/>
            <p:nvPr/>
          </p:nvSpPr>
          <p:spPr>
            <a:xfrm>
              <a:off x="2961173" y="1889769"/>
              <a:ext cx="239774" cy="56714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a:ln>
                    <a:noFill/>
                  </a:ln>
                  <a:solidFill>
                    <a:srgbClr val="E7E6E6"/>
                  </a:solidFill>
                  <a:effectLst/>
                  <a:uLnTx/>
                  <a:uFillTx/>
                  <a:latin typeface="Gotham"/>
                  <a:ea typeface="+mn-ea"/>
                  <a:cs typeface="+mn-cs"/>
                </a:rPr>
                <a:t>*</a:t>
              </a:r>
              <a:endParaRPr kumimoji="0" lang="en-US" sz="3200" b="0" i="0" u="none" strike="noStrike" kern="1200" cap="none" spc="0" normalizeH="0" baseline="0" noProof="0">
                <a:ln>
                  <a:noFill/>
                </a:ln>
                <a:solidFill>
                  <a:srgbClr val="E7E6E6"/>
                </a:solidFill>
                <a:effectLst/>
                <a:uLnTx/>
                <a:uFillTx/>
                <a:latin typeface="Gotham"/>
                <a:ea typeface="+mn-ea"/>
                <a:cs typeface="+mn-cs"/>
              </a:endParaRPr>
            </a:p>
          </p:txBody>
        </p:sp>
        <p:sp>
          <p:nvSpPr>
            <p:cNvPr id="56" name="Rectangle 55">
              <a:extLst>
                <a:ext uri="{FF2B5EF4-FFF2-40B4-BE49-F238E27FC236}">
                  <a16:creationId xmlns:a16="http://schemas.microsoft.com/office/drawing/2014/main" id="{9DC0337D-26C5-40AB-ADA7-5165590FAEA2}"/>
                </a:ext>
              </a:extLst>
            </p:cNvPr>
            <p:cNvSpPr/>
            <p:nvPr/>
          </p:nvSpPr>
          <p:spPr>
            <a:xfrm>
              <a:off x="4337421" y="4291517"/>
              <a:ext cx="36099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a:ln>
                    <a:noFill/>
                  </a:ln>
                  <a:solidFill>
                    <a:srgbClr val="E7E6E6"/>
                  </a:solidFill>
                  <a:effectLst/>
                  <a:uLnTx/>
                  <a:uFillTx/>
                  <a:latin typeface="Gotham"/>
                  <a:ea typeface="+mn-ea"/>
                  <a:cs typeface="+mn-cs"/>
                </a:rPr>
                <a:t>*</a:t>
              </a:r>
              <a:endParaRPr kumimoji="0" lang="en-US" sz="3200" b="0" i="0" u="none" strike="noStrike" kern="1200" cap="none" spc="0" normalizeH="0" baseline="0" noProof="0">
                <a:ln>
                  <a:noFill/>
                </a:ln>
                <a:solidFill>
                  <a:srgbClr val="E7E6E6"/>
                </a:solidFill>
                <a:effectLst/>
                <a:uLnTx/>
                <a:uFillTx/>
                <a:latin typeface="Gotham"/>
                <a:ea typeface="+mn-ea"/>
                <a:cs typeface="+mn-cs"/>
              </a:endParaRPr>
            </a:p>
          </p:txBody>
        </p:sp>
        <p:sp>
          <p:nvSpPr>
            <p:cNvPr id="57" name="Rectangle 56">
              <a:extLst>
                <a:ext uri="{FF2B5EF4-FFF2-40B4-BE49-F238E27FC236}">
                  <a16:creationId xmlns:a16="http://schemas.microsoft.com/office/drawing/2014/main" id="{40A1F940-5670-4479-871E-0848B9DF458B}"/>
                </a:ext>
              </a:extLst>
            </p:cNvPr>
            <p:cNvSpPr/>
            <p:nvPr/>
          </p:nvSpPr>
          <p:spPr>
            <a:xfrm>
              <a:off x="5867844" y="4093090"/>
              <a:ext cx="239774" cy="56714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a:ln>
                    <a:noFill/>
                  </a:ln>
                  <a:solidFill>
                    <a:srgbClr val="E7E6E6"/>
                  </a:solidFill>
                  <a:effectLst/>
                  <a:uLnTx/>
                  <a:uFillTx/>
                  <a:latin typeface="Gotham"/>
                  <a:ea typeface="+mn-ea"/>
                  <a:cs typeface="+mn-cs"/>
                </a:rPr>
                <a:t>*</a:t>
              </a:r>
              <a:endParaRPr kumimoji="0" lang="en-US" sz="3200" b="0" i="0" u="none" strike="noStrike" kern="1200" cap="none" spc="0" normalizeH="0" baseline="0" noProof="0">
                <a:ln>
                  <a:noFill/>
                </a:ln>
                <a:solidFill>
                  <a:srgbClr val="E7E6E6"/>
                </a:solidFill>
                <a:effectLst/>
                <a:uLnTx/>
                <a:uFillTx/>
                <a:latin typeface="Gotham"/>
                <a:ea typeface="+mn-ea"/>
                <a:cs typeface="+mn-cs"/>
              </a:endParaRPr>
            </a:p>
          </p:txBody>
        </p:sp>
        <p:sp>
          <p:nvSpPr>
            <p:cNvPr id="25" name="object 28">
              <a:extLst>
                <a:ext uri="{FF2B5EF4-FFF2-40B4-BE49-F238E27FC236}">
                  <a16:creationId xmlns:a16="http://schemas.microsoft.com/office/drawing/2014/main" id="{9FED0F90-97C9-432D-820B-66CD6949CE40}"/>
                </a:ext>
              </a:extLst>
            </p:cNvPr>
            <p:cNvSpPr/>
            <p:nvPr/>
          </p:nvSpPr>
          <p:spPr>
            <a:xfrm>
              <a:off x="1077618" y="5080715"/>
              <a:ext cx="1132185" cy="124562"/>
            </a:xfrm>
            <a:custGeom>
              <a:avLst/>
              <a:gdLst/>
              <a:ahLst/>
              <a:cxnLst/>
              <a:rect l="l" t="t" r="r" b="b"/>
              <a:pathLst>
                <a:path w="762000" h="1841500">
                  <a:moveTo>
                    <a:pt x="0" y="1841500"/>
                  </a:moveTo>
                  <a:lnTo>
                    <a:pt x="762000" y="1841500"/>
                  </a:lnTo>
                  <a:lnTo>
                    <a:pt x="762000" y="0"/>
                  </a:lnTo>
                  <a:lnTo>
                    <a:pt x="0" y="0"/>
                  </a:lnTo>
                  <a:lnTo>
                    <a:pt x="0" y="1841500"/>
                  </a:lnTo>
                  <a:close/>
                </a:path>
              </a:pathLst>
            </a:custGeom>
            <a:solidFill>
              <a:schemeClr val="bg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a:ea typeface="+mn-ea"/>
                <a:cs typeface="+mn-cs"/>
              </a:endParaRPr>
            </a:p>
          </p:txBody>
        </p:sp>
        <p:sp>
          <p:nvSpPr>
            <p:cNvPr id="31" name="object 37">
              <a:extLst>
                <a:ext uri="{FF2B5EF4-FFF2-40B4-BE49-F238E27FC236}">
                  <a16:creationId xmlns:a16="http://schemas.microsoft.com/office/drawing/2014/main" id="{95FA7DD2-B74B-4E40-8BEC-B6AD158DD2FF}"/>
                </a:ext>
              </a:extLst>
            </p:cNvPr>
            <p:cNvSpPr/>
            <p:nvPr/>
          </p:nvSpPr>
          <p:spPr>
            <a:xfrm>
              <a:off x="2514967" y="2292440"/>
              <a:ext cx="1132185" cy="2907840"/>
            </a:xfrm>
            <a:custGeom>
              <a:avLst/>
              <a:gdLst/>
              <a:ahLst/>
              <a:cxnLst/>
              <a:rect l="l" t="t" r="r" b="b"/>
              <a:pathLst>
                <a:path w="762000" h="3305175">
                  <a:moveTo>
                    <a:pt x="0" y="3304794"/>
                  </a:moveTo>
                  <a:lnTo>
                    <a:pt x="762000" y="3304794"/>
                  </a:lnTo>
                  <a:lnTo>
                    <a:pt x="762000" y="0"/>
                  </a:lnTo>
                  <a:lnTo>
                    <a:pt x="0" y="0"/>
                  </a:lnTo>
                  <a:lnTo>
                    <a:pt x="0" y="3304794"/>
                  </a:lnTo>
                  <a:close/>
                </a:path>
              </a:pathLst>
            </a:custGeom>
            <a:solidFill>
              <a:schemeClr val="bg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a:ea typeface="+mn-ea"/>
                <a:cs typeface="+mn-cs"/>
              </a:endParaRPr>
            </a:p>
          </p:txBody>
        </p:sp>
        <p:sp>
          <p:nvSpPr>
            <p:cNvPr id="33" name="object 42">
              <a:extLst>
                <a:ext uri="{FF2B5EF4-FFF2-40B4-BE49-F238E27FC236}">
                  <a16:creationId xmlns:a16="http://schemas.microsoft.com/office/drawing/2014/main" id="{656AD623-D095-44B1-8EC9-D06EBF666B50}"/>
                </a:ext>
              </a:extLst>
            </p:cNvPr>
            <p:cNvSpPr/>
            <p:nvPr/>
          </p:nvSpPr>
          <p:spPr>
            <a:xfrm>
              <a:off x="3951826" y="4694348"/>
              <a:ext cx="1132185" cy="505931"/>
            </a:xfrm>
            <a:custGeom>
              <a:avLst/>
              <a:gdLst/>
              <a:ahLst/>
              <a:cxnLst/>
              <a:rect l="l" t="t" r="r" b="b"/>
              <a:pathLst>
                <a:path w="762000" h="3063875">
                  <a:moveTo>
                    <a:pt x="0" y="3063494"/>
                  </a:moveTo>
                  <a:lnTo>
                    <a:pt x="762000" y="3063494"/>
                  </a:lnTo>
                  <a:lnTo>
                    <a:pt x="762000" y="0"/>
                  </a:lnTo>
                  <a:lnTo>
                    <a:pt x="0" y="0"/>
                  </a:lnTo>
                  <a:lnTo>
                    <a:pt x="0" y="3063494"/>
                  </a:lnTo>
                  <a:close/>
                </a:path>
              </a:pathLst>
            </a:custGeom>
            <a:solidFill>
              <a:schemeClr val="bg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a:ea typeface="+mn-ea"/>
                <a:cs typeface="+mn-cs"/>
              </a:endParaRPr>
            </a:p>
          </p:txBody>
        </p:sp>
        <p:sp>
          <p:nvSpPr>
            <p:cNvPr id="50" name="object 42">
              <a:extLst>
                <a:ext uri="{FF2B5EF4-FFF2-40B4-BE49-F238E27FC236}">
                  <a16:creationId xmlns:a16="http://schemas.microsoft.com/office/drawing/2014/main" id="{E85C4860-9032-41FB-BD90-68A27776779C}"/>
                </a:ext>
              </a:extLst>
            </p:cNvPr>
            <p:cNvSpPr/>
            <p:nvPr/>
          </p:nvSpPr>
          <p:spPr>
            <a:xfrm>
              <a:off x="5421638" y="4494726"/>
              <a:ext cx="1132185" cy="705553"/>
            </a:xfrm>
            <a:custGeom>
              <a:avLst/>
              <a:gdLst/>
              <a:ahLst/>
              <a:cxnLst/>
              <a:rect l="l" t="t" r="r" b="b"/>
              <a:pathLst>
                <a:path w="762000" h="3063875">
                  <a:moveTo>
                    <a:pt x="0" y="3063494"/>
                  </a:moveTo>
                  <a:lnTo>
                    <a:pt x="762000" y="3063494"/>
                  </a:lnTo>
                  <a:lnTo>
                    <a:pt x="762000" y="0"/>
                  </a:lnTo>
                  <a:lnTo>
                    <a:pt x="0" y="0"/>
                  </a:lnTo>
                  <a:lnTo>
                    <a:pt x="0" y="3063494"/>
                  </a:lnTo>
                  <a:close/>
                </a:path>
              </a:pathLst>
            </a:custGeom>
            <a:solidFill>
              <a:schemeClr val="bg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a:ea typeface="+mn-ea"/>
                <a:cs typeface="+mn-cs"/>
              </a:endParaRPr>
            </a:p>
          </p:txBody>
        </p:sp>
      </p:grpSp>
      <p:sp>
        <p:nvSpPr>
          <p:cNvPr id="38" name="Rectangle 37">
            <a:extLst>
              <a:ext uri="{FF2B5EF4-FFF2-40B4-BE49-F238E27FC236}">
                <a16:creationId xmlns:a16="http://schemas.microsoft.com/office/drawing/2014/main" id="{F24FF266-51D6-4131-B0C3-B6F55208467E}"/>
              </a:ext>
            </a:extLst>
          </p:cNvPr>
          <p:cNvSpPr/>
          <p:nvPr/>
        </p:nvSpPr>
        <p:spPr>
          <a:xfrm>
            <a:off x="2966553" y="6142482"/>
            <a:ext cx="4322109"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err="1">
                <a:ln>
                  <a:noFill/>
                </a:ln>
                <a:solidFill>
                  <a:srgbClr val="FFC000"/>
                </a:solidFill>
                <a:effectLst/>
                <a:uLnTx/>
                <a:uFillTx/>
                <a:latin typeface="Gotham"/>
                <a:ea typeface="+mn-ea"/>
                <a:cs typeface="+mn-cs"/>
              </a:rPr>
              <a:t>Klukowska</a:t>
            </a:r>
            <a:r>
              <a:rPr kumimoji="0" lang="fr-FR" sz="700" b="0" i="0" u="none" strike="noStrike" kern="1200" cap="none" spc="0" normalizeH="0" baseline="0" noProof="0">
                <a:ln>
                  <a:noFill/>
                </a:ln>
                <a:solidFill>
                  <a:srgbClr val="FFC000"/>
                </a:solidFill>
                <a:effectLst/>
                <a:uLnTx/>
                <a:uFillTx/>
                <a:latin typeface="Gotham"/>
                <a:ea typeface="+mn-ea"/>
                <a:cs typeface="+mn-cs"/>
              </a:rPr>
              <a:t> MA et al. Am J Dent (2018) 31: 184–188  </a:t>
            </a:r>
          </a:p>
        </p:txBody>
      </p:sp>
      <p:pic>
        <p:nvPicPr>
          <p:cNvPr id="9" name="Picture 8" descr="A close-up of a cell&#10;&#10;Description automatically generated">
            <a:extLst>
              <a:ext uri="{FF2B5EF4-FFF2-40B4-BE49-F238E27FC236}">
                <a16:creationId xmlns:a16="http://schemas.microsoft.com/office/drawing/2014/main" id="{79AAF883-FC7E-4809-3F76-9F0000652A28}"/>
              </a:ext>
            </a:extLst>
          </p:cNvPr>
          <p:cNvPicPr>
            <a:picLocks noChangeAspect="1"/>
          </p:cNvPicPr>
          <p:nvPr/>
        </p:nvPicPr>
        <p:blipFill>
          <a:blip r:embed="rId3"/>
          <a:stretch>
            <a:fillRect/>
          </a:stretch>
        </p:blipFill>
        <p:spPr>
          <a:xfrm>
            <a:off x="7914174" y="1901642"/>
            <a:ext cx="2328479" cy="229800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5564502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1357</Words>
  <Application>Microsoft Office PowerPoint</Application>
  <PresentationFormat>Widescreen</PresentationFormat>
  <Paragraphs>132</Paragraphs>
  <Slides>9</Slides>
  <Notes>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vt:i4>
      </vt:variant>
    </vt:vector>
  </HeadingPairs>
  <TitlesOfParts>
    <vt:vector size="24" baseType="lpstr">
      <vt:lpstr>Arial</vt:lpstr>
      <vt:lpstr>BlinkMacSystemFont</vt:lpstr>
      <vt:lpstr>Calibri</vt:lpstr>
      <vt:lpstr>Calibri Light</vt:lpstr>
      <vt:lpstr>Century Gothic</vt:lpstr>
      <vt:lpstr>Gotham</vt:lpstr>
      <vt:lpstr>Hurme Geometric Sans 1</vt:lpstr>
      <vt:lpstr>Hurme Geometric Sans 1 Light</vt:lpstr>
      <vt:lpstr>HurmeGeometricSans1 Light</vt:lpstr>
      <vt:lpstr>HurmeGeometricSans1 SemiBold</vt:lpstr>
      <vt:lpstr>MuseoSans</vt:lpstr>
      <vt:lpstr>Neutraface 2 Text Demi</vt:lpstr>
      <vt:lpstr>Neutraface 2 Text Light</vt:lpstr>
      <vt:lpstr>Tenorite</vt:lpstr>
      <vt:lpstr>Office Theme</vt:lpstr>
      <vt:lpstr>PowerPoint Presentation</vt:lpstr>
      <vt:lpstr>Representative FISH-CLSM and 3D reconstructed images using probes targeting specific bacterial strains and metal ions. Simultaneous hybridization for the SN treated biofilm with species-specific probes targeted for:  (C) Combined 3D reconstructed image for SN-treated in situ biofilm with probes targeting for Sn2+ (red), S. oralis (yellow), S. sanguinis (cyan), P. gingivalis (purple) and non-specific white (non-specific). Bar: 10 μm. </vt:lpstr>
      <vt:lpstr>S. Mutans vs Rest Bacteria</vt:lpstr>
      <vt:lpstr>PowerPoint Presentation</vt:lpstr>
      <vt:lpstr>PowerPoint Presentation</vt:lpstr>
      <vt:lpstr>PowerPoint Presentation</vt:lpstr>
      <vt:lpstr>PowerPoint Presentation</vt:lpstr>
      <vt:lpstr>PowerPoint Presentation</vt:lpstr>
      <vt:lpstr>Gingivitis protection: Biofilm Penetration Up to 4mm Below the Gumline (Sub-gingival) Penetration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Mott, Jessica</dc:creator>
  <cp:lastModifiedBy>Mott, Jessica</cp:lastModifiedBy>
  <cp:revision>1</cp:revision>
  <dcterms:created xsi:type="dcterms:W3CDTF">2024-11-01T13:57:44Z</dcterms:created>
  <dcterms:modified xsi:type="dcterms:W3CDTF">2024-11-08T17:27:59Z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518e53f-798e-43aa-978d-c3fda1f3a682_Enabled">
    <vt:lpwstr>true</vt:lpwstr>
  </property>
  <property fmtid="{D5CDD505-2E9C-101B-9397-08002B2CF9AE}" pid="3" name="MSIP_Label_a518e53f-798e-43aa-978d-c3fda1f3a682_SetDate">
    <vt:lpwstr>2024-11-01T13:58:43Z</vt:lpwstr>
  </property>
  <property fmtid="{D5CDD505-2E9C-101B-9397-08002B2CF9AE}" pid="4" name="MSIP_Label_a518e53f-798e-43aa-978d-c3fda1f3a682_Method">
    <vt:lpwstr>Privileged</vt:lpwstr>
  </property>
  <property fmtid="{D5CDD505-2E9C-101B-9397-08002B2CF9AE}" pid="5" name="MSIP_Label_a518e53f-798e-43aa-978d-c3fda1f3a682_Name">
    <vt:lpwstr>PG - Internal Use</vt:lpwstr>
  </property>
  <property fmtid="{D5CDD505-2E9C-101B-9397-08002B2CF9AE}" pid="6" name="MSIP_Label_a518e53f-798e-43aa-978d-c3fda1f3a682_SiteId">
    <vt:lpwstr>3596192b-fdf5-4e2c-a6fa-acb706c963d8</vt:lpwstr>
  </property>
  <property fmtid="{D5CDD505-2E9C-101B-9397-08002B2CF9AE}" pid="7" name="MSIP_Label_a518e53f-798e-43aa-978d-c3fda1f3a682_ActionId">
    <vt:lpwstr>d93278e8-662e-4f45-af2e-5efb19fb6cc1</vt:lpwstr>
  </property>
  <property fmtid="{D5CDD505-2E9C-101B-9397-08002B2CF9AE}" pid="8" name="MSIP_Label_a518e53f-798e-43aa-978d-c3fda1f3a682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Business Use</vt:lpwstr>
  </property>
</Properties>
</file>