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28"/>
  </p:notesMasterIdLst>
  <p:sldIdLst>
    <p:sldId id="4411" r:id="rId5"/>
    <p:sldId id="2145705303" r:id="rId6"/>
    <p:sldId id="4422" r:id="rId7"/>
    <p:sldId id="2145705278" r:id="rId8"/>
    <p:sldId id="2145705280" r:id="rId9"/>
    <p:sldId id="4423" r:id="rId10"/>
    <p:sldId id="2145705279" r:id="rId11"/>
    <p:sldId id="2145705285" r:id="rId12"/>
    <p:sldId id="2145705286" r:id="rId13"/>
    <p:sldId id="2145705307" r:id="rId14"/>
    <p:sldId id="2145705288" r:id="rId15"/>
    <p:sldId id="2145705289" r:id="rId16"/>
    <p:sldId id="2145705291" r:id="rId17"/>
    <p:sldId id="2145705292" r:id="rId18"/>
    <p:sldId id="2145705294" r:id="rId19"/>
    <p:sldId id="2145705295" r:id="rId20"/>
    <p:sldId id="2145705296" r:id="rId21"/>
    <p:sldId id="2145705306" r:id="rId22"/>
    <p:sldId id="2145705298" r:id="rId23"/>
    <p:sldId id="2145705299" r:id="rId24"/>
    <p:sldId id="2145705301" r:id="rId25"/>
    <p:sldId id="2145705302" r:id="rId26"/>
    <p:sldId id="2145705281" r:id="rId2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lides" id="{BABA23E6-D313-42CE-88B3-E10F35628ABD}">
          <p14:sldIdLst>
            <p14:sldId id="4411"/>
            <p14:sldId id="2145705303"/>
            <p14:sldId id="4422"/>
            <p14:sldId id="2145705278"/>
            <p14:sldId id="2145705280"/>
            <p14:sldId id="4423"/>
            <p14:sldId id="2145705279"/>
            <p14:sldId id="2145705285"/>
            <p14:sldId id="2145705286"/>
            <p14:sldId id="2145705307"/>
            <p14:sldId id="2145705288"/>
            <p14:sldId id="2145705289"/>
            <p14:sldId id="2145705291"/>
            <p14:sldId id="2145705292"/>
            <p14:sldId id="2145705294"/>
            <p14:sldId id="2145705295"/>
            <p14:sldId id="2145705296"/>
            <p14:sldId id="2145705306"/>
            <p14:sldId id="2145705298"/>
            <p14:sldId id="2145705299"/>
            <p14:sldId id="2145705301"/>
            <p14:sldId id="2145705302"/>
            <p14:sldId id="2145705281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11" orient="horz" pos="391" userDrawn="1">
          <p15:clr>
            <a:srgbClr val="A4A3A4"/>
          </p15:clr>
        </p15:guide>
        <p15:guide id="14" orient="horz" pos="3929" userDrawn="1">
          <p15:clr>
            <a:srgbClr val="A4A3A4"/>
          </p15:clr>
        </p15:guide>
        <p15:guide id="15" orient="horz" pos="1094" userDrawn="1">
          <p15:clr>
            <a:srgbClr val="A4A3A4"/>
          </p15:clr>
        </p15:guide>
        <p15:guide id="1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las, Boris" initials="AB" lastIdx="27" clrIdx="0">
    <p:extLst>
      <p:ext uri="{19B8F6BF-5375-455C-9EA6-DF929625EA0E}">
        <p15:presenceInfo xmlns:p15="http://schemas.microsoft.com/office/powerpoint/2012/main" userId="S::atlas.b@pg.com::498e1465-31d0-48b1-877d-bff53f3c58d7" providerId="AD"/>
      </p:ext>
    </p:extLst>
  </p:cmAuthor>
  <p:cmAuthor id="2" name="Christin Wecker" initials="CW" lastIdx="1" clrIdx="1">
    <p:extLst>
      <p:ext uri="{19B8F6BF-5375-455C-9EA6-DF929625EA0E}">
        <p15:presenceInfo xmlns:p15="http://schemas.microsoft.com/office/powerpoint/2012/main" userId="S-1-5-21-522532802-439648896-1693433226-12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446D"/>
    <a:srgbClr val="145A9B"/>
    <a:srgbClr val="2D588F"/>
    <a:srgbClr val="8AB1D5"/>
    <a:srgbClr val="003478"/>
    <a:srgbClr val="B2B2B2"/>
    <a:srgbClr val="E9E9E9"/>
    <a:srgbClr val="3B3838"/>
    <a:srgbClr val="E3E3E3"/>
    <a:srgbClr val="F02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A15668-BAA3-474C-AFB9-EC459CE57BFA}" v="1" dt="2024-07-15T22:53:45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420" y="108"/>
      </p:cViewPr>
      <p:guideLst>
        <p:guide pos="3840"/>
        <p:guide orient="horz" pos="799"/>
        <p:guide orient="horz" pos="3997"/>
        <p:guide pos="7287"/>
        <p:guide pos="393"/>
        <p:guide orient="horz" pos="391"/>
        <p:guide orient="horz" pos="3929"/>
        <p:guide orient="horz" pos="109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89233397129488"/>
          <c:y val="0.13938232776326639"/>
          <c:w val="0.44852163554071633"/>
          <c:h val="0.780970627800581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patients</c:v>
                </c:pt>
              </c:strCache>
            </c:strRef>
          </c:tx>
          <c:spPr>
            <a:solidFill>
              <a:srgbClr val="003478"/>
            </a:solidFill>
          </c:spPr>
          <c:dPt>
            <c:idx val="0"/>
            <c:bubble3D val="0"/>
            <c:spPr>
              <a:solidFill>
                <a:srgbClr val="8AB1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417-4332-AEA4-F7E1F853AA0A}"/>
              </c:ext>
            </c:extLst>
          </c:dPt>
          <c:dPt>
            <c:idx val="1"/>
            <c:bubble3D val="0"/>
            <c:spPr>
              <a:solidFill>
                <a:srgbClr val="2D58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17-4332-AEA4-F7E1F853AA0A}"/>
              </c:ext>
            </c:extLst>
          </c:dPt>
          <c:cat>
            <c:strRef>
              <c:f>Sheet1!$A$2:$A$3</c:f>
              <c:strCache>
                <c:ptCount val="2"/>
                <c:pt idx="0">
                  <c:v>Zones Brushed</c:v>
                </c:pt>
                <c:pt idx="1">
                  <c:v>Zones not brushed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94.4</c:v>
                </c:pt>
                <c:pt idx="1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17-4332-AEA4-F7E1F853AA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289233397129488"/>
          <c:y val="0.13938232776326639"/>
          <c:w val="0.44852163554071633"/>
          <c:h val="0.7809706278005813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patients</c:v>
                </c:pt>
              </c:strCache>
            </c:strRef>
          </c:tx>
          <c:spPr>
            <a:solidFill>
              <a:srgbClr val="003478"/>
            </a:solidFill>
          </c:spPr>
          <c:dPt>
            <c:idx val="0"/>
            <c:bubble3D val="0"/>
            <c:spPr>
              <a:solidFill>
                <a:srgbClr val="8AB1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87-4081-BC9D-1209A27D1A9E}"/>
              </c:ext>
            </c:extLst>
          </c:dPt>
          <c:dPt>
            <c:idx val="1"/>
            <c:bubble3D val="0"/>
            <c:spPr>
              <a:solidFill>
                <a:srgbClr val="2D588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87-4081-BC9D-1209A27D1A9E}"/>
              </c:ext>
            </c:extLst>
          </c:dPt>
          <c:cat>
            <c:strRef>
              <c:f>Sheet1!$A$2:$A$3</c:f>
              <c:strCache>
                <c:ptCount val="2"/>
                <c:pt idx="0">
                  <c:v>Brushing sessions with complete coverage</c:v>
                </c:pt>
                <c:pt idx="1">
                  <c:v>Brushing sessions with incomplete coverage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79.599999999999994</c:v>
                </c:pt>
                <c:pt idx="1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87-4081-BC9D-1209A27D1A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3478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Week 1</c:v>
                </c:pt>
                <c:pt idx="4">
                  <c:v>Week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28.1</c:v>
                </c:pt>
                <c:pt idx="1">
                  <c:v>18.7</c:v>
                </c:pt>
                <c:pt idx="2">
                  <c:v>16.3</c:v>
                </c:pt>
                <c:pt idx="3">
                  <c:v>14.9</c:v>
                </c:pt>
                <c:pt idx="4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A-47E2-931D-21177FA72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5426736"/>
        <c:axId val="1165425424"/>
      </c:barChart>
      <c:catAx>
        <c:axId val="116542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03478"/>
                </a:solidFill>
                <a:latin typeface="HurmeGeometricSans1 SemiBold" panose="020B0700020000000000" pitchFamily="34" charset="0"/>
                <a:ea typeface="+mn-ea"/>
                <a:cs typeface="Gotham Light" pitchFamily="50" charset="0"/>
              </a:defRPr>
            </a:pPr>
            <a:endParaRPr lang="en-US"/>
          </a:p>
        </c:txPr>
        <c:crossAx val="1165425424"/>
        <c:crosses val="autoZero"/>
        <c:auto val="1"/>
        <c:lblAlgn val="ctr"/>
        <c:lblOffset val="100"/>
        <c:noMultiLvlLbl val="0"/>
      </c:catAx>
      <c:valAx>
        <c:axId val="1165425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chemeClr val="tx1"/>
                </a:solidFill>
                <a:latin typeface="HurmeGeometricSans1 Light" panose="020B0400020000000000" pitchFamily="34" charset="0"/>
                <a:ea typeface="+mn-ea"/>
                <a:cs typeface="Gotham Light" pitchFamily="50" charset="0"/>
              </a:defRPr>
            </a:pPr>
            <a:endParaRPr lang="en-US"/>
          </a:p>
        </c:txPr>
        <c:crossAx val="116542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0.23839</cdr:x>
      <cdr:y>0.10481</cdr:y>
    </cdr:from>
    <cdr:to>
      <cdr:x>0.80632</cdr:x>
      <cdr:y>0.10481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357DAE82-91C3-423F-885C-FAAABFB92058}"/>
            </a:ext>
          </a:extLst>
        </cdr:cNvPr>
        <cdr:cNvCxnSpPr/>
      </cdr:nvCxnSpPr>
      <cdr:spPr>
        <a:xfrm xmlns:a="http://schemas.openxmlformats.org/drawingml/2006/main">
          <a:off x="1118122" y="368000"/>
          <a:ext cx="2663763" cy="0"/>
        </a:xfrm>
        <a:prstGeom xmlns:a="http://schemas.openxmlformats.org/drawingml/2006/main" prst="straightConnector1">
          <a:avLst/>
        </a:prstGeom>
        <a:ln xmlns:a="http://schemas.openxmlformats.org/drawingml/2006/main" w="22225">
          <a:solidFill>
            <a:srgbClr val="003478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33BBB-F567-454C-A603-8ECBB6EE3FE8}" type="datetimeFigureOut">
              <a:rPr lang="en-DE" smtClean="0"/>
              <a:t>11/06/2024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900CB-253B-4325-9454-A7479D2BCDB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7586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56A0">
                  <a:lumMod val="75000"/>
                  <a:lumOff val="25000"/>
                </a:srgbClr>
              </a:solidFill>
              <a:effectLst/>
              <a:uLnTx/>
              <a:uFillTx/>
              <a:latin typeface="HurmeGeometricSans1 SemiBold" panose="020B0700020000000000" pitchFamily="34" charset="0"/>
              <a:ea typeface="+mn-ea"/>
              <a:cs typeface="Flama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Existing habits take less energy than new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Example of habit: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 exercising</a:t>
            </a:r>
          </a:p>
          <a:p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64901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Prediction profiler based on multiple linear mixed model analysis with bleeding on probing at a SPC session as dependent variable. Prediction plots of the significant factors in the model after stepwise backwards elimination of non-significant factors (p&gt; .15). In each plot, the grey-shaded area represents the 95% confidence interval of the prediction. The red dotted lines represent the reference point for the prediction and the confidence intervals; they are set at the population average for these plots. FMBS is the percentage of sites with bleeding on probing at appointment, with oral hygiene level (FMPS) at a SPC session as dependent variable. 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4716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based on the starting week of the period. Only the people who started in the first week of the </a:t>
            </a:r>
            <a:r>
              <a:rPr lang="en-US" err="1"/>
              <a:t>iO</a:t>
            </a:r>
            <a:r>
              <a:rPr lang="en-US"/>
              <a:t> launch had the ability to cover the full 30 weeks. 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84020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Assessed period of time that overpressure is used</a:t>
            </a:r>
          </a:p>
          <a:p>
            <a:r>
              <a:rPr lang="en-US"/>
              <a:t>Every handle registers duration of overpressure and sense data to the app</a:t>
            </a:r>
          </a:p>
          <a:p>
            <a:r>
              <a:rPr lang="en-US"/>
              <a:t>For every overpressure session the consumer was asked if they had gum bleeding</a:t>
            </a:r>
          </a:p>
          <a:p>
            <a:r>
              <a:rPr lang="en-US"/>
              <a:t>The more overpressure the higher chances of reporting gum bleeding (emphasis on increased reporting)-proves what we see before that overpressure duration reduces the more the app is used</a:t>
            </a:r>
          </a:p>
          <a:p>
            <a:r>
              <a:rPr lang="en-US"/>
              <a:t>Hypothesis-with existing gum issues its possible to see gum bleeding- we have data that our products are safe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2541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68480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1593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1934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596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F56A0">
                  <a:lumMod val="75000"/>
                  <a:lumOff val="25000"/>
                </a:srgbClr>
              </a:solidFill>
              <a:effectLst/>
              <a:uLnTx/>
              <a:uFillTx/>
              <a:latin typeface="HurmeGeometricSans1 SemiBold" panose="020B0700020000000000" pitchFamily="34" charset="0"/>
              <a:ea typeface="+mn-ea"/>
              <a:cs typeface="Flama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Existing habits take less emotional energy than new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Example of habit: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eg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2F56A0">
                    <a:lumMod val="75000"/>
                    <a:lumOff val="25000"/>
                  </a:srgbClr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rPr>
              <a:t> exercising</a:t>
            </a:r>
          </a:p>
          <a:p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216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Nudges use subtle or invisible cues to enable a desired, but infrequently exhibited, behavior associated with a goal.  </a:t>
            </a:r>
            <a:r>
              <a:rPr lang="en-US" err="1"/>
              <a:t>iO</a:t>
            </a:r>
            <a:r>
              <a:rPr lang="en-US"/>
              <a:t> is beautiful and counter worthy.  Its prominent place in the bathroom results in high physical and psychological availability.  Smiley faces are intuitively positive, they provide a universal, low cognitive load, message that reinforces longer brushing behaviors</a:t>
            </a:r>
          </a:p>
          <a:p>
            <a:endParaRPr lang="en-US"/>
          </a:p>
          <a:p>
            <a:r>
              <a:rPr lang="en-US"/>
              <a:t>Coaching provides explicit guidance to encourage or mandate a behavior or behavior change.  The </a:t>
            </a:r>
            <a:r>
              <a:rPr lang="en-US" err="1"/>
              <a:t>iO</a:t>
            </a:r>
            <a:r>
              <a:rPr lang="en-US"/>
              <a:t> app requires the consumer to consciously engage and process information to reinforce or change a behavior associated with the goal of comprehensive cleaning</a:t>
            </a:r>
          </a:p>
          <a:p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744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Users can opt in to share the usage data with us. Data collected over 6 month period post-</a:t>
            </a:r>
            <a:r>
              <a:rPr lang="en-US" err="1"/>
              <a:t>iO</a:t>
            </a:r>
            <a:r>
              <a:rPr lang="en-US"/>
              <a:t> launch. Data taken only from people who have opted in and who have NOT registered handle in order to keep it anonymous. This means we cannot do any breakouts by age/gender etc. What we have is brushing behaviors and rough geographical distribution- </a:t>
            </a:r>
            <a:r>
              <a:rPr lang="en-US" err="1"/>
              <a:t>ie</a:t>
            </a:r>
            <a:r>
              <a:rPr lang="en-US"/>
              <a:t> there is no way that the user can be identified.</a:t>
            </a:r>
          </a:p>
          <a:p>
            <a:endParaRPr lang="en-US"/>
          </a:p>
          <a:p>
            <a:r>
              <a:rPr lang="en-US"/>
              <a:t>We looked only at the people who started using the app in this period to ensure the behavior change could be observed from baseline to end of evaluation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425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7222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† total sum of sessions with position detection</a:t>
            </a:r>
          </a:p>
          <a:p>
            <a:r>
              <a:rPr lang="en-US"/>
              <a:t>‡ total sum of sessions with non-missing data: guided + timer-only + offline</a:t>
            </a:r>
          </a:p>
          <a:p>
            <a:endParaRPr lang="en-US"/>
          </a:p>
          <a:p>
            <a:r>
              <a:rPr lang="en-US"/>
              <a:t>Factors used in the statistical model as covariates included we brushing session type (PD, timer, offline), handle series (D701, D706, </a:t>
            </a:r>
            <a:r>
              <a:rPr lang="en-US" err="1"/>
              <a:t>Sonos</a:t>
            </a:r>
            <a:r>
              <a:rPr lang="en-US"/>
              <a:t>) as fixed effect and subject as random effect (User.ID, derived from  handle ID) -might have multiple real subjects behind one ID as discussed in the paper.</a:t>
            </a:r>
          </a:p>
          <a:p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0281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0255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3467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Data based on the starting week of the period. Only the people who started in the first week of the </a:t>
            </a:r>
            <a:r>
              <a:rPr lang="en-US" err="1"/>
              <a:t>iO</a:t>
            </a:r>
            <a:r>
              <a:rPr lang="en-US"/>
              <a:t> launch had the ability to cover the full 30 weeks. </a:t>
            </a:r>
            <a:endParaRPr lang="en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A900CB-253B-4325-9454-A7479D2BCDB1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172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F0D474C-964C-40A4-B639-0E0AB4E55F98}"/>
              </a:ext>
            </a:extLst>
          </p:cNvPr>
          <p:cNvSpPr/>
          <p:nvPr userDrawn="1"/>
        </p:nvSpPr>
        <p:spPr>
          <a:xfrm rot="10800000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93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DE80659-D4ED-4A39-B28E-0B14A2DC76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F5996"/>
              </a:gs>
              <a:gs pos="94000">
                <a:srgbClr val="03071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68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2024820305,&quot;Placement&quot;:&quot;Header&quot;,&quot;Top&quot;:0.0,&quot;Left&quot;:885.379761,&quot;SlideWidth&quot;:960,&quot;SlideHeight&quot;:540}">
            <a:extLst>
              <a:ext uri="{FF2B5EF4-FFF2-40B4-BE49-F238E27FC236}">
                <a16:creationId xmlns:a16="http://schemas.microsoft.com/office/drawing/2014/main" id="{38078EE8-27CA-4C16-BAB6-BB81F15F2766}"/>
              </a:ext>
            </a:extLst>
          </p:cNvPr>
          <p:cNvSpPr txBox="1"/>
          <p:nvPr userDrawn="1"/>
        </p:nvSpPr>
        <p:spPr>
          <a:xfrm>
            <a:off x="11244323" y="0"/>
            <a:ext cx="947677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Business Use</a:t>
            </a:r>
          </a:p>
        </p:txBody>
      </p:sp>
    </p:spTree>
    <p:extLst>
      <p:ext uri="{BB962C8B-B14F-4D97-AF65-F5344CB8AC3E}">
        <p14:creationId xmlns:p14="http://schemas.microsoft.com/office/powerpoint/2010/main" val="2211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fdiworlddental.org/gphp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emf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fdiworlddental.org/gphp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emf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B6C19C-2C5B-4117-9999-C5374909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pic>
        <p:nvPicPr>
          <p:cNvPr id="8" name="M8-black-Kopie.png" descr="M8-black-Kopie.png">
            <a:extLst>
              <a:ext uri="{FF2B5EF4-FFF2-40B4-BE49-F238E27FC236}">
                <a16:creationId xmlns:a16="http://schemas.microsoft.com/office/drawing/2014/main" id="{3F682968-214D-45F6-BDF2-96DC7CCF7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6" r="25919" b="37426"/>
          <a:stretch/>
        </p:blipFill>
        <p:spPr>
          <a:xfrm>
            <a:off x="9830753" y="-442352"/>
            <a:ext cx="2369171" cy="7300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4A62A02F-A529-431D-882A-34A25B2BB4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034" y="807024"/>
            <a:ext cx="3006767" cy="5637689"/>
          </a:xfrm>
          <a:prstGeom prst="rect">
            <a:avLst/>
          </a:prstGeom>
          <a:effectLst>
            <a:outerShdw blurRad="520700" dist="177800" dir="2400000" sx="103000" sy="103000" algn="t" rotWithShape="0">
              <a:prstClr val="black">
                <a:alpha val="30000"/>
              </a:prstClr>
            </a:outerShdw>
          </a:effec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14DC1050-B8B9-42FA-A548-F393F4A09B17}"/>
              </a:ext>
            </a:extLst>
          </p:cNvPr>
          <p:cNvSpPr/>
          <p:nvPr/>
        </p:nvSpPr>
        <p:spPr>
          <a:xfrm>
            <a:off x="1172437" y="3706221"/>
            <a:ext cx="4216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Better oral care routines with interactive brush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 panose="020B04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Real-world Data Analysis</a:t>
            </a:r>
            <a:endParaRPr kumimoji="0" lang="en-DE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F499FB4A-C98A-4E95-9DAD-23F70427F4A3}"/>
              </a:ext>
            </a:extLst>
          </p:cNvPr>
          <p:cNvSpPr txBox="1"/>
          <p:nvPr/>
        </p:nvSpPr>
        <p:spPr>
          <a:xfrm>
            <a:off x="1172437" y="1736725"/>
            <a:ext cx="4975736" cy="175432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EMPOWERING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PATIENTS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IN SELF-CARE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A38ECDE0-4FE9-4456-8E05-E776474F6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649" y="1373383"/>
            <a:ext cx="2081537" cy="450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CDF334A-2D6F-4F01-A14A-AAD367498A96}"/>
              </a:ext>
            </a:extLst>
          </p:cNvPr>
          <p:cNvGrpSpPr/>
          <p:nvPr/>
        </p:nvGrpSpPr>
        <p:grpSpPr>
          <a:xfrm>
            <a:off x="3300413" y="2490534"/>
            <a:ext cx="8891587" cy="1647825"/>
            <a:chOff x="3300413" y="2490534"/>
            <a:chExt cx="8891587" cy="1647825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1FA53189-8DD7-416B-89AB-129B5442838D}"/>
                </a:ext>
              </a:extLst>
            </p:cNvPr>
            <p:cNvGrpSpPr/>
            <p:nvPr/>
          </p:nvGrpSpPr>
          <p:grpSpPr>
            <a:xfrm>
              <a:off x="3300413" y="2490534"/>
              <a:ext cx="3068137" cy="1647825"/>
              <a:chOff x="3300413" y="2344454"/>
              <a:chExt cx="3068137" cy="1647825"/>
            </a:xfrm>
          </p:grpSpPr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BDA729DC-1AFE-473C-B473-495CC32E31D8}"/>
                  </a:ext>
                </a:extLst>
              </p:cNvPr>
              <p:cNvSpPr/>
              <p:nvPr/>
            </p:nvSpPr>
            <p:spPr>
              <a:xfrm>
                <a:off x="3300413" y="2344454"/>
                <a:ext cx="3006767" cy="1647825"/>
              </a:xfrm>
              <a:prstGeom prst="rect">
                <a:avLst/>
              </a:prstGeom>
              <a:solidFill>
                <a:schemeClr val="bg1">
                  <a:lumMod val="7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Rectangle 18">
                <a:extLst>
                  <a:ext uri="{FF2B5EF4-FFF2-40B4-BE49-F238E27FC236}">
                    <a16:creationId xmlns:a16="http://schemas.microsoft.com/office/drawing/2014/main" id="{01E1C7C3-F7DF-4E61-8C03-55EBAEBDEECA}"/>
                  </a:ext>
                </a:extLst>
              </p:cNvPr>
              <p:cNvSpPr/>
              <p:nvPr/>
            </p:nvSpPr>
            <p:spPr>
              <a:xfrm>
                <a:off x="3973602" y="2578626"/>
                <a:ext cx="23949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21.6 % longer brushing time with Position Detection </a:t>
                </a:r>
              </a:p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v No App</a:t>
                </a:r>
                <a:endParaRPr kumimoji="0" lang="en-DE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Light"/>
                </a:endParaRPr>
              </a:p>
            </p:txBody>
          </p:sp>
        </p:grp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ADD8384B-4797-45B2-A027-35F38BA5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419850" y="2490534"/>
              <a:ext cx="5772150" cy="1647825"/>
            </a:xfrm>
            <a:prstGeom prst="rect">
              <a:avLst/>
            </a:prstGeom>
          </p:spPr>
        </p:pic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410E7CB6-582F-4E7F-B2E8-631C4C910AC8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4E4BC3FF-7182-45FB-9E91-FDA480243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5" name="Picture 24">
              <a:extLst>
                <a:ext uri="{FF2B5EF4-FFF2-40B4-BE49-F238E27FC236}">
                  <a16:creationId xmlns:a16="http://schemas.microsoft.com/office/drawing/2014/main" id="{E36FBAA4-DA68-4DB1-9730-9A98ABF12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549087"/>
            <a:ext cx="907694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.</a:t>
            </a:r>
          </a:p>
          <a:p>
            <a:pPr lvl="0" defTabSz="1088209">
              <a:defRPr/>
            </a:pPr>
            <a:r>
              <a:rPr lang="en-US" sz="700" baseline="300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2 </a:t>
            </a:r>
            <a:r>
              <a:rPr lang="en-US" sz="700" dirty="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Beals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et al. Am J Dent 2000; Mar;13(Spec No):5A-14A</a:t>
            </a:r>
            <a:r>
              <a:rPr kumimoji="0" lang="en-US" sz="7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</a:t>
            </a:r>
            <a:r>
              <a:rPr lang="en-US" sz="700" baseline="300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1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Thurnay S, Adam R, </a:t>
            </a:r>
            <a:r>
              <a:rPr lang="en-US" sz="700" dirty="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Prev Dent. 2022 Jan 20;20(1):1-10. </a:t>
            </a:r>
            <a:r>
              <a:rPr lang="en-US" sz="700" dirty="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</a:t>
            </a:r>
            <a:endParaRPr kumimoji="0" lang="en-US" sz="700" b="0" i="0" u="none" strike="noStrike" kern="1200" cap="none" spc="0" normalizeH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urmeGeometricSans1 Light" panose="020B0400020000000000" pitchFamily="34" charset="0"/>
              <a:cs typeface="Gotham Light" pitchFamily="50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3935600" y="823800"/>
            <a:ext cx="7305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REAL-TIME FEEDBACK </a:t>
            </a:r>
          </a:p>
          <a:p>
            <a:pPr lvl="0">
              <a:defRPr/>
            </a:pPr>
            <a:r>
              <a:rPr lang="en-US" sz="2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resulted in the biggest improvements in brushing behavior</a:t>
            </a:r>
            <a:r>
              <a:rPr lang="en-US" sz="20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F99BF2-0B58-4484-BFF1-7EBC0002F4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662" b="18402"/>
          <a:stretch/>
        </p:blipFill>
        <p:spPr>
          <a:xfrm>
            <a:off x="980441" y="4543275"/>
            <a:ext cx="2256472" cy="602379"/>
          </a:xfrm>
          <a:prstGeom prst="rect">
            <a:avLst/>
          </a:prstGeom>
        </p:spPr>
      </p:pic>
      <p:sp>
        <p:nvSpPr>
          <p:cNvPr id="28" name="Rectangle 19">
            <a:extLst>
              <a:ext uri="{FF2B5EF4-FFF2-40B4-BE49-F238E27FC236}">
                <a16:creationId xmlns:a16="http://schemas.microsoft.com/office/drawing/2014/main" id="{A758DE5D-7C61-442A-AF52-0CFD68C97ECF}"/>
              </a:ext>
            </a:extLst>
          </p:cNvPr>
          <p:cNvSpPr/>
          <p:nvPr/>
        </p:nvSpPr>
        <p:spPr>
          <a:xfrm>
            <a:off x="6629601" y="4203921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Position Detection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3668CF2F-5C7F-4906-B77F-AC81B1659514}"/>
              </a:ext>
            </a:extLst>
          </p:cNvPr>
          <p:cNvSpPr/>
          <p:nvPr/>
        </p:nvSpPr>
        <p:spPr>
          <a:xfrm>
            <a:off x="8785393" y="4203920"/>
            <a:ext cx="845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No App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C0C7F810-4737-4154-A9DB-646F74FC3555}"/>
              </a:ext>
            </a:extLst>
          </p:cNvPr>
          <p:cNvSpPr/>
          <p:nvPr/>
        </p:nvSpPr>
        <p:spPr>
          <a:xfrm>
            <a:off x="9860437" y="4203919"/>
            <a:ext cx="23104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noProof="0">
                <a:solidFill>
                  <a:srgbClr val="003478"/>
                </a:solidFill>
                <a:latin typeface="HurmeGeometricSans1 SemiBold"/>
                <a:sym typeface="HurmeGeometricSans1 SemiBold"/>
              </a:rPr>
              <a:t>Average brushing </a:t>
            </a:r>
            <a:br>
              <a:rPr lang="en-US" sz="1400" noProof="0">
                <a:solidFill>
                  <a:srgbClr val="003478"/>
                </a:solidFill>
                <a:latin typeface="HurmeGeometricSans1 SemiBold"/>
                <a:sym typeface="HurmeGeometricSans1 SemiBold"/>
              </a:rPr>
            </a:br>
            <a:r>
              <a:rPr lang="en-US" sz="1400" noProof="0">
                <a:solidFill>
                  <a:srgbClr val="003478"/>
                </a:solidFill>
                <a:latin typeface="HurmeGeometricSans1 SemiBold"/>
                <a:sym typeface="HurmeGeometricSans1 SemiBold"/>
              </a:rPr>
              <a:t>time reported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Manual Brush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2</a:t>
            </a:r>
            <a:endParaRPr kumimoji="0" lang="en-DE" sz="1400" b="0" i="0" u="none" strike="noStrike" kern="1200" cap="none" spc="0" normalizeH="0" baseline="3000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1BCBD6B8-EC16-4AEA-B96E-BFCFF5DB67CA}"/>
              </a:ext>
            </a:extLst>
          </p:cNvPr>
          <p:cNvSpPr/>
          <p:nvPr/>
        </p:nvSpPr>
        <p:spPr>
          <a:xfrm>
            <a:off x="7174327" y="1990817"/>
            <a:ext cx="40672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Mean Brushing Durations</a:t>
            </a:r>
            <a:endParaRPr kumimoji="0" lang="en-DE" sz="20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BA0ECBE-0FC2-4A7E-884D-BA66DF9E0C22}"/>
              </a:ext>
            </a:extLst>
          </p:cNvPr>
          <p:cNvGrpSpPr/>
          <p:nvPr/>
        </p:nvGrpSpPr>
        <p:grpSpPr>
          <a:xfrm>
            <a:off x="7462838" y="4562496"/>
            <a:ext cx="1781175" cy="594528"/>
            <a:chOff x="7336631" y="4365616"/>
            <a:chExt cx="1888332" cy="594528"/>
          </a:xfrm>
        </p:grpSpPr>
        <p:cxnSp>
          <p:nvCxnSpPr>
            <p:cNvPr id="32" name="Straight Connector 25">
              <a:extLst>
                <a:ext uri="{FF2B5EF4-FFF2-40B4-BE49-F238E27FC236}">
                  <a16:creationId xmlns:a16="http://schemas.microsoft.com/office/drawing/2014/main" id="{2ABA8F11-3FA2-4C9D-80DE-42204D8AF6FD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86" y="4365616"/>
              <a:ext cx="0" cy="277623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Connector 28">
              <a:extLst>
                <a:ext uri="{FF2B5EF4-FFF2-40B4-BE49-F238E27FC236}">
                  <a16:creationId xmlns:a16="http://schemas.microsoft.com/office/drawing/2014/main" id="{3BBCD6FE-B112-4367-BF34-8102C12BA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6631" y="4643239"/>
              <a:ext cx="1888332" cy="0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Connector 31">
              <a:extLst>
                <a:ext uri="{FF2B5EF4-FFF2-40B4-BE49-F238E27FC236}">
                  <a16:creationId xmlns:a16="http://schemas.microsoft.com/office/drawing/2014/main" id="{E7E12F84-405B-4DC9-B679-41D4CCC936EB}"/>
                </a:ext>
              </a:extLst>
            </p:cNvPr>
            <p:cNvCxnSpPr>
              <a:cxnSpLocks/>
            </p:cNvCxnSpPr>
            <p:nvPr/>
          </p:nvCxnSpPr>
          <p:spPr>
            <a:xfrm>
              <a:off x="9212707" y="4365617"/>
              <a:ext cx="0" cy="277621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Connector 38">
              <a:extLst>
                <a:ext uri="{FF2B5EF4-FFF2-40B4-BE49-F238E27FC236}">
                  <a16:creationId xmlns:a16="http://schemas.microsoft.com/office/drawing/2014/main" id="{0E882C26-944B-43A4-B798-C6BB56F3B694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33" y="4643236"/>
              <a:ext cx="0" cy="316908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8" name="TextBox 26">
            <a:extLst>
              <a:ext uri="{FF2B5EF4-FFF2-40B4-BE49-F238E27FC236}">
                <a16:creationId xmlns:a16="http://schemas.microsoft.com/office/drawing/2014/main" id="{847A2B02-5001-493D-BFF5-57F828119B64}"/>
              </a:ext>
            </a:extLst>
          </p:cNvPr>
          <p:cNvSpPr txBox="1"/>
          <p:nvPr/>
        </p:nvSpPr>
        <p:spPr>
          <a:xfrm>
            <a:off x="7024792" y="5203203"/>
            <a:ext cx="268472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16,681,216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Total Brushing Sessions </a:t>
            </a:r>
          </a:p>
        </p:txBody>
      </p:sp>
      <p:pic>
        <p:nvPicPr>
          <p:cNvPr id="44" name="Picture 24">
            <a:extLst>
              <a:ext uri="{FF2B5EF4-FFF2-40B4-BE49-F238E27FC236}">
                <a16:creationId xmlns:a16="http://schemas.microsoft.com/office/drawing/2014/main" id="{01BA11D2-99D7-4285-B210-7288624EB7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77" b="31410"/>
          <a:stretch/>
        </p:blipFill>
        <p:spPr>
          <a:xfrm>
            <a:off x="1005841" y="1709529"/>
            <a:ext cx="2256472" cy="27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9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29" grpId="0"/>
      <p:bldP spid="30" grpId="0"/>
      <p:bldP spid="31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BADB61F1-EBFD-48A3-A895-254D7069D58B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47" name="Picture 11">
              <a:extLst>
                <a:ext uri="{FF2B5EF4-FFF2-40B4-BE49-F238E27FC236}">
                  <a16:creationId xmlns:a16="http://schemas.microsoft.com/office/drawing/2014/main" id="{57BA2023-4913-40FA-A1B7-E9376C524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8" name="Picture 24">
              <a:extLst>
                <a:ext uri="{FF2B5EF4-FFF2-40B4-BE49-F238E27FC236}">
                  <a16:creationId xmlns:a16="http://schemas.microsoft.com/office/drawing/2014/main" id="{24730AB1-EB0A-4F60-9BAC-93EC10E64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AB679A7E-157A-4C95-B5C5-F3647A4CA5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442268"/>
              </p:ext>
            </p:extLst>
          </p:nvPr>
        </p:nvGraphicFramePr>
        <p:xfrm>
          <a:off x="4038008" y="1927067"/>
          <a:ext cx="7524000" cy="3478225"/>
        </p:xfrm>
        <a:graphic>
          <a:graphicData uri="http://schemas.openxmlformats.org/drawingml/2006/table">
            <a:tbl>
              <a:tblPr firstRow="1" firstCol="1"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2052000">
                  <a:extLst>
                    <a:ext uri="{9D8B030D-6E8A-4147-A177-3AD203B41FA5}">
                      <a16:colId xmlns:a16="http://schemas.microsoft.com/office/drawing/2014/main" val="3624444861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val="2109069393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635311716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94640524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62303356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15000"/>
                        </a:lnSpc>
                      </a:pP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116138" marR="116138" marT="116138" marB="1161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</a:pP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116138" marR="116138" marT="116138" marB="1161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47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ADJUSTED MEANS</a:t>
                      </a:r>
                      <a:r>
                        <a:rPr lang="en-US" sz="1200" b="0" kern="1200" baseline="300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§</a:t>
                      </a:r>
                      <a:endParaRPr lang="en-DE" sz="1200" b="0" kern="1200" baseline="300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116138" marR="116138" marT="116138" marB="11613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0034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53014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BRUSHING </a:t>
                      </a:r>
                      <a:b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MEASURE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  <a:p>
                      <a:pPr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NUMBER OF BRUSHING</a:t>
                      </a:r>
                      <a:b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 SESSIONS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  <a:p>
                      <a:pPr algn="ctr" fontAlgn="auto" hangingPunct="1">
                        <a:lnSpc>
                          <a:spcPct val="115000"/>
                        </a:lnSpc>
                      </a:pPr>
                      <a:endParaRPr lang="en-US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Position Detection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Timer </a:t>
                      </a:r>
                      <a:b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only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Offline Session</a:t>
                      </a:r>
                      <a:br>
                        <a:rPr lang="en-US" sz="12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100" b="0" kern="1200">
                          <a:solidFill>
                            <a:schemeClr val="lt1"/>
                          </a:solidFill>
                          <a:latin typeface="HurmeGeometricSans1 Regular" panose="020B0500020000000000" pitchFamily="34" charset="0"/>
                          <a:ea typeface="+mn-ea"/>
                          <a:cs typeface="Gotham Medium" pitchFamily="50" charset="0"/>
                        </a:rPr>
                        <a:t>(app not used)</a:t>
                      </a:r>
                      <a:endParaRPr lang="en-DE" sz="1200" b="0" kern="1200">
                        <a:solidFill>
                          <a:schemeClr val="lt1"/>
                        </a:solidFill>
                        <a:latin typeface="HurmeGeometricSans1 Regular" panose="020B05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65362"/>
                  </a:ext>
                </a:extLst>
              </a:tr>
              <a:tr h="45804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Coverage [%]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80000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7,568,598†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94.4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57212"/>
                  </a:ext>
                </a:extLst>
              </a:tr>
              <a:tr h="45804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Sessions with complete coverage [%]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80000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7,568,598†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79.6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 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833467"/>
                  </a:ext>
                </a:extLst>
              </a:tr>
              <a:tr h="45804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Duration [s] </a:t>
                      </a:r>
                      <a:r>
                        <a:rPr lang="en-US" sz="1200" b="0" kern="1200" baseline="30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§</a:t>
                      </a:r>
                      <a:endParaRPr lang="en-DE" sz="1200" b="0" kern="1200" baseline="300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80000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16,681,216‡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162.6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122.7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133.8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347371"/>
                  </a:ext>
                </a:extLst>
              </a:tr>
              <a:tr h="45804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Overpressure [s] </a:t>
                      </a:r>
                      <a:r>
                        <a:rPr lang="en-US" sz="1200" b="0" kern="1200" baseline="30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§</a:t>
                      </a:r>
                      <a:endParaRPr lang="en-DE" sz="1200" b="0" kern="1200" baseline="300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80000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16,681,213‡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1.55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1.64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2.35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599422"/>
                  </a:ext>
                </a:extLst>
              </a:tr>
              <a:tr h="45804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Overpressure [% of total duration] </a:t>
                      </a:r>
                      <a:r>
                        <a:rPr lang="en-US" sz="1200" b="0" kern="1200" baseline="30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§</a:t>
                      </a:r>
                      <a:endParaRPr lang="en-DE" sz="1200" b="0" kern="1200" baseline="300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80000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16,681,213‡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1.06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1.35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00000"/>
                        </a:lnSpc>
                      </a:pPr>
                      <a:r>
                        <a:rPr lang="en-US" sz="12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2.04</a:t>
                      </a:r>
                      <a:endParaRPr lang="en-DE" sz="12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006726"/>
                  </a:ext>
                </a:extLst>
              </a:tr>
            </a:tbl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549087"/>
            <a:ext cx="907694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Thurnay S, Adam R, Meyners M.  Oral Health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35049247.</a:t>
            </a:r>
          </a:p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2 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Beals et al. Am J Dent 2000; Mar;13(Spec No):5A-14A</a:t>
            </a:r>
            <a:r>
              <a:rPr kumimoji="0" lang="en-US" sz="700" b="0" i="0" u="none" strike="noStrike" kern="1200" cap="none" spc="0" normalizeH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19A97FF4-2A58-434D-B9BA-BEE1F49F15B3}"/>
              </a:ext>
            </a:extLst>
          </p:cNvPr>
          <p:cNvSpPr txBox="1"/>
          <p:nvPr/>
        </p:nvSpPr>
        <p:spPr>
          <a:xfrm>
            <a:off x="4038008" y="5581956"/>
            <a:ext cx="753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</a:rPr>
              <a:t>Brushing sessions with Position Detection lasted longer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</a:rPr>
              <a:t>and with less overpressure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</a:rPr>
              <a:t>1</a:t>
            </a:r>
            <a:endParaRPr kumimoji="0" lang="en-DE" sz="1600" b="0" i="0" u="none" strike="noStrike" kern="1200" cap="none" spc="0" normalizeH="0" baseline="3000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 panose="020B0700020000000000" pitchFamily="34" charset="0"/>
            </a:endParaRP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7129BD6F-78D4-4096-B18B-776F955C9B65}"/>
              </a:ext>
            </a:extLst>
          </p:cNvPr>
          <p:cNvSpPr/>
          <p:nvPr/>
        </p:nvSpPr>
        <p:spPr>
          <a:xfrm>
            <a:off x="3935600" y="823800"/>
            <a:ext cx="7305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REAL-TIME FEEDBACK </a:t>
            </a:r>
          </a:p>
          <a:p>
            <a:pPr lvl="0">
              <a:defRPr/>
            </a:pPr>
            <a:r>
              <a:rPr lang="en-US" sz="2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resulted in the biggest improvements in brushing behavior</a:t>
            </a:r>
            <a:r>
              <a:rPr lang="en-US" sz="20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482401-7D05-4113-9F99-49E3150503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37" t="-1" r="15871" b="-2807"/>
          <a:stretch/>
        </p:blipFill>
        <p:spPr>
          <a:xfrm>
            <a:off x="12447263" y="0"/>
            <a:ext cx="3739116" cy="70493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ED108CF2-61F3-4AAF-B54C-DA6CECB56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719" t="12355" r="-7719" b="30203"/>
          <a:stretch/>
        </p:blipFill>
        <p:spPr>
          <a:xfrm>
            <a:off x="1851860" y="1729799"/>
            <a:ext cx="2427702" cy="2417901"/>
          </a:xfrm>
          <a:prstGeom prst="ellipse">
            <a:avLst/>
          </a:prstGeom>
          <a:effectLst>
            <a:softEdge rad="215900"/>
          </a:effectLst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C8439CA4-3756-4436-8FFB-1746AA7D4F66}"/>
              </a:ext>
            </a:extLst>
          </p:cNvPr>
          <p:cNvGrpSpPr/>
          <p:nvPr/>
        </p:nvGrpSpPr>
        <p:grpSpPr>
          <a:xfrm>
            <a:off x="10840226" y="446289"/>
            <a:ext cx="798546" cy="811503"/>
            <a:chOff x="10062850" y="2088205"/>
            <a:chExt cx="635000" cy="645303"/>
          </a:xfrm>
        </p:grpSpPr>
        <p:sp>
          <p:nvSpPr>
            <p:cNvPr id="47" name="Oval 35">
              <a:extLst>
                <a:ext uri="{FF2B5EF4-FFF2-40B4-BE49-F238E27FC236}">
                  <a16:creationId xmlns:a16="http://schemas.microsoft.com/office/drawing/2014/main" id="{F25F85A3-47F8-400D-8F67-8AC8974D85D5}"/>
                </a:ext>
              </a:extLst>
            </p:cNvPr>
            <p:cNvSpPr/>
            <p:nvPr/>
          </p:nvSpPr>
          <p:spPr>
            <a:xfrm>
              <a:off x="10062850" y="2088205"/>
              <a:ext cx="635000" cy="645303"/>
            </a:xfrm>
            <a:prstGeom prst="ellipse">
              <a:avLst/>
            </a:prstGeom>
            <a:solidFill>
              <a:srgbClr val="00347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3500" b="0" i="0" u="none" strike="noStrike" kern="1200" cap="none" spc="0" normalizeH="0" baseline="0" noProof="0">
                <a:ln>
                  <a:noFill/>
                </a:ln>
                <a:solidFill>
                  <a:srgbClr val="033761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  <a:sym typeface="HurmeGeometricSans1 Light"/>
              </a:endParaRPr>
            </a:p>
          </p:txBody>
        </p:sp>
        <p:pic>
          <p:nvPicPr>
            <p:cNvPr id="48" name="Group 31.png" descr="Group 31.png">
              <a:extLst>
                <a:ext uri="{FF2B5EF4-FFF2-40B4-BE49-F238E27FC236}">
                  <a16:creationId xmlns:a16="http://schemas.microsoft.com/office/drawing/2014/main" id="{0C25FD60-81EB-46F5-BB24-C10548CD0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4479" y="2160068"/>
              <a:ext cx="491741" cy="50157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5" name="Grafik 44">
            <a:extLst>
              <a:ext uri="{FF2B5EF4-FFF2-40B4-BE49-F238E27FC236}">
                <a16:creationId xmlns:a16="http://schemas.microsoft.com/office/drawing/2014/main" id="{CB2C785E-2364-4D32-B81A-6EB999FD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37" t="-1" r="15871" b="-2807"/>
          <a:stretch/>
        </p:blipFill>
        <p:spPr>
          <a:xfrm>
            <a:off x="8497563" y="0"/>
            <a:ext cx="3739116" cy="70493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 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Thurnay S, Adam R, </a:t>
            </a:r>
            <a:r>
              <a:rPr lang="en-US" sz="700" dirty="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Prev Dent. 2022 Jan 20;20(1):1-10. </a:t>
            </a:r>
            <a:r>
              <a:rPr lang="en-US" sz="700" dirty="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513840" y="516325"/>
            <a:ext cx="5132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POSITION DETECTION </a:t>
            </a:r>
          </a:p>
          <a:p>
            <a:pPr lvl="0">
              <a:defRPr/>
            </a:pPr>
            <a:r>
              <a:rPr lang="en-US" sz="2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facilitates thorough brushing coverage</a:t>
            </a:r>
            <a:r>
              <a:rPr lang="en-US" sz="20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521A35E0-9335-44E7-997D-A2FBF6BAAD94}"/>
              </a:ext>
            </a:extLst>
          </p:cNvPr>
          <p:cNvSpPr/>
          <p:nvPr/>
        </p:nvSpPr>
        <p:spPr>
          <a:xfrm>
            <a:off x="1730988" y="4154627"/>
            <a:ext cx="2598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Mean coverage during brushing sessions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17" name="Rectangle 33">
            <a:extLst>
              <a:ext uri="{FF2B5EF4-FFF2-40B4-BE49-F238E27FC236}">
                <a16:creationId xmlns:a16="http://schemas.microsoft.com/office/drawing/2014/main" id="{2E6760E2-596A-47D8-804E-985BA63C7F45}"/>
              </a:ext>
            </a:extLst>
          </p:cNvPr>
          <p:cNvSpPr/>
          <p:nvPr/>
        </p:nvSpPr>
        <p:spPr>
          <a:xfrm>
            <a:off x="4264013" y="4154627"/>
            <a:ext cx="2598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Brushing sessions with complete coverage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sp>
        <p:nvSpPr>
          <p:cNvPr id="24" name="TextBox 47">
            <a:extLst>
              <a:ext uri="{FF2B5EF4-FFF2-40B4-BE49-F238E27FC236}">
                <a16:creationId xmlns:a16="http://schemas.microsoft.com/office/drawing/2014/main" id="{E1C6916D-9120-4575-A8A2-A97313FBFB3F}"/>
              </a:ext>
            </a:extLst>
          </p:cNvPr>
          <p:cNvSpPr txBox="1"/>
          <p:nvPr/>
        </p:nvSpPr>
        <p:spPr>
          <a:xfrm>
            <a:off x="3080225" y="5234973"/>
            <a:ext cx="2498344" cy="103105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7,568,598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Total Brushing Sessions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Times New Roman" panose="02020603050405020304" pitchFamily="18" charset="0"/>
              </a:rPr>
              <a:t>with Position Detection</a:t>
            </a:r>
            <a:endParaRPr kumimoji="0" lang="en-DE" sz="14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 panose="020B0700020000000000" pitchFamily="34" charset="0"/>
            </a:endParaRPr>
          </a:p>
        </p:txBody>
      </p:sp>
      <p:graphicFrame>
        <p:nvGraphicFramePr>
          <p:cNvPr id="26" name="Chart 20">
            <a:extLst>
              <a:ext uri="{FF2B5EF4-FFF2-40B4-BE49-F238E27FC236}">
                <a16:creationId xmlns:a16="http://schemas.microsoft.com/office/drawing/2014/main" id="{124308C9-74B7-4ACF-8401-2ED3D1AD37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550345"/>
              </p:ext>
            </p:extLst>
          </p:nvPr>
        </p:nvGraphicFramePr>
        <p:xfrm>
          <a:off x="1514042" y="2070059"/>
          <a:ext cx="2956334" cy="169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TextBox 22">
            <a:extLst>
              <a:ext uri="{FF2B5EF4-FFF2-40B4-BE49-F238E27FC236}">
                <a16:creationId xmlns:a16="http://schemas.microsoft.com/office/drawing/2014/main" id="{A0599D89-16BD-448D-A9B4-BCF998E6DE5C}"/>
              </a:ext>
            </a:extLst>
          </p:cNvPr>
          <p:cNvSpPr txBox="1"/>
          <p:nvPr/>
        </p:nvSpPr>
        <p:spPr>
          <a:xfrm>
            <a:off x="2626708" y="2981339"/>
            <a:ext cx="969691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94.4%</a:t>
            </a:r>
            <a:endParaRPr kumimoji="0" lang="en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graphicFrame>
        <p:nvGraphicFramePr>
          <p:cNvPr id="38" name="Chart 24">
            <a:extLst>
              <a:ext uri="{FF2B5EF4-FFF2-40B4-BE49-F238E27FC236}">
                <a16:creationId xmlns:a16="http://schemas.microsoft.com/office/drawing/2014/main" id="{9C5A6215-F940-436E-A07D-051B0FB5FA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9432067"/>
              </p:ext>
            </p:extLst>
          </p:nvPr>
        </p:nvGraphicFramePr>
        <p:xfrm>
          <a:off x="4018044" y="2069399"/>
          <a:ext cx="2956334" cy="1697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9" name="TextBox 25">
            <a:extLst>
              <a:ext uri="{FF2B5EF4-FFF2-40B4-BE49-F238E27FC236}">
                <a16:creationId xmlns:a16="http://schemas.microsoft.com/office/drawing/2014/main" id="{AE4F15DC-773E-4247-96D9-A439225BD38C}"/>
              </a:ext>
            </a:extLst>
          </p:cNvPr>
          <p:cNvSpPr txBox="1"/>
          <p:nvPr/>
        </p:nvSpPr>
        <p:spPr>
          <a:xfrm>
            <a:off x="5127977" y="2981339"/>
            <a:ext cx="883573" cy="49244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79.6%</a:t>
            </a:r>
            <a:endParaRPr kumimoji="0" lang="en-D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2ED141F1-2F05-4982-858C-42C0EA9C194D}"/>
              </a:ext>
            </a:extLst>
          </p:cNvPr>
          <p:cNvGrpSpPr/>
          <p:nvPr/>
        </p:nvGrpSpPr>
        <p:grpSpPr>
          <a:xfrm>
            <a:off x="3065711" y="4662257"/>
            <a:ext cx="2498344" cy="558862"/>
            <a:chOff x="7336631" y="4365616"/>
            <a:chExt cx="1888332" cy="594528"/>
          </a:xfrm>
        </p:grpSpPr>
        <p:cxnSp>
          <p:nvCxnSpPr>
            <p:cNvPr id="41" name="Straight Connector 25">
              <a:extLst>
                <a:ext uri="{FF2B5EF4-FFF2-40B4-BE49-F238E27FC236}">
                  <a16:creationId xmlns:a16="http://schemas.microsoft.com/office/drawing/2014/main" id="{8ED15420-4CE0-4752-8E49-86AB36CC4FF5}"/>
                </a:ext>
              </a:extLst>
            </p:cNvPr>
            <p:cNvCxnSpPr>
              <a:cxnSpLocks/>
            </p:cNvCxnSpPr>
            <p:nvPr/>
          </p:nvCxnSpPr>
          <p:spPr>
            <a:xfrm>
              <a:off x="7347386" y="4365616"/>
              <a:ext cx="0" cy="277623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Connector 28">
              <a:extLst>
                <a:ext uri="{FF2B5EF4-FFF2-40B4-BE49-F238E27FC236}">
                  <a16:creationId xmlns:a16="http://schemas.microsoft.com/office/drawing/2014/main" id="{763309FF-F31A-4202-AE0A-E8998951A1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6631" y="4643239"/>
              <a:ext cx="1888332" cy="0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Connector 31">
              <a:extLst>
                <a:ext uri="{FF2B5EF4-FFF2-40B4-BE49-F238E27FC236}">
                  <a16:creationId xmlns:a16="http://schemas.microsoft.com/office/drawing/2014/main" id="{F61B3452-BFFE-4E26-AA64-74CD4530B0B7}"/>
                </a:ext>
              </a:extLst>
            </p:cNvPr>
            <p:cNvCxnSpPr>
              <a:cxnSpLocks/>
            </p:cNvCxnSpPr>
            <p:nvPr/>
          </p:nvCxnSpPr>
          <p:spPr>
            <a:xfrm>
              <a:off x="9212707" y="4365617"/>
              <a:ext cx="0" cy="277621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Connector 38">
              <a:extLst>
                <a:ext uri="{FF2B5EF4-FFF2-40B4-BE49-F238E27FC236}">
                  <a16:creationId xmlns:a16="http://schemas.microsoft.com/office/drawing/2014/main" id="{21FD09CF-CF1B-48CD-B18E-39DAE34BFFA6}"/>
                </a:ext>
              </a:extLst>
            </p:cNvPr>
            <p:cNvCxnSpPr>
              <a:cxnSpLocks/>
            </p:cNvCxnSpPr>
            <p:nvPr/>
          </p:nvCxnSpPr>
          <p:spPr>
            <a:xfrm>
              <a:off x="8288133" y="4643236"/>
              <a:ext cx="0" cy="316908"/>
            </a:xfrm>
            <a:prstGeom prst="line">
              <a:avLst/>
            </a:prstGeom>
            <a:noFill/>
            <a:ln w="25400" cap="flat">
              <a:solidFill>
                <a:srgbClr val="003478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FE77D15-AB88-4BE4-AA2F-C827382CF63F}"/>
              </a:ext>
            </a:extLst>
          </p:cNvPr>
          <p:cNvGrpSpPr/>
          <p:nvPr/>
        </p:nvGrpSpPr>
        <p:grpSpPr>
          <a:xfrm>
            <a:off x="-3615050" y="731461"/>
            <a:ext cx="3006767" cy="5637689"/>
            <a:chOff x="623888" y="731461"/>
            <a:chExt cx="3006767" cy="5637689"/>
          </a:xfrm>
        </p:grpSpPr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5B88C454-C044-426C-8819-E02DC9D2D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1" name="Picture 24">
              <a:extLst>
                <a:ext uri="{FF2B5EF4-FFF2-40B4-BE49-F238E27FC236}">
                  <a16:creationId xmlns:a16="http://schemas.microsoft.com/office/drawing/2014/main" id="{01F6F683-65A3-4131-B22B-E7E0869988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pic>
        <p:nvPicPr>
          <p:cNvPr id="28" name="Picture 24">
            <a:extLst>
              <a:ext uri="{FF2B5EF4-FFF2-40B4-BE49-F238E27FC236}">
                <a16:creationId xmlns:a16="http://schemas.microsoft.com/office/drawing/2014/main" id="{8DC0A50D-23CF-4CDD-8D96-7781444CB7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077" b="31410"/>
          <a:stretch/>
        </p:blipFill>
        <p:spPr>
          <a:xfrm>
            <a:off x="-3194148" y="1709529"/>
            <a:ext cx="2256472" cy="27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0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1E29F8AD-A6AB-41C9-B0EA-B958649242BD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52" name="Picture 11">
              <a:extLst>
                <a:ext uri="{FF2B5EF4-FFF2-40B4-BE49-F238E27FC236}">
                  <a16:creationId xmlns:a16="http://schemas.microsoft.com/office/drawing/2014/main" id="{463C035E-0277-42FD-890C-4B22D019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3" name="Picture 24">
              <a:extLst>
                <a:ext uri="{FF2B5EF4-FFF2-40B4-BE49-F238E27FC236}">
                  <a16:creationId xmlns:a16="http://schemas.microsoft.com/office/drawing/2014/main" id="{B7130BA4-2AD7-4A8C-BCF8-979946B5C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309F738-611E-4E78-85A2-05A8272A5C5A}"/>
              </a:ext>
            </a:extLst>
          </p:cNvPr>
          <p:cNvGrpSpPr/>
          <p:nvPr/>
        </p:nvGrpSpPr>
        <p:grpSpPr>
          <a:xfrm>
            <a:off x="10840226" y="446289"/>
            <a:ext cx="798546" cy="811503"/>
            <a:chOff x="10062850" y="2088205"/>
            <a:chExt cx="635000" cy="645303"/>
          </a:xfrm>
        </p:grpSpPr>
        <p:sp>
          <p:nvSpPr>
            <p:cNvPr id="30" name="Oval 35">
              <a:extLst>
                <a:ext uri="{FF2B5EF4-FFF2-40B4-BE49-F238E27FC236}">
                  <a16:creationId xmlns:a16="http://schemas.microsoft.com/office/drawing/2014/main" id="{D9AD6AD2-F60B-47A4-BEC5-7A5D1BBAF740}"/>
                </a:ext>
              </a:extLst>
            </p:cNvPr>
            <p:cNvSpPr/>
            <p:nvPr/>
          </p:nvSpPr>
          <p:spPr>
            <a:xfrm>
              <a:off x="10062850" y="2088205"/>
              <a:ext cx="635000" cy="645303"/>
            </a:xfrm>
            <a:prstGeom prst="ellipse">
              <a:avLst/>
            </a:prstGeom>
            <a:solidFill>
              <a:srgbClr val="00347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3500" b="0" i="0" u="none" strike="noStrike" kern="1200" cap="none" spc="0" normalizeH="0" baseline="0" noProof="0">
                <a:ln>
                  <a:noFill/>
                </a:ln>
                <a:solidFill>
                  <a:srgbClr val="033761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  <a:sym typeface="HurmeGeometricSans1 Light"/>
              </a:endParaRPr>
            </a:p>
          </p:txBody>
        </p:sp>
        <p:pic>
          <p:nvPicPr>
            <p:cNvPr id="31" name="Group 31.png" descr="Group 31.png">
              <a:extLst>
                <a:ext uri="{FF2B5EF4-FFF2-40B4-BE49-F238E27FC236}">
                  <a16:creationId xmlns:a16="http://schemas.microsoft.com/office/drawing/2014/main" id="{50252B2F-37F1-4A2D-A9C4-E605AF88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4479" y="2160068"/>
              <a:ext cx="491741" cy="501576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Thurnay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S, Adam R,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3951568" y="446289"/>
            <a:ext cx="7057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Self-reported gingival bleeding was less frequent the longer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GUM GUARD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was used</a:t>
            </a:r>
            <a:r>
              <a:rPr lang="en-US" sz="2400" spc="-1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sp>
        <p:nvSpPr>
          <p:cNvPr id="25" name="TextBox 32">
            <a:extLst>
              <a:ext uri="{FF2B5EF4-FFF2-40B4-BE49-F238E27FC236}">
                <a16:creationId xmlns:a16="http://schemas.microsoft.com/office/drawing/2014/main" id="{7371A281-FA73-4A89-B720-AF47DCBB22DD}"/>
              </a:ext>
            </a:extLst>
          </p:cNvPr>
          <p:cNvSpPr txBox="1"/>
          <p:nvPr/>
        </p:nvSpPr>
        <p:spPr>
          <a:xfrm>
            <a:off x="4988319" y="1651233"/>
            <a:ext cx="3991897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Self-Reporting of gingival bleeding over time via Gum Guard</a:t>
            </a: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18645EFB-40D3-4919-8E80-03DC03EEECBD}"/>
              </a:ext>
            </a:extLst>
          </p:cNvPr>
          <p:cNvSpPr txBox="1"/>
          <p:nvPr/>
        </p:nvSpPr>
        <p:spPr>
          <a:xfrm rot="16200000">
            <a:off x="2705985" y="4007379"/>
            <a:ext cx="3759610" cy="53450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lvl="0" indent="0" algn="ctr" defTabSz="457200" rtl="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anose="020B0604020202020204" pitchFamily="34" charset="0"/>
                <a:sym typeface="HurmeGeometricSans1 SemiBold"/>
              </a:rPr>
              <a:t>% of users reporting gum bleeding at least once</a:t>
            </a:r>
            <a:endParaRPr lang="en-DE" sz="1100">
              <a:solidFill>
                <a:srgbClr val="E7E6E6">
                  <a:lumMod val="25000"/>
                </a:srgbClr>
              </a:solidFill>
              <a:latin typeface="HurmeGeometricSans1 Light" panose="020B0400020000000000" pitchFamily="34" charset="0"/>
              <a:cs typeface="Arial" panose="020B0604020202020204" pitchFamily="34" charset="0"/>
              <a:sym typeface="HurmeGeometricSans1 SemiBold"/>
            </a:endParaRPr>
          </a:p>
        </p:txBody>
      </p:sp>
      <p:graphicFrame>
        <p:nvGraphicFramePr>
          <p:cNvPr id="21" name="Chart 26">
            <a:extLst>
              <a:ext uri="{FF2B5EF4-FFF2-40B4-BE49-F238E27FC236}">
                <a16:creationId xmlns:a16="http://schemas.microsoft.com/office/drawing/2014/main" id="{EA8D82D3-11EA-40FB-A734-B3CBFEFB28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682604"/>
              </p:ext>
            </p:extLst>
          </p:nvPr>
        </p:nvGraphicFramePr>
        <p:xfrm>
          <a:off x="4894383" y="2604633"/>
          <a:ext cx="4690307" cy="3511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8">
            <a:extLst>
              <a:ext uri="{FF2B5EF4-FFF2-40B4-BE49-F238E27FC236}">
                <a16:creationId xmlns:a16="http://schemas.microsoft.com/office/drawing/2014/main" id="{D04E27B8-A285-4CC0-8447-DB5D60E1C020}"/>
              </a:ext>
            </a:extLst>
          </p:cNvPr>
          <p:cNvSpPr txBox="1"/>
          <p:nvPr/>
        </p:nvSpPr>
        <p:spPr>
          <a:xfrm>
            <a:off x="5396988" y="2575302"/>
            <a:ext cx="1027007" cy="3117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0" rIns="91439" bIns="0" numCol="1" spcCol="38100" rtlCol="0" anchor="t">
            <a:spAutoFit/>
          </a:bodyPr>
          <a:lstStyle>
            <a:defPPr>
              <a:defRPr lang="en-DE"/>
            </a:defPPr>
            <a:lvl1pPr marR="0" lvl="0" indent="0" defTabSz="457200" fontAlgn="auto" hangingPunct="0"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</a:defRPr>
            </a:lvl1pPr>
          </a:lstStyle>
          <a:p>
            <a:r>
              <a:rPr lang="en-US">
                <a:sym typeface="HurmeGeometricSans1 SemiBold"/>
              </a:rPr>
              <a:t>28.1 %*</a:t>
            </a:r>
            <a:endParaRPr lang="en-DE">
              <a:sym typeface="HurmeGeometricSans1 SemiBold"/>
            </a:endParaRPr>
          </a:p>
        </p:txBody>
      </p:sp>
      <p:sp>
        <p:nvSpPr>
          <p:cNvPr id="23" name="TextBox 31">
            <a:extLst>
              <a:ext uri="{FF2B5EF4-FFF2-40B4-BE49-F238E27FC236}">
                <a16:creationId xmlns:a16="http://schemas.microsoft.com/office/drawing/2014/main" id="{7D42FA12-0F66-4143-8780-A997DD7AE104}"/>
              </a:ext>
            </a:extLst>
          </p:cNvPr>
          <p:cNvSpPr txBox="1"/>
          <p:nvPr/>
        </p:nvSpPr>
        <p:spPr>
          <a:xfrm>
            <a:off x="8676268" y="4144788"/>
            <a:ext cx="1023398" cy="3117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0" rIns="91439" bIns="0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12.7 %*</a:t>
            </a: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sp>
        <p:nvSpPr>
          <p:cNvPr id="29" name="TextBox 34">
            <a:extLst>
              <a:ext uri="{FF2B5EF4-FFF2-40B4-BE49-F238E27FC236}">
                <a16:creationId xmlns:a16="http://schemas.microsoft.com/office/drawing/2014/main" id="{7C7397C6-E223-40D9-980C-D8545209E418}"/>
              </a:ext>
            </a:extLst>
          </p:cNvPr>
          <p:cNvSpPr txBox="1"/>
          <p:nvPr/>
        </p:nvSpPr>
        <p:spPr>
          <a:xfrm>
            <a:off x="6137739" y="3536047"/>
            <a:ext cx="1030616" cy="3117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0" rIns="91439" bIns="0" numCol="1" spcCol="38100" rtlCol="0" anchor="t">
            <a:spAutoFit/>
          </a:bodyPr>
          <a:lstStyle>
            <a:defPPr>
              <a:defRPr lang="en-DE"/>
            </a:defPPr>
            <a:lvl1pPr marR="0" lvl="0" indent="0" defTabSz="457200" fontAlgn="auto" hangingPunct="0"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</a:defRPr>
            </a:lvl1pPr>
          </a:lstStyle>
          <a:p>
            <a:r>
              <a:rPr lang="en-US">
                <a:sym typeface="HurmeGeometricSans1 SemiBold"/>
              </a:rPr>
              <a:t>18.7 %*</a:t>
            </a:r>
            <a:endParaRPr lang="en-DE">
              <a:sym typeface="HurmeGeometricSans1 SemiBold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5465621-EF3E-455B-9AD7-9C42562122A2}"/>
              </a:ext>
            </a:extLst>
          </p:cNvPr>
          <p:cNvGrpSpPr/>
          <p:nvPr/>
        </p:nvGrpSpPr>
        <p:grpSpPr>
          <a:xfrm>
            <a:off x="8434437" y="2452038"/>
            <a:ext cx="1150253" cy="1161424"/>
            <a:chOff x="8983137" y="2689568"/>
            <a:chExt cx="1021923" cy="1031848"/>
          </a:xfrm>
        </p:grpSpPr>
        <p:sp>
          <p:nvSpPr>
            <p:cNvPr id="32" name="Oval 37">
              <a:extLst>
                <a:ext uri="{FF2B5EF4-FFF2-40B4-BE49-F238E27FC236}">
                  <a16:creationId xmlns:a16="http://schemas.microsoft.com/office/drawing/2014/main" id="{E185DD50-C06A-4688-A3B3-1DB6EAFC6C21}"/>
                </a:ext>
              </a:extLst>
            </p:cNvPr>
            <p:cNvSpPr/>
            <p:nvPr/>
          </p:nvSpPr>
          <p:spPr>
            <a:xfrm>
              <a:off x="8983137" y="2689568"/>
              <a:ext cx="1021923" cy="1031848"/>
            </a:xfrm>
            <a:prstGeom prst="ellipse">
              <a:avLst/>
            </a:prstGeom>
            <a:solidFill>
              <a:srgbClr val="00347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3500" b="0" i="0" u="none" strike="noStrike" kern="1200" cap="none" spc="0" normalizeH="0" baseline="0" noProof="0">
                <a:ln>
                  <a:noFill/>
                </a:ln>
                <a:solidFill>
                  <a:srgbClr val="033761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  <a:sym typeface="HurmeGeometricSans1 Light"/>
              </a:endParaRPr>
            </a:p>
          </p:txBody>
        </p:sp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4784423F-FD9F-4695-B5F9-50E760B5156D}"/>
                </a:ext>
              </a:extLst>
            </p:cNvPr>
            <p:cNvSpPr txBox="1"/>
            <p:nvPr/>
          </p:nvSpPr>
          <p:spPr>
            <a:xfrm>
              <a:off x="8999025" y="2890183"/>
              <a:ext cx="1005274" cy="6771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55% </a:t>
              </a:r>
              <a:b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reduction</a:t>
              </a: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</p:grpSp>
      <p:cxnSp>
        <p:nvCxnSpPr>
          <p:cNvPr id="47" name="Straight Arrow Connector 2">
            <a:extLst>
              <a:ext uri="{FF2B5EF4-FFF2-40B4-BE49-F238E27FC236}">
                <a16:creationId xmlns:a16="http://schemas.microsoft.com/office/drawing/2014/main" id="{CDEA4493-B68E-450F-948A-1C9BAEB4F6FF}"/>
              </a:ext>
            </a:extLst>
          </p:cNvPr>
          <p:cNvCxnSpPr>
            <a:cxnSpLocks/>
          </p:cNvCxnSpPr>
          <p:nvPr/>
        </p:nvCxnSpPr>
        <p:spPr>
          <a:xfrm>
            <a:off x="9022537" y="3276257"/>
            <a:ext cx="0" cy="757657"/>
          </a:xfrm>
          <a:prstGeom prst="straightConnector1">
            <a:avLst/>
          </a:prstGeom>
          <a:ln w="22225">
            <a:solidFill>
              <a:srgbClr val="0034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D99DB1D-94A7-4961-903C-C2D553EAC943}"/>
              </a:ext>
            </a:extLst>
          </p:cNvPr>
          <p:cNvGrpSpPr/>
          <p:nvPr/>
        </p:nvGrpSpPr>
        <p:grpSpPr>
          <a:xfrm>
            <a:off x="957651" y="1651233"/>
            <a:ext cx="2335938" cy="3860224"/>
            <a:chOff x="957651" y="1651233"/>
            <a:chExt cx="2335938" cy="3860224"/>
          </a:xfrm>
        </p:grpSpPr>
        <p:pic>
          <p:nvPicPr>
            <p:cNvPr id="48" name="Picture 30">
              <a:extLst>
                <a:ext uri="{FF2B5EF4-FFF2-40B4-BE49-F238E27FC236}">
                  <a16:creationId xmlns:a16="http://schemas.microsoft.com/office/drawing/2014/main" id="{C0638751-F9B4-40E4-B06C-CD7787740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61"/>
            <a:stretch/>
          </p:blipFill>
          <p:spPr>
            <a:xfrm>
              <a:off x="957653" y="2211683"/>
              <a:ext cx="2335935" cy="2330281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9E73CB3-9068-4D0F-A364-4E73AD69930A}"/>
                </a:ext>
              </a:extLst>
            </p:cNvPr>
            <p:cNvSpPr/>
            <p:nvPr/>
          </p:nvSpPr>
          <p:spPr>
            <a:xfrm>
              <a:off x="957652" y="1651233"/>
              <a:ext cx="2335937" cy="5604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E6E9668-09D7-4641-867C-AD4EF84884C5}"/>
                </a:ext>
              </a:extLst>
            </p:cNvPr>
            <p:cNvSpPr/>
            <p:nvPr/>
          </p:nvSpPr>
          <p:spPr>
            <a:xfrm rot="10800000">
              <a:off x="957651" y="4492407"/>
              <a:ext cx="2335937" cy="10190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75016FCB-48CB-4C94-82B3-0D48007C22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37" t="-1" r="15871" b="-2807"/>
          <a:stretch/>
        </p:blipFill>
        <p:spPr>
          <a:xfrm>
            <a:off x="12364401" y="0"/>
            <a:ext cx="3739116" cy="704937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5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5422900" y="0"/>
            <a:ext cx="67690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F2DA353-B0E5-46B9-BF03-6F9A495EEFFC}"/>
              </a:ext>
            </a:extLst>
          </p:cNvPr>
          <p:cNvGrpSpPr/>
          <p:nvPr/>
        </p:nvGrpSpPr>
        <p:grpSpPr>
          <a:xfrm>
            <a:off x="3300413" y="3663351"/>
            <a:ext cx="3679955" cy="1569660"/>
            <a:chOff x="3300413" y="3663351"/>
            <a:chExt cx="3679955" cy="1569660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8AC9A238-7A4E-41D9-BE13-D3C2D99FAEC2}"/>
                </a:ext>
              </a:extLst>
            </p:cNvPr>
            <p:cNvSpPr/>
            <p:nvPr/>
          </p:nvSpPr>
          <p:spPr>
            <a:xfrm>
              <a:off x="3300413" y="3663351"/>
              <a:ext cx="3326013" cy="1569660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Rectangle 18">
              <a:extLst>
                <a:ext uri="{FF2B5EF4-FFF2-40B4-BE49-F238E27FC236}">
                  <a16:creationId xmlns:a16="http://schemas.microsoft.com/office/drawing/2014/main" id="{ABF92451-9A98-4692-9924-174FF26259F8}"/>
                </a:ext>
              </a:extLst>
            </p:cNvPr>
            <p:cNvSpPr/>
            <p:nvPr/>
          </p:nvSpPr>
          <p:spPr>
            <a:xfrm>
              <a:off x="3973602" y="3753743"/>
              <a:ext cx="300676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Oral-B </a:t>
              </a:r>
              <a:r>
                <a:rPr kumimoji="0" lang="en-US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iO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 users had consistently lower rates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of self-reported gingival bleeding versus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Genius/Genius X users</a:t>
              </a:r>
              <a:endParaRPr kumimoji="0" lang="en-DE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6A68160-0B40-4A71-BCC5-87EB9CBB44CD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01EB948D-8F79-4D65-8E5E-6024D3D9D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3" name="Picture 24">
              <a:extLst>
                <a:ext uri="{FF2B5EF4-FFF2-40B4-BE49-F238E27FC236}">
                  <a16:creationId xmlns:a16="http://schemas.microsoft.com/office/drawing/2014/main" id="{280BEEB4-7EFB-4933-813F-B6D92A599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309F738-611E-4E78-85A2-05A8272A5C5A}"/>
              </a:ext>
            </a:extLst>
          </p:cNvPr>
          <p:cNvGrpSpPr/>
          <p:nvPr/>
        </p:nvGrpSpPr>
        <p:grpSpPr>
          <a:xfrm>
            <a:off x="10840226" y="446289"/>
            <a:ext cx="798546" cy="811503"/>
            <a:chOff x="10062850" y="2088205"/>
            <a:chExt cx="635000" cy="645303"/>
          </a:xfrm>
        </p:grpSpPr>
        <p:sp>
          <p:nvSpPr>
            <p:cNvPr id="30" name="Oval 35">
              <a:extLst>
                <a:ext uri="{FF2B5EF4-FFF2-40B4-BE49-F238E27FC236}">
                  <a16:creationId xmlns:a16="http://schemas.microsoft.com/office/drawing/2014/main" id="{D9AD6AD2-F60B-47A4-BEC5-7A5D1BBAF740}"/>
                </a:ext>
              </a:extLst>
            </p:cNvPr>
            <p:cNvSpPr/>
            <p:nvPr/>
          </p:nvSpPr>
          <p:spPr>
            <a:xfrm>
              <a:off x="10062850" y="2088205"/>
              <a:ext cx="635000" cy="645303"/>
            </a:xfrm>
            <a:prstGeom prst="ellipse">
              <a:avLst/>
            </a:prstGeom>
            <a:solidFill>
              <a:srgbClr val="00347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3500" b="0" i="0" u="none" strike="noStrike" kern="1200" cap="none" spc="0" normalizeH="0" baseline="0" noProof="0">
                <a:ln>
                  <a:noFill/>
                </a:ln>
                <a:solidFill>
                  <a:srgbClr val="033761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  <a:sym typeface="HurmeGeometricSans1 Light"/>
              </a:endParaRPr>
            </a:p>
          </p:txBody>
        </p:sp>
        <p:pic>
          <p:nvPicPr>
            <p:cNvPr id="31" name="Group 31.png" descr="Group 31.png">
              <a:extLst>
                <a:ext uri="{FF2B5EF4-FFF2-40B4-BE49-F238E27FC236}">
                  <a16:creationId xmlns:a16="http://schemas.microsoft.com/office/drawing/2014/main" id="{50252B2F-37F1-4A2D-A9C4-E605AF88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4479" y="2160068"/>
              <a:ext cx="491741" cy="50157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Thurnay S, Adam R, Meyners M.  Oral Health Prev Dent. 2022 Jan 20;20(1):1-10. doi: 10.3290/j.ohpd.b2572911. PMID: 35049247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3951568" y="446289"/>
            <a:ext cx="65680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Self-reported gingival bleeding was less frequent the longer </a:t>
            </a:r>
            <a:r>
              <a:rPr lang="en-US" sz="2400">
                <a:solidFill>
                  <a:srgbClr val="003478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GUM GUARD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was used, </a:t>
            </a:r>
            <a:b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</a:b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with statistically significant reductions as early as week 2</a:t>
            </a:r>
            <a:r>
              <a:rPr lang="en-US" sz="24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D99DB1D-94A7-4961-903C-C2D553EAC943}"/>
              </a:ext>
            </a:extLst>
          </p:cNvPr>
          <p:cNvGrpSpPr/>
          <p:nvPr/>
        </p:nvGrpSpPr>
        <p:grpSpPr>
          <a:xfrm>
            <a:off x="957651" y="1651233"/>
            <a:ext cx="2335938" cy="3860224"/>
            <a:chOff x="957651" y="1651233"/>
            <a:chExt cx="2335938" cy="3860224"/>
          </a:xfrm>
        </p:grpSpPr>
        <p:pic>
          <p:nvPicPr>
            <p:cNvPr id="48" name="Picture 30">
              <a:extLst>
                <a:ext uri="{FF2B5EF4-FFF2-40B4-BE49-F238E27FC236}">
                  <a16:creationId xmlns:a16="http://schemas.microsoft.com/office/drawing/2014/main" id="{C0638751-F9B4-40E4-B06C-CD7787740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61"/>
            <a:stretch/>
          </p:blipFill>
          <p:spPr>
            <a:xfrm>
              <a:off x="957653" y="2211683"/>
              <a:ext cx="2335935" cy="2330281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9E73CB3-9068-4D0F-A364-4E73AD69930A}"/>
                </a:ext>
              </a:extLst>
            </p:cNvPr>
            <p:cNvSpPr/>
            <p:nvPr/>
          </p:nvSpPr>
          <p:spPr>
            <a:xfrm>
              <a:off x="957652" y="1651233"/>
              <a:ext cx="2335937" cy="5604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E6E9668-09D7-4641-867C-AD4EF84884C5}"/>
                </a:ext>
              </a:extLst>
            </p:cNvPr>
            <p:cNvSpPr/>
            <p:nvPr/>
          </p:nvSpPr>
          <p:spPr>
            <a:xfrm rot="10800000">
              <a:off x="957651" y="4492407"/>
              <a:ext cx="2335937" cy="10190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7A344EC-4799-43CD-9165-90D654328197}"/>
              </a:ext>
            </a:extLst>
          </p:cNvPr>
          <p:cNvGrpSpPr/>
          <p:nvPr/>
        </p:nvGrpSpPr>
        <p:grpSpPr>
          <a:xfrm>
            <a:off x="6763977" y="1961357"/>
            <a:ext cx="4199841" cy="4540202"/>
            <a:chOff x="7283932" y="1961357"/>
            <a:chExt cx="4199841" cy="4540202"/>
          </a:xfrm>
        </p:grpSpPr>
        <p:pic>
          <p:nvPicPr>
            <p:cNvPr id="35" name="Picture 16">
              <a:extLst>
                <a:ext uri="{FF2B5EF4-FFF2-40B4-BE49-F238E27FC236}">
                  <a16:creationId xmlns:a16="http://schemas.microsoft.com/office/drawing/2014/main" id="{C3F8A5F6-CDD7-44E1-8B06-14B23F9F8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467" t="2295" r="5650" b="9541"/>
            <a:stretch/>
          </p:blipFill>
          <p:spPr>
            <a:xfrm>
              <a:off x="7630464" y="2499957"/>
              <a:ext cx="3511503" cy="3471042"/>
            </a:xfrm>
            <a:prstGeom prst="rect">
              <a:avLst/>
            </a:prstGeom>
          </p:spPr>
        </p:pic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66688F07-1019-445A-8A3A-7F4D1A38C8D6}"/>
                </a:ext>
              </a:extLst>
            </p:cNvPr>
            <p:cNvSpPr txBox="1"/>
            <p:nvPr/>
          </p:nvSpPr>
          <p:spPr>
            <a:xfrm rot="16200000">
              <a:off x="5722707" y="4174075"/>
              <a:ext cx="3476392" cy="35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anose="020B0604020202020204" pitchFamily="34" charset="0"/>
                  <a:sym typeface="HurmeGeometricSans1 SemiBold"/>
                </a:rPr>
                <a:t>Proportion of gingival bleeding</a:t>
              </a:r>
              <a:endParaRPr lang="en-DE" sz="11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anose="020B0604020202020204" pitchFamily="34" charset="0"/>
                <a:sym typeface="HurmeGeometricSans1 SemiBold"/>
              </a:endParaRP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9C1F0999-28E1-497C-B098-BA1DA65B9A47}"/>
                </a:ext>
              </a:extLst>
            </p:cNvPr>
            <p:cNvSpPr/>
            <p:nvPr/>
          </p:nvSpPr>
          <p:spPr>
            <a:xfrm>
              <a:off x="7905304" y="5968463"/>
              <a:ext cx="31972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Week</a:t>
              </a:r>
              <a:endParaRPr kumimoji="0" lang="en-DE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E3938C06-A981-4DBC-9828-E5FCB8092B03}"/>
                </a:ext>
              </a:extLst>
            </p:cNvPr>
            <p:cNvSpPr txBox="1"/>
            <p:nvPr/>
          </p:nvSpPr>
          <p:spPr>
            <a:xfrm>
              <a:off x="7961017" y="6264960"/>
              <a:ext cx="3085798" cy="236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</a:rPr>
                <a:t>* p&lt;0.001 for first 10 weeks, p&lt;0.05 through week 13</a:t>
              </a:r>
              <a:endParaRPr lang="en-DE" sz="9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endParaRPr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8682B913-4E6D-4062-854D-FF400FC01A1C}"/>
                </a:ext>
              </a:extLst>
            </p:cNvPr>
            <p:cNvSpPr txBox="1"/>
            <p:nvPr/>
          </p:nvSpPr>
          <p:spPr>
            <a:xfrm>
              <a:off x="7524059" y="1961357"/>
              <a:ext cx="3959714" cy="6771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Proportion of self-reported gingival bleeding over time by brush*</a:t>
              </a: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67DE9D0-8193-44BD-B871-E60C510EBE39}"/>
              </a:ext>
            </a:extLst>
          </p:cNvPr>
          <p:cNvGrpSpPr/>
          <p:nvPr/>
        </p:nvGrpSpPr>
        <p:grpSpPr>
          <a:xfrm>
            <a:off x="10602962" y="3715643"/>
            <a:ext cx="1610628" cy="1015614"/>
            <a:chOff x="10622012" y="3686259"/>
            <a:chExt cx="1610628" cy="1015614"/>
          </a:xfrm>
        </p:grpSpPr>
        <p:cxnSp>
          <p:nvCxnSpPr>
            <p:cNvPr id="25" name="Straight Connector 18">
              <a:extLst>
                <a:ext uri="{FF2B5EF4-FFF2-40B4-BE49-F238E27FC236}">
                  <a16:creationId xmlns:a16="http://schemas.microsoft.com/office/drawing/2014/main" id="{FD711146-82A0-4908-8162-C5EE790B8E75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156" y="4191553"/>
              <a:ext cx="216147" cy="0"/>
            </a:xfrm>
            <a:prstGeom prst="line">
              <a:avLst/>
            </a:prstGeom>
            <a:noFill/>
            <a:ln w="9525" cap="flat">
              <a:solidFill>
                <a:srgbClr val="145A9B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B7502170-04F7-4566-B93A-589CA9A18513}"/>
                </a:ext>
              </a:extLst>
            </p:cNvPr>
            <p:cNvSpPr txBox="1"/>
            <p:nvPr/>
          </p:nvSpPr>
          <p:spPr>
            <a:xfrm>
              <a:off x="10903584" y="3960722"/>
              <a:ext cx="1329056" cy="4616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lvl="0" defTabSz="457200" hangingPunct="0">
                <a:defRPr/>
              </a:pPr>
              <a:r>
                <a:rPr lang="pt-BR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Oral-B Genius &amp; Oral-B Genius X</a:t>
              </a:r>
              <a:endParaRPr lang="en-DE" sz="9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  <a:sym typeface="HurmeGeometricSans1 SemiBold"/>
              </a:endParaRPr>
            </a:p>
          </p:txBody>
        </p:sp>
        <p:sp>
          <p:nvSpPr>
            <p:cNvPr id="32" name="TextBox 19">
              <a:extLst>
                <a:ext uri="{FF2B5EF4-FFF2-40B4-BE49-F238E27FC236}">
                  <a16:creationId xmlns:a16="http://schemas.microsoft.com/office/drawing/2014/main" id="{3E0D0CCF-DE2A-4FE0-9A5D-75CD55CDFF58}"/>
                </a:ext>
              </a:extLst>
            </p:cNvPr>
            <p:cNvSpPr txBox="1"/>
            <p:nvPr/>
          </p:nvSpPr>
          <p:spPr>
            <a:xfrm>
              <a:off x="10622012" y="3686259"/>
              <a:ext cx="1329056" cy="35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Brush Model</a:t>
              </a:r>
              <a:endParaRPr lang="en-DE" sz="1100">
                <a:solidFill>
                  <a:srgbClr val="003478"/>
                </a:solidFill>
                <a:latin typeface="HurmeGeometricSans1 SemiBold"/>
                <a:sym typeface="HurmeGeometricSans1 SemiBold"/>
              </a:endParaRPr>
            </a:p>
          </p:txBody>
        </p:sp>
        <p:cxnSp>
          <p:nvCxnSpPr>
            <p:cNvPr id="33" name="Straight Connector 18">
              <a:extLst>
                <a:ext uri="{FF2B5EF4-FFF2-40B4-BE49-F238E27FC236}">
                  <a16:creationId xmlns:a16="http://schemas.microsoft.com/office/drawing/2014/main" id="{E3746C14-BB7F-4750-9A14-0D2D6C3DBB46}"/>
                </a:ext>
              </a:extLst>
            </p:cNvPr>
            <p:cNvCxnSpPr>
              <a:cxnSpLocks/>
            </p:cNvCxnSpPr>
            <p:nvPr/>
          </p:nvCxnSpPr>
          <p:spPr>
            <a:xfrm>
              <a:off x="10714156" y="4540291"/>
              <a:ext cx="216147" cy="0"/>
            </a:xfrm>
            <a:prstGeom prst="line">
              <a:avLst/>
            </a:prstGeom>
            <a:noFill/>
            <a:ln w="9525" cap="flat">
              <a:solidFill>
                <a:srgbClr val="CA446D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TextBox 19">
              <a:extLst>
                <a:ext uri="{FF2B5EF4-FFF2-40B4-BE49-F238E27FC236}">
                  <a16:creationId xmlns:a16="http://schemas.microsoft.com/office/drawing/2014/main" id="{0FBAB943-EAE9-4C37-A420-B9C324B73038}"/>
                </a:ext>
              </a:extLst>
            </p:cNvPr>
            <p:cNvSpPr txBox="1"/>
            <p:nvPr/>
          </p:nvSpPr>
          <p:spPr>
            <a:xfrm>
              <a:off x="10903584" y="4378710"/>
              <a:ext cx="1329056" cy="3231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lvl="0" defTabSz="457200" hangingPunct="0">
                <a:defRPr/>
              </a:pPr>
              <a:r>
                <a:rPr lang="pt-BR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Oral-B iO</a:t>
              </a:r>
              <a:endParaRPr lang="en-DE" sz="9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  <a:sym typeface="HurmeGeometricSans1 SemiBold"/>
              </a:endParaRPr>
            </a:p>
          </p:txBody>
        </p:sp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AC4C6C80-4FAA-4881-AB0B-602FCAF98772}"/>
                </a:ext>
              </a:extLst>
            </p:cNvPr>
            <p:cNvSpPr/>
            <p:nvPr/>
          </p:nvSpPr>
          <p:spPr>
            <a:xfrm>
              <a:off x="10787980" y="4158107"/>
              <a:ext cx="68498" cy="59050"/>
            </a:xfrm>
            <a:prstGeom prst="triangle">
              <a:avLst/>
            </a:prstGeom>
            <a:solidFill>
              <a:srgbClr val="145A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D93C65F9-B6C0-401B-8182-7C934B90C402}"/>
                </a:ext>
              </a:extLst>
            </p:cNvPr>
            <p:cNvSpPr/>
            <p:nvPr/>
          </p:nvSpPr>
          <p:spPr>
            <a:xfrm>
              <a:off x="10797084" y="4515146"/>
              <a:ext cx="50291" cy="50291"/>
            </a:xfrm>
            <a:prstGeom prst="rect">
              <a:avLst/>
            </a:prstGeom>
            <a:solidFill>
              <a:srgbClr val="CA4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2716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04 -1.11111E-6 L -4.58333E-6 -1.1111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FE941874-DD8B-4286-A53B-2C448DAA10CC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71" name="Picture 11">
              <a:extLst>
                <a:ext uri="{FF2B5EF4-FFF2-40B4-BE49-F238E27FC236}">
                  <a16:creationId xmlns:a16="http://schemas.microsoft.com/office/drawing/2014/main" id="{EEC99F3F-CB22-4C40-958A-930FA2D7E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72" name="Picture 24">
              <a:extLst>
                <a:ext uri="{FF2B5EF4-FFF2-40B4-BE49-F238E27FC236}">
                  <a16:creationId xmlns:a16="http://schemas.microsoft.com/office/drawing/2014/main" id="{8E994FD1-6246-41BD-A581-ADC1DBB25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5422900" y="0"/>
            <a:ext cx="6769099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549087"/>
            <a:ext cx="733196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Tonetti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, MS, Deng, K, Christiansen, A, et al. Self-reported bleeding on brushing as a predictor of bleeding on probing: Early observations from the deployment of an internet of things network of intelligent power-driven toothbrushes in a supportive periodontal care population. J Clin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. 2020; 47: 1219– 1226. https://doi.org/10.1111/jcpe.13351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4182142" y="446289"/>
            <a:ext cx="670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Earlier analysis shows self-assessment of gingival </a:t>
            </a:r>
            <a:r>
              <a:rPr lang="en-US" sz="2400">
                <a:solidFill>
                  <a:srgbClr val="003478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BLEEDING-ON-BRUSHING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is a clear predictor of </a:t>
            </a:r>
            <a:r>
              <a:rPr lang="en-US" sz="2400">
                <a:solidFill>
                  <a:srgbClr val="003478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BLEEDING-ON-PROBING</a:t>
            </a:r>
            <a:r>
              <a:rPr lang="en-US" sz="24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D99DB1D-94A7-4961-903C-C2D553EAC943}"/>
              </a:ext>
            </a:extLst>
          </p:cNvPr>
          <p:cNvGrpSpPr/>
          <p:nvPr/>
        </p:nvGrpSpPr>
        <p:grpSpPr>
          <a:xfrm>
            <a:off x="957651" y="1651233"/>
            <a:ext cx="2335938" cy="3860224"/>
            <a:chOff x="957651" y="1651233"/>
            <a:chExt cx="2335938" cy="3860224"/>
          </a:xfrm>
        </p:grpSpPr>
        <p:pic>
          <p:nvPicPr>
            <p:cNvPr id="48" name="Picture 30">
              <a:extLst>
                <a:ext uri="{FF2B5EF4-FFF2-40B4-BE49-F238E27FC236}">
                  <a16:creationId xmlns:a16="http://schemas.microsoft.com/office/drawing/2014/main" id="{C0638751-F9B4-40E4-B06C-CD7787740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161"/>
            <a:stretch/>
          </p:blipFill>
          <p:spPr>
            <a:xfrm>
              <a:off x="957653" y="2211683"/>
              <a:ext cx="2335935" cy="2330281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89E73CB3-9068-4D0F-A364-4E73AD69930A}"/>
                </a:ext>
              </a:extLst>
            </p:cNvPr>
            <p:cNvSpPr/>
            <p:nvPr/>
          </p:nvSpPr>
          <p:spPr>
            <a:xfrm>
              <a:off x="957652" y="1651233"/>
              <a:ext cx="2335937" cy="5604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1E6E9668-09D7-4641-867C-AD4EF84884C5}"/>
                </a:ext>
              </a:extLst>
            </p:cNvPr>
            <p:cNvSpPr/>
            <p:nvPr/>
          </p:nvSpPr>
          <p:spPr>
            <a:xfrm rot="10800000">
              <a:off x="957651" y="4492407"/>
              <a:ext cx="2335937" cy="1019050"/>
            </a:xfrm>
            <a:prstGeom prst="rect">
              <a:avLst/>
            </a:prstGeom>
            <a:gradFill>
              <a:gsLst>
                <a:gs pos="1000">
                  <a:srgbClr val="0A0A32"/>
                </a:gs>
                <a:gs pos="100000">
                  <a:srgbClr val="14174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2" name="Picture 1194">
            <a:extLst>
              <a:ext uri="{FF2B5EF4-FFF2-40B4-BE49-F238E27FC236}">
                <a16:creationId xmlns:a16="http://schemas.microsoft.com/office/drawing/2014/main" id="{C21599F0-C97C-4500-B782-406CED47258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64" b="1986"/>
          <a:stretch/>
        </p:blipFill>
        <p:spPr>
          <a:xfrm>
            <a:off x="938598" y="1642685"/>
            <a:ext cx="2376102" cy="4217095"/>
          </a:xfrm>
          <a:prstGeom prst="roundRect">
            <a:avLst>
              <a:gd name="adj" fmla="val 0"/>
            </a:avLst>
          </a:prstGeom>
          <a:effectLst/>
        </p:spPr>
      </p:pic>
      <p:pic>
        <p:nvPicPr>
          <p:cNvPr id="24" name="Picture 1188">
            <a:extLst>
              <a:ext uri="{FF2B5EF4-FFF2-40B4-BE49-F238E27FC236}">
                <a16:creationId xmlns:a16="http://schemas.microsoft.com/office/drawing/2014/main" id="{BEE10034-9A17-4406-8EE9-406784FFF4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969" t="1257" r="15629" b="8979"/>
          <a:stretch/>
        </p:blipFill>
        <p:spPr>
          <a:xfrm>
            <a:off x="3293588" y="2512493"/>
            <a:ext cx="2408968" cy="2317132"/>
          </a:xfrm>
          <a:prstGeom prst="ellipse">
            <a:avLst/>
          </a:prstGeom>
          <a:ln w="31750">
            <a:solidFill>
              <a:srgbClr val="003478"/>
            </a:solidFill>
          </a:ln>
          <a:effectLst/>
        </p:spPr>
      </p:pic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D66605D-552D-42F7-AF3D-BC6700E2AE39}"/>
              </a:ext>
            </a:extLst>
          </p:cNvPr>
          <p:cNvGrpSpPr/>
          <p:nvPr/>
        </p:nvGrpSpPr>
        <p:grpSpPr>
          <a:xfrm>
            <a:off x="6254318" y="2015832"/>
            <a:ext cx="5618589" cy="3929957"/>
            <a:chOff x="6254318" y="2015832"/>
            <a:chExt cx="5618589" cy="3929957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8945D7C-2EB6-4F39-82B4-C909EE907E63}"/>
                </a:ext>
              </a:extLst>
            </p:cNvPr>
            <p:cNvGrpSpPr/>
            <p:nvPr/>
          </p:nvGrpSpPr>
          <p:grpSpPr>
            <a:xfrm>
              <a:off x="10093616" y="4068005"/>
              <a:ext cx="1779291" cy="935622"/>
              <a:chOff x="9975706" y="6176841"/>
              <a:chExt cx="1779291" cy="935622"/>
            </a:xfrm>
          </p:grpSpPr>
          <p:cxnSp>
            <p:nvCxnSpPr>
              <p:cNvPr id="42" name="Straight Connector 18">
                <a:extLst>
                  <a:ext uri="{FF2B5EF4-FFF2-40B4-BE49-F238E27FC236}">
                    <a16:creationId xmlns:a16="http://schemas.microsoft.com/office/drawing/2014/main" id="{A419761F-4DC5-4AA9-9B64-56F6FE4AC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5505" y="6401091"/>
                <a:ext cx="290623" cy="0"/>
              </a:xfrm>
              <a:prstGeom prst="line">
                <a:avLst/>
              </a:prstGeom>
              <a:noFill/>
              <a:ln w="25400" cap="flat">
                <a:solidFill>
                  <a:schemeClr val="tx2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CD4320B0-20FF-450A-AB49-888C77A22450}"/>
                  </a:ext>
                </a:extLst>
              </p:cNvPr>
              <p:cNvSpPr txBox="1"/>
              <p:nvPr/>
            </p:nvSpPr>
            <p:spPr>
              <a:xfrm>
                <a:off x="10293644" y="6176841"/>
                <a:ext cx="1329056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Predictor of</a:t>
                </a:r>
              </a:p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Bleeding on probing</a:t>
                </a:r>
                <a:endParaRPr lang="en-DE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endParaRPr>
              </a:p>
            </p:txBody>
          </p:sp>
          <p:grpSp>
            <p:nvGrpSpPr>
              <p:cNvPr id="18" name="Gruppieren 17">
                <a:extLst>
                  <a:ext uri="{FF2B5EF4-FFF2-40B4-BE49-F238E27FC236}">
                    <a16:creationId xmlns:a16="http://schemas.microsoft.com/office/drawing/2014/main" id="{BBDE2510-0107-4315-BB52-F43CA092B527}"/>
                  </a:ext>
                </a:extLst>
              </p:cNvPr>
              <p:cNvGrpSpPr/>
              <p:nvPr/>
            </p:nvGrpSpPr>
            <p:grpSpPr>
              <a:xfrm>
                <a:off x="9975706" y="6719859"/>
                <a:ext cx="317938" cy="310398"/>
                <a:chOff x="9975706" y="6855193"/>
                <a:chExt cx="317938" cy="401347"/>
              </a:xfrm>
            </p:grpSpPr>
            <p:cxnSp>
              <p:nvCxnSpPr>
                <p:cNvPr id="45" name="Straight Connector 28">
                  <a:extLst>
                    <a:ext uri="{FF2B5EF4-FFF2-40B4-BE49-F238E27FC236}">
                      <a16:creationId xmlns:a16="http://schemas.microsoft.com/office/drawing/2014/main" id="{C489AC89-9179-4088-B195-39C56277FD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75706" y="6855193"/>
                  <a:ext cx="317938" cy="0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46" name="Straight Connector 29">
                  <a:extLst>
                    <a:ext uri="{FF2B5EF4-FFF2-40B4-BE49-F238E27FC236}">
                      <a16:creationId xmlns:a16="http://schemas.microsoft.com/office/drawing/2014/main" id="{7E993E15-1DDA-4A24-8844-BDEEAC1AA9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75706" y="7256540"/>
                  <a:ext cx="317938" cy="0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47" name="Rectangle 30">
                  <a:extLst>
                    <a:ext uri="{FF2B5EF4-FFF2-40B4-BE49-F238E27FC236}">
                      <a16:creationId xmlns:a16="http://schemas.microsoft.com/office/drawing/2014/main" id="{92356CE6-C99A-45AB-881D-DE3AA6F05DD1}"/>
                    </a:ext>
                  </a:extLst>
                </p:cNvPr>
                <p:cNvSpPr/>
                <p:nvPr/>
              </p:nvSpPr>
              <p:spPr>
                <a:xfrm>
                  <a:off x="9975706" y="6869399"/>
                  <a:ext cx="317938" cy="372851"/>
                </a:xfrm>
                <a:prstGeom prst="rect">
                  <a:avLst/>
                </a:prstGeom>
                <a:solidFill>
                  <a:srgbClr val="B2B2B2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91439" tIns="91439" rIns="91439" bIns="91439" numCol="1" spcCol="38100" rtlCol="0" anchor="ctr">
                  <a:spAutoFit/>
                </a:bodyPr>
                <a:lstStyle/>
                <a:p>
                  <a:pPr marL="0" marR="0" lvl="0" indent="0" algn="ctr" defTabSz="1828800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DE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33761"/>
                    </a:solidFill>
                    <a:effectLst/>
                    <a:uLnTx/>
                    <a:uFillTx/>
                    <a:latin typeface="HurmeGeometricSans1 Light"/>
                    <a:ea typeface="+mn-ea"/>
                    <a:cs typeface="+mn-cs"/>
                    <a:sym typeface="HurmeGeometricSans1 Light"/>
                  </a:endParaRPr>
                </a:p>
              </p:txBody>
            </p:sp>
          </p:grpSp>
          <p:sp>
            <p:nvSpPr>
              <p:cNvPr id="50" name="TextBox 31">
                <a:extLst>
                  <a:ext uri="{FF2B5EF4-FFF2-40B4-BE49-F238E27FC236}">
                    <a16:creationId xmlns:a16="http://schemas.microsoft.com/office/drawing/2014/main" id="{6F96FB40-03EE-4803-B541-732718153809}"/>
                  </a:ext>
                </a:extLst>
              </p:cNvPr>
              <p:cNvSpPr txBox="1"/>
              <p:nvPr/>
            </p:nvSpPr>
            <p:spPr>
              <a:xfrm>
                <a:off x="10296819" y="6650800"/>
                <a:ext cx="1458178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defTabSz="457200" hangingPunct="0"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95 % confidence interval of prediction</a:t>
                </a:r>
                <a:endParaRPr lang="en-DE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endParaRPr>
              </a:p>
            </p:txBody>
          </p:sp>
        </p:grp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CD7521C4-4190-48E9-81E0-30F34F305A6F}"/>
                </a:ext>
              </a:extLst>
            </p:cNvPr>
            <p:cNvSpPr txBox="1"/>
            <p:nvPr/>
          </p:nvSpPr>
          <p:spPr>
            <a:xfrm>
              <a:off x="7276857" y="5453349"/>
              <a:ext cx="2712458" cy="4924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# of Self-Reported Bleeding-on-Brushing episodes recorded in app over 2 weeks</a:t>
              </a:r>
              <a:endParaRPr kumimoji="0" lang="en-DE" sz="1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  <p:sp>
          <p:nvSpPr>
            <p:cNvPr id="40" name="Rectangle 1">
              <a:extLst>
                <a:ext uri="{FF2B5EF4-FFF2-40B4-BE49-F238E27FC236}">
                  <a16:creationId xmlns:a16="http://schemas.microsoft.com/office/drawing/2014/main" id="{2F54EADF-B104-490B-BD3D-B5C73165606B}"/>
                </a:ext>
              </a:extLst>
            </p:cNvPr>
            <p:cNvSpPr/>
            <p:nvPr/>
          </p:nvSpPr>
          <p:spPr>
            <a:xfrm>
              <a:off x="7680534" y="3045993"/>
              <a:ext cx="237145" cy="109469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lvl="0" indent="0" algn="ctr" defTabSz="18288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3500" b="0" i="0" u="none" strike="noStrike" kern="1200" cap="none" spc="0" normalizeH="0" baseline="0" noProof="0">
                <a:ln>
                  <a:noFill/>
                </a:ln>
                <a:solidFill>
                  <a:srgbClr val="033761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  <a:sym typeface="HurmeGeometricSans1 Light"/>
              </a:endParaRPr>
            </a:p>
          </p:txBody>
        </p:sp>
        <p:sp>
          <p:nvSpPr>
            <p:cNvPr id="52" name="TextBox 33">
              <a:extLst>
                <a:ext uri="{FF2B5EF4-FFF2-40B4-BE49-F238E27FC236}">
                  <a16:creationId xmlns:a16="http://schemas.microsoft.com/office/drawing/2014/main" id="{C6D0A361-0621-43A4-A815-1D90628D0947}"/>
                </a:ext>
              </a:extLst>
            </p:cNvPr>
            <p:cNvSpPr txBox="1"/>
            <p:nvPr/>
          </p:nvSpPr>
          <p:spPr>
            <a:xfrm rot="16200000">
              <a:off x="4718235" y="3822338"/>
              <a:ext cx="3476392" cy="4001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anose="020B0604020202020204" pitchFamily="34" charset="0"/>
                  <a:sym typeface="HurmeGeometricSans1 SemiBold"/>
                </a:rPr>
                <a:t>Full Mouth Bleeding Scores</a:t>
              </a:r>
            </a:p>
          </p:txBody>
        </p:sp>
        <p:sp>
          <p:nvSpPr>
            <p:cNvPr id="53" name="Rectangle 18">
              <a:extLst>
                <a:ext uri="{FF2B5EF4-FFF2-40B4-BE49-F238E27FC236}">
                  <a16:creationId xmlns:a16="http://schemas.microsoft.com/office/drawing/2014/main" id="{28C928CB-C806-442F-88D7-3E61E3394F75}"/>
                </a:ext>
              </a:extLst>
            </p:cNvPr>
            <p:cNvSpPr/>
            <p:nvPr/>
          </p:nvSpPr>
          <p:spPr>
            <a:xfrm>
              <a:off x="6567744" y="3276043"/>
              <a:ext cx="7267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16 %</a:t>
              </a:r>
              <a:endParaRPr kumimoji="0" lang="en-DE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57" name="TextBox 19">
              <a:extLst>
                <a:ext uri="{FF2B5EF4-FFF2-40B4-BE49-F238E27FC236}">
                  <a16:creationId xmlns:a16="http://schemas.microsoft.com/office/drawing/2014/main" id="{C03C21A3-CC4D-44EF-B274-B48740ED9BF7}"/>
                </a:ext>
              </a:extLst>
            </p:cNvPr>
            <p:cNvSpPr txBox="1"/>
            <p:nvPr/>
          </p:nvSpPr>
          <p:spPr>
            <a:xfrm>
              <a:off x="6254318" y="2015832"/>
              <a:ext cx="4637732" cy="92332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Prediction Profiler of </a:t>
              </a:r>
            </a:p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Self-Reported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Bleeding-on-Brushing </a:t>
              </a:r>
            </a:p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v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 Clinical </a:t>
              </a: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Bleeding-on-Probing*</a:t>
              </a:r>
            </a:p>
          </p:txBody>
        </p:sp>
        <p:sp>
          <p:nvSpPr>
            <p:cNvPr id="58" name="Rectangle 18">
              <a:extLst>
                <a:ext uri="{FF2B5EF4-FFF2-40B4-BE49-F238E27FC236}">
                  <a16:creationId xmlns:a16="http://schemas.microsoft.com/office/drawing/2014/main" id="{B8651438-7938-4B74-A3E7-8E3354343574}"/>
                </a:ext>
              </a:extLst>
            </p:cNvPr>
            <p:cNvSpPr/>
            <p:nvPr/>
          </p:nvSpPr>
          <p:spPr>
            <a:xfrm>
              <a:off x="6567744" y="3781956"/>
              <a:ext cx="7267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10 %</a:t>
              </a:r>
              <a:endParaRPr kumimoji="0" lang="en-DE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60" name="Rectangle 18">
              <a:extLst>
                <a:ext uri="{FF2B5EF4-FFF2-40B4-BE49-F238E27FC236}">
                  <a16:creationId xmlns:a16="http://schemas.microsoft.com/office/drawing/2014/main" id="{7250073D-72FC-41C7-A53E-F69F72E5D2A1}"/>
                </a:ext>
              </a:extLst>
            </p:cNvPr>
            <p:cNvSpPr/>
            <p:nvPr/>
          </p:nvSpPr>
          <p:spPr>
            <a:xfrm>
              <a:off x="6567744" y="4290547"/>
              <a:ext cx="7267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4 %</a:t>
              </a:r>
              <a:endParaRPr kumimoji="0" lang="en-DE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61" name="Rectangle 18">
              <a:extLst>
                <a:ext uri="{FF2B5EF4-FFF2-40B4-BE49-F238E27FC236}">
                  <a16:creationId xmlns:a16="http://schemas.microsoft.com/office/drawing/2014/main" id="{85D9B095-B190-4E8F-9972-AD5CBFB85719}"/>
                </a:ext>
              </a:extLst>
            </p:cNvPr>
            <p:cNvSpPr/>
            <p:nvPr/>
          </p:nvSpPr>
          <p:spPr>
            <a:xfrm>
              <a:off x="7668436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0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Rectangle 18">
              <a:extLst>
                <a:ext uri="{FF2B5EF4-FFF2-40B4-BE49-F238E27FC236}">
                  <a16:creationId xmlns:a16="http://schemas.microsoft.com/office/drawing/2014/main" id="{8B430725-BE64-4A8C-8A19-6592601128F3}"/>
                </a:ext>
              </a:extLst>
            </p:cNvPr>
            <p:cNvSpPr/>
            <p:nvPr/>
          </p:nvSpPr>
          <p:spPr>
            <a:xfrm>
              <a:off x="7986472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1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Rectangle 18">
              <a:extLst>
                <a:ext uri="{FF2B5EF4-FFF2-40B4-BE49-F238E27FC236}">
                  <a16:creationId xmlns:a16="http://schemas.microsoft.com/office/drawing/2014/main" id="{F1712D8E-70C3-4908-B720-382B9451484D}"/>
                </a:ext>
              </a:extLst>
            </p:cNvPr>
            <p:cNvSpPr/>
            <p:nvPr/>
          </p:nvSpPr>
          <p:spPr>
            <a:xfrm>
              <a:off x="8301048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2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Rectangle 18">
              <a:extLst>
                <a:ext uri="{FF2B5EF4-FFF2-40B4-BE49-F238E27FC236}">
                  <a16:creationId xmlns:a16="http://schemas.microsoft.com/office/drawing/2014/main" id="{F1D742F8-6ED9-47D8-B64A-7DD2CB571DBD}"/>
                </a:ext>
              </a:extLst>
            </p:cNvPr>
            <p:cNvSpPr/>
            <p:nvPr/>
          </p:nvSpPr>
          <p:spPr>
            <a:xfrm>
              <a:off x="8618765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3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Rectangle 18">
              <a:extLst>
                <a:ext uri="{FF2B5EF4-FFF2-40B4-BE49-F238E27FC236}">
                  <a16:creationId xmlns:a16="http://schemas.microsoft.com/office/drawing/2014/main" id="{7CE64D52-5327-4A4C-A401-E7C04A084EBF}"/>
                </a:ext>
              </a:extLst>
            </p:cNvPr>
            <p:cNvSpPr/>
            <p:nvPr/>
          </p:nvSpPr>
          <p:spPr>
            <a:xfrm>
              <a:off x="8928662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4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Rectangle 18">
              <a:extLst>
                <a:ext uri="{FF2B5EF4-FFF2-40B4-BE49-F238E27FC236}">
                  <a16:creationId xmlns:a16="http://schemas.microsoft.com/office/drawing/2014/main" id="{F5A3E1FE-79B5-4624-A5C0-ADF5D95AB813}"/>
                </a:ext>
              </a:extLst>
            </p:cNvPr>
            <p:cNvSpPr/>
            <p:nvPr/>
          </p:nvSpPr>
          <p:spPr>
            <a:xfrm>
              <a:off x="9244909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5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Rectangle 18">
              <a:extLst>
                <a:ext uri="{FF2B5EF4-FFF2-40B4-BE49-F238E27FC236}">
                  <a16:creationId xmlns:a16="http://schemas.microsoft.com/office/drawing/2014/main" id="{F2D7A733-C1AF-48B6-A132-11A91DDEECAB}"/>
                </a:ext>
              </a:extLst>
            </p:cNvPr>
            <p:cNvSpPr/>
            <p:nvPr/>
          </p:nvSpPr>
          <p:spPr>
            <a:xfrm>
              <a:off x="9562775" y="5114727"/>
              <a:ext cx="91372" cy="307777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  <a:sym typeface="HurmeGeometricSans1 SemiBold"/>
                </a:rPr>
                <a:t>6</a:t>
              </a:r>
              <a:endParaRPr lang="en-DE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6EADAAA0-281F-436A-980A-F70E0618F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04537" y="2927584"/>
              <a:ext cx="2627604" cy="2237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01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EFB6CE15-F759-471E-B56A-CEDD3F2EDA8C}"/>
              </a:ext>
            </a:extLst>
          </p:cNvPr>
          <p:cNvGrpSpPr/>
          <p:nvPr/>
        </p:nvGrpSpPr>
        <p:grpSpPr>
          <a:xfrm>
            <a:off x="623888" y="731461"/>
            <a:ext cx="3006767" cy="5637689"/>
            <a:chOff x="623888" y="731461"/>
            <a:chExt cx="3006767" cy="5637689"/>
          </a:xfrm>
        </p:grpSpPr>
        <p:pic>
          <p:nvPicPr>
            <p:cNvPr id="80" name="Picture 11">
              <a:extLst>
                <a:ext uri="{FF2B5EF4-FFF2-40B4-BE49-F238E27FC236}">
                  <a16:creationId xmlns:a16="http://schemas.microsoft.com/office/drawing/2014/main" id="{760707B3-49A8-4F80-A30C-82E309FDC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81" name="Picture 24">
              <a:extLst>
                <a:ext uri="{FF2B5EF4-FFF2-40B4-BE49-F238E27FC236}">
                  <a16:creationId xmlns:a16="http://schemas.microsoft.com/office/drawing/2014/main" id="{27E5F797-9FBC-4C7E-967E-D5917A727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sp>
        <p:nvSpPr>
          <p:cNvPr id="78" name="Rechteck 77">
            <a:extLst>
              <a:ext uri="{FF2B5EF4-FFF2-40B4-BE49-F238E27FC236}">
                <a16:creationId xmlns:a16="http://schemas.microsoft.com/office/drawing/2014/main" id="{5DF91D9B-F865-4751-9DC0-50C8C24D14A0}"/>
              </a:ext>
            </a:extLst>
          </p:cNvPr>
          <p:cNvSpPr/>
          <p:nvPr/>
        </p:nvSpPr>
        <p:spPr>
          <a:xfrm>
            <a:off x="2755901" y="0"/>
            <a:ext cx="94361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549087"/>
            <a:ext cx="907694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Thurnay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S, Adam R,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</a:t>
            </a:r>
          </a:p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§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Adjusted means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3955861" y="446289"/>
            <a:ext cx="7776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Oral-B app Users were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MORE LIKELY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to self-report gingival bleeding with increased overpressure </a:t>
            </a:r>
            <a:r>
              <a:rPr lang="en-US" sz="24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F127183F-23DA-481C-9583-0FC67741BD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10"/>
          <a:stretch/>
        </p:blipFill>
        <p:spPr>
          <a:xfrm>
            <a:off x="956685" y="1756728"/>
            <a:ext cx="2342775" cy="4328795"/>
          </a:xfrm>
          <a:prstGeom prst="roundRect">
            <a:avLst>
              <a:gd name="adj" fmla="val 9186"/>
            </a:avLst>
          </a:prstGeom>
        </p:spPr>
      </p:pic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CB40656-F35C-45B1-9C6C-3A7E3E6D31EB}"/>
              </a:ext>
            </a:extLst>
          </p:cNvPr>
          <p:cNvGrpSpPr/>
          <p:nvPr/>
        </p:nvGrpSpPr>
        <p:grpSpPr>
          <a:xfrm>
            <a:off x="5686187" y="1651051"/>
            <a:ext cx="4798691" cy="5142706"/>
            <a:chOff x="6752987" y="1651051"/>
            <a:chExt cx="4798691" cy="5142706"/>
          </a:xfrm>
        </p:grpSpPr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08AE1D6-8C31-447F-9E03-062698FB30CA}"/>
                </a:ext>
              </a:extLst>
            </p:cNvPr>
            <p:cNvSpPr txBox="1"/>
            <p:nvPr/>
          </p:nvSpPr>
          <p:spPr>
            <a:xfrm rot="16200000">
              <a:off x="5191762" y="3912784"/>
              <a:ext cx="3476392" cy="35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anose="020B0604020202020204" pitchFamily="34" charset="0"/>
                  <a:sym typeface="HurmeGeometricSans1 SemiBold"/>
                </a:rPr>
                <a:t>Proportion of gingival bleeding</a:t>
              </a:r>
              <a:endParaRPr lang="en-DE" sz="11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anose="020B0604020202020204" pitchFamily="34" charset="0"/>
                <a:sym typeface="HurmeGeometricSans1 SemiBold"/>
              </a:endParaRPr>
            </a:p>
          </p:txBody>
        </p:sp>
        <p:sp>
          <p:nvSpPr>
            <p:cNvPr id="68" name="Rectangle 18">
              <a:extLst>
                <a:ext uri="{FF2B5EF4-FFF2-40B4-BE49-F238E27FC236}">
                  <a16:creationId xmlns:a16="http://schemas.microsoft.com/office/drawing/2014/main" id="{268EC08C-5741-4F63-8A0A-69F0E797E9CF}"/>
                </a:ext>
              </a:extLst>
            </p:cNvPr>
            <p:cNvSpPr/>
            <p:nvPr/>
          </p:nvSpPr>
          <p:spPr>
            <a:xfrm>
              <a:off x="7418427" y="5843237"/>
              <a:ext cx="31972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Overpressure [sec]</a:t>
              </a:r>
              <a:endParaRPr kumimoji="0" lang="en-DE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69" name="TextBox 19">
              <a:extLst>
                <a:ext uri="{FF2B5EF4-FFF2-40B4-BE49-F238E27FC236}">
                  <a16:creationId xmlns:a16="http://schemas.microsoft.com/office/drawing/2014/main" id="{5E8F8A84-6138-48CA-BB77-3639C008DAB3}"/>
                </a:ext>
              </a:extLst>
            </p:cNvPr>
            <p:cNvSpPr txBox="1"/>
            <p:nvPr/>
          </p:nvSpPr>
          <p:spPr>
            <a:xfrm>
              <a:off x="7037182" y="1651051"/>
              <a:ext cx="3757213" cy="6771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Probability of Self-Reported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Gingival Bleeding vs Overpressure*</a:t>
              </a:r>
            </a:p>
          </p:txBody>
        </p:sp>
        <p:pic>
          <p:nvPicPr>
            <p:cNvPr id="70" name="Picture 20">
              <a:extLst>
                <a:ext uri="{FF2B5EF4-FFF2-40B4-BE49-F238E27FC236}">
                  <a16:creationId xmlns:a16="http://schemas.microsoft.com/office/drawing/2014/main" id="{BA23E616-3E3B-491A-B156-B1448ACE3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84" t="1696" b="4179"/>
            <a:stretch/>
          </p:blipFill>
          <p:spPr>
            <a:xfrm>
              <a:off x="7037182" y="2245401"/>
              <a:ext cx="3617908" cy="3596389"/>
            </a:xfrm>
            <a:prstGeom prst="rect">
              <a:avLst/>
            </a:prstGeom>
          </p:spPr>
        </p:pic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F5E876FD-E121-466E-8484-DDDFEAB0D0A0}"/>
                </a:ext>
              </a:extLst>
            </p:cNvPr>
            <p:cNvGrpSpPr/>
            <p:nvPr/>
          </p:nvGrpSpPr>
          <p:grpSpPr>
            <a:xfrm>
              <a:off x="6824424" y="6332094"/>
              <a:ext cx="4727254" cy="461663"/>
              <a:chOff x="6622367" y="6332094"/>
              <a:chExt cx="4727254" cy="461663"/>
            </a:xfrm>
          </p:grpSpPr>
          <p:sp>
            <p:nvSpPr>
              <p:cNvPr id="72" name="Rectangle 32">
                <a:extLst>
                  <a:ext uri="{FF2B5EF4-FFF2-40B4-BE49-F238E27FC236}">
                    <a16:creationId xmlns:a16="http://schemas.microsoft.com/office/drawing/2014/main" id="{3C4EB1A4-7F88-40E5-B431-2CFCED4BC5D6}"/>
                  </a:ext>
                </a:extLst>
              </p:cNvPr>
              <p:cNvSpPr/>
              <p:nvPr/>
            </p:nvSpPr>
            <p:spPr>
              <a:xfrm>
                <a:off x="8165036" y="6426732"/>
                <a:ext cx="118571" cy="272387"/>
              </a:xfrm>
              <a:prstGeom prst="rect">
                <a:avLst/>
              </a:prstGeom>
              <a:solidFill>
                <a:srgbClr val="88174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3500" b="0" i="0" u="none" strike="noStrike" kern="1200" cap="none" spc="0" normalizeH="0" baseline="0" noProof="0">
                  <a:ln>
                    <a:noFill/>
                  </a:ln>
                  <a:solidFill>
                    <a:srgbClr val="033761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  <a:sym typeface="HurmeGeometricSans1 Light"/>
                </a:endParaRPr>
              </a:p>
            </p:txBody>
          </p:sp>
          <p:cxnSp>
            <p:nvCxnSpPr>
              <p:cNvPr id="73" name="Straight Connector 33">
                <a:extLst>
                  <a:ext uri="{FF2B5EF4-FFF2-40B4-BE49-F238E27FC236}">
                    <a16:creationId xmlns:a16="http://schemas.microsoft.com/office/drawing/2014/main" id="{003DF753-AAAC-4FA9-8206-E0617F437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2720" y="6562925"/>
                <a:ext cx="21822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74" name="TextBox 19">
                <a:extLst>
                  <a:ext uri="{FF2B5EF4-FFF2-40B4-BE49-F238E27FC236}">
                    <a16:creationId xmlns:a16="http://schemas.microsoft.com/office/drawing/2014/main" id="{6118C550-024B-4085-BDB8-2EDAD6E3D094}"/>
                  </a:ext>
                </a:extLst>
              </p:cNvPr>
              <p:cNvSpPr txBox="1"/>
              <p:nvPr/>
            </p:nvSpPr>
            <p:spPr>
              <a:xfrm>
                <a:off x="6735130" y="6332094"/>
                <a:ext cx="1329056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Responses without </a:t>
                </a:r>
              </a:p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gingival bleeding</a:t>
                </a:r>
              </a:p>
            </p:txBody>
          </p:sp>
          <p:sp>
            <p:nvSpPr>
              <p:cNvPr id="75" name="TextBox 31">
                <a:extLst>
                  <a:ext uri="{FF2B5EF4-FFF2-40B4-BE49-F238E27FC236}">
                    <a16:creationId xmlns:a16="http://schemas.microsoft.com/office/drawing/2014/main" id="{6C3F30D7-BFAA-4AA8-8447-3B9D9AF81A87}"/>
                  </a:ext>
                </a:extLst>
              </p:cNvPr>
              <p:cNvSpPr txBox="1"/>
              <p:nvPr/>
            </p:nvSpPr>
            <p:spPr>
              <a:xfrm>
                <a:off x="9650940" y="6332094"/>
                <a:ext cx="1698681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defTabSz="457200" hangingPunct="0"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Probability of self-reported gingival bleeding</a:t>
                </a:r>
              </a:p>
            </p:txBody>
          </p:sp>
          <p:sp>
            <p:nvSpPr>
              <p:cNvPr id="76" name="TextBox 19">
                <a:extLst>
                  <a:ext uri="{FF2B5EF4-FFF2-40B4-BE49-F238E27FC236}">
                    <a16:creationId xmlns:a16="http://schemas.microsoft.com/office/drawing/2014/main" id="{6B63BD11-E6E4-45CE-9CC9-46E18C378895}"/>
                  </a:ext>
                </a:extLst>
              </p:cNvPr>
              <p:cNvSpPr txBox="1"/>
              <p:nvPr/>
            </p:nvSpPr>
            <p:spPr>
              <a:xfrm>
                <a:off x="8270506" y="6332094"/>
                <a:ext cx="1329056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Responses with </a:t>
                </a:r>
              </a:p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gingival bleeding</a:t>
                </a:r>
              </a:p>
            </p:txBody>
          </p:sp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73470B76-DF8E-4145-905C-3C4CC5DB49CF}"/>
                  </a:ext>
                </a:extLst>
              </p:cNvPr>
              <p:cNvSpPr/>
              <p:nvPr/>
            </p:nvSpPr>
            <p:spPr>
              <a:xfrm>
                <a:off x="6622367" y="6426732"/>
                <a:ext cx="118571" cy="272387"/>
              </a:xfrm>
              <a:prstGeom prst="rect">
                <a:avLst/>
              </a:prstGeom>
              <a:solidFill>
                <a:srgbClr val="22763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3500" b="0" i="0" u="none" strike="noStrike" kern="1200" cap="none" spc="0" normalizeH="0" baseline="0" noProof="0">
                  <a:ln>
                    <a:noFill/>
                  </a:ln>
                  <a:solidFill>
                    <a:srgbClr val="033761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  <a:sym typeface="HurmeGeometricSans1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58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4333875" y="0"/>
            <a:ext cx="785812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8CBD2270-BD95-45F5-A925-75C80E479E29}"/>
              </a:ext>
            </a:extLst>
          </p:cNvPr>
          <p:cNvGrpSpPr/>
          <p:nvPr/>
        </p:nvGrpSpPr>
        <p:grpSpPr>
          <a:xfrm>
            <a:off x="2085977" y="1989512"/>
            <a:ext cx="4048068" cy="1658271"/>
            <a:chOff x="3311430" y="3606852"/>
            <a:chExt cx="3777776" cy="1658271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52382477-F2C6-4B11-BA78-34C5D29C7922}"/>
                </a:ext>
              </a:extLst>
            </p:cNvPr>
            <p:cNvSpPr/>
            <p:nvPr/>
          </p:nvSpPr>
          <p:spPr>
            <a:xfrm>
              <a:off x="3311430" y="3606852"/>
              <a:ext cx="3757213" cy="165827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Rectangle 18">
              <a:extLst>
                <a:ext uri="{FF2B5EF4-FFF2-40B4-BE49-F238E27FC236}">
                  <a16:creationId xmlns:a16="http://schemas.microsoft.com/office/drawing/2014/main" id="{01DB2928-A790-4E31-AC8B-3A3C60B53C54}"/>
                </a:ext>
              </a:extLst>
            </p:cNvPr>
            <p:cNvSpPr/>
            <p:nvPr/>
          </p:nvSpPr>
          <p:spPr>
            <a:xfrm>
              <a:off x="4174434" y="3753743"/>
              <a:ext cx="2914772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Brushing sessions using </a:t>
              </a:r>
              <a:b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the Oral-B app had less overpressure*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* vs sessions without app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549087"/>
            <a:ext cx="907694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Thurnay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S, Adam R,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</a:t>
            </a:r>
          </a:p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§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Adjusted means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2988693" y="446289"/>
            <a:ext cx="7776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Oral-B app Users were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MORE LIKELY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to self-report gingival bleeding with increased overpressure </a:t>
            </a:r>
            <a:r>
              <a:rPr lang="en-US" sz="2400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F2385CE4-3972-4027-8CCE-8A43853FB053}"/>
              </a:ext>
            </a:extLst>
          </p:cNvPr>
          <p:cNvGrpSpPr/>
          <p:nvPr/>
        </p:nvGrpSpPr>
        <p:grpSpPr>
          <a:xfrm>
            <a:off x="6752987" y="1651051"/>
            <a:ext cx="4805361" cy="5142706"/>
            <a:chOff x="6752987" y="1651051"/>
            <a:chExt cx="4805361" cy="5142706"/>
          </a:xfrm>
        </p:grpSpPr>
        <p:sp>
          <p:nvSpPr>
            <p:cNvPr id="37" name="TextBox 33">
              <a:extLst>
                <a:ext uri="{FF2B5EF4-FFF2-40B4-BE49-F238E27FC236}">
                  <a16:creationId xmlns:a16="http://schemas.microsoft.com/office/drawing/2014/main" id="{66688F07-1019-445A-8A3A-7F4D1A38C8D6}"/>
                </a:ext>
              </a:extLst>
            </p:cNvPr>
            <p:cNvSpPr txBox="1"/>
            <p:nvPr/>
          </p:nvSpPr>
          <p:spPr>
            <a:xfrm rot="16200000">
              <a:off x="5191762" y="3912784"/>
              <a:ext cx="3476392" cy="3539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anose="020B0604020202020204" pitchFamily="34" charset="0"/>
                  <a:sym typeface="HurmeGeometricSans1 SemiBold"/>
                </a:rPr>
                <a:t>Proportion of gingival bleeding</a:t>
              </a:r>
              <a:endParaRPr lang="en-DE" sz="11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anose="020B0604020202020204" pitchFamily="34" charset="0"/>
                <a:sym typeface="HurmeGeometricSans1 SemiBold"/>
              </a:endParaRP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9C1F0999-28E1-497C-B098-BA1DA65B9A47}"/>
                </a:ext>
              </a:extLst>
            </p:cNvPr>
            <p:cNvSpPr/>
            <p:nvPr/>
          </p:nvSpPr>
          <p:spPr>
            <a:xfrm>
              <a:off x="7418427" y="5843237"/>
              <a:ext cx="319722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Overpressure [sec]</a:t>
              </a:r>
              <a:endParaRPr kumimoji="0" lang="en-DE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8682B913-4E6D-4062-854D-FF400FC01A1C}"/>
                </a:ext>
              </a:extLst>
            </p:cNvPr>
            <p:cNvSpPr txBox="1"/>
            <p:nvPr/>
          </p:nvSpPr>
          <p:spPr>
            <a:xfrm>
              <a:off x="7037182" y="1651051"/>
              <a:ext cx="3757213" cy="6771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Probability of Self-Reported </a:t>
              </a:r>
              <a:b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Gingival Bleeding vs Overpressure*</a:t>
              </a:r>
            </a:p>
          </p:txBody>
        </p:sp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505D57CE-3965-403A-840E-468E10365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484" t="1696" b="4179"/>
            <a:stretch/>
          </p:blipFill>
          <p:spPr>
            <a:xfrm>
              <a:off x="7037182" y="2245401"/>
              <a:ext cx="3617908" cy="3596389"/>
            </a:xfrm>
            <a:prstGeom prst="rect">
              <a:avLst/>
            </a:prstGeom>
          </p:spPr>
        </p:pic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5C12433-3A3D-430A-8B22-A0AA2318D5F3}"/>
                </a:ext>
              </a:extLst>
            </p:cNvPr>
            <p:cNvGrpSpPr/>
            <p:nvPr/>
          </p:nvGrpSpPr>
          <p:grpSpPr>
            <a:xfrm>
              <a:off x="6824424" y="6332094"/>
              <a:ext cx="4733924" cy="461663"/>
              <a:chOff x="6622367" y="6332094"/>
              <a:chExt cx="4733924" cy="461663"/>
            </a:xfrm>
          </p:grpSpPr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F9A0A33C-84B4-4B84-9428-D9560017DF16}"/>
                  </a:ext>
                </a:extLst>
              </p:cNvPr>
              <p:cNvSpPr/>
              <p:nvPr/>
            </p:nvSpPr>
            <p:spPr>
              <a:xfrm>
                <a:off x="8165036" y="6426732"/>
                <a:ext cx="118571" cy="272387"/>
              </a:xfrm>
              <a:prstGeom prst="rect">
                <a:avLst/>
              </a:prstGeom>
              <a:solidFill>
                <a:srgbClr val="88174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3500" b="0" i="0" u="none" strike="noStrike" kern="1200" cap="none" spc="0" normalizeH="0" baseline="0" noProof="0">
                  <a:ln>
                    <a:noFill/>
                  </a:ln>
                  <a:solidFill>
                    <a:srgbClr val="033761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  <a:sym typeface="HurmeGeometricSans1 Light"/>
                </a:endParaRPr>
              </a:p>
            </p:txBody>
          </p:sp>
          <p:cxnSp>
            <p:nvCxnSpPr>
              <p:cNvPr id="33" name="Straight Connector 33">
                <a:extLst>
                  <a:ext uri="{FF2B5EF4-FFF2-40B4-BE49-F238E27FC236}">
                    <a16:creationId xmlns:a16="http://schemas.microsoft.com/office/drawing/2014/main" id="{8487FF19-2588-4FD6-B417-818ACB9A08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32720" y="6562925"/>
                <a:ext cx="218221" cy="0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4" name="TextBox 19">
                <a:extLst>
                  <a:ext uri="{FF2B5EF4-FFF2-40B4-BE49-F238E27FC236}">
                    <a16:creationId xmlns:a16="http://schemas.microsoft.com/office/drawing/2014/main" id="{D30B0422-9638-4FD6-84B4-2BF59C43EE9E}"/>
                  </a:ext>
                </a:extLst>
              </p:cNvPr>
              <p:cNvSpPr txBox="1"/>
              <p:nvPr/>
            </p:nvSpPr>
            <p:spPr>
              <a:xfrm>
                <a:off x="6735130" y="6332094"/>
                <a:ext cx="1329056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Responses without </a:t>
                </a:r>
              </a:p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gingival bleeding</a:t>
                </a:r>
              </a:p>
            </p:txBody>
          </p:sp>
          <p:sp>
            <p:nvSpPr>
              <p:cNvPr id="51" name="TextBox 31">
                <a:extLst>
                  <a:ext uri="{FF2B5EF4-FFF2-40B4-BE49-F238E27FC236}">
                    <a16:creationId xmlns:a16="http://schemas.microsoft.com/office/drawing/2014/main" id="{B523107C-4033-4279-8DAA-A758F824AC77}"/>
                  </a:ext>
                </a:extLst>
              </p:cNvPr>
              <p:cNvSpPr txBox="1"/>
              <p:nvPr/>
            </p:nvSpPr>
            <p:spPr>
              <a:xfrm>
                <a:off x="9650940" y="6332094"/>
                <a:ext cx="1705351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defTabSz="457200" hangingPunct="0"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Probability of self-reported gingival bleeding</a:t>
                </a:r>
              </a:p>
            </p:txBody>
          </p:sp>
          <p:sp>
            <p:nvSpPr>
              <p:cNvPr id="52" name="TextBox 19">
                <a:extLst>
                  <a:ext uri="{FF2B5EF4-FFF2-40B4-BE49-F238E27FC236}">
                    <a16:creationId xmlns:a16="http://schemas.microsoft.com/office/drawing/2014/main" id="{1EC7950A-C7C5-469A-B735-893C44AB4DB0}"/>
                  </a:ext>
                </a:extLst>
              </p:cNvPr>
              <p:cNvSpPr txBox="1"/>
              <p:nvPr/>
            </p:nvSpPr>
            <p:spPr>
              <a:xfrm>
                <a:off x="8270506" y="6332094"/>
                <a:ext cx="1329056" cy="4616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Responses with </a:t>
                </a:r>
              </a:p>
              <a:p>
                <a:pPr marL="0" marR="0" lvl="0" indent="0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900">
                    <a:solidFill>
                      <a:srgbClr val="E7E6E6">
                        <a:lumMod val="50000"/>
                      </a:srgbClr>
                    </a:solidFill>
                    <a:latin typeface="HurmeGeometricSans1 Light" panose="020B0400020000000000" pitchFamily="34" charset="0"/>
                    <a:cs typeface="Gotham Light" pitchFamily="50" charset="0"/>
                    <a:sym typeface="HurmeGeometricSans1 SemiBold"/>
                  </a:rPr>
                  <a:t>gingival bleeding</a:t>
                </a:r>
              </a:p>
            </p:txBody>
          </p:sp>
          <p:sp>
            <p:nvSpPr>
              <p:cNvPr id="53" name="Rectangle 32">
                <a:extLst>
                  <a:ext uri="{FF2B5EF4-FFF2-40B4-BE49-F238E27FC236}">
                    <a16:creationId xmlns:a16="http://schemas.microsoft.com/office/drawing/2014/main" id="{DFED5CC7-504A-4767-9D8F-FFEAE9D1466D}"/>
                  </a:ext>
                </a:extLst>
              </p:cNvPr>
              <p:cNvSpPr/>
              <p:nvPr/>
            </p:nvSpPr>
            <p:spPr>
              <a:xfrm>
                <a:off x="6622367" y="6426732"/>
                <a:ext cx="118571" cy="272387"/>
              </a:xfrm>
              <a:prstGeom prst="rect">
                <a:avLst/>
              </a:prstGeom>
              <a:solidFill>
                <a:srgbClr val="22763C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ctr">
                <a:spAutoFit/>
              </a:bodyPr>
              <a:lstStyle/>
              <a:p>
                <a:pPr marL="0" marR="0" lvl="0" indent="0" algn="ctr" defTabSz="1828800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DE" sz="3500" b="0" i="0" u="none" strike="noStrike" kern="1200" cap="none" spc="0" normalizeH="0" baseline="0" noProof="0">
                  <a:ln>
                    <a:noFill/>
                  </a:ln>
                  <a:solidFill>
                    <a:srgbClr val="033761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  <a:sym typeface="HurmeGeometricSans1 Light"/>
                </a:endParaRPr>
              </a:p>
            </p:txBody>
          </p:sp>
        </p:grpSp>
      </p:grpSp>
      <p:graphicFrame>
        <p:nvGraphicFramePr>
          <p:cNvPr id="19" name="Table 45">
            <a:extLst>
              <a:ext uri="{FF2B5EF4-FFF2-40B4-BE49-F238E27FC236}">
                <a16:creationId xmlns:a16="http://schemas.microsoft.com/office/drawing/2014/main" id="{14885BB8-244B-4DCD-8DAB-D6E02B760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826138"/>
              </p:ext>
            </p:extLst>
          </p:nvPr>
        </p:nvGraphicFramePr>
        <p:xfrm>
          <a:off x="822824" y="4308762"/>
          <a:ext cx="5270134" cy="1740228"/>
        </p:xfrm>
        <a:graphic>
          <a:graphicData uri="http://schemas.openxmlformats.org/drawingml/2006/table">
            <a:tbl>
              <a:tblPr firstRow="1" firstCol="1"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1578034">
                  <a:extLst>
                    <a:ext uri="{9D8B030D-6E8A-4147-A177-3AD203B41FA5}">
                      <a16:colId xmlns:a16="http://schemas.microsoft.com/office/drawing/2014/main" val="3624444861"/>
                    </a:ext>
                  </a:extLst>
                </a:gridCol>
                <a:gridCol w="1027557">
                  <a:extLst>
                    <a:ext uri="{9D8B030D-6E8A-4147-A177-3AD203B41FA5}">
                      <a16:colId xmlns:a16="http://schemas.microsoft.com/office/drawing/2014/main" val="2109069393"/>
                    </a:ext>
                  </a:extLst>
                </a:gridCol>
                <a:gridCol w="866509">
                  <a:extLst>
                    <a:ext uri="{9D8B030D-6E8A-4147-A177-3AD203B41FA5}">
                      <a16:colId xmlns:a16="http://schemas.microsoft.com/office/drawing/2014/main" val="3635311716"/>
                    </a:ext>
                  </a:extLst>
                </a:gridCol>
                <a:gridCol w="866509">
                  <a:extLst>
                    <a:ext uri="{9D8B030D-6E8A-4147-A177-3AD203B41FA5}">
                      <a16:colId xmlns:a16="http://schemas.microsoft.com/office/drawing/2014/main" val="2794640524"/>
                    </a:ext>
                  </a:extLst>
                </a:gridCol>
                <a:gridCol w="931525">
                  <a:extLst>
                    <a:ext uri="{9D8B030D-6E8A-4147-A177-3AD203B41FA5}">
                      <a16:colId xmlns:a16="http://schemas.microsoft.com/office/drawing/2014/main" val="62303356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BRUSHING 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MEASURE</a:t>
                      </a:r>
                      <a:endParaRPr lang="en-DE" sz="10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2750" eaLnBrk="1" fontAlgn="auto" latinLnBrk="0" hangingPunct="1">
                        <a:lnSpc>
                          <a:spcPct val="115000"/>
                        </a:lnSpc>
                        <a:spcBef>
                          <a:spcPts val="25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NUMBER 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OF BRUSHING 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SESSIONS</a:t>
                      </a: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Position Detection</a:t>
                      </a:r>
                      <a:endParaRPr lang="en-DE" sz="10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Timer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 only</a:t>
                      </a:r>
                      <a:endParaRPr lang="en-DE" sz="10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15000"/>
                        </a:lnSpc>
                      </a:pP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Offline 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Session</a:t>
                      </a:r>
                      <a:br>
                        <a:rPr lang="en-US" sz="10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</a:br>
                      <a:r>
                        <a:rPr lang="en-US" sz="800" b="0" kern="1200">
                          <a:solidFill>
                            <a:schemeClr val="lt1"/>
                          </a:solidFill>
                          <a:latin typeface="HurmeGeometricSans1 SemiBold" panose="020B0700020000000000" pitchFamily="34" charset="0"/>
                          <a:ea typeface="+mn-ea"/>
                          <a:cs typeface="Gotham Medium" pitchFamily="50" charset="0"/>
                        </a:rPr>
                        <a:t>(app not used)</a:t>
                      </a:r>
                      <a:endParaRPr lang="en-DE" sz="1000" b="0" kern="1200">
                        <a:solidFill>
                          <a:schemeClr val="lt1"/>
                        </a:solidFill>
                        <a:latin typeface="HurmeGeometricSans1 SemiBold" panose="020B0700020000000000" pitchFamily="34" charset="0"/>
                        <a:ea typeface="+mn-ea"/>
                        <a:cs typeface="Gotham Medium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0034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265362"/>
                  </a:ext>
                </a:extLst>
              </a:tr>
              <a:tr h="50922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Overpressure [s] </a:t>
                      </a:r>
                      <a:r>
                        <a:rPr lang="en-US" sz="1000" b="0" kern="1200" baseline="30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§</a:t>
                      </a:r>
                      <a:endParaRPr lang="en-DE" sz="1000" b="0" kern="1200" baseline="300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44000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16,681,213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1.55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1.64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2.35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599422"/>
                  </a:ext>
                </a:extLst>
              </a:tr>
              <a:tr h="509225">
                <a:tc>
                  <a:txBody>
                    <a:bodyPr/>
                    <a:lstStyle/>
                    <a:p>
                      <a:pPr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Overpressure </a:t>
                      </a:r>
                      <a:b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</a:b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[% of total duration] </a:t>
                      </a:r>
                      <a:r>
                        <a:rPr lang="en-US" sz="1000" b="0" kern="1200" baseline="300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§</a:t>
                      </a:r>
                      <a:endParaRPr lang="en-DE" sz="1000" b="0" kern="1200" baseline="300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144000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16,681,213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1.06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1.35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lnSpc>
                          <a:spcPct val="150000"/>
                        </a:lnSpc>
                      </a:pPr>
                      <a:r>
                        <a:rPr lang="en-US" sz="1000" b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HurmeGeometricSans1 Light" panose="020B0400020000000000" pitchFamily="34" charset="0"/>
                          <a:ea typeface="+mn-ea"/>
                          <a:cs typeface="Gotham Light" pitchFamily="50" charset="0"/>
                        </a:rPr>
                        <a:t>2.04</a:t>
                      </a:r>
                      <a:endParaRPr lang="en-DE" sz="1000" b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HurmeGeometricSans1 Light" panose="020B0400020000000000" pitchFamily="34" charset="0"/>
                        <a:ea typeface="+mn-ea"/>
                        <a:cs typeface="Gotham Light" pitchFamily="50" charset="0"/>
                      </a:endParaRPr>
                    </a:p>
                  </a:txBody>
                  <a:tcPr marL="58069" marR="58069" marT="0" marB="7742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75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006726"/>
                  </a:ext>
                </a:extLst>
              </a:tr>
            </a:tbl>
          </a:graphicData>
        </a:graphic>
      </p:graphicFrame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9777B59-A4CC-496B-B82E-684D1D9B95C3}"/>
              </a:ext>
            </a:extLst>
          </p:cNvPr>
          <p:cNvGrpSpPr/>
          <p:nvPr/>
        </p:nvGrpSpPr>
        <p:grpSpPr>
          <a:xfrm>
            <a:off x="700145" y="436766"/>
            <a:ext cx="1885727" cy="3535739"/>
            <a:chOff x="623888" y="731461"/>
            <a:chExt cx="3006767" cy="5637689"/>
          </a:xfrm>
        </p:grpSpPr>
        <p:pic>
          <p:nvPicPr>
            <p:cNvPr id="42" name="Picture 11">
              <a:extLst>
                <a:ext uri="{FF2B5EF4-FFF2-40B4-BE49-F238E27FC236}">
                  <a16:creationId xmlns:a16="http://schemas.microsoft.com/office/drawing/2014/main" id="{E69EB782-7825-44F6-B958-F0C2CD51B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43" name="Picture 24">
              <a:extLst>
                <a:ext uri="{FF2B5EF4-FFF2-40B4-BE49-F238E27FC236}">
                  <a16:creationId xmlns:a16="http://schemas.microsoft.com/office/drawing/2014/main" id="{002DA098-70EA-40F1-BD53-7420CB183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pic>
        <p:nvPicPr>
          <p:cNvPr id="41" name="Picture 1">
            <a:extLst>
              <a:ext uri="{FF2B5EF4-FFF2-40B4-BE49-F238E27FC236}">
                <a16:creationId xmlns:a16="http://schemas.microsoft.com/office/drawing/2014/main" id="{403F1E41-4276-4528-A681-047E868244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10"/>
          <a:stretch/>
        </p:blipFill>
        <p:spPr>
          <a:xfrm>
            <a:off x="908862" y="1079774"/>
            <a:ext cx="1469297" cy="2714852"/>
          </a:xfrm>
          <a:prstGeom prst="roundRect">
            <a:avLst>
              <a:gd name="adj" fmla="val 9186"/>
            </a:avLst>
          </a:prstGeom>
        </p:spPr>
      </p:pic>
    </p:spTree>
    <p:extLst>
      <p:ext uri="{BB962C8B-B14F-4D97-AF65-F5344CB8AC3E}">
        <p14:creationId xmlns:p14="http://schemas.microsoft.com/office/powerpoint/2010/main" val="4019329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05 3.7037E-7 L 6.25E-7 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ED9E9D-2689-4D97-8848-05F75C2E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09726" y="1"/>
            <a:ext cx="10582273" cy="685799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6CCD7BC-BDA0-47CD-9D3C-66EA6FD8AC1A}"/>
              </a:ext>
            </a:extLst>
          </p:cNvPr>
          <p:cNvSpPr/>
          <p:nvPr/>
        </p:nvSpPr>
        <p:spPr>
          <a:xfrm>
            <a:off x="0" y="0"/>
            <a:ext cx="5305425" cy="6858000"/>
          </a:xfrm>
          <a:prstGeom prst="rect">
            <a:avLst/>
          </a:prstGeom>
          <a:gradFill>
            <a:gsLst>
              <a:gs pos="59000">
                <a:srgbClr val="E7E7E7"/>
              </a:gs>
              <a:gs pos="97000">
                <a:srgbClr val="EFEFEF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B6FB66-4442-4701-8BD0-ACCEF42AC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CE2F64-1AAF-4759-BD28-57E3CDEEE8C2}"/>
              </a:ext>
            </a:extLst>
          </p:cNvPr>
          <p:cNvSpPr txBox="1">
            <a:spLocks/>
          </p:cNvSpPr>
          <p:nvPr/>
        </p:nvSpPr>
        <p:spPr>
          <a:xfrm>
            <a:off x="550793" y="782020"/>
            <a:ext cx="6386512" cy="21201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91440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50" b="0" i="0" u="none" strike="noStrike" cap="all" spc="0" baseline="0">
                <a:solidFill>
                  <a:srgbClr val="20427D"/>
                </a:solidFill>
                <a:uFillTx/>
                <a:latin typeface="+mn-lt"/>
                <a:ea typeface="+mn-ea"/>
                <a:cs typeface="+mn-cs"/>
                <a:sym typeface="HurmeGeometricSans1 Light"/>
              </a:defRPr>
            </a:lvl1pPr>
            <a:lvl2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2pPr>
            <a:lvl3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3pPr>
            <a:lvl4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4pPr>
            <a:lvl5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5pPr>
            <a:lvl6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6pPr>
            <a:lvl7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7pPr>
            <a:lvl8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8pPr>
            <a:lvl9pPr marL="0" marR="0" indent="0" algn="ctr" defTabSz="41275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0" i="0" u="none" strike="noStrike" cap="all" spc="0" baseline="0">
                <a:solidFill>
                  <a:srgbClr val="000000"/>
                </a:solidFill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sym typeface="HurmeGeometricSans1 Light"/>
              </a:rPr>
              <a:t>SUPPLEMENTARY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sym typeface="HurmeGeometricSans1 Light"/>
              </a:rPr>
              <a:t>ANALYSIS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sym typeface="HurmeGeometricSans1 Light"/>
              </a:rPr>
              <a:t>beyond the publication</a:t>
            </a:r>
            <a:endParaRPr kumimoji="0" lang="en-DE" sz="2400" b="0" i="0" u="none" strike="noStrike" kern="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Regular" panose="020B0500020000000000" pitchFamily="34" charset="0"/>
              <a:sym typeface="HurmeGeometricSans1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2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46D81D7C-A7A9-4438-B25F-8301C914AA74}"/>
              </a:ext>
            </a:extLst>
          </p:cNvPr>
          <p:cNvGrpSpPr/>
          <p:nvPr/>
        </p:nvGrpSpPr>
        <p:grpSpPr>
          <a:xfrm>
            <a:off x="541305" y="731461"/>
            <a:ext cx="3006767" cy="5637689"/>
            <a:chOff x="623888" y="731461"/>
            <a:chExt cx="3006767" cy="5637689"/>
          </a:xfrm>
        </p:grpSpPr>
        <p:pic>
          <p:nvPicPr>
            <p:cNvPr id="60" name="Picture 11">
              <a:extLst>
                <a:ext uri="{FF2B5EF4-FFF2-40B4-BE49-F238E27FC236}">
                  <a16:creationId xmlns:a16="http://schemas.microsoft.com/office/drawing/2014/main" id="{FE032DCB-DBE2-4D06-BC7D-FC2C34830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1" name="Picture 24">
              <a:extLst>
                <a:ext uri="{FF2B5EF4-FFF2-40B4-BE49-F238E27FC236}">
                  <a16:creationId xmlns:a16="http://schemas.microsoft.com/office/drawing/2014/main" id="{DDC541DE-04CD-4329-AD27-5459E4AEB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3819525" y="0"/>
            <a:ext cx="837247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Oral-B app data on File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3674459" y="446289"/>
            <a:ext cx="7606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iO + Oral-B app usage shown to improve &amp; sustain key brushing behaviors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WITHIN 5 SESSIONS</a:t>
            </a:r>
            <a:r>
              <a:rPr lang="en-US" sz="24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pic>
        <p:nvPicPr>
          <p:cNvPr id="24" name="Picture 33">
            <a:extLst>
              <a:ext uri="{FF2B5EF4-FFF2-40B4-BE49-F238E27FC236}">
                <a16:creationId xmlns:a16="http://schemas.microsoft.com/office/drawing/2014/main" id="{5C03A16D-F171-49E1-B337-D4D741EE9D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71" b="2477"/>
          <a:stretch/>
        </p:blipFill>
        <p:spPr>
          <a:xfrm>
            <a:off x="870057" y="1625976"/>
            <a:ext cx="2343378" cy="4049713"/>
          </a:xfrm>
          <a:prstGeom prst="roundRect">
            <a:avLst/>
          </a:prstGeom>
        </p:spPr>
      </p:pic>
      <p:sp>
        <p:nvSpPr>
          <p:cNvPr id="32" name="Rectangle 29">
            <a:extLst>
              <a:ext uri="{FF2B5EF4-FFF2-40B4-BE49-F238E27FC236}">
                <a16:creationId xmlns:a16="http://schemas.microsoft.com/office/drawing/2014/main" id="{C3AB6B1B-5375-474F-9BCE-9FD568DAAC44}"/>
              </a:ext>
            </a:extLst>
          </p:cNvPr>
          <p:cNvSpPr/>
          <p:nvPr/>
        </p:nvSpPr>
        <p:spPr>
          <a:xfrm>
            <a:off x="3674458" y="2597437"/>
            <a:ext cx="29019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itchFamily="34" charset="0"/>
                <a:sym typeface="HurmeGeometricSans1 SemiBold"/>
              </a:rPr>
              <a:t>Within the first 5 sessions, brushing habits are seen to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improve </a:t>
            </a: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itchFamily="34" charset="0"/>
                <a:sym typeface="HurmeGeometricSans1 SemiBold"/>
              </a:rPr>
              <a:t>and are then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maintained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sym typeface="HurmeGeometricSans1 SemiBold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itchFamily="34" charset="0"/>
                <a:sym typeface="HurmeGeometricSans1 SemiBold"/>
              </a:rPr>
              <a:t>Coverage and in-app brushing duration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increase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sym typeface="HurmeGeometricSans1 SemiBold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E7E6E6">
                    <a:lumMod val="25000"/>
                  </a:srgbClr>
                </a:solidFill>
                <a:latin typeface="HurmeGeometricSans1 Light" panose="020B0400020000000000" pitchFamily="34" charset="0"/>
                <a:cs typeface="Arial" pitchFamily="34" charset="0"/>
                <a:sym typeface="HurmeGeometricSans1 SemiBold"/>
              </a:rPr>
              <a:t>Overpressure duration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sym typeface="HurmeGeometricSans1 SemiBold"/>
              </a:rPr>
              <a:t>decreases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BA0253E-EBAD-4F32-9D5A-E9825533200B}"/>
              </a:ext>
            </a:extLst>
          </p:cNvPr>
          <p:cNvGrpSpPr/>
          <p:nvPr/>
        </p:nvGrpSpPr>
        <p:grpSpPr>
          <a:xfrm>
            <a:off x="7746004" y="6138332"/>
            <a:ext cx="2150538" cy="600162"/>
            <a:chOff x="8467725" y="6117982"/>
            <a:chExt cx="2150538" cy="600162"/>
          </a:xfrm>
        </p:grpSpPr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997A9E44-F0E3-408E-8799-61D453F49C3B}"/>
                </a:ext>
              </a:extLst>
            </p:cNvPr>
            <p:cNvSpPr txBox="1"/>
            <p:nvPr/>
          </p:nvSpPr>
          <p:spPr>
            <a:xfrm>
              <a:off x="8590895" y="6117982"/>
              <a:ext cx="2027368" cy="6001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Mean (</a:t>
              </a:r>
              <a:r>
                <a:rPr lang="en-US" sz="900" err="1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brushing_session_duration</a:t>
              </a: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)</a:t>
              </a:r>
            </a:p>
            <a:p>
              <a:pPr marL="0" marR="0" lvl="0" indent="0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Mean (</a:t>
              </a:r>
              <a:r>
                <a:rPr lang="en-US" sz="900" err="1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total_coverage</a:t>
              </a: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)</a:t>
              </a:r>
            </a:p>
            <a:p>
              <a:pPr marL="0" marR="0" lvl="0" indent="0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Mean (</a:t>
              </a:r>
              <a:r>
                <a:rPr lang="en-US" sz="900" err="1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pressure_duration_millis</a:t>
              </a:r>
              <a:r>
                <a:rPr lang="en-US" sz="900">
                  <a:solidFill>
                    <a:srgbClr val="E7E6E6">
                      <a:lumMod val="50000"/>
                    </a:srgbClr>
                  </a:solidFill>
                  <a:latin typeface="HurmeGeometricSans1 Light" panose="020B0400020000000000" pitchFamily="34" charset="0"/>
                  <a:cs typeface="Gotham Light" pitchFamily="50" charset="0"/>
                  <a:sym typeface="HurmeGeometricSans1 SemiBold"/>
                </a:rPr>
                <a:t>)</a:t>
              </a:r>
            </a:p>
          </p:txBody>
        </p:sp>
        <p:cxnSp>
          <p:nvCxnSpPr>
            <p:cNvPr id="44" name="Straight Connector 33">
              <a:extLst>
                <a:ext uri="{FF2B5EF4-FFF2-40B4-BE49-F238E27FC236}">
                  <a16:creationId xmlns:a16="http://schemas.microsoft.com/office/drawing/2014/main" id="{ED5CECFD-B3DE-4129-8AD2-53F065443371}"/>
                </a:ext>
              </a:extLst>
            </p:cNvPr>
            <p:cNvCxnSpPr>
              <a:cxnSpLocks/>
            </p:cNvCxnSpPr>
            <p:nvPr/>
          </p:nvCxnSpPr>
          <p:spPr>
            <a:xfrm>
              <a:off x="8467725" y="6283525"/>
              <a:ext cx="148570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5" name="Straight Connector 33">
              <a:extLst>
                <a:ext uri="{FF2B5EF4-FFF2-40B4-BE49-F238E27FC236}">
                  <a16:creationId xmlns:a16="http://schemas.microsoft.com/office/drawing/2014/main" id="{6CB3C5AF-9C54-474B-83B9-21177DD9836D}"/>
                </a:ext>
              </a:extLst>
            </p:cNvPr>
            <p:cNvCxnSpPr>
              <a:cxnSpLocks/>
            </p:cNvCxnSpPr>
            <p:nvPr/>
          </p:nvCxnSpPr>
          <p:spPr>
            <a:xfrm>
              <a:off x="8467725" y="6416875"/>
              <a:ext cx="148570" cy="0"/>
            </a:xfrm>
            <a:prstGeom prst="line">
              <a:avLst/>
            </a:prstGeom>
            <a:noFill/>
            <a:ln w="25400" cap="flat">
              <a:solidFill>
                <a:srgbClr val="13B82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33">
              <a:extLst>
                <a:ext uri="{FF2B5EF4-FFF2-40B4-BE49-F238E27FC236}">
                  <a16:creationId xmlns:a16="http://schemas.microsoft.com/office/drawing/2014/main" id="{49A17461-271A-411E-8E72-6FFAAD942BBF}"/>
                </a:ext>
              </a:extLst>
            </p:cNvPr>
            <p:cNvCxnSpPr>
              <a:cxnSpLocks/>
            </p:cNvCxnSpPr>
            <p:nvPr/>
          </p:nvCxnSpPr>
          <p:spPr>
            <a:xfrm>
              <a:off x="8467725" y="6550225"/>
              <a:ext cx="148570" cy="0"/>
            </a:xfrm>
            <a:prstGeom prst="line">
              <a:avLst/>
            </a:prstGeom>
            <a:noFill/>
            <a:ln w="25400" cap="flat">
              <a:solidFill>
                <a:srgbClr val="F02C4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14D1029-4442-4F3A-8FF4-4725A901023F}"/>
              </a:ext>
            </a:extLst>
          </p:cNvPr>
          <p:cNvGrpSpPr/>
          <p:nvPr/>
        </p:nvGrpSpPr>
        <p:grpSpPr>
          <a:xfrm>
            <a:off x="6767649" y="1689394"/>
            <a:ext cx="4964886" cy="4188999"/>
            <a:chOff x="6573320" y="1689394"/>
            <a:chExt cx="4964886" cy="4188999"/>
          </a:xfrm>
        </p:grpSpPr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DB394808-1230-4E4C-8E5F-E987CED44179}"/>
                </a:ext>
              </a:extLst>
            </p:cNvPr>
            <p:cNvSpPr/>
            <p:nvPr/>
          </p:nvSpPr>
          <p:spPr>
            <a:xfrm>
              <a:off x="10505551" y="2461930"/>
              <a:ext cx="9797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Brushing 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Duration </a:t>
              </a:r>
              <a:endPara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28" name="Rectangle 21">
              <a:extLst>
                <a:ext uri="{FF2B5EF4-FFF2-40B4-BE49-F238E27FC236}">
                  <a16:creationId xmlns:a16="http://schemas.microsoft.com/office/drawing/2014/main" id="{1F0BAB04-7E7C-4725-984C-362C1FA251A2}"/>
                </a:ext>
              </a:extLst>
            </p:cNvPr>
            <p:cNvSpPr/>
            <p:nvPr/>
          </p:nvSpPr>
          <p:spPr>
            <a:xfrm>
              <a:off x="10505551" y="3660599"/>
              <a:ext cx="103265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Total 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Coverage</a:t>
              </a:r>
              <a:endPara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29" name="Rectangle 22">
              <a:extLst>
                <a:ext uri="{FF2B5EF4-FFF2-40B4-BE49-F238E27FC236}">
                  <a16:creationId xmlns:a16="http://schemas.microsoft.com/office/drawing/2014/main" id="{3484090B-8765-436D-AC5D-BC3C2F257431}"/>
                </a:ext>
              </a:extLst>
            </p:cNvPr>
            <p:cNvSpPr/>
            <p:nvPr/>
          </p:nvSpPr>
          <p:spPr>
            <a:xfrm>
              <a:off x="10505551" y="4818899"/>
              <a:ext cx="9653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Pressure </a:t>
              </a:r>
              <a:b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</a:b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Duration</a:t>
              </a:r>
              <a:endPara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2057240-EBC6-40A0-ACED-5EEC7031F255}"/>
                </a:ext>
              </a:extLst>
            </p:cNvPr>
            <p:cNvGrpSpPr/>
            <p:nvPr/>
          </p:nvGrpSpPr>
          <p:grpSpPr>
            <a:xfrm>
              <a:off x="6573320" y="1932721"/>
              <a:ext cx="3829311" cy="3945672"/>
              <a:chOff x="6676240" y="1876426"/>
              <a:chExt cx="3829311" cy="3945672"/>
            </a:xfrm>
          </p:grpSpPr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F69DAD0B-F138-448F-8B7F-EFC419A208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04"/>
              <a:stretch/>
            </p:blipFill>
            <p:spPr bwMode="auto">
              <a:xfrm>
                <a:off x="6676240" y="1952341"/>
                <a:ext cx="3829311" cy="3869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5589EDC6-8B55-437F-9006-8168C1CC7875}"/>
                  </a:ext>
                </a:extLst>
              </p:cNvPr>
              <p:cNvSpPr/>
              <p:nvPr/>
            </p:nvSpPr>
            <p:spPr>
              <a:xfrm>
                <a:off x="8077200" y="1876426"/>
                <a:ext cx="990600" cy="1714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7" name="TextBox 19">
              <a:extLst>
                <a:ext uri="{FF2B5EF4-FFF2-40B4-BE49-F238E27FC236}">
                  <a16:creationId xmlns:a16="http://schemas.microsoft.com/office/drawing/2014/main" id="{959D41C8-E6C5-4AEB-BD56-8D33A7477C60}"/>
                </a:ext>
              </a:extLst>
            </p:cNvPr>
            <p:cNvSpPr txBox="1"/>
            <p:nvPr/>
          </p:nvSpPr>
          <p:spPr>
            <a:xfrm>
              <a:off x="6748338" y="1689394"/>
              <a:ext cx="3757213" cy="4308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Brushing Habits over Time</a:t>
              </a:r>
            </a:p>
          </p:txBody>
        </p: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EBFF1579-F071-4166-A171-E92C1DFB38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27"/>
          <a:stretch/>
        </p:blipFill>
        <p:spPr>
          <a:xfrm>
            <a:off x="5320128" y="7177242"/>
            <a:ext cx="1571099" cy="66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413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B6C19C-2C5B-4117-9999-C5374909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5262889-51E1-4318-869B-DDFB85C79381}"/>
              </a:ext>
            </a:extLst>
          </p:cNvPr>
          <p:cNvSpPr txBox="1"/>
          <p:nvPr/>
        </p:nvSpPr>
        <p:spPr>
          <a:xfrm>
            <a:off x="-9144" y="6333644"/>
            <a:ext cx="9076944" cy="523220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¹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  <a:hlinkClick r:id="rId3"/>
              </a:rPr>
              <a:t>https://fdiworlddental.org/gphp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urmeGeometricSans1 Light" panose="020B0400020000000000" pitchFamily="34" charset="0"/>
              <a:cs typeface="Gotham Light" pitchFamily="50" charset="0"/>
            </a:endParaRP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2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Newton, JT,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Asimakopoulou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, K. Behavioral models for periodontal health and disease.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2000. 2018; 78: 201– 211. https://doi.org/10.1111/prd.12236</a:t>
            </a: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3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Sanz M, J Clin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 2020 Jul;47 Suppl 22(Suppl 22):4-60.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: 10.1111/jcpe.13290. Erratum in: J Clin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 2021 Jan;48(1):163. PMID: 32383274; PMCID: PMC7891343.</a:t>
            </a: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4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Soldani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FA et al Cochrane Database Syst Rev. 2018 Oct 31;10(10):CD007447.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: 10.1002/14651858.CD007447.pub2. PMID: 30380139; PMCID: PMC6516798.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2F5F664-A1E1-4F01-8C26-C0D0CB4C924D}"/>
              </a:ext>
            </a:extLst>
          </p:cNvPr>
          <p:cNvSpPr txBox="1"/>
          <p:nvPr/>
        </p:nvSpPr>
        <p:spPr>
          <a:xfrm>
            <a:off x="529622" y="515590"/>
            <a:ext cx="1045792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GUIDANCE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is essential for establishing good oral hygiene behaviors, 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yet evidence to support conventional interventions is limited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4F1DA28-E0AC-4011-858A-0C11F9D35180}"/>
              </a:ext>
            </a:extLst>
          </p:cNvPr>
          <p:cNvGrpSpPr/>
          <p:nvPr/>
        </p:nvGrpSpPr>
        <p:grpSpPr>
          <a:xfrm>
            <a:off x="648171" y="2822890"/>
            <a:ext cx="2332894" cy="2123531"/>
            <a:chOff x="648171" y="2240876"/>
            <a:chExt cx="2332894" cy="2123531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8F3D45C-EC20-40B7-9BAF-8746DE38A708}"/>
                </a:ext>
              </a:extLst>
            </p:cNvPr>
            <p:cNvSpPr/>
            <p:nvPr/>
          </p:nvSpPr>
          <p:spPr>
            <a:xfrm>
              <a:off x="648171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6DE59BD-399D-422E-B52B-E9B8EA9022E2}"/>
                </a:ext>
              </a:extLst>
            </p:cNvPr>
            <p:cNvSpPr/>
            <p:nvPr/>
          </p:nvSpPr>
          <p:spPr>
            <a:xfrm>
              <a:off x="679268" y="3573175"/>
              <a:ext cx="2301797" cy="507831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Up to 50% of the global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adult population suffers from periodontal disease</a:t>
              </a:r>
              <a:r>
                <a:rPr kumimoji="0" lang="en-US" sz="1100" b="0" i="0" u="none" strike="noStrike" kern="1200" cap="none" spc="0" normalizeH="0" baseline="3000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1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Gotham-Light" pitchFamily="50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F0DA09CF-5CA1-4D29-BA71-BA64D144B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t="10089" r="10088" b="12008"/>
          <a:stretch/>
        </p:blipFill>
        <p:spPr>
          <a:xfrm>
            <a:off x="1050651" y="2392563"/>
            <a:ext cx="1527935" cy="1438756"/>
          </a:xfrm>
          <a:prstGeom prst="ellipse">
            <a:avLst/>
          </a:prstGeom>
          <a:ln w="31750">
            <a:solidFill>
              <a:srgbClr val="003478"/>
            </a:solidFill>
          </a:ln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BA5B46D-C4E8-4FDC-A7E3-112E199EB96D}"/>
              </a:ext>
            </a:extLst>
          </p:cNvPr>
          <p:cNvGrpSpPr/>
          <p:nvPr/>
        </p:nvGrpSpPr>
        <p:grpSpPr>
          <a:xfrm>
            <a:off x="9067800" y="7031682"/>
            <a:ext cx="2332893" cy="2405587"/>
            <a:chOff x="9067800" y="4452412"/>
            <a:chExt cx="2332893" cy="2405587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5D2E230-F222-4687-94B2-1D6FE021C6A6}"/>
                </a:ext>
              </a:extLst>
            </p:cNvPr>
            <p:cNvSpPr/>
            <p:nvPr/>
          </p:nvSpPr>
          <p:spPr>
            <a:xfrm>
              <a:off x="9067800" y="4452412"/>
              <a:ext cx="2332893" cy="2405587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47">
              <a:extLst>
                <a:ext uri="{FF2B5EF4-FFF2-40B4-BE49-F238E27FC236}">
                  <a16:creationId xmlns:a16="http://schemas.microsoft.com/office/drawing/2014/main" id="{26C065E1-752C-47ED-A11D-90667A9F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2535" y="6030496"/>
              <a:ext cx="983422" cy="389726"/>
            </a:xfrm>
            <a:prstGeom prst="rect">
              <a:avLst/>
            </a:prstGeom>
          </p:spPr>
        </p:pic>
        <p:sp>
          <p:nvSpPr>
            <p:cNvPr id="30" name="TextBox 50">
              <a:extLst>
                <a:ext uri="{FF2B5EF4-FFF2-40B4-BE49-F238E27FC236}">
                  <a16:creationId xmlns:a16="http://schemas.microsoft.com/office/drawing/2014/main" id="{382C7B31-CB1D-45C0-BE3E-702F9C3F0FDB}"/>
                </a:ext>
              </a:extLst>
            </p:cNvPr>
            <p:cNvSpPr txBox="1"/>
            <p:nvPr/>
          </p:nvSpPr>
          <p:spPr>
            <a:xfrm>
              <a:off x="9165005" y="4553197"/>
              <a:ext cx="2138482" cy="13926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“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There was </a:t>
              </a:r>
              <a:r>
                <a:rPr lang="en-US" sz="1050">
                  <a:solidFill>
                    <a:schemeClr val="bg1"/>
                  </a:solidFill>
                  <a:latin typeface="HurmeGeometricSans1 SemiBold" panose="020B0700020000000000" pitchFamily="34" charset="0"/>
                  <a:cs typeface="Arial" pitchFamily="34" charset="0"/>
                </a:rPr>
                <a:t>insufficient high‐quality evidence to recommend any specific 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one‐to‐one </a:t>
              </a:r>
              <a:r>
                <a:rPr lang="en-US" sz="1050">
                  <a:solidFill>
                    <a:schemeClr val="bg1"/>
                  </a:solidFill>
                  <a:latin typeface="HurmeGeometricSans1 SemiBold" panose="020B0700020000000000" pitchFamily="34" charset="0"/>
                  <a:cs typeface="Arial" pitchFamily="34" charset="0"/>
                </a:rPr>
                <a:t>OHA method as being effective in improving oral health 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or being more effective than any other method” </a:t>
              </a:r>
              <a:r>
                <a:rPr lang="en-US" sz="1050" baseline="300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4</a:t>
              </a:r>
              <a:endParaRPr lang="en-DE" sz="1100" baseline="30000">
                <a:solidFill>
                  <a:schemeClr val="bg1"/>
                </a:solidFill>
                <a:latin typeface="HurmeGeometricSans1 Light" panose="020B0400020000000000" pitchFamily="34" charset="0"/>
                <a:cs typeface="Arial" pitchFamily="34" charset="0"/>
              </a:endParaRPr>
            </a:p>
          </p:txBody>
        </p:sp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07D93A1F-EC6A-402A-9227-010EB288DDE5}"/>
                </a:ext>
              </a:extLst>
            </p:cNvPr>
            <p:cNvSpPr txBox="1"/>
            <p:nvPr/>
          </p:nvSpPr>
          <p:spPr>
            <a:xfrm>
              <a:off x="9089445" y="6470971"/>
              <a:ext cx="2289603" cy="230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Systematic Review &amp; Meta Analysis</a:t>
              </a:r>
              <a:endParaRPr lang="en-DE" sz="900">
                <a:solidFill>
                  <a:schemeClr val="bg1"/>
                </a:solidFill>
                <a:latin typeface="HurmeGeometricSans1 Light" panose="020B0400020000000000" pitchFamily="34" charset="0"/>
                <a:cs typeface="Arial" pitchFamily="34" charset="0"/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ECD8636-3F73-4EB9-98DB-BBCF3BC94012}"/>
              </a:ext>
            </a:extLst>
          </p:cNvPr>
          <p:cNvGrpSpPr/>
          <p:nvPr/>
        </p:nvGrpSpPr>
        <p:grpSpPr>
          <a:xfrm>
            <a:off x="3454714" y="2822890"/>
            <a:ext cx="2332894" cy="2123531"/>
            <a:chOff x="3432562" y="2240876"/>
            <a:chExt cx="2332894" cy="2123531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A978600-2383-4B3D-A389-AFAB991065BE}"/>
                </a:ext>
              </a:extLst>
            </p:cNvPr>
            <p:cNvSpPr/>
            <p:nvPr/>
          </p:nvSpPr>
          <p:spPr>
            <a:xfrm>
              <a:off x="3432562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66AAF9DA-F6EB-4513-83D6-553465398A0D}"/>
                </a:ext>
              </a:extLst>
            </p:cNvPr>
            <p:cNvSpPr/>
            <p:nvPr/>
          </p:nvSpPr>
          <p:spPr>
            <a:xfrm>
              <a:off x="3463659" y="3573175"/>
              <a:ext cx="2301797" cy="677108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cs typeface="Gotham-Medium" pitchFamily="50" charset="0"/>
                </a:rPr>
                <a:t>Maintenance of periodontal health is critically dependent upon the behavior of the patient</a:t>
              </a:r>
              <a:r>
                <a:rPr lang="en-US" sz="1100" baseline="30000">
                  <a:solidFill>
                    <a:srgbClr val="003478"/>
                  </a:solidFill>
                  <a:latin typeface="HurmeGeometricSans1 Regular" panose="020B0500020000000000" pitchFamily="34" charset="0"/>
                  <a:cs typeface="Gotham-Medium" pitchFamily="50" charset="0"/>
                </a:rPr>
                <a:t>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cs typeface="Gotham-Light" pitchFamily="50" charset="0"/>
              </a:endParaRPr>
            </a:p>
          </p:txBody>
        </p:sp>
      </p:grpSp>
      <p:pic>
        <p:nvPicPr>
          <p:cNvPr id="32" name="Picture 19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709DB1D1-5BFC-4696-9B7C-A0AA30306EF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t="12001" r="26862" b="13638"/>
          <a:stretch/>
        </p:blipFill>
        <p:spPr>
          <a:xfrm>
            <a:off x="3780797" y="2320625"/>
            <a:ext cx="1680729" cy="1582632"/>
          </a:xfrm>
          <a:prstGeom prst="ellipse">
            <a:avLst/>
          </a:prstGeom>
          <a:ln w="31750">
            <a:solidFill>
              <a:srgbClr val="003478"/>
            </a:solidFill>
          </a:ln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07424B2-1CE5-4F9C-BBAB-8A320BBB6AAF}"/>
              </a:ext>
            </a:extLst>
          </p:cNvPr>
          <p:cNvGrpSpPr/>
          <p:nvPr/>
        </p:nvGrpSpPr>
        <p:grpSpPr>
          <a:xfrm>
            <a:off x="6261257" y="2822890"/>
            <a:ext cx="2332894" cy="2123531"/>
            <a:chOff x="6216953" y="2240876"/>
            <a:chExt cx="2332894" cy="2123531"/>
          </a:xfrm>
          <a:solidFill>
            <a:srgbClr val="E3E3E3"/>
          </a:solidFill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1F87561-E6B9-4537-8134-31A3BE32C440}"/>
                </a:ext>
              </a:extLst>
            </p:cNvPr>
            <p:cNvSpPr/>
            <p:nvPr/>
          </p:nvSpPr>
          <p:spPr>
            <a:xfrm>
              <a:off x="6216953" y="2240876"/>
              <a:ext cx="2332894" cy="21235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77DE8899-0ADE-482C-9027-AA54F382351C}"/>
                </a:ext>
              </a:extLst>
            </p:cNvPr>
            <p:cNvSpPr/>
            <p:nvPr/>
          </p:nvSpPr>
          <p:spPr>
            <a:xfrm>
              <a:off x="6237229" y="3573175"/>
              <a:ext cx="2301797" cy="507831"/>
            </a:xfrm>
            <a:prstGeom prst="rect">
              <a:avLst/>
            </a:prstGeom>
            <a:grp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cs typeface="Gotham-Medium" pitchFamily="50" charset="0"/>
                </a:rPr>
                <a:t>Dental Professionals must provide Oral Hygiene Advice  to their patients</a:t>
              </a:r>
              <a:r>
                <a:rPr lang="en-US" sz="1100" baseline="30000">
                  <a:solidFill>
                    <a:srgbClr val="003478"/>
                  </a:solidFill>
                  <a:latin typeface="HurmeGeometricSans1 Regular" panose="020B0500020000000000" pitchFamily="34" charset="0"/>
                  <a:cs typeface="Gotham-Medium" pitchFamily="50" charset="0"/>
                </a:rPr>
                <a:t>3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cs typeface="Gotham-Light" pitchFamily="50" charset="0"/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EA28EB2-1943-4D27-B808-285A32C719CB}"/>
              </a:ext>
            </a:extLst>
          </p:cNvPr>
          <p:cNvGrpSpPr/>
          <p:nvPr/>
        </p:nvGrpSpPr>
        <p:grpSpPr>
          <a:xfrm>
            <a:off x="6569848" y="2318739"/>
            <a:ext cx="1715713" cy="1582632"/>
            <a:chOff x="6525544" y="1736725"/>
            <a:chExt cx="1715713" cy="1582632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9E03E36-0107-4958-AA06-F855D8CDCD35}"/>
                </a:ext>
              </a:extLst>
            </p:cNvPr>
            <p:cNvSpPr/>
            <p:nvPr/>
          </p:nvSpPr>
          <p:spPr>
            <a:xfrm>
              <a:off x="6525544" y="1736725"/>
              <a:ext cx="1715713" cy="158263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4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Box 44">
              <a:extLst>
                <a:ext uri="{FF2B5EF4-FFF2-40B4-BE49-F238E27FC236}">
                  <a16:creationId xmlns:a16="http://schemas.microsoft.com/office/drawing/2014/main" id="{7F9B925D-8E24-43C4-88B7-0B852D4D626B}"/>
                </a:ext>
              </a:extLst>
            </p:cNvPr>
            <p:cNvSpPr txBox="1"/>
            <p:nvPr/>
          </p:nvSpPr>
          <p:spPr>
            <a:xfrm>
              <a:off x="6770544" y="2788997"/>
              <a:ext cx="1225712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  <a:t>Guidelines for </a:t>
              </a:r>
              <a:b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</a:b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  <a:t>Clinical Practice </a:t>
              </a:r>
              <a:endParaRPr kumimoji="0" lang="en-DE" sz="900" b="0" i="0" u="none" strike="noStrike" kern="0" cap="none" spc="0" normalizeH="0" baseline="0" noProof="0">
                <a:ln>
                  <a:noFill/>
                </a:ln>
                <a:solidFill>
                  <a:srgbClr val="2F56A0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</a:endParaRPr>
            </a:p>
          </p:txBody>
        </p:sp>
        <p:pic>
          <p:nvPicPr>
            <p:cNvPr id="28" name="Picture 46">
              <a:extLst>
                <a:ext uri="{FF2B5EF4-FFF2-40B4-BE49-F238E27FC236}">
                  <a16:creationId xmlns:a16="http://schemas.microsoft.com/office/drawing/2014/main" id="{B4CBD6E2-D442-4376-87A6-8435FAA79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5541" y="2054690"/>
              <a:ext cx="1005172" cy="583583"/>
            </a:xfrm>
            <a:prstGeom prst="rect">
              <a:avLst/>
            </a:prstGeom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B4F02D8B-9181-42FE-900C-8EB0F933FD0E}"/>
              </a:ext>
            </a:extLst>
          </p:cNvPr>
          <p:cNvGrpSpPr/>
          <p:nvPr/>
        </p:nvGrpSpPr>
        <p:grpSpPr>
          <a:xfrm>
            <a:off x="9067800" y="2822890"/>
            <a:ext cx="2332894" cy="2123531"/>
            <a:chOff x="9067800" y="2240876"/>
            <a:chExt cx="2332894" cy="2123531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1F769F33-C679-4E57-A700-21D547A811C7}"/>
                </a:ext>
              </a:extLst>
            </p:cNvPr>
            <p:cNvSpPr/>
            <p:nvPr/>
          </p:nvSpPr>
          <p:spPr>
            <a:xfrm>
              <a:off x="9067800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8E1D0E9-2719-4898-8B7F-0116AC59806A}"/>
                </a:ext>
              </a:extLst>
            </p:cNvPr>
            <p:cNvSpPr/>
            <p:nvPr/>
          </p:nvSpPr>
          <p:spPr>
            <a:xfrm>
              <a:off x="9089445" y="3544917"/>
              <a:ext cx="2289603" cy="523220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Conventional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interventions have limited outcomes</a:t>
              </a:r>
              <a:r>
                <a:rPr kumimoji="0" lang="en-US" sz="1100" b="0" i="0" u="none" strike="noStrike" kern="1200" cap="none" spc="0" normalizeH="0" baseline="3000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4</a:t>
              </a:r>
              <a:endPara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Gotham-Light" pitchFamily="50" charset="0"/>
              </a:endParaRPr>
            </a:p>
          </p:txBody>
        </p:sp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6AF75EC4-9C46-476C-A1CF-FAE29770F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15" t="5716" r="7329" b="9470"/>
          <a:stretch/>
        </p:blipFill>
        <p:spPr>
          <a:xfrm>
            <a:off x="9454378" y="2390677"/>
            <a:ext cx="1559739" cy="1438756"/>
          </a:xfrm>
          <a:prstGeom prst="ellipse">
            <a:avLst/>
          </a:prstGeom>
          <a:ln w="31750">
            <a:solidFill>
              <a:srgbClr val="003478"/>
            </a:solidFill>
          </a:ln>
          <a:effectLst/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A8F95243-9EE5-466C-ABC6-0B7517BD64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7000">
            <a:off x="6065034" y="-6054764"/>
            <a:ext cx="3006767" cy="5637689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472480BA-AAB8-4654-B034-C74098C50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57000">
            <a:off x="6527649" y="-5488405"/>
            <a:ext cx="2081537" cy="4504970"/>
          </a:xfrm>
          <a:prstGeom prst="rect">
            <a:avLst/>
          </a:prstGeom>
        </p:spPr>
      </p:pic>
      <p:sp>
        <p:nvSpPr>
          <p:cNvPr id="58" name="TextBox 6">
            <a:extLst>
              <a:ext uri="{FF2B5EF4-FFF2-40B4-BE49-F238E27FC236}">
                <a16:creationId xmlns:a16="http://schemas.microsoft.com/office/drawing/2014/main" id="{D507E23E-C02D-463F-8BF3-75F988467A64}"/>
              </a:ext>
            </a:extLst>
          </p:cNvPr>
          <p:cNvSpPr txBox="1"/>
          <p:nvPr/>
        </p:nvSpPr>
        <p:spPr>
          <a:xfrm>
            <a:off x="867036" y="8074002"/>
            <a:ext cx="10457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IT’S HARD TO CHANGE BEHAVIOR</a:t>
            </a:r>
          </a:p>
        </p:txBody>
      </p:sp>
      <p:pic>
        <p:nvPicPr>
          <p:cNvPr id="34" name="M8-black-Kopie.png" descr="M8-black-Kopie.png">
            <a:extLst>
              <a:ext uri="{FF2B5EF4-FFF2-40B4-BE49-F238E27FC236}">
                <a16:creationId xmlns:a16="http://schemas.microsoft.com/office/drawing/2014/main" id="{1216540F-CA70-4275-8FFC-F4668D39661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466" r="25919" b="37426"/>
          <a:stretch/>
        </p:blipFill>
        <p:spPr>
          <a:xfrm>
            <a:off x="9830753" y="6442438"/>
            <a:ext cx="2369171" cy="73003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055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12432953" y="0"/>
            <a:ext cx="837247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0B13C4E-2FD3-45B0-BA3E-3F88E1B00DAC}"/>
              </a:ext>
            </a:extLst>
          </p:cNvPr>
          <p:cNvGrpSpPr/>
          <p:nvPr/>
        </p:nvGrpSpPr>
        <p:grpSpPr>
          <a:xfrm>
            <a:off x="-3254948" y="731461"/>
            <a:ext cx="3006767" cy="5637689"/>
            <a:chOff x="623888" y="731461"/>
            <a:chExt cx="3006767" cy="5637689"/>
          </a:xfrm>
        </p:grpSpPr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633DF340-4B3F-4911-99E9-C612FCB7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912AA56A-EBE4-4C5E-BB25-9568D6B81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88" b="89153"/>
            <a:stretch/>
          </p:blipFill>
          <p:spPr>
            <a:xfrm>
              <a:off x="1005841" y="1268413"/>
              <a:ext cx="2256472" cy="331729"/>
            </a:xfrm>
            <a:prstGeom prst="rect">
              <a:avLst/>
            </a:prstGeom>
          </p:spPr>
        </p:pic>
      </p:grpSp>
      <p:pic>
        <p:nvPicPr>
          <p:cNvPr id="36" name="Picture 33">
            <a:extLst>
              <a:ext uri="{FF2B5EF4-FFF2-40B4-BE49-F238E27FC236}">
                <a16:creationId xmlns:a16="http://schemas.microsoft.com/office/drawing/2014/main" id="{CCF56DDA-067A-4F03-9917-CBB60A8B10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71" b="2477"/>
          <a:stretch/>
        </p:blipFill>
        <p:spPr>
          <a:xfrm>
            <a:off x="-2926196" y="1625976"/>
            <a:ext cx="2343378" cy="4049713"/>
          </a:xfrm>
          <a:prstGeom prst="round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BCFE142-00F0-4E90-9791-BD28E6E5E3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727"/>
          <a:stretch/>
        </p:blipFill>
        <p:spPr>
          <a:xfrm>
            <a:off x="5320128" y="419100"/>
            <a:ext cx="1571099" cy="664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5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4334815" y="841146"/>
            <a:ext cx="4528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DAILY CLEAN </a:t>
            </a:r>
          </a:p>
          <a:p>
            <a:pPr lvl="0">
              <a:defRPr/>
            </a:pPr>
            <a:r>
              <a:rPr lang="en-US" sz="2400" spc="-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is the mode most often used </a:t>
            </a:r>
          </a:p>
          <a:p>
            <a:pPr lvl="0">
              <a:defRPr/>
            </a:pPr>
            <a:r>
              <a:rPr lang="en-US" sz="2400" spc="-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among </a:t>
            </a:r>
            <a:r>
              <a:rPr lang="en-US" sz="2400" err="1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iO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brushers*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BC16511-AAFB-4C8A-ABE4-02985D46E723}"/>
              </a:ext>
            </a:extLst>
          </p:cNvPr>
          <p:cNvSpPr/>
          <p:nvPr/>
        </p:nvSpPr>
        <p:spPr>
          <a:xfrm>
            <a:off x="12432953" y="0"/>
            <a:ext cx="8372475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8203316" y="6481334"/>
            <a:ext cx="3854031" cy="230832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9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* 8,626,019 total sessions with reliable data July 2020-June 2021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E4BC3FF-7182-45FB-9E91-FDA480243F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81947" y="620713"/>
            <a:ext cx="3006767" cy="5637689"/>
          </a:xfrm>
          <a:prstGeom prst="rect">
            <a:avLst/>
          </a:prstGeom>
          <a:effectLst>
            <a:outerShdw blurRad="520700" dist="177800" dir="2400000" sx="103000" sy="103000" algn="t" rotWithShape="0">
              <a:prstClr val="black">
                <a:alpha val="30000"/>
              </a:prstClr>
            </a:outerShdw>
          </a:effectLst>
        </p:spPr>
      </p:pic>
      <p:pic>
        <p:nvPicPr>
          <p:cNvPr id="24" name="Picture 33">
            <a:extLst>
              <a:ext uri="{FF2B5EF4-FFF2-40B4-BE49-F238E27FC236}">
                <a16:creationId xmlns:a16="http://schemas.microsoft.com/office/drawing/2014/main" id="{5C03A16D-F171-49E1-B337-D4D741EE9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71" b="2477"/>
          <a:stretch/>
        </p:blipFill>
        <p:spPr>
          <a:xfrm>
            <a:off x="-3048800" y="1625976"/>
            <a:ext cx="2343378" cy="4049713"/>
          </a:xfrm>
          <a:prstGeom prst="round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FB4B164-6A1E-4A55-812B-0113AF54FFE1}"/>
              </a:ext>
            </a:extLst>
          </p:cNvPr>
          <p:cNvGrpSpPr/>
          <p:nvPr/>
        </p:nvGrpSpPr>
        <p:grpSpPr>
          <a:xfrm>
            <a:off x="4290194" y="2726198"/>
            <a:ext cx="7555731" cy="2704950"/>
            <a:chOff x="4290194" y="2726198"/>
            <a:chExt cx="7555731" cy="2704950"/>
          </a:xfrm>
        </p:grpSpPr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78750023-071E-44EE-B37D-486AF21DB6C5}"/>
                </a:ext>
              </a:extLst>
            </p:cNvPr>
            <p:cNvSpPr txBox="1"/>
            <p:nvPr/>
          </p:nvSpPr>
          <p:spPr>
            <a:xfrm>
              <a:off x="9834366" y="3584067"/>
              <a:ext cx="2011559" cy="7317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% of sessions </a:t>
              </a:r>
            </a:p>
            <a:p>
              <a:pPr marL="0" marR="0" lvl="0" indent="0" defTabSz="45720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per mode</a:t>
              </a: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C3CF7E3B-301D-402C-A9C2-FD14985C1508}"/>
                </a:ext>
              </a:extLst>
            </p:cNvPr>
            <p:cNvGrpSpPr/>
            <p:nvPr/>
          </p:nvGrpSpPr>
          <p:grpSpPr>
            <a:xfrm>
              <a:off x="4290194" y="2726198"/>
              <a:ext cx="5409835" cy="2704950"/>
              <a:chOff x="4252094" y="2765953"/>
              <a:chExt cx="5409835" cy="2704950"/>
            </a:xfrm>
          </p:grpSpPr>
          <p:pic>
            <p:nvPicPr>
              <p:cNvPr id="11" name="p6_M9 - Modes.png" descr="p6_M9 - Modes.png">
                <a:extLst>
                  <a:ext uri="{FF2B5EF4-FFF2-40B4-BE49-F238E27FC236}">
                    <a16:creationId xmlns:a16="http://schemas.microsoft.com/office/drawing/2014/main" id="{C4F0C201-5CA5-4223-85F8-6245E4902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1" r="16616" b="393"/>
              <a:stretch/>
            </p:blipFill>
            <p:spPr>
              <a:xfrm>
                <a:off x="4252094" y="2765953"/>
                <a:ext cx="5409835" cy="249827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2" name="TextBox 29">
                <a:extLst>
                  <a:ext uri="{FF2B5EF4-FFF2-40B4-BE49-F238E27FC236}">
                    <a16:creationId xmlns:a16="http://schemas.microsoft.com/office/drawing/2014/main" id="{96B0AC4F-3A08-48AA-8ED4-F6ACAF7908B7}"/>
                  </a:ext>
                </a:extLst>
              </p:cNvPr>
              <p:cNvSpPr txBox="1"/>
              <p:nvPr/>
            </p:nvSpPr>
            <p:spPr>
              <a:xfrm>
                <a:off x="4566470" y="5255459"/>
                <a:ext cx="537325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71 %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13" name="TextBox 32">
                <a:extLst>
                  <a:ext uri="{FF2B5EF4-FFF2-40B4-BE49-F238E27FC236}">
                    <a16:creationId xmlns:a16="http://schemas.microsoft.com/office/drawing/2014/main" id="{649804B0-3235-4338-B016-4BB35E89DE80}"/>
                  </a:ext>
                </a:extLst>
              </p:cNvPr>
              <p:cNvSpPr txBox="1"/>
              <p:nvPr/>
            </p:nvSpPr>
            <p:spPr>
              <a:xfrm>
                <a:off x="5412839" y="5255459"/>
                <a:ext cx="538928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13 %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14" name="TextBox 33">
                <a:extLst>
                  <a:ext uri="{FF2B5EF4-FFF2-40B4-BE49-F238E27FC236}">
                    <a16:creationId xmlns:a16="http://schemas.microsoft.com/office/drawing/2014/main" id="{01A9485B-B317-4CCD-AB46-A98A35562BF6}"/>
                  </a:ext>
                </a:extLst>
              </p:cNvPr>
              <p:cNvSpPr txBox="1"/>
              <p:nvPr/>
            </p:nvSpPr>
            <p:spPr>
              <a:xfrm>
                <a:off x="7216290" y="5255459"/>
                <a:ext cx="497249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11 %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15" name="TextBox 36">
                <a:extLst>
                  <a:ext uri="{FF2B5EF4-FFF2-40B4-BE49-F238E27FC236}">
                    <a16:creationId xmlns:a16="http://schemas.microsoft.com/office/drawing/2014/main" id="{E10324B4-AF77-4C2C-97D6-311FF21136FC}"/>
                  </a:ext>
                </a:extLst>
              </p:cNvPr>
              <p:cNvSpPr txBox="1"/>
              <p:nvPr/>
            </p:nvSpPr>
            <p:spPr>
              <a:xfrm>
                <a:off x="6331125" y="5255459"/>
                <a:ext cx="428322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6%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16" name="TextBox 37">
                <a:extLst>
                  <a:ext uri="{FF2B5EF4-FFF2-40B4-BE49-F238E27FC236}">
                    <a16:creationId xmlns:a16="http://schemas.microsoft.com/office/drawing/2014/main" id="{E3FE6407-5F22-44D1-AF93-971E952937E5}"/>
                  </a:ext>
                </a:extLst>
              </p:cNvPr>
              <p:cNvSpPr txBox="1"/>
              <p:nvPr/>
            </p:nvSpPr>
            <p:spPr>
              <a:xfrm>
                <a:off x="8104966" y="5255459"/>
                <a:ext cx="482824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4 %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18" name="TextBox 37">
                <a:extLst>
                  <a:ext uri="{FF2B5EF4-FFF2-40B4-BE49-F238E27FC236}">
                    <a16:creationId xmlns:a16="http://schemas.microsoft.com/office/drawing/2014/main" id="{A1F22599-ABD4-41BF-83F4-8B283A7FFE2B}"/>
                  </a:ext>
                </a:extLst>
              </p:cNvPr>
              <p:cNvSpPr txBox="1"/>
              <p:nvPr/>
            </p:nvSpPr>
            <p:spPr>
              <a:xfrm>
                <a:off x="9016479" y="5255459"/>
                <a:ext cx="476412" cy="2154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>
                    <a:solidFill>
                      <a:srgbClr val="003478"/>
                    </a:solidFill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3 </a:t>
                </a: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%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D31A07F2-C132-4737-A08F-13B653AA2E0C}"/>
              </a:ext>
            </a:extLst>
          </p:cNvPr>
          <p:cNvGrpSpPr/>
          <p:nvPr/>
        </p:nvGrpSpPr>
        <p:grpSpPr>
          <a:xfrm>
            <a:off x="12432953" y="515706"/>
            <a:ext cx="3160923" cy="5926732"/>
            <a:chOff x="623888" y="731461"/>
            <a:chExt cx="3006767" cy="5637689"/>
          </a:xfrm>
        </p:grpSpPr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567767C2-B2C8-4FC6-8BBA-99F1BF143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8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1" name="Picture 24">
              <a:extLst>
                <a:ext uri="{FF2B5EF4-FFF2-40B4-BE49-F238E27FC236}">
                  <a16:creationId xmlns:a16="http://schemas.microsoft.com/office/drawing/2014/main" id="{B91291E1-4EFD-4FE1-A2CD-AEBF48401A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662" b="2591"/>
            <a:stretch/>
          </p:blipFill>
          <p:spPr>
            <a:xfrm>
              <a:off x="980441" y="4543275"/>
              <a:ext cx="2256472" cy="1400325"/>
            </a:xfrm>
            <a:prstGeom prst="rect">
              <a:avLst/>
            </a:prstGeom>
          </p:spPr>
        </p:pic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C525C4EB-0C74-493B-B0F4-5B4E4DCAB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088" b="31411"/>
            <a:stretch/>
          </p:blipFill>
          <p:spPr>
            <a:xfrm>
              <a:off x="1005841" y="1268413"/>
              <a:ext cx="2256472" cy="3165475"/>
            </a:xfrm>
            <a:prstGeom prst="rect">
              <a:avLst/>
            </a:prstGeom>
          </p:spPr>
        </p:pic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4D5B99EB-471C-4AE6-87C7-4943F0382C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27"/>
          <a:stretch/>
        </p:blipFill>
        <p:spPr>
          <a:xfrm>
            <a:off x="-436430" y="-8359526"/>
            <a:ext cx="6182112" cy="26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8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05 2.96296E-6 L 3.95833E-6 2.96296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2">
            <a:extLst>
              <a:ext uri="{FF2B5EF4-FFF2-40B4-BE49-F238E27FC236}">
                <a16:creationId xmlns:a16="http://schemas.microsoft.com/office/drawing/2014/main" id="{25FFA5FD-3482-4EF5-97D9-6FB87F251938}"/>
              </a:ext>
            </a:extLst>
          </p:cNvPr>
          <p:cNvSpPr/>
          <p:nvPr/>
        </p:nvSpPr>
        <p:spPr>
          <a:xfrm>
            <a:off x="-5114221" y="841146"/>
            <a:ext cx="4528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DAILY CLEAN </a:t>
            </a:r>
          </a:p>
          <a:p>
            <a:pPr lvl="0">
              <a:defRPr/>
            </a:pPr>
            <a:r>
              <a:rPr lang="en-US" sz="2400" spc="-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is the mode most often used </a:t>
            </a:r>
          </a:p>
          <a:p>
            <a:pPr lvl="0">
              <a:defRPr/>
            </a:pPr>
            <a:r>
              <a:rPr lang="en-US" sz="2400" spc="-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among </a:t>
            </a:r>
            <a:r>
              <a:rPr lang="en-US" sz="2400" err="1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iO</a:t>
            </a: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 brushers*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57F4F158-DA84-4E73-BEB4-40375F3E3AD5}"/>
              </a:ext>
            </a:extLst>
          </p:cNvPr>
          <p:cNvSpPr txBox="1"/>
          <p:nvPr/>
        </p:nvSpPr>
        <p:spPr>
          <a:xfrm>
            <a:off x="-9144" y="6549087"/>
            <a:ext cx="9076944" cy="307777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lvl="0" defTabSz="1088209">
              <a:defRPr/>
            </a:pP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Thurnay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S, Adam R,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Meyners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M.  Oral Health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</a:t>
            </a:r>
          </a:p>
          <a:p>
            <a:pPr lvl="0" defTabSz="1088209">
              <a:defRPr/>
            </a:pP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2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Tonetti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, MS, Deng, K, Christiansen, A, et al.. J Clin </a:t>
            </a:r>
            <a:r>
              <a:rPr lang="en-US" sz="700" err="1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. 2020; 47: 1219– 1226. https://doi.org/10.1111/jcpe.13351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17FCB6DC-3229-4DFA-AFFB-F17EE3E0DF0A}"/>
              </a:ext>
            </a:extLst>
          </p:cNvPr>
          <p:cNvSpPr/>
          <p:nvPr/>
        </p:nvSpPr>
        <p:spPr>
          <a:xfrm>
            <a:off x="3709169" y="446289"/>
            <a:ext cx="8163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Real-world data suggests that using Oral-B interactive oscillating-rotating electric toothbrushes with the Oral-B app can support Dental Professional oral hygiene guidance and empower patients in Self-Care</a:t>
            </a:r>
            <a:r>
              <a:rPr lang="en-US" baseline="300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F24730D4-4445-4C67-9B0A-CC27767736E5}"/>
              </a:ext>
            </a:extLst>
          </p:cNvPr>
          <p:cNvGrpSpPr/>
          <p:nvPr/>
        </p:nvGrpSpPr>
        <p:grpSpPr>
          <a:xfrm>
            <a:off x="3193987" y="1608370"/>
            <a:ext cx="9076944" cy="1368000"/>
            <a:chOff x="3193987" y="1608370"/>
            <a:chExt cx="9076944" cy="1368000"/>
          </a:xfrm>
        </p:grpSpPr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4A46D076-DBCA-43A9-B70F-97F86B06A158}"/>
                </a:ext>
              </a:extLst>
            </p:cNvPr>
            <p:cNvSpPr/>
            <p:nvPr/>
          </p:nvSpPr>
          <p:spPr>
            <a:xfrm>
              <a:off x="3193987" y="1608370"/>
              <a:ext cx="9076944" cy="1368000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645E19-CBEA-44EA-8128-EF71BEDC6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" r="30495" b="1677"/>
            <a:stretch/>
          </p:blipFill>
          <p:spPr>
            <a:xfrm>
              <a:off x="7206664" y="1694663"/>
              <a:ext cx="2333323" cy="996850"/>
            </a:xfrm>
            <a:prstGeom prst="rect">
              <a:avLst/>
            </a:prstGeom>
          </p:spPr>
        </p:pic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17D514EA-81E4-4E1D-AAD4-047997082905}"/>
                </a:ext>
              </a:extLst>
            </p:cNvPr>
            <p:cNvSpPr/>
            <p:nvPr/>
          </p:nvSpPr>
          <p:spPr>
            <a:xfrm>
              <a:off x="3732807" y="1733591"/>
              <a:ext cx="309934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Real-time feedback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resulted in the </a:t>
              </a:r>
              <a:r>
                <a:rPr lang="en-US" sz="16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strongest</a:t>
              </a: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 brushing </a:t>
              </a:r>
              <a:r>
                <a:rPr lang="en-US" sz="1600">
                  <a:solidFill>
                    <a:srgbClr val="3B3838"/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behavior</a:t>
              </a: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 improvements</a:t>
              </a:r>
              <a:r>
                <a:rPr lang="en-US" sz="1600" baseline="300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1</a:t>
              </a:r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10C96057-5B40-45D7-8047-72B560623B56}"/>
                </a:ext>
              </a:extLst>
            </p:cNvPr>
            <p:cNvSpPr/>
            <p:nvPr/>
          </p:nvSpPr>
          <p:spPr>
            <a:xfrm>
              <a:off x="7127856" y="2683427"/>
              <a:ext cx="139653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Position Detection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Regular" panose="020B0500020000000000" pitchFamily="34" charset="0"/>
              </a:endParaRPr>
            </a:p>
          </p:txBody>
        </p:sp>
        <p:sp>
          <p:nvSpPr>
            <p:cNvPr id="34" name="Rectangle 26">
              <a:extLst>
                <a:ext uri="{FF2B5EF4-FFF2-40B4-BE49-F238E27FC236}">
                  <a16:creationId xmlns:a16="http://schemas.microsoft.com/office/drawing/2014/main" id="{85D0E6EA-F111-4D44-8746-A9E917A47DE8}"/>
                </a:ext>
              </a:extLst>
            </p:cNvPr>
            <p:cNvSpPr/>
            <p:nvPr/>
          </p:nvSpPr>
          <p:spPr>
            <a:xfrm>
              <a:off x="8557331" y="2683427"/>
              <a:ext cx="70564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Regular" panose="020B0500020000000000" pitchFamily="34" charset="0"/>
                  <a:sym typeface="HurmeGeometricSans1 SemiBold"/>
                </a:rPr>
                <a:t>No App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Regular" panose="020B0500020000000000" pitchFamily="34" charset="0"/>
              </a:endParaRPr>
            </a:p>
          </p:txBody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F47BDBA2-AC96-4934-9C5E-480B303428E5}"/>
                </a:ext>
              </a:extLst>
            </p:cNvPr>
            <p:cNvSpPr/>
            <p:nvPr/>
          </p:nvSpPr>
          <p:spPr>
            <a:xfrm>
              <a:off x="9601057" y="1931478"/>
              <a:ext cx="15131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Mean Brushing Durations</a:t>
              </a:r>
              <a:endPara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rgbClr val="21427D"/>
                </a:solidFill>
                <a:effectLst/>
                <a:uLnTx/>
                <a:uFillTx/>
                <a:latin typeface="HurmeGeometricSans1 Light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32089755-E340-49C2-A221-A715FD5A0C8B}"/>
              </a:ext>
            </a:extLst>
          </p:cNvPr>
          <p:cNvGrpSpPr/>
          <p:nvPr/>
        </p:nvGrpSpPr>
        <p:grpSpPr>
          <a:xfrm>
            <a:off x="3124201" y="4618669"/>
            <a:ext cx="9076944" cy="1629636"/>
            <a:chOff x="3124201" y="4618669"/>
            <a:chExt cx="9076944" cy="1629636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A1644CF0-8496-4C0F-A9C8-F3023A621950}"/>
                </a:ext>
              </a:extLst>
            </p:cNvPr>
            <p:cNvSpPr/>
            <p:nvPr/>
          </p:nvSpPr>
          <p:spPr>
            <a:xfrm>
              <a:off x="3124201" y="4618669"/>
              <a:ext cx="9076944" cy="1629636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24">
              <a:extLst>
                <a:ext uri="{FF2B5EF4-FFF2-40B4-BE49-F238E27FC236}">
                  <a16:creationId xmlns:a16="http://schemas.microsoft.com/office/drawing/2014/main" id="{E740FDF5-29FD-4D7B-AAE5-E37A020A9984}"/>
                </a:ext>
              </a:extLst>
            </p:cNvPr>
            <p:cNvSpPr/>
            <p:nvPr/>
          </p:nvSpPr>
          <p:spPr>
            <a:xfrm>
              <a:off x="3732807" y="4720182"/>
              <a:ext cx="275078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Findings support previous analysis showing usage of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Oral-B app correlates positively with improved oral hygiene</a:t>
              </a:r>
              <a:r>
                <a:rPr lang="en-US" sz="1600" baseline="300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2</a:t>
              </a:r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9FC3C99E-05FC-49E8-85F6-DFC85B473296}"/>
                </a:ext>
              </a:extLst>
            </p:cNvPr>
            <p:cNvSpPr txBox="1"/>
            <p:nvPr/>
          </p:nvSpPr>
          <p:spPr>
            <a:xfrm>
              <a:off x="9601057" y="5647606"/>
              <a:ext cx="538930" cy="2154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>
                  <a:solidFill>
                    <a:srgbClr val="3B3838"/>
                  </a:solidFill>
                  <a:latin typeface="HurmeGeometricSans1 Regular" panose="020B0500020000000000" pitchFamily="34" charset="0"/>
                </a:rPr>
                <a:t>* p&gt;0.15</a:t>
              </a:r>
            </a:p>
          </p:txBody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C9D1420B-5A0F-4CB5-A6DC-7F81F6A5C776}"/>
                </a:ext>
              </a:extLst>
            </p:cNvPr>
            <p:cNvSpPr/>
            <p:nvPr/>
          </p:nvSpPr>
          <p:spPr>
            <a:xfrm>
              <a:off x="9601057" y="4801221"/>
              <a:ext cx="191508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SemiBold"/>
                  <a:sym typeface="HurmeGeometricSans1 SemiBold"/>
                </a:rPr>
                <a:t>Correlation between Oral-B App Usage &amp; Full Mouth Plaque Scores 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DFBB948A-48F7-413C-AF7D-0F9AB95BBBAC}"/>
                </a:ext>
              </a:extLst>
            </p:cNvPr>
            <p:cNvGrpSpPr/>
            <p:nvPr/>
          </p:nvGrpSpPr>
          <p:grpSpPr>
            <a:xfrm>
              <a:off x="7246271" y="4720181"/>
              <a:ext cx="2109483" cy="1464065"/>
              <a:chOff x="7728501" y="4720181"/>
              <a:chExt cx="2109483" cy="1464065"/>
            </a:xfrm>
          </p:grpSpPr>
          <p:pic>
            <p:nvPicPr>
              <p:cNvPr id="46" name="Picture 6">
                <a:extLst>
                  <a:ext uri="{FF2B5EF4-FFF2-40B4-BE49-F238E27FC236}">
                    <a16:creationId xmlns:a16="http://schemas.microsoft.com/office/drawing/2014/main" id="{F2A60B28-58B9-4116-990D-62C82838E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8959" t="12268" r="54835" b="29184"/>
              <a:stretch/>
            </p:blipFill>
            <p:spPr>
              <a:xfrm>
                <a:off x="8510588" y="4720181"/>
                <a:ext cx="1327396" cy="1165057"/>
              </a:xfrm>
              <a:prstGeom prst="rect">
                <a:avLst/>
              </a:prstGeom>
            </p:spPr>
          </p:pic>
          <p:sp>
            <p:nvSpPr>
              <p:cNvPr id="47" name="TextBox 34">
                <a:extLst>
                  <a:ext uri="{FF2B5EF4-FFF2-40B4-BE49-F238E27FC236}">
                    <a16:creationId xmlns:a16="http://schemas.microsoft.com/office/drawing/2014/main" id="{1D7E78D4-FC07-416C-ADEC-EA463F46CD51}"/>
                  </a:ext>
                </a:extLst>
              </p:cNvPr>
              <p:cNvSpPr txBox="1"/>
              <p:nvPr/>
            </p:nvSpPr>
            <p:spPr>
              <a:xfrm>
                <a:off x="8620234" y="6045747"/>
                <a:ext cx="1115941" cy="13849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3478"/>
                    </a:solidFill>
                    <a:effectLst/>
                    <a:uLnTx/>
                    <a:uFillTx/>
                    <a:latin typeface="HurmeGeometricSans1 SemiBold"/>
                    <a:ea typeface="HurmeGeometricSans1 SemiBold"/>
                    <a:cs typeface="HurmeGeometricSans1 SemiBold"/>
                    <a:sym typeface="HurmeGeometricSans1 SemiBold"/>
                  </a:rPr>
                  <a:t>App usage sessions</a:t>
                </a:r>
                <a:endParaRPr kumimoji="0" lang="en-DE" sz="9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endParaRPr>
              </a:p>
            </p:txBody>
          </p:sp>
          <p:sp>
            <p:nvSpPr>
              <p:cNvPr id="60" name="Rectangle 18">
                <a:extLst>
                  <a:ext uri="{FF2B5EF4-FFF2-40B4-BE49-F238E27FC236}">
                    <a16:creationId xmlns:a16="http://schemas.microsoft.com/office/drawing/2014/main" id="{EB23A0A2-D1C2-4240-86F2-4F03C226CD62}"/>
                  </a:ext>
                </a:extLst>
              </p:cNvPr>
              <p:cNvSpPr/>
              <p:nvPr/>
            </p:nvSpPr>
            <p:spPr>
              <a:xfrm>
                <a:off x="8065426" y="4758297"/>
                <a:ext cx="400947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>
                    <a:solidFill>
                      <a:srgbClr val="003478"/>
                    </a:solidFill>
                    <a:latin typeface="HurmeGeometricSans1 SemiBold"/>
                    <a:sym typeface="HurmeGeometricSans1 SemiBold"/>
                  </a:rPr>
                  <a:t>40 %</a:t>
                </a:r>
                <a:endParaRPr kumimoji="0" lang="en-DE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Light"/>
                </a:endParaRPr>
              </a:p>
            </p:txBody>
          </p:sp>
          <p:sp>
            <p:nvSpPr>
              <p:cNvPr id="61" name="Rectangle 18">
                <a:extLst>
                  <a:ext uri="{FF2B5EF4-FFF2-40B4-BE49-F238E27FC236}">
                    <a16:creationId xmlns:a16="http://schemas.microsoft.com/office/drawing/2014/main" id="{B5FE2BCF-6BF5-4125-93D5-3D66EC7C38AB}"/>
                  </a:ext>
                </a:extLst>
              </p:cNvPr>
              <p:cNvSpPr/>
              <p:nvPr/>
            </p:nvSpPr>
            <p:spPr>
              <a:xfrm>
                <a:off x="8058283" y="5081043"/>
                <a:ext cx="400947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>
                    <a:solidFill>
                      <a:srgbClr val="003478"/>
                    </a:solidFill>
                    <a:latin typeface="HurmeGeometricSans1 SemiBold"/>
                    <a:sym typeface="HurmeGeometricSans1 SemiBold"/>
                  </a:rPr>
                  <a:t>25 %</a:t>
                </a:r>
                <a:endParaRPr kumimoji="0" lang="en-DE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Light"/>
                </a:endParaRPr>
              </a:p>
            </p:txBody>
          </p:sp>
          <p:sp>
            <p:nvSpPr>
              <p:cNvPr id="62" name="Rectangle 18">
                <a:extLst>
                  <a:ext uri="{FF2B5EF4-FFF2-40B4-BE49-F238E27FC236}">
                    <a16:creationId xmlns:a16="http://schemas.microsoft.com/office/drawing/2014/main" id="{53A92F25-64C9-4B55-9EF8-C32FB8FEEE81}"/>
                  </a:ext>
                </a:extLst>
              </p:cNvPr>
              <p:cNvSpPr/>
              <p:nvPr/>
            </p:nvSpPr>
            <p:spPr>
              <a:xfrm>
                <a:off x="8058283" y="5393915"/>
                <a:ext cx="400947" cy="184666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>
                    <a:solidFill>
                      <a:srgbClr val="003478"/>
                    </a:solidFill>
                    <a:latin typeface="HurmeGeometricSans1 SemiBold"/>
                    <a:sym typeface="HurmeGeometricSans1 SemiBold"/>
                  </a:rPr>
                  <a:t>10 %</a:t>
                </a:r>
                <a:endParaRPr kumimoji="0" lang="en-DE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Light"/>
                </a:endParaRPr>
              </a:p>
            </p:txBody>
          </p:sp>
          <p:sp>
            <p:nvSpPr>
              <p:cNvPr id="63" name="TextBox 33">
                <a:extLst>
                  <a:ext uri="{FF2B5EF4-FFF2-40B4-BE49-F238E27FC236}">
                    <a16:creationId xmlns:a16="http://schemas.microsoft.com/office/drawing/2014/main" id="{B314EA71-D358-4C42-A478-D1D46E5F280A}"/>
                  </a:ext>
                </a:extLst>
              </p:cNvPr>
              <p:cNvSpPr txBox="1"/>
              <p:nvPr/>
            </p:nvSpPr>
            <p:spPr>
              <a:xfrm rot="16200000">
                <a:off x="7608596" y="5038771"/>
                <a:ext cx="639917" cy="40010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91439" tIns="91439" rIns="91439" bIns="91439" numCol="1" spcCol="38100" rtlCol="0" anchor="t">
                <a:spAutoFit/>
              </a:bodyPr>
              <a:lstStyle/>
              <a:p>
                <a:pPr marL="0" marR="0" lvl="0" indent="0" algn="ctr" defTabSz="457200" rtl="0" eaLnBrk="1" fontAlgn="auto" latinLnBrk="0" hangingPunct="0"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>
                    <a:solidFill>
                      <a:srgbClr val="E7E6E6">
                        <a:lumMod val="25000"/>
                      </a:srgbClr>
                    </a:solidFill>
                    <a:latin typeface="HurmeGeometricSans1 Light" panose="020B0400020000000000" pitchFamily="34" charset="0"/>
                    <a:cs typeface="Arial" panose="020B0604020202020204" pitchFamily="34" charset="0"/>
                    <a:sym typeface="HurmeGeometricSans1 SemiBold"/>
                  </a:rPr>
                  <a:t>FMPS</a:t>
                </a:r>
              </a:p>
            </p:txBody>
          </p:sp>
          <p:sp>
            <p:nvSpPr>
              <p:cNvPr id="64" name="Rectangle 18">
                <a:extLst>
                  <a:ext uri="{FF2B5EF4-FFF2-40B4-BE49-F238E27FC236}">
                    <a16:creationId xmlns:a16="http://schemas.microsoft.com/office/drawing/2014/main" id="{B7AAF5CB-C2BA-46D4-9AA4-D9B94C4AF7A3}"/>
                  </a:ext>
                </a:extLst>
              </p:cNvPr>
              <p:cNvSpPr/>
              <p:nvPr/>
            </p:nvSpPr>
            <p:spPr>
              <a:xfrm>
                <a:off x="8652599" y="5831376"/>
                <a:ext cx="75341" cy="246221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HurmeGeometricSans1 SemiBold"/>
                  </a:rPr>
                  <a:t>0</a:t>
                </a:r>
                <a:endParaRPr lang="en-DE" sz="1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5" name="Rectangle 18">
                <a:extLst>
                  <a:ext uri="{FF2B5EF4-FFF2-40B4-BE49-F238E27FC236}">
                    <a16:creationId xmlns:a16="http://schemas.microsoft.com/office/drawing/2014/main" id="{6D7B7070-F862-4AAB-BB9E-D753258EE715}"/>
                  </a:ext>
                </a:extLst>
              </p:cNvPr>
              <p:cNvSpPr/>
              <p:nvPr/>
            </p:nvSpPr>
            <p:spPr>
              <a:xfrm>
                <a:off x="8874356" y="5831376"/>
                <a:ext cx="131447" cy="246221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HurmeGeometricSans1 SemiBold"/>
                  </a:rPr>
                  <a:t>10</a:t>
                </a:r>
                <a:endParaRPr lang="en-DE" sz="1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6" name="Rectangle 18">
                <a:extLst>
                  <a:ext uri="{FF2B5EF4-FFF2-40B4-BE49-F238E27FC236}">
                    <a16:creationId xmlns:a16="http://schemas.microsoft.com/office/drawing/2014/main" id="{A98FDDD0-EBF4-4B78-B302-E011CF5168EB}"/>
                  </a:ext>
                </a:extLst>
              </p:cNvPr>
              <p:cNvSpPr/>
              <p:nvPr/>
            </p:nvSpPr>
            <p:spPr>
              <a:xfrm>
                <a:off x="9136986" y="5831376"/>
                <a:ext cx="131447" cy="246221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HurmeGeometricSans1 SemiBold"/>
                  </a:rPr>
                  <a:t>20</a:t>
                </a:r>
                <a:endParaRPr lang="en-DE" sz="1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7" name="Rectangle 18">
                <a:extLst>
                  <a:ext uri="{FF2B5EF4-FFF2-40B4-BE49-F238E27FC236}">
                    <a16:creationId xmlns:a16="http://schemas.microsoft.com/office/drawing/2014/main" id="{37D40314-78AA-4B60-9FF5-8F9ADB1F3B30}"/>
                  </a:ext>
                </a:extLst>
              </p:cNvPr>
              <p:cNvSpPr/>
              <p:nvPr/>
            </p:nvSpPr>
            <p:spPr>
              <a:xfrm>
                <a:off x="9387948" y="5831376"/>
                <a:ext cx="131447" cy="246221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HurmeGeometricSans1 SemiBold"/>
                  </a:rPr>
                  <a:t>30</a:t>
                </a:r>
                <a:endParaRPr lang="en-DE" sz="1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68" name="Rectangle 18">
                <a:extLst>
                  <a:ext uri="{FF2B5EF4-FFF2-40B4-BE49-F238E27FC236}">
                    <a16:creationId xmlns:a16="http://schemas.microsoft.com/office/drawing/2014/main" id="{0B1C544A-28EA-4769-B3CE-C482990D4475}"/>
                  </a:ext>
                </a:extLst>
              </p:cNvPr>
              <p:cNvSpPr/>
              <p:nvPr/>
            </p:nvSpPr>
            <p:spPr>
              <a:xfrm>
                <a:off x="9647592" y="5831376"/>
                <a:ext cx="131446" cy="246221"/>
              </a:xfrm>
              <a:prstGeom prst="rect">
                <a:avLst/>
              </a:prstGeom>
            </p:spPr>
            <p:txBody>
              <a:bodyPr wrap="none" lIns="0" r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HurmeGeometricSans1 SemiBold"/>
                  </a:rPr>
                  <a:t>40</a:t>
                </a:r>
                <a:endParaRPr lang="en-DE" sz="100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E64DA6D3-ECEF-48EF-B3C2-474854781AE8}"/>
              </a:ext>
            </a:extLst>
          </p:cNvPr>
          <p:cNvGrpSpPr/>
          <p:nvPr/>
        </p:nvGrpSpPr>
        <p:grpSpPr>
          <a:xfrm>
            <a:off x="3124201" y="3113520"/>
            <a:ext cx="9076944" cy="1368000"/>
            <a:chOff x="3124201" y="3113520"/>
            <a:chExt cx="9076944" cy="1368000"/>
          </a:xfrm>
        </p:grpSpPr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2F3DCE4A-2D9F-4714-8403-C3F61F832923}"/>
                </a:ext>
              </a:extLst>
            </p:cNvPr>
            <p:cNvSpPr/>
            <p:nvPr/>
          </p:nvSpPr>
          <p:spPr>
            <a:xfrm>
              <a:off x="3124201" y="3113520"/>
              <a:ext cx="9076944" cy="1368000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6" name="Rectangle 24">
              <a:extLst>
                <a:ext uri="{FF2B5EF4-FFF2-40B4-BE49-F238E27FC236}">
                  <a16:creationId xmlns:a16="http://schemas.microsoft.com/office/drawing/2014/main" id="{B5FC367B-16E4-4FC5-97D6-834A1D475CDE}"/>
                </a:ext>
              </a:extLst>
            </p:cNvPr>
            <p:cNvSpPr/>
            <p:nvPr/>
          </p:nvSpPr>
          <p:spPr>
            <a:xfrm>
              <a:off x="3732807" y="3298591"/>
              <a:ext cx="275078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Self-reported gingival bleeding </a:t>
              </a: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was </a:t>
              </a:r>
              <a:r>
                <a:rPr lang="en-US" sz="1600">
                  <a:solidFill>
                    <a:srgbClr val="003478"/>
                  </a:solidFill>
                  <a:latin typeface="HurmeGeometricSans1 SemiBold"/>
                  <a:sym typeface="HurmeGeometricSans1 SemiBold"/>
                </a:rPr>
                <a:t>less frequent the longer Gum Guard </a:t>
              </a:r>
              <a:r>
                <a:rPr lang="en-US" sz="16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was used </a:t>
              </a:r>
              <a:r>
                <a:rPr lang="en-US" sz="1600" baseline="30000">
                  <a:solidFill>
                    <a:srgbClr val="E7E6E6">
                      <a:lumMod val="25000"/>
                    </a:srgbClr>
                  </a:solidFill>
                  <a:latin typeface="HurmeGeometricSans1 Light" panose="020B0400020000000000" pitchFamily="34" charset="0"/>
                  <a:cs typeface="Arial" pitchFamily="34" charset="0"/>
                  <a:sym typeface="HurmeGeometricSans1 SemiBold"/>
                </a:rPr>
                <a:t>1</a:t>
              </a:r>
            </a:p>
          </p:txBody>
        </p:sp>
        <p:grpSp>
          <p:nvGrpSpPr>
            <p:cNvPr id="80" name="Gruppieren 79">
              <a:extLst>
                <a:ext uri="{FF2B5EF4-FFF2-40B4-BE49-F238E27FC236}">
                  <a16:creationId xmlns:a16="http://schemas.microsoft.com/office/drawing/2014/main" id="{3B08EDFE-475D-4BEF-8E72-3837192002E1}"/>
                </a:ext>
              </a:extLst>
            </p:cNvPr>
            <p:cNvGrpSpPr/>
            <p:nvPr/>
          </p:nvGrpSpPr>
          <p:grpSpPr>
            <a:xfrm>
              <a:off x="7120236" y="3210724"/>
              <a:ext cx="2788218" cy="1149426"/>
              <a:chOff x="6522405" y="3210724"/>
              <a:chExt cx="2788218" cy="1149426"/>
            </a:xfrm>
          </p:grpSpPr>
          <p:sp>
            <p:nvSpPr>
              <p:cNvPr id="70" name="Rectangle 25">
                <a:extLst>
                  <a:ext uri="{FF2B5EF4-FFF2-40B4-BE49-F238E27FC236}">
                    <a16:creationId xmlns:a16="http://schemas.microsoft.com/office/drawing/2014/main" id="{111852CD-6B43-405E-830F-CC84C3A3BA37}"/>
                  </a:ext>
                </a:extLst>
              </p:cNvPr>
              <p:cNvSpPr/>
              <p:nvPr/>
            </p:nvSpPr>
            <p:spPr>
              <a:xfrm>
                <a:off x="6522405" y="4098540"/>
                <a:ext cx="63831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1427D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  <a:ea typeface="HurmeGeometricSans1 SemiBold"/>
                    <a:cs typeface="HurmeGeometricSans1 SemiBold"/>
                    <a:sym typeface="HurmeGeometricSans1 SemiBold"/>
                  </a:rPr>
                  <a:t>Week 1</a:t>
                </a:r>
                <a:endParaRPr kumimoji="0" lang="en-DE" sz="11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Regular" panose="020B0500020000000000" pitchFamily="34" charset="0"/>
                </a:endParaRPr>
              </a:p>
            </p:txBody>
          </p:sp>
          <p:sp>
            <p:nvSpPr>
              <p:cNvPr id="71" name="Rectangle 25">
                <a:extLst>
                  <a:ext uri="{FF2B5EF4-FFF2-40B4-BE49-F238E27FC236}">
                    <a16:creationId xmlns:a16="http://schemas.microsoft.com/office/drawing/2014/main" id="{14FF2CDF-5F24-4022-B1E7-3B26F858DD8F}"/>
                  </a:ext>
                </a:extLst>
              </p:cNvPr>
              <p:cNvSpPr/>
              <p:nvPr/>
            </p:nvSpPr>
            <p:spPr>
              <a:xfrm>
                <a:off x="8294220" y="4098540"/>
                <a:ext cx="853034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1427D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  <a:ea typeface="HurmeGeometricSans1 SemiBold"/>
                    <a:cs typeface="HurmeGeometricSans1 SemiBold"/>
                    <a:sym typeface="HurmeGeometricSans1 SemiBold"/>
                  </a:rPr>
                  <a:t>Week 5</a:t>
                </a:r>
                <a:endParaRPr kumimoji="0" lang="en-DE" sz="11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Regular" panose="020B0500020000000000" pitchFamily="34" charset="0"/>
                </a:endParaRPr>
              </a:p>
            </p:txBody>
          </p:sp>
          <p:sp>
            <p:nvSpPr>
              <p:cNvPr id="72" name="Rechteck 71">
                <a:extLst>
                  <a:ext uri="{FF2B5EF4-FFF2-40B4-BE49-F238E27FC236}">
                    <a16:creationId xmlns:a16="http://schemas.microsoft.com/office/drawing/2014/main" id="{5F2AA249-7019-4385-AA11-F7960CD659B8}"/>
                  </a:ext>
                </a:extLst>
              </p:cNvPr>
              <p:cNvSpPr/>
              <p:nvPr/>
            </p:nvSpPr>
            <p:spPr>
              <a:xfrm>
                <a:off x="6620144" y="3276567"/>
                <a:ext cx="442838" cy="812006"/>
              </a:xfrm>
              <a:prstGeom prst="rect">
                <a:avLst/>
              </a:prstGeom>
              <a:solidFill>
                <a:srgbClr val="003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Rectangle 25">
                <a:extLst>
                  <a:ext uri="{FF2B5EF4-FFF2-40B4-BE49-F238E27FC236}">
                    <a16:creationId xmlns:a16="http://schemas.microsoft.com/office/drawing/2014/main" id="{4FDD2087-8592-490F-BFD4-1F3F0DA67E51}"/>
                  </a:ext>
                </a:extLst>
              </p:cNvPr>
              <p:cNvSpPr/>
              <p:nvPr/>
            </p:nvSpPr>
            <p:spPr>
              <a:xfrm>
                <a:off x="6564213" y="3276567"/>
                <a:ext cx="56297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  <a:ea typeface="HurmeGeometricSans1 SemiBold"/>
                    <a:cs typeface="HurmeGeometricSans1 SemiBold"/>
                    <a:sym typeface="HurmeGeometricSans1 SemiBold"/>
                  </a:rPr>
                  <a:t>28.1 %</a:t>
                </a:r>
                <a:endParaRPr kumimoji="0" lang="en-DE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Regular" panose="020B0500020000000000" pitchFamily="34" charset="0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B24258E4-156E-49D7-9FCD-561BDCB7C773}"/>
                  </a:ext>
                </a:extLst>
              </p:cNvPr>
              <p:cNvSpPr/>
              <p:nvPr/>
            </p:nvSpPr>
            <p:spPr>
              <a:xfrm>
                <a:off x="8499318" y="3731419"/>
                <a:ext cx="442838" cy="357154"/>
              </a:xfrm>
              <a:prstGeom prst="rect">
                <a:avLst/>
              </a:prstGeom>
              <a:solidFill>
                <a:srgbClr val="0034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Rectangle 25">
                <a:extLst>
                  <a:ext uri="{FF2B5EF4-FFF2-40B4-BE49-F238E27FC236}">
                    <a16:creationId xmlns:a16="http://schemas.microsoft.com/office/drawing/2014/main" id="{99C04A1C-3AF1-4831-A840-EA98852F5804}"/>
                  </a:ext>
                </a:extLst>
              </p:cNvPr>
              <p:cNvSpPr/>
              <p:nvPr/>
            </p:nvSpPr>
            <p:spPr>
              <a:xfrm>
                <a:off x="8445110" y="3766075"/>
                <a:ext cx="56297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  <a:ea typeface="HurmeGeometricSans1 SemiBold"/>
                    <a:cs typeface="HurmeGeometricSans1 SemiBold"/>
                    <a:sym typeface="HurmeGeometricSans1 SemiBold"/>
                  </a:rPr>
                  <a:t>12.7 %</a:t>
                </a:r>
                <a:endParaRPr kumimoji="0" lang="en-DE" sz="1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Regular" panose="020B0500020000000000" pitchFamily="34" charset="0"/>
                </a:endParaRPr>
              </a:p>
            </p:txBody>
          </p:sp>
          <p:sp>
            <p:nvSpPr>
              <p:cNvPr id="76" name="TextBox 40">
                <a:extLst>
                  <a:ext uri="{FF2B5EF4-FFF2-40B4-BE49-F238E27FC236}">
                    <a16:creationId xmlns:a16="http://schemas.microsoft.com/office/drawing/2014/main" id="{A6F33B05-D726-4711-8C7B-E5E7C3262538}"/>
                  </a:ext>
                </a:extLst>
              </p:cNvPr>
              <p:cNvSpPr txBox="1"/>
              <p:nvPr/>
            </p:nvSpPr>
            <p:spPr>
              <a:xfrm>
                <a:off x="7034098" y="3673771"/>
                <a:ext cx="1185063" cy="4616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</a:rPr>
                  <a:t>% of users reporting </a:t>
                </a:r>
                <a:b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</a:rPr>
                </a:b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3B3838"/>
                    </a:solidFill>
                    <a:effectLst/>
                    <a:uLnTx/>
                    <a:uFillTx/>
                    <a:latin typeface="HurmeGeometricSans1 Regular" panose="020B0500020000000000" pitchFamily="34" charset="0"/>
                  </a:rPr>
                  <a:t>gingival bleeding at least once</a:t>
                </a:r>
              </a:p>
            </p:txBody>
          </p:sp>
          <p:cxnSp>
            <p:nvCxnSpPr>
              <p:cNvPr id="78" name="Gerade Verbindung mit Pfeil 77">
                <a:extLst>
                  <a:ext uri="{FF2B5EF4-FFF2-40B4-BE49-F238E27FC236}">
                    <a16:creationId xmlns:a16="http://schemas.microsoft.com/office/drawing/2014/main" id="{6C366970-C75A-4A7B-8F3F-5B67E94020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4328" y="3407372"/>
                <a:ext cx="1287562" cy="338088"/>
              </a:xfrm>
              <a:prstGeom prst="straightConnector1">
                <a:avLst/>
              </a:prstGeom>
              <a:ln w="12700">
                <a:solidFill>
                  <a:srgbClr val="00347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Rectangle 27">
                <a:extLst>
                  <a:ext uri="{FF2B5EF4-FFF2-40B4-BE49-F238E27FC236}">
                    <a16:creationId xmlns:a16="http://schemas.microsoft.com/office/drawing/2014/main" id="{10FE208C-65DD-4B6D-B948-3C8827C9EF0C}"/>
                  </a:ext>
                </a:extLst>
              </p:cNvPr>
              <p:cNvSpPr/>
              <p:nvPr/>
            </p:nvSpPr>
            <p:spPr>
              <a:xfrm>
                <a:off x="7579597" y="3210724"/>
                <a:ext cx="17310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>
                    <a:ln>
                      <a:noFill/>
                    </a:ln>
                    <a:solidFill>
                      <a:srgbClr val="21427D"/>
                    </a:solidFill>
                    <a:effectLst/>
                    <a:uLnTx/>
                    <a:uFillTx/>
                    <a:latin typeface="HurmeGeometricSans1 SemiBold"/>
                    <a:sym typeface="HurmeGeometricSans1 SemiBold"/>
                  </a:rPr>
                  <a:t>55 % </a:t>
                </a: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21427D"/>
                    </a:solidFill>
                    <a:effectLst/>
                    <a:uLnTx/>
                    <a:uFillTx/>
                    <a:latin typeface="HurmeGeometricSans1 SemiBold"/>
                    <a:sym typeface="HurmeGeometricSans1 SemiBold"/>
                  </a:rPr>
                  <a:t>reduction</a:t>
                </a:r>
                <a:endParaRPr kumimoji="0" lang="en-DE" sz="1400" b="0" i="0" u="none" strike="noStrike" kern="1200" cap="none" spc="0" normalizeH="0" baseline="0" noProof="0">
                  <a:ln>
                    <a:noFill/>
                  </a:ln>
                  <a:solidFill>
                    <a:srgbClr val="21427D"/>
                  </a:solidFill>
                  <a:effectLst/>
                  <a:uLnTx/>
                  <a:uFillTx/>
                  <a:latin typeface="HurmeGeometricSans1 Light"/>
                </a:endParaRPr>
              </a:p>
            </p:txBody>
          </p: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521C1C65-5ECD-4353-9925-C2981AF0FDEC}"/>
              </a:ext>
            </a:extLst>
          </p:cNvPr>
          <p:cNvGrpSpPr/>
          <p:nvPr/>
        </p:nvGrpSpPr>
        <p:grpSpPr>
          <a:xfrm>
            <a:off x="446993" y="515706"/>
            <a:ext cx="3160923" cy="5926732"/>
            <a:chOff x="623887" y="731461"/>
            <a:chExt cx="3006767" cy="5637689"/>
          </a:xfrm>
        </p:grpSpPr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E52C8B4B-3BEB-4A7C-9739-7C6C7D9D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87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27" name="Picture 24">
              <a:extLst>
                <a:ext uri="{FF2B5EF4-FFF2-40B4-BE49-F238E27FC236}">
                  <a16:creationId xmlns:a16="http://schemas.microsoft.com/office/drawing/2014/main" id="{6346A8F5-4C05-476D-BFC4-012296AC37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662" b="2591"/>
            <a:stretch/>
          </p:blipFill>
          <p:spPr>
            <a:xfrm>
              <a:off x="980440" y="4543276"/>
              <a:ext cx="2256472" cy="1400325"/>
            </a:xfrm>
            <a:prstGeom prst="rect">
              <a:avLst/>
            </a:prstGeom>
          </p:spPr>
        </p:pic>
        <p:pic>
          <p:nvPicPr>
            <p:cNvPr id="28" name="Picture 24">
              <a:extLst>
                <a:ext uri="{FF2B5EF4-FFF2-40B4-BE49-F238E27FC236}">
                  <a16:creationId xmlns:a16="http://schemas.microsoft.com/office/drawing/2014/main" id="{4B6C0B37-F99E-4ED4-959B-AF62C26D6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088" b="31411"/>
            <a:stretch/>
          </p:blipFill>
          <p:spPr>
            <a:xfrm>
              <a:off x="1005841" y="1268413"/>
              <a:ext cx="2256472" cy="3165475"/>
            </a:xfrm>
            <a:prstGeom prst="rect">
              <a:avLst/>
            </a:prstGeom>
          </p:spPr>
        </p:pic>
      </p:grpSp>
      <p:pic>
        <p:nvPicPr>
          <p:cNvPr id="52" name="Grafik 51">
            <a:extLst>
              <a:ext uri="{FF2B5EF4-FFF2-40B4-BE49-F238E27FC236}">
                <a16:creationId xmlns:a16="http://schemas.microsoft.com/office/drawing/2014/main" id="{D2CD82FA-ECBB-4E73-8EE1-F674C3F479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727"/>
          <a:stretch/>
        </p:blipFill>
        <p:spPr>
          <a:xfrm>
            <a:off x="-6446372" y="-8359526"/>
            <a:ext cx="6182112" cy="26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3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B6C19C-2C5B-4117-9999-C5374909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5262889-51E1-4318-869B-DDFB85C79381}"/>
              </a:ext>
            </a:extLst>
          </p:cNvPr>
          <p:cNvSpPr txBox="1"/>
          <p:nvPr/>
        </p:nvSpPr>
        <p:spPr>
          <a:xfrm>
            <a:off x="-9144" y="6333644"/>
            <a:ext cx="9076944" cy="523220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¹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  <a:hlinkClick r:id="rId3"/>
              </a:rPr>
              <a:t>https://fdiworlddental.org/gphp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urmeGeometricSans1 Light" panose="020B0400020000000000" pitchFamily="34" charset="0"/>
              <a:cs typeface="Gotham Light" pitchFamily="50" charset="0"/>
            </a:endParaRP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2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Newton, JT,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Asimakopoulou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, K. Behavioral models for periodontal health and disease.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2000. 2018; 78: 201– 211. https://doi.org/10.1111/prd.12236</a:t>
            </a: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3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Sanz M, J Clin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 2020 Jul;47 Suppl 22(Suppl 22):4-60.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: 10.1111/jcpe.13290. Erratum in: J Clin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. 2021 Jan;48(1):163. PMID: 32383274; PMCID: PMC7891343.</a:t>
            </a:r>
          </a:p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4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Soldani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FA et al Cochrane Database Syst Rev. 2018 Oct 31;10(10):CD007447.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: 10.1002/14651858.CD007447.pub2. PMID: 30380139; PMCID: PMC6516798.</a:t>
            </a: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4F1DA28-E0AC-4011-858A-0C11F9D35180}"/>
              </a:ext>
            </a:extLst>
          </p:cNvPr>
          <p:cNvGrpSpPr/>
          <p:nvPr/>
        </p:nvGrpSpPr>
        <p:grpSpPr>
          <a:xfrm>
            <a:off x="648171" y="2240876"/>
            <a:ext cx="2332894" cy="2123531"/>
            <a:chOff x="648171" y="2240876"/>
            <a:chExt cx="2332894" cy="2123531"/>
          </a:xfrm>
        </p:grpSpPr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C8F3D45C-EC20-40B7-9BAF-8746DE38A708}"/>
                </a:ext>
              </a:extLst>
            </p:cNvPr>
            <p:cNvSpPr/>
            <p:nvPr/>
          </p:nvSpPr>
          <p:spPr>
            <a:xfrm>
              <a:off x="648171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6DE59BD-399D-422E-B52B-E9B8EA9022E2}"/>
                </a:ext>
              </a:extLst>
            </p:cNvPr>
            <p:cNvSpPr/>
            <p:nvPr/>
          </p:nvSpPr>
          <p:spPr>
            <a:xfrm>
              <a:off x="679268" y="3573175"/>
              <a:ext cx="2301797" cy="507831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Up to 50% of the global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adult population suffers from periodontal disease</a:t>
              </a:r>
              <a:r>
                <a:rPr kumimoji="0" lang="en-US" sz="1100" b="0" i="0" u="none" strike="noStrike" kern="1200" cap="none" spc="0" normalizeH="0" baseline="3000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1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Gotham-Light" pitchFamily="50" charset="0"/>
              </a:endParaRPr>
            </a:p>
          </p:txBody>
        </p:sp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F0DA09CF-5CA1-4D29-BA71-BA64D144B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99" t="10089" r="10088" b="12008"/>
          <a:stretch/>
        </p:blipFill>
        <p:spPr>
          <a:xfrm>
            <a:off x="1050651" y="1810549"/>
            <a:ext cx="1527935" cy="1438756"/>
          </a:xfrm>
          <a:prstGeom prst="ellipse">
            <a:avLst/>
          </a:prstGeom>
          <a:ln w="31750">
            <a:solidFill>
              <a:srgbClr val="003478"/>
            </a:solidFill>
          </a:ln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0BA5B46D-C4E8-4FDC-A7E3-112E199EB96D}"/>
              </a:ext>
            </a:extLst>
          </p:cNvPr>
          <p:cNvGrpSpPr/>
          <p:nvPr/>
        </p:nvGrpSpPr>
        <p:grpSpPr>
          <a:xfrm>
            <a:off x="9067800" y="4452412"/>
            <a:ext cx="2332893" cy="2405587"/>
            <a:chOff x="9067800" y="4452412"/>
            <a:chExt cx="2332893" cy="2405587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5D2E230-F222-4687-94B2-1D6FE021C6A6}"/>
                </a:ext>
              </a:extLst>
            </p:cNvPr>
            <p:cNvSpPr/>
            <p:nvPr/>
          </p:nvSpPr>
          <p:spPr>
            <a:xfrm>
              <a:off x="9067800" y="4452412"/>
              <a:ext cx="2332893" cy="2405587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47">
              <a:extLst>
                <a:ext uri="{FF2B5EF4-FFF2-40B4-BE49-F238E27FC236}">
                  <a16:creationId xmlns:a16="http://schemas.microsoft.com/office/drawing/2014/main" id="{26C065E1-752C-47ED-A11D-90667A9F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42535" y="6030496"/>
              <a:ext cx="983422" cy="389726"/>
            </a:xfrm>
            <a:prstGeom prst="rect">
              <a:avLst/>
            </a:prstGeom>
          </p:spPr>
        </p:pic>
        <p:sp>
          <p:nvSpPr>
            <p:cNvPr id="30" name="TextBox 50">
              <a:extLst>
                <a:ext uri="{FF2B5EF4-FFF2-40B4-BE49-F238E27FC236}">
                  <a16:creationId xmlns:a16="http://schemas.microsoft.com/office/drawing/2014/main" id="{382C7B31-CB1D-45C0-BE3E-702F9C3F0FDB}"/>
                </a:ext>
              </a:extLst>
            </p:cNvPr>
            <p:cNvSpPr txBox="1"/>
            <p:nvPr/>
          </p:nvSpPr>
          <p:spPr>
            <a:xfrm>
              <a:off x="9165005" y="4553197"/>
              <a:ext cx="2138482" cy="13926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“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There was </a:t>
              </a:r>
              <a:r>
                <a:rPr lang="en-US" sz="1050">
                  <a:solidFill>
                    <a:schemeClr val="bg1"/>
                  </a:solidFill>
                  <a:latin typeface="HurmeGeometricSans1 SemiBold" panose="020B0700020000000000" pitchFamily="34" charset="0"/>
                  <a:cs typeface="Arial" pitchFamily="34" charset="0"/>
                </a:rPr>
                <a:t>insufficient high‐quality evidence to recommend any specific 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one‐to‐one </a:t>
              </a:r>
              <a:r>
                <a:rPr lang="en-US" sz="1050">
                  <a:solidFill>
                    <a:schemeClr val="bg1"/>
                  </a:solidFill>
                  <a:latin typeface="HurmeGeometricSans1 SemiBold" panose="020B0700020000000000" pitchFamily="34" charset="0"/>
                  <a:cs typeface="Arial" pitchFamily="34" charset="0"/>
                </a:rPr>
                <a:t>OHA method as being effective in improving oral health </a:t>
              </a:r>
              <a:r>
                <a:rPr lang="en-US" sz="105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or being more effective than any other method” </a:t>
              </a:r>
              <a:r>
                <a:rPr lang="en-US" sz="1050" baseline="300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4</a:t>
              </a:r>
              <a:endParaRPr lang="en-DE" sz="1100" baseline="30000">
                <a:solidFill>
                  <a:schemeClr val="bg1"/>
                </a:solidFill>
                <a:latin typeface="HurmeGeometricSans1 Light" panose="020B0400020000000000" pitchFamily="34" charset="0"/>
                <a:cs typeface="Arial" pitchFamily="34" charset="0"/>
              </a:endParaRPr>
            </a:p>
          </p:txBody>
        </p:sp>
        <p:sp>
          <p:nvSpPr>
            <p:cNvPr id="31" name="TextBox 51">
              <a:extLst>
                <a:ext uri="{FF2B5EF4-FFF2-40B4-BE49-F238E27FC236}">
                  <a16:creationId xmlns:a16="http://schemas.microsoft.com/office/drawing/2014/main" id="{07D93A1F-EC6A-402A-9227-010EB288DDE5}"/>
                </a:ext>
              </a:extLst>
            </p:cNvPr>
            <p:cNvSpPr txBox="1"/>
            <p:nvPr/>
          </p:nvSpPr>
          <p:spPr>
            <a:xfrm>
              <a:off x="9089445" y="6470971"/>
              <a:ext cx="2289603" cy="230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00">
                  <a:solidFill>
                    <a:schemeClr val="bg1"/>
                  </a:solidFill>
                  <a:latin typeface="HurmeGeometricSans1 Light" panose="020B0400020000000000" pitchFamily="34" charset="0"/>
                  <a:cs typeface="Arial" pitchFamily="34" charset="0"/>
                </a:rPr>
                <a:t>Systematic Review &amp; Meta Analysis</a:t>
              </a:r>
              <a:endParaRPr lang="en-DE" sz="900">
                <a:solidFill>
                  <a:schemeClr val="bg1"/>
                </a:solidFill>
                <a:latin typeface="HurmeGeometricSans1 Light" panose="020B0400020000000000" pitchFamily="34" charset="0"/>
                <a:cs typeface="Arial" pitchFamily="34" charset="0"/>
              </a:endParaRPr>
            </a:p>
          </p:txBody>
        </p:sp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EECD8636-3F73-4EB9-98DB-BBCF3BC94012}"/>
              </a:ext>
            </a:extLst>
          </p:cNvPr>
          <p:cNvGrpSpPr/>
          <p:nvPr/>
        </p:nvGrpSpPr>
        <p:grpSpPr>
          <a:xfrm>
            <a:off x="3454714" y="2240876"/>
            <a:ext cx="2332894" cy="2123531"/>
            <a:chOff x="3432562" y="2240876"/>
            <a:chExt cx="2332894" cy="2123531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0A978600-2383-4B3D-A389-AFAB991065BE}"/>
                </a:ext>
              </a:extLst>
            </p:cNvPr>
            <p:cNvSpPr/>
            <p:nvPr/>
          </p:nvSpPr>
          <p:spPr>
            <a:xfrm>
              <a:off x="3432562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66AAF9DA-F6EB-4513-83D6-553465398A0D}"/>
                </a:ext>
              </a:extLst>
            </p:cNvPr>
            <p:cNvSpPr/>
            <p:nvPr/>
          </p:nvSpPr>
          <p:spPr>
            <a:xfrm>
              <a:off x="3463659" y="3573175"/>
              <a:ext cx="2301797" cy="677108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cs typeface="Gotham-Medium" pitchFamily="50" charset="0"/>
                </a:rPr>
                <a:t>Maintenance of periodontal health is critically dependent upon the behavior of the patient</a:t>
              </a:r>
              <a:r>
                <a:rPr lang="en-US" sz="1100" baseline="30000">
                  <a:solidFill>
                    <a:srgbClr val="003478"/>
                  </a:solidFill>
                  <a:latin typeface="HurmeGeometricSans1 Regular" panose="020B0500020000000000" pitchFamily="34" charset="0"/>
                  <a:cs typeface="Gotham-Medium" pitchFamily="50" charset="0"/>
                </a:rPr>
                <a:t>2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cs typeface="Gotham-Light" pitchFamily="50" charset="0"/>
              </a:endParaRPr>
            </a:p>
          </p:txBody>
        </p:sp>
      </p:grpSp>
      <p:pic>
        <p:nvPicPr>
          <p:cNvPr id="32" name="Picture 19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709DB1D1-5BFC-4696-9B7C-A0AA30306EF2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t="12001" r="26862" b="13638"/>
          <a:stretch/>
        </p:blipFill>
        <p:spPr>
          <a:xfrm>
            <a:off x="3780797" y="1738611"/>
            <a:ext cx="1680729" cy="1582632"/>
          </a:xfrm>
          <a:prstGeom prst="ellipse">
            <a:avLst/>
          </a:prstGeom>
          <a:ln w="31750">
            <a:solidFill>
              <a:srgbClr val="003478"/>
            </a:solidFill>
          </a:ln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07424B2-1CE5-4F9C-BBAB-8A320BBB6AAF}"/>
              </a:ext>
            </a:extLst>
          </p:cNvPr>
          <p:cNvGrpSpPr/>
          <p:nvPr/>
        </p:nvGrpSpPr>
        <p:grpSpPr>
          <a:xfrm>
            <a:off x="6261257" y="2240876"/>
            <a:ext cx="2332894" cy="2123531"/>
            <a:chOff x="6216953" y="2240876"/>
            <a:chExt cx="2332894" cy="2123531"/>
          </a:xfrm>
          <a:solidFill>
            <a:srgbClr val="E3E3E3"/>
          </a:solidFill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91F87561-E6B9-4537-8134-31A3BE32C440}"/>
                </a:ext>
              </a:extLst>
            </p:cNvPr>
            <p:cNvSpPr/>
            <p:nvPr/>
          </p:nvSpPr>
          <p:spPr>
            <a:xfrm>
              <a:off x="6216953" y="2240876"/>
              <a:ext cx="2332894" cy="21235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77DE8899-0ADE-482C-9027-AA54F382351C}"/>
                </a:ext>
              </a:extLst>
            </p:cNvPr>
            <p:cNvSpPr/>
            <p:nvPr/>
          </p:nvSpPr>
          <p:spPr>
            <a:xfrm>
              <a:off x="6237229" y="3573175"/>
              <a:ext cx="2301797" cy="507831"/>
            </a:xfrm>
            <a:prstGeom prst="rect">
              <a:avLst/>
            </a:prstGeom>
            <a:grp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cs typeface="Gotham-Medium" pitchFamily="50" charset="0"/>
                </a:rPr>
                <a:t>Dental Professionals must provide Oral Hygiene Advice  to their patients</a:t>
              </a:r>
              <a:r>
                <a:rPr lang="en-US" sz="1100" baseline="30000">
                  <a:solidFill>
                    <a:srgbClr val="003478"/>
                  </a:solidFill>
                  <a:latin typeface="HurmeGeometricSans1 Regular" panose="020B0500020000000000" pitchFamily="34" charset="0"/>
                  <a:cs typeface="Gotham-Medium" pitchFamily="50" charset="0"/>
                </a:rPr>
                <a:t>3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cs typeface="Gotham-Light" pitchFamily="50" charset="0"/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EEA28EB2-1943-4D27-B808-285A32C719CB}"/>
              </a:ext>
            </a:extLst>
          </p:cNvPr>
          <p:cNvGrpSpPr/>
          <p:nvPr/>
        </p:nvGrpSpPr>
        <p:grpSpPr>
          <a:xfrm>
            <a:off x="6569848" y="1736725"/>
            <a:ext cx="1715713" cy="1582632"/>
            <a:chOff x="6525544" y="1736725"/>
            <a:chExt cx="1715713" cy="1582632"/>
          </a:xfrm>
        </p:grpSpPr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9E03E36-0107-4958-AA06-F855D8CDCD35}"/>
                </a:ext>
              </a:extLst>
            </p:cNvPr>
            <p:cNvSpPr/>
            <p:nvPr/>
          </p:nvSpPr>
          <p:spPr>
            <a:xfrm>
              <a:off x="6525544" y="1736725"/>
              <a:ext cx="1715713" cy="1582632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34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Box 44">
              <a:extLst>
                <a:ext uri="{FF2B5EF4-FFF2-40B4-BE49-F238E27FC236}">
                  <a16:creationId xmlns:a16="http://schemas.microsoft.com/office/drawing/2014/main" id="{7F9B925D-8E24-43C4-88B7-0B852D4D626B}"/>
                </a:ext>
              </a:extLst>
            </p:cNvPr>
            <p:cNvSpPr txBox="1"/>
            <p:nvPr/>
          </p:nvSpPr>
          <p:spPr>
            <a:xfrm>
              <a:off x="6770544" y="2788997"/>
              <a:ext cx="1225712" cy="3693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  <a:t>Guidelines for </a:t>
              </a:r>
              <a:b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</a:br>
              <a:r>
                <a: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srgbClr val="2F56A0"/>
                  </a:solidFill>
                  <a:effectLst/>
                  <a:uLnTx/>
                  <a:uFillTx/>
                  <a:latin typeface="HurmeGeometricSans1 Light"/>
                  <a:ea typeface="+mn-ea"/>
                  <a:cs typeface="+mn-cs"/>
                </a:rPr>
                <a:t>Clinical Practice </a:t>
              </a:r>
              <a:endParaRPr kumimoji="0" lang="en-DE" sz="900" b="0" i="0" u="none" strike="noStrike" kern="0" cap="none" spc="0" normalizeH="0" baseline="0" noProof="0">
                <a:ln>
                  <a:noFill/>
                </a:ln>
                <a:solidFill>
                  <a:srgbClr val="2F56A0"/>
                </a:solidFill>
                <a:effectLst/>
                <a:uLnTx/>
                <a:uFillTx/>
                <a:latin typeface="HurmeGeometricSans1 Light"/>
                <a:ea typeface="+mn-ea"/>
                <a:cs typeface="+mn-cs"/>
              </a:endParaRPr>
            </a:p>
          </p:txBody>
        </p:sp>
        <p:pic>
          <p:nvPicPr>
            <p:cNvPr id="28" name="Picture 46">
              <a:extLst>
                <a:ext uri="{FF2B5EF4-FFF2-40B4-BE49-F238E27FC236}">
                  <a16:creationId xmlns:a16="http://schemas.microsoft.com/office/drawing/2014/main" id="{B4CBD6E2-D442-4376-87A6-8435FAA79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85541" y="2054690"/>
              <a:ext cx="1005172" cy="583583"/>
            </a:xfrm>
            <a:prstGeom prst="rect">
              <a:avLst/>
            </a:prstGeom>
          </p:spPr>
        </p:pic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B4F02D8B-9181-42FE-900C-8EB0F933FD0E}"/>
              </a:ext>
            </a:extLst>
          </p:cNvPr>
          <p:cNvGrpSpPr/>
          <p:nvPr/>
        </p:nvGrpSpPr>
        <p:grpSpPr>
          <a:xfrm>
            <a:off x="9067800" y="2240876"/>
            <a:ext cx="2332894" cy="2123531"/>
            <a:chOff x="9067800" y="2240876"/>
            <a:chExt cx="2332894" cy="2123531"/>
          </a:xfrm>
        </p:grpSpPr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1F769F33-C679-4E57-A700-21D547A811C7}"/>
                </a:ext>
              </a:extLst>
            </p:cNvPr>
            <p:cNvSpPr/>
            <p:nvPr/>
          </p:nvSpPr>
          <p:spPr>
            <a:xfrm>
              <a:off x="9067800" y="2240876"/>
              <a:ext cx="2332894" cy="2123531"/>
            </a:xfrm>
            <a:prstGeom prst="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8E1D0E9-2719-4898-8B7F-0116AC59806A}"/>
                </a:ext>
              </a:extLst>
            </p:cNvPr>
            <p:cNvSpPr/>
            <p:nvPr/>
          </p:nvSpPr>
          <p:spPr>
            <a:xfrm>
              <a:off x="9089445" y="3544917"/>
              <a:ext cx="2289603" cy="523220"/>
            </a:xfrm>
            <a:prstGeom prst="rect">
              <a:avLst/>
            </a:prstGeom>
            <a:noFill/>
          </p:spPr>
          <p:txBody>
            <a:bodyPr wrap="square" lIns="216000" tIns="0" rIns="180000" bIns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Conventional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interventions have limited outcomes</a:t>
              </a:r>
              <a:r>
                <a:rPr kumimoji="0" lang="en-US" sz="1100" b="0" i="0" u="none" strike="noStrike" kern="1200" cap="none" spc="0" normalizeH="0" baseline="3000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Gotham-Medium" pitchFamily="50" charset="0"/>
                </a:rPr>
                <a:t>4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Gotham-Light" pitchFamily="50" charset="0"/>
              </a:endParaRPr>
            </a:p>
          </p:txBody>
        </p:sp>
      </p:grpSp>
      <p:pic>
        <p:nvPicPr>
          <p:cNvPr id="27" name="Picture 6">
            <a:extLst>
              <a:ext uri="{FF2B5EF4-FFF2-40B4-BE49-F238E27FC236}">
                <a16:creationId xmlns:a16="http://schemas.microsoft.com/office/drawing/2014/main" id="{6AF75EC4-9C46-476C-A1CF-FAE29770F2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15" t="5716" r="7329" b="9470"/>
          <a:stretch/>
        </p:blipFill>
        <p:spPr>
          <a:xfrm>
            <a:off x="9454378" y="1808663"/>
            <a:ext cx="1559739" cy="1438756"/>
          </a:xfrm>
          <a:prstGeom prst="ellipse">
            <a:avLst/>
          </a:prstGeom>
          <a:ln w="31750">
            <a:solidFill>
              <a:srgbClr val="003478"/>
            </a:solidFill>
          </a:ln>
          <a:effectLst/>
        </p:spPr>
      </p:pic>
      <p:pic>
        <p:nvPicPr>
          <p:cNvPr id="39" name="Picture 11">
            <a:extLst>
              <a:ext uri="{FF2B5EF4-FFF2-40B4-BE49-F238E27FC236}">
                <a16:creationId xmlns:a16="http://schemas.microsoft.com/office/drawing/2014/main" id="{A8F95243-9EE5-466C-ABC6-0B7517BD64A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57000">
            <a:off x="6065034" y="-6054764"/>
            <a:ext cx="3006767" cy="5637689"/>
          </a:xfrm>
          <a:prstGeom prst="rect">
            <a:avLst/>
          </a:prstGeom>
          <a:effectLst>
            <a:outerShdw blurRad="2032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472480BA-AAB8-4654-B034-C74098C50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57000">
            <a:off x="6527649" y="-5488405"/>
            <a:ext cx="2081537" cy="4504970"/>
          </a:xfrm>
          <a:prstGeom prst="rect">
            <a:avLst/>
          </a:prstGeom>
        </p:spPr>
      </p:pic>
      <p:sp>
        <p:nvSpPr>
          <p:cNvPr id="58" name="TextBox 6">
            <a:extLst>
              <a:ext uri="{FF2B5EF4-FFF2-40B4-BE49-F238E27FC236}">
                <a16:creationId xmlns:a16="http://schemas.microsoft.com/office/drawing/2014/main" id="{D507E23E-C02D-463F-8BF3-75F988467A64}"/>
              </a:ext>
            </a:extLst>
          </p:cNvPr>
          <p:cNvSpPr txBox="1"/>
          <p:nvPr/>
        </p:nvSpPr>
        <p:spPr>
          <a:xfrm>
            <a:off x="867036" y="8074002"/>
            <a:ext cx="10457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IT’S HARD TO CHANGE BEHAVIOR</a:t>
            </a:r>
            <a:r>
              <a:rPr lang="en-US" sz="36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endParaRPr lang="en-US" sz="3600">
              <a:solidFill>
                <a:srgbClr val="003478"/>
              </a:solidFill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sp>
        <p:nvSpPr>
          <p:cNvPr id="60" name="TextBox 6">
            <a:extLst>
              <a:ext uri="{FF2B5EF4-FFF2-40B4-BE49-F238E27FC236}">
                <a16:creationId xmlns:a16="http://schemas.microsoft.com/office/drawing/2014/main" id="{056C1234-09FC-4F42-BE38-1B98550AD62E}"/>
              </a:ext>
            </a:extLst>
          </p:cNvPr>
          <p:cNvSpPr txBox="1"/>
          <p:nvPr/>
        </p:nvSpPr>
        <p:spPr>
          <a:xfrm>
            <a:off x="529622" y="515590"/>
            <a:ext cx="1045792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GUIDANCE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is essential for establishing good oral hygiene behaviors, 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yet evidence to support conventional interventions is limited</a:t>
            </a:r>
          </a:p>
        </p:txBody>
      </p:sp>
    </p:spTree>
    <p:extLst>
      <p:ext uri="{BB962C8B-B14F-4D97-AF65-F5344CB8AC3E}">
        <p14:creationId xmlns:p14="http://schemas.microsoft.com/office/powerpoint/2010/main" val="339498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B6C19C-2C5B-4117-9999-C5374909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5262889-51E1-4318-869B-DDFB85C79381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SOURCE: OUELLETTE &amp; WOOD (1998)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2F5F664-A1E1-4F01-8C26-C0D0CB4C924D}"/>
              </a:ext>
            </a:extLst>
          </p:cNvPr>
          <p:cNvSpPr txBox="1"/>
          <p:nvPr/>
        </p:nvSpPr>
        <p:spPr>
          <a:xfrm>
            <a:off x="867036" y="2624289"/>
            <a:ext cx="10457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IT’S HARD TO CHANGE BEHAVIOR</a:t>
            </a:r>
            <a:r>
              <a:rPr lang="en-US" sz="36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endParaRPr lang="en-US" sz="3600">
              <a:solidFill>
                <a:srgbClr val="003478"/>
              </a:solidFill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grpSp>
        <p:nvGrpSpPr>
          <p:cNvPr id="92" name="Gruppieren 91">
            <a:extLst>
              <a:ext uri="{FF2B5EF4-FFF2-40B4-BE49-F238E27FC236}">
                <a16:creationId xmlns:a16="http://schemas.microsoft.com/office/drawing/2014/main" id="{2F22AAAB-94D8-4D94-BF7C-AA3DE56ABD80}"/>
              </a:ext>
            </a:extLst>
          </p:cNvPr>
          <p:cNvGrpSpPr/>
          <p:nvPr/>
        </p:nvGrpSpPr>
        <p:grpSpPr>
          <a:xfrm>
            <a:off x="3986434" y="7385785"/>
            <a:ext cx="3848432" cy="3931357"/>
            <a:chOff x="3986434" y="1534455"/>
            <a:chExt cx="3848432" cy="3931357"/>
          </a:xfrm>
        </p:grpSpPr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FE8037E5-7F55-4ADD-8A2C-0A3907F7F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434" y="1534455"/>
              <a:ext cx="3848432" cy="3072428"/>
            </a:xfrm>
            <a:prstGeom prst="rect">
              <a:avLst/>
            </a:prstGeom>
          </p:spPr>
        </p:pic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0315C11E-BE37-4BE7-A570-03916F56FAE6}"/>
                </a:ext>
              </a:extLst>
            </p:cNvPr>
            <p:cNvSpPr/>
            <p:nvPr/>
          </p:nvSpPr>
          <p:spPr>
            <a:xfrm>
              <a:off x="4974651" y="3829050"/>
              <a:ext cx="2425700" cy="1636762"/>
            </a:xfrm>
            <a:prstGeom prst="ellipse">
              <a:avLst/>
            </a:prstGeom>
            <a:gradFill>
              <a:gsLst>
                <a:gs pos="1000">
                  <a:srgbClr val="F6F6F6"/>
                </a:gs>
                <a:gs pos="100000">
                  <a:srgbClr val="F5F5F5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32BD0B17-A700-414C-B4E2-230970EF1468}"/>
              </a:ext>
            </a:extLst>
          </p:cNvPr>
          <p:cNvGrpSpPr/>
          <p:nvPr/>
        </p:nvGrpSpPr>
        <p:grpSpPr>
          <a:xfrm>
            <a:off x="6203171" y="10285914"/>
            <a:ext cx="1646518" cy="1538182"/>
            <a:chOff x="6442837" y="4292087"/>
            <a:chExt cx="1646518" cy="1538182"/>
          </a:xfrm>
        </p:grpSpPr>
        <p:sp>
          <p:nvSpPr>
            <p:cNvPr id="96" name="Oval 125">
              <a:extLst>
                <a:ext uri="{FF2B5EF4-FFF2-40B4-BE49-F238E27FC236}">
                  <a16:creationId xmlns:a16="http://schemas.microsoft.com/office/drawing/2014/main" id="{45C53416-79C1-4885-972F-9696D3A6CA70}"/>
                </a:ext>
              </a:extLst>
            </p:cNvPr>
            <p:cNvSpPr/>
            <p:nvPr/>
          </p:nvSpPr>
          <p:spPr>
            <a:xfrm>
              <a:off x="6464278" y="4292087"/>
              <a:ext cx="1603636" cy="1538182"/>
            </a:xfrm>
            <a:prstGeom prst="ellipse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TextBox 128">
              <a:extLst>
                <a:ext uri="{FF2B5EF4-FFF2-40B4-BE49-F238E27FC236}">
                  <a16:creationId xmlns:a16="http://schemas.microsoft.com/office/drawing/2014/main" id="{131B966A-5805-4728-9D1A-CE0C01F2127D}"/>
                </a:ext>
              </a:extLst>
            </p:cNvPr>
            <p:cNvSpPr txBox="1"/>
            <p:nvPr/>
          </p:nvSpPr>
          <p:spPr>
            <a:xfrm>
              <a:off x="6442837" y="4473846"/>
              <a:ext cx="1646518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We value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shortcuts and repetition -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50%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what you did today you will do again tomorrow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277426A5-DE86-4B3C-BF46-943E14AA128E}"/>
              </a:ext>
            </a:extLst>
          </p:cNvPr>
          <p:cNvGrpSpPr/>
          <p:nvPr/>
        </p:nvGrpSpPr>
        <p:grpSpPr>
          <a:xfrm>
            <a:off x="4341424" y="10815584"/>
            <a:ext cx="1603636" cy="1538182"/>
            <a:chOff x="4229465" y="4339663"/>
            <a:chExt cx="1603636" cy="1538182"/>
          </a:xfrm>
        </p:grpSpPr>
        <p:sp>
          <p:nvSpPr>
            <p:cNvPr id="99" name="Oval 2048">
              <a:extLst>
                <a:ext uri="{FF2B5EF4-FFF2-40B4-BE49-F238E27FC236}">
                  <a16:creationId xmlns:a16="http://schemas.microsoft.com/office/drawing/2014/main" id="{749E3168-338B-4D2B-AD83-3B172106D96A}"/>
                </a:ext>
              </a:extLst>
            </p:cNvPr>
            <p:cNvSpPr/>
            <p:nvPr/>
          </p:nvSpPr>
          <p:spPr>
            <a:xfrm>
              <a:off x="4229465" y="4339663"/>
              <a:ext cx="1603636" cy="1538182"/>
            </a:xfrm>
            <a:prstGeom prst="ellipse">
              <a:avLst/>
            </a:prstGeom>
            <a:solidFill>
              <a:srgbClr val="8AB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TextBox 123">
              <a:extLst>
                <a:ext uri="{FF2B5EF4-FFF2-40B4-BE49-F238E27FC236}">
                  <a16:creationId xmlns:a16="http://schemas.microsoft.com/office/drawing/2014/main" id="{4AD44B2C-E340-4BA0-8301-339EB3757081}"/>
                </a:ext>
              </a:extLst>
            </p:cNvPr>
            <p:cNvSpPr txBox="1"/>
            <p:nvPr/>
          </p:nvSpPr>
          <p:spPr>
            <a:xfrm>
              <a:off x="4289458" y="4785589"/>
              <a:ext cx="14836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95%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behavior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is processed unconsciously 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E66F9851-6CD0-49E7-BC24-2AF08E11199A}"/>
              </a:ext>
            </a:extLst>
          </p:cNvPr>
          <p:cNvGrpSpPr/>
          <p:nvPr/>
        </p:nvGrpSpPr>
        <p:grpSpPr>
          <a:xfrm>
            <a:off x="5333357" y="12331050"/>
            <a:ext cx="1603636" cy="1538182"/>
            <a:chOff x="5261441" y="5333482"/>
            <a:chExt cx="1603636" cy="1538182"/>
          </a:xfrm>
        </p:grpSpPr>
        <p:sp>
          <p:nvSpPr>
            <p:cNvPr id="102" name="Oval 2048">
              <a:extLst>
                <a:ext uri="{FF2B5EF4-FFF2-40B4-BE49-F238E27FC236}">
                  <a16:creationId xmlns:a16="http://schemas.microsoft.com/office/drawing/2014/main" id="{92146FE6-B8A0-4068-89C7-1428015827C0}"/>
                </a:ext>
              </a:extLst>
            </p:cNvPr>
            <p:cNvSpPr/>
            <p:nvPr/>
          </p:nvSpPr>
          <p:spPr>
            <a:xfrm>
              <a:off x="5261441" y="5333482"/>
              <a:ext cx="1603636" cy="1538182"/>
            </a:xfrm>
            <a:prstGeom prst="ellipse">
              <a:avLst/>
            </a:prstGeom>
            <a:solidFill>
              <a:srgbClr val="2D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TextBox 131">
              <a:extLst>
                <a:ext uri="{FF2B5EF4-FFF2-40B4-BE49-F238E27FC236}">
                  <a16:creationId xmlns:a16="http://schemas.microsoft.com/office/drawing/2014/main" id="{2EA28005-94D2-4AA1-AA46-24A3494EA87A}"/>
                </a:ext>
              </a:extLst>
            </p:cNvPr>
            <p:cNvSpPr txBox="1"/>
            <p:nvPr/>
          </p:nvSpPr>
          <p:spPr>
            <a:xfrm>
              <a:off x="5337068" y="5717853"/>
              <a:ext cx="14523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Intentions and attitudes are poor predictors of future behavior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Flama-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5B6C19C-2C5B-4117-9999-C53749095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65262889-51E1-4318-869B-DDFB85C79381}"/>
              </a:ext>
            </a:extLst>
          </p:cNvPr>
          <p:cNvSpPr txBox="1"/>
          <p:nvPr/>
        </p:nvSpPr>
        <p:spPr>
          <a:xfrm>
            <a:off x="44019" y="6662287"/>
            <a:ext cx="9076944" cy="184666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kumimoji="0" lang="en-US" sz="600" b="0" i="0" u="none" strike="noStrike" kern="1200" cap="none" spc="0" normalizeH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Ouellette, Judith &amp; Wood, Wendy. (1998).Psychological Bulletin - PSYCHOL BULL. 124. 54-74. 10.1037/0033-2909.124.1.54.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2F5F664-A1E1-4F01-8C26-C0D0CB4C924D}"/>
              </a:ext>
            </a:extLst>
          </p:cNvPr>
          <p:cNvSpPr txBox="1"/>
          <p:nvPr/>
        </p:nvSpPr>
        <p:spPr>
          <a:xfrm>
            <a:off x="867036" y="461660"/>
            <a:ext cx="10457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IT’S HARD TO CHANGE BEHAVIOR</a:t>
            </a:r>
            <a:r>
              <a:rPr lang="en-US" sz="36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F06F1C34-1184-44D9-8121-80393510528B}"/>
              </a:ext>
            </a:extLst>
          </p:cNvPr>
          <p:cNvGrpSpPr/>
          <p:nvPr/>
        </p:nvGrpSpPr>
        <p:grpSpPr>
          <a:xfrm>
            <a:off x="3986434" y="1545472"/>
            <a:ext cx="3848432" cy="3931357"/>
            <a:chOff x="3986434" y="1534455"/>
            <a:chExt cx="3848432" cy="3931357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3C6C9694-8435-4616-AA6C-1C9A0F13E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434" y="1534455"/>
              <a:ext cx="3848432" cy="3072428"/>
            </a:xfrm>
            <a:prstGeom prst="rect">
              <a:avLst/>
            </a:prstGeom>
          </p:spPr>
        </p:pic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23265C91-52EF-490E-8561-B076F722019E}"/>
                </a:ext>
              </a:extLst>
            </p:cNvPr>
            <p:cNvSpPr/>
            <p:nvPr/>
          </p:nvSpPr>
          <p:spPr>
            <a:xfrm>
              <a:off x="4974651" y="3829050"/>
              <a:ext cx="2425700" cy="1636762"/>
            </a:xfrm>
            <a:prstGeom prst="ellipse">
              <a:avLst/>
            </a:prstGeom>
            <a:gradFill>
              <a:gsLst>
                <a:gs pos="1000">
                  <a:srgbClr val="F6F6F6"/>
                </a:gs>
                <a:gs pos="100000">
                  <a:srgbClr val="F5F5F5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03BE1389-F07F-4038-B9A3-43C5F325566A}"/>
              </a:ext>
            </a:extLst>
          </p:cNvPr>
          <p:cNvGrpSpPr/>
          <p:nvPr/>
        </p:nvGrpSpPr>
        <p:grpSpPr>
          <a:xfrm>
            <a:off x="6203171" y="3895471"/>
            <a:ext cx="1646518" cy="1538182"/>
            <a:chOff x="6442837" y="4292087"/>
            <a:chExt cx="1646518" cy="1538182"/>
          </a:xfrm>
        </p:grpSpPr>
        <p:sp>
          <p:nvSpPr>
            <p:cNvPr id="54" name="Oval 125">
              <a:extLst>
                <a:ext uri="{FF2B5EF4-FFF2-40B4-BE49-F238E27FC236}">
                  <a16:creationId xmlns:a16="http://schemas.microsoft.com/office/drawing/2014/main" id="{FFD4FAEA-17E8-47DA-B4AF-0023D10CBFA7}"/>
                </a:ext>
              </a:extLst>
            </p:cNvPr>
            <p:cNvSpPr/>
            <p:nvPr/>
          </p:nvSpPr>
          <p:spPr>
            <a:xfrm>
              <a:off x="6464278" y="4292087"/>
              <a:ext cx="1603636" cy="1538182"/>
            </a:xfrm>
            <a:prstGeom prst="ellipse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128">
              <a:extLst>
                <a:ext uri="{FF2B5EF4-FFF2-40B4-BE49-F238E27FC236}">
                  <a16:creationId xmlns:a16="http://schemas.microsoft.com/office/drawing/2014/main" id="{97C67242-CACA-46C0-A587-10BB7963AB8B}"/>
                </a:ext>
              </a:extLst>
            </p:cNvPr>
            <p:cNvSpPr txBox="1"/>
            <p:nvPr/>
          </p:nvSpPr>
          <p:spPr>
            <a:xfrm>
              <a:off x="6442837" y="4473846"/>
              <a:ext cx="1646518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We value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shortcuts and repetition -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50%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what you did today you will do again tomorrow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B6F8F806-0E66-4A10-9FA5-8DF47A7456A0}"/>
              </a:ext>
            </a:extLst>
          </p:cNvPr>
          <p:cNvGrpSpPr/>
          <p:nvPr/>
        </p:nvGrpSpPr>
        <p:grpSpPr>
          <a:xfrm>
            <a:off x="4341424" y="4224913"/>
            <a:ext cx="1603636" cy="1538182"/>
            <a:chOff x="4229465" y="4339663"/>
            <a:chExt cx="1603636" cy="1538182"/>
          </a:xfrm>
        </p:grpSpPr>
        <p:sp>
          <p:nvSpPr>
            <p:cNvPr id="57" name="Oval 2048">
              <a:extLst>
                <a:ext uri="{FF2B5EF4-FFF2-40B4-BE49-F238E27FC236}">
                  <a16:creationId xmlns:a16="http://schemas.microsoft.com/office/drawing/2014/main" id="{C3D11BB9-FB5A-48E2-B59F-400AEAA91646}"/>
                </a:ext>
              </a:extLst>
            </p:cNvPr>
            <p:cNvSpPr/>
            <p:nvPr/>
          </p:nvSpPr>
          <p:spPr>
            <a:xfrm>
              <a:off x="4229465" y="4339663"/>
              <a:ext cx="1603636" cy="1538182"/>
            </a:xfrm>
            <a:prstGeom prst="ellipse">
              <a:avLst/>
            </a:prstGeom>
            <a:solidFill>
              <a:srgbClr val="8AB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123">
              <a:extLst>
                <a:ext uri="{FF2B5EF4-FFF2-40B4-BE49-F238E27FC236}">
                  <a16:creationId xmlns:a16="http://schemas.microsoft.com/office/drawing/2014/main" id="{61EDB3F7-88A5-4564-B303-418C97634F41}"/>
                </a:ext>
              </a:extLst>
            </p:cNvPr>
            <p:cNvSpPr txBox="1"/>
            <p:nvPr/>
          </p:nvSpPr>
          <p:spPr>
            <a:xfrm>
              <a:off x="4289458" y="4785589"/>
              <a:ext cx="14836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95%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behavior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is processed unconsciously 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404D173D-4744-478E-AC0A-11333BC00EC4}"/>
              </a:ext>
            </a:extLst>
          </p:cNvPr>
          <p:cNvGrpSpPr/>
          <p:nvPr/>
        </p:nvGrpSpPr>
        <p:grpSpPr>
          <a:xfrm>
            <a:off x="5377425" y="5094826"/>
            <a:ext cx="1603636" cy="1538182"/>
            <a:chOff x="5261441" y="5333482"/>
            <a:chExt cx="1603636" cy="1538182"/>
          </a:xfrm>
        </p:grpSpPr>
        <p:sp>
          <p:nvSpPr>
            <p:cNvPr id="60" name="Oval 2048">
              <a:extLst>
                <a:ext uri="{FF2B5EF4-FFF2-40B4-BE49-F238E27FC236}">
                  <a16:creationId xmlns:a16="http://schemas.microsoft.com/office/drawing/2014/main" id="{7E853DFE-5EA3-4416-B1D8-AE24E5B82CF5}"/>
                </a:ext>
              </a:extLst>
            </p:cNvPr>
            <p:cNvSpPr/>
            <p:nvPr/>
          </p:nvSpPr>
          <p:spPr>
            <a:xfrm>
              <a:off x="5261441" y="5333482"/>
              <a:ext cx="1603636" cy="1538182"/>
            </a:xfrm>
            <a:prstGeom prst="ellipse">
              <a:avLst/>
            </a:prstGeom>
            <a:solidFill>
              <a:srgbClr val="2D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131">
              <a:extLst>
                <a:ext uri="{FF2B5EF4-FFF2-40B4-BE49-F238E27FC236}">
                  <a16:creationId xmlns:a16="http://schemas.microsoft.com/office/drawing/2014/main" id="{4DCEBAD1-6632-4C0C-AD88-F545D3AA6EE9}"/>
                </a:ext>
              </a:extLst>
            </p:cNvPr>
            <p:cNvSpPr txBox="1"/>
            <p:nvPr/>
          </p:nvSpPr>
          <p:spPr>
            <a:xfrm>
              <a:off x="5337068" y="5717853"/>
              <a:ext cx="14523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Intentions and attitudes are poor predictors of future behavior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Flama-Book"/>
              </a:endParaRP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DDEB901-A459-4DBE-B25C-3F8CAF5766E9}"/>
              </a:ext>
            </a:extLst>
          </p:cNvPr>
          <p:cNvGrpSpPr/>
          <p:nvPr/>
        </p:nvGrpSpPr>
        <p:grpSpPr>
          <a:xfrm>
            <a:off x="630518" y="1451983"/>
            <a:ext cx="3420900" cy="4390016"/>
            <a:chOff x="630518" y="1451983"/>
            <a:chExt cx="3420900" cy="4390016"/>
          </a:xfrm>
        </p:grpSpPr>
        <p:sp>
          <p:nvSpPr>
            <p:cNvPr id="62" name="Rectangle 97">
              <a:extLst>
                <a:ext uri="{FF2B5EF4-FFF2-40B4-BE49-F238E27FC236}">
                  <a16:creationId xmlns:a16="http://schemas.microsoft.com/office/drawing/2014/main" id="{AFA33086-9AFF-46D4-BBF5-E1FA50F83375}"/>
                </a:ext>
              </a:extLst>
            </p:cNvPr>
            <p:cNvSpPr/>
            <p:nvPr/>
          </p:nvSpPr>
          <p:spPr>
            <a:xfrm>
              <a:off x="630518" y="1917668"/>
              <a:ext cx="3420900" cy="392433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Rectangle 98">
              <a:extLst>
                <a:ext uri="{FF2B5EF4-FFF2-40B4-BE49-F238E27FC236}">
                  <a16:creationId xmlns:a16="http://schemas.microsoft.com/office/drawing/2014/main" id="{11A4C31E-97AA-4F1B-BE71-7C2A1E8B1651}"/>
                </a:ext>
              </a:extLst>
            </p:cNvPr>
            <p:cNvSpPr/>
            <p:nvPr/>
          </p:nvSpPr>
          <p:spPr>
            <a:xfrm>
              <a:off x="630518" y="1451983"/>
              <a:ext cx="3420900" cy="662519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99">
              <a:extLst>
                <a:ext uri="{FF2B5EF4-FFF2-40B4-BE49-F238E27FC236}">
                  <a16:creationId xmlns:a16="http://schemas.microsoft.com/office/drawing/2014/main" id="{6E4D54D0-852D-4052-B549-912A4E32AEE2}"/>
                </a:ext>
              </a:extLst>
            </p:cNvPr>
            <p:cNvSpPr txBox="1"/>
            <p:nvPr/>
          </p:nvSpPr>
          <p:spPr>
            <a:xfrm>
              <a:off x="804794" y="1597003"/>
              <a:ext cx="30866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Flama-Ultralight"/>
                </a:rPr>
                <a:t>Existing Behaviors</a:t>
              </a:r>
            </a:p>
          </p:txBody>
        </p:sp>
        <p:sp>
          <p:nvSpPr>
            <p:cNvPr id="66" name="TextBox 101">
              <a:extLst>
                <a:ext uri="{FF2B5EF4-FFF2-40B4-BE49-F238E27FC236}">
                  <a16:creationId xmlns:a16="http://schemas.microsoft.com/office/drawing/2014/main" id="{F5F6C5A6-1D2E-4805-8E78-F0BCEB2B7617}"/>
                </a:ext>
              </a:extLst>
            </p:cNvPr>
            <p:cNvSpPr txBox="1"/>
            <p:nvPr/>
          </p:nvSpPr>
          <p:spPr>
            <a:xfrm>
              <a:off x="658792" y="2360828"/>
              <a:ext cx="3232699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8775" marR="0" lvl="0" indent="-179388" fontAlgn="auto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chemeClr val="bg2">
                      <a:lumMod val="25000"/>
                    </a:schemeClr>
                  </a:solidFill>
                  <a:latin typeface="HurmeGeometricSans1 Light" panose="020B0400020000000000" pitchFamily="34" charset="0"/>
                  <a:cs typeface="Gotham Light" pitchFamily="50" charset="0"/>
                </a:rPr>
                <a:t>Information processed automatically  in the background.</a:t>
              </a:r>
            </a:p>
            <a:p>
              <a:pPr marL="358775" marR="0" lvl="0" indent="-179388" fontAlgn="auto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chemeClr val="bg2">
                      <a:lumMod val="25000"/>
                    </a:schemeClr>
                  </a:solidFill>
                  <a:latin typeface="HurmeGeometricSans1 Light" panose="020B0400020000000000" pitchFamily="34" charset="0"/>
                  <a:cs typeface="Gotham Light" pitchFamily="50" charset="0"/>
                </a:rPr>
                <a:t>Used for everyday events</a:t>
              </a:r>
            </a:p>
          </p:txBody>
        </p:sp>
        <p:sp>
          <p:nvSpPr>
            <p:cNvPr id="67" name="Rounded Rectangle 100">
              <a:extLst>
                <a:ext uri="{FF2B5EF4-FFF2-40B4-BE49-F238E27FC236}">
                  <a16:creationId xmlns:a16="http://schemas.microsoft.com/office/drawing/2014/main" id="{254DFCB6-98C4-4EC6-8517-E38A90BEAEC5}"/>
                </a:ext>
              </a:extLst>
            </p:cNvPr>
            <p:cNvSpPr/>
            <p:nvPr/>
          </p:nvSpPr>
          <p:spPr bwMode="auto">
            <a:xfrm>
              <a:off x="878688" y="4272518"/>
              <a:ext cx="1827450" cy="486055"/>
            </a:xfrm>
            <a:prstGeom prst="roundRect">
              <a:avLst>
                <a:gd name="adj" fmla="val 50000"/>
              </a:avLst>
            </a:prstGeom>
            <a:solidFill>
              <a:srgbClr val="8AB1D5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15" tIns="72000" rIns="91415" bIns="10797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Intentions/Attitudes</a:t>
              </a:r>
            </a:p>
          </p:txBody>
        </p:sp>
        <p:sp>
          <p:nvSpPr>
            <p:cNvPr id="68" name="Rounded Rectangle 102">
              <a:extLst>
                <a:ext uri="{FF2B5EF4-FFF2-40B4-BE49-F238E27FC236}">
                  <a16:creationId xmlns:a16="http://schemas.microsoft.com/office/drawing/2014/main" id="{B900D826-E8C0-4E1F-A349-FE4E5EE2BBDE}"/>
                </a:ext>
              </a:extLst>
            </p:cNvPr>
            <p:cNvSpPr/>
            <p:nvPr/>
          </p:nvSpPr>
          <p:spPr bwMode="auto">
            <a:xfrm>
              <a:off x="865886" y="3395059"/>
              <a:ext cx="1827450" cy="486055"/>
            </a:xfrm>
            <a:prstGeom prst="roundRect">
              <a:avLst>
                <a:gd name="adj" fmla="val 50000"/>
              </a:avLst>
            </a:prstGeom>
            <a:solidFill>
              <a:srgbClr val="2D588F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15" tIns="72000" rIns="91415" bIns="10797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Habit Strength</a:t>
              </a:r>
            </a:p>
          </p:txBody>
        </p:sp>
        <p:cxnSp>
          <p:nvCxnSpPr>
            <p:cNvPr id="69" name="Straight Arrow Connector 104">
              <a:extLst>
                <a:ext uri="{FF2B5EF4-FFF2-40B4-BE49-F238E27FC236}">
                  <a16:creationId xmlns:a16="http://schemas.microsoft.com/office/drawing/2014/main" id="{D3586888-BA66-4B29-862C-96D1B0ABFF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3610" y="3638086"/>
              <a:ext cx="474279" cy="1"/>
            </a:xfrm>
            <a:prstGeom prst="straightConnector1">
              <a:avLst/>
            </a:prstGeom>
            <a:ln w="57150">
              <a:solidFill>
                <a:srgbClr val="2D58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05">
              <a:extLst>
                <a:ext uri="{FF2B5EF4-FFF2-40B4-BE49-F238E27FC236}">
                  <a16:creationId xmlns:a16="http://schemas.microsoft.com/office/drawing/2014/main" id="{7149F755-56D6-4373-9F54-67E67B0A47CC}"/>
                </a:ext>
              </a:extLst>
            </p:cNvPr>
            <p:cNvSpPr txBox="1"/>
            <p:nvPr/>
          </p:nvSpPr>
          <p:spPr>
            <a:xfrm>
              <a:off x="3189056" y="3466585"/>
              <a:ext cx="692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High</a:t>
              </a: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sp>
          <p:nvSpPr>
            <p:cNvPr id="71" name="TextBox 106">
              <a:extLst>
                <a:ext uri="{FF2B5EF4-FFF2-40B4-BE49-F238E27FC236}">
                  <a16:creationId xmlns:a16="http://schemas.microsoft.com/office/drawing/2014/main" id="{13F6F322-2F19-436A-8DBB-83C100D833C2}"/>
                </a:ext>
              </a:extLst>
            </p:cNvPr>
            <p:cNvSpPr txBox="1"/>
            <p:nvPr/>
          </p:nvSpPr>
          <p:spPr>
            <a:xfrm>
              <a:off x="3189056" y="4357680"/>
              <a:ext cx="6928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Low</a:t>
              </a: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cxnSp>
          <p:nvCxnSpPr>
            <p:cNvPr id="72" name="Straight Arrow Connector 107">
              <a:extLst>
                <a:ext uri="{FF2B5EF4-FFF2-40B4-BE49-F238E27FC236}">
                  <a16:creationId xmlns:a16="http://schemas.microsoft.com/office/drawing/2014/main" id="{DA2991A5-B5D0-4413-8AB7-F1B3C5F5F349}"/>
                </a:ext>
              </a:extLst>
            </p:cNvPr>
            <p:cNvCxnSpPr>
              <a:cxnSpLocks/>
            </p:cNvCxnSpPr>
            <p:nvPr/>
          </p:nvCxnSpPr>
          <p:spPr>
            <a:xfrm>
              <a:off x="2686520" y="4515545"/>
              <a:ext cx="459061" cy="0"/>
            </a:xfrm>
            <a:prstGeom prst="straightConnector1">
              <a:avLst/>
            </a:prstGeom>
            <a:ln w="9525">
              <a:solidFill>
                <a:srgbClr val="8AB1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108">
              <a:extLst>
                <a:ext uri="{FF2B5EF4-FFF2-40B4-BE49-F238E27FC236}">
                  <a16:creationId xmlns:a16="http://schemas.microsoft.com/office/drawing/2014/main" id="{93E270CA-01D3-4898-92DB-0BAD2AE794BD}"/>
                </a:ext>
              </a:extLst>
            </p:cNvPr>
            <p:cNvSpPr txBox="1"/>
            <p:nvPr/>
          </p:nvSpPr>
          <p:spPr>
            <a:xfrm>
              <a:off x="948622" y="5163474"/>
              <a:ext cx="27990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35353"/>
                </a:buClr>
                <a:buSzPct val="11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FlamaLight"/>
                </a:rPr>
                <a:t>“The Autopilot is ON”</a:t>
              </a: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Light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9D8CE5C-5AE9-4F31-AEDC-9E9A80FE019A}"/>
              </a:ext>
            </a:extLst>
          </p:cNvPr>
          <p:cNvGrpSpPr/>
          <p:nvPr/>
        </p:nvGrpSpPr>
        <p:grpSpPr>
          <a:xfrm>
            <a:off x="8146851" y="1451983"/>
            <a:ext cx="3420900" cy="4390016"/>
            <a:chOff x="8146851" y="1451983"/>
            <a:chExt cx="3420900" cy="4390016"/>
          </a:xfrm>
        </p:grpSpPr>
        <p:sp>
          <p:nvSpPr>
            <p:cNvPr id="74" name="Rectangle 97">
              <a:extLst>
                <a:ext uri="{FF2B5EF4-FFF2-40B4-BE49-F238E27FC236}">
                  <a16:creationId xmlns:a16="http://schemas.microsoft.com/office/drawing/2014/main" id="{40F4F6A9-98C0-4A55-ABB5-249FC2D24546}"/>
                </a:ext>
              </a:extLst>
            </p:cNvPr>
            <p:cNvSpPr/>
            <p:nvPr/>
          </p:nvSpPr>
          <p:spPr>
            <a:xfrm>
              <a:off x="8146851" y="1917668"/>
              <a:ext cx="3420900" cy="3924331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Rectangle 98">
              <a:extLst>
                <a:ext uri="{FF2B5EF4-FFF2-40B4-BE49-F238E27FC236}">
                  <a16:creationId xmlns:a16="http://schemas.microsoft.com/office/drawing/2014/main" id="{8C108581-711D-47CC-B416-F8B69BAAA121}"/>
                </a:ext>
              </a:extLst>
            </p:cNvPr>
            <p:cNvSpPr/>
            <p:nvPr/>
          </p:nvSpPr>
          <p:spPr>
            <a:xfrm>
              <a:off x="8146851" y="1451983"/>
              <a:ext cx="3420900" cy="662519"/>
            </a:xfrm>
            <a:prstGeom prst="rect">
              <a:avLst/>
            </a:prstGeom>
            <a:solidFill>
              <a:srgbClr val="8AB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99">
              <a:extLst>
                <a:ext uri="{FF2B5EF4-FFF2-40B4-BE49-F238E27FC236}">
                  <a16:creationId xmlns:a16="http://schemas.microsoft.com/office/drawing/2014/main" id="{EC69F8A6-F3E6-4DFA-A981-5C11F4B74C32}"/>
                </a:ext>
              </a:extLst>
            </p:cNvPr>
            <p:cNvSpPr txBox="1"/>
            <p:nvPr/>
          </p:nvSpPr>
          <p:spPr>
            <a:xfrm>
              <a:off x="8321127" y="1597003"/>
              <a:ext cx="3086697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Flama-Ultralight"/>
                </a:rPr>
                <a:t>New Behaviors</a:t>
              </a:r>
            </a:p>
          </p:txBody>
        </p:sp>
        <p:sp>
          <p:nvSpPr>
            <p:cNvPr id="77" name="TextBox 101">
              <a:extLst>
                <a:ext uri="{FF2B5EF4-FFF2-40B4-BE49-F238E27FC236}">
                  <a16:creationId xmlns:a16="http://schemas.microsoft.com/office/drawing/2014/main" id="{BAD59163-E812-432E-9ACB-26D8440B3998}"/>
                </a:ext>
              </a:extLst>
            </p:cNvPr>
            <p:cNvSpPr txBox="1"/>
            <p:nvPr/>
          </p:nvSpPr>
          <p:spPr>
            <a:xfrm>
              <a:off x="8175125" y="2360828"/>
              <a:ext cx="3232699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58775" marR="0" lvl="0" indent="-179388" fontAlgn="auto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chemeClr val="bg2">
                      <a:lumMod val="25000"/>
                    </a:schemeClr>
                  </a:solidFill>
                  <a:latin typeface="HurmeGeometricSans1 Light" panose="020B0400020000000000" pitchFamily="34" charset="0"/>
                  <a:cs typeface="Gotham Light" pitchFamily="50" charset="0"/>
                </a:rPr>
                <a:t>Require a high level of processing </a:t>
              </a:r>
            </a:p>
            <a:p>
              <a:pPr marL="358775" marR="0" lvl="0" indent="-179388" fontAlgn="auto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9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200">
                  <a:solidFill>
                    <a:schemeClr val="bg2">
                      <a:lumMod val="25000"/>
                    </a:schemeClr>
                  </a:solidFill>
                  <a:latin typeface="HurmeGeometricSans1 Light" panose="020B0400020000000000" pitchFamily="34" charset="0"/>
                  <a:cs typeface="Gotham Light" pitchFamily="50" charset="0"/>
                </a:rPr>
                <a:t> Reserved for novel and important events</a:t>
              </a:r>
            </a:p>
          </p:txBody>
        </p:sp>
        <p:sp>
          <p:nvSpPr>
            <p:cNvPr id="78" name="Rounded Rectangle 100">
              <a:extLst>
                <a:ext uri="{FF2B5EF4-FFF2-40B4-BE49-F238E27FC236}">
                  <a16:creationId xmlns:a16="http://schemas.microsoft.com/office/drawing/2014/main" id="{E2C83E59-BE10-47AD-8720-AE85A2304753}"/>
                </a:ext>
              </a:extLst>
            </p:cNvPr>
            <p:cNvSpPr/>
            <p:nvPr/>
          </p:nvSpPr>
          <p:spPr bwMode="auto">
            <a:xfrm>
              <a:off x="8395021" y="4272518"/>
              <a:ext cx="1827450" cy="486055"/>
            </a:xfrm>
            <a:prstGeom prst="roundRect">
              <a:avLst>
                <a:gd name="adj" fmla="val 50000"/>
              </a:avLst>
            </a:prstGeom>
            <a:solidFill>
              <a:srgbClr val="2D588F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15" tIns="72000" rIns="91415" bIns="10797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Habit Strength</a:t>
              </a:r>
            </a:p>
          </p:txBody>
        </p:sp>
        <p:sp>
          <p:nvSpPr>
            <p:cNvPr id="79" name="Rounded Rectangle 102">
              <a:extLst>
                <a:ext uri="{FF2B5EF4-FFF2-40B4-BE49-F238E27FC236}">
                  <a16:creationId xmlns:a16="http://schemas.microsoft.com/office/drawing/2014/main" id="{FBC7F880-272F-4280-9441-21811BBB585D}"/>
                </a:ext>
              </a:extLst>
            </p:cNvPr>
            <p:cNvSpPr/>
            <p:nvPr/>
          </p:nvSpPr>
          <p:spPr bwMode="auto">
            <a:xfrm>
              <a:off x="8382219" y="3395059"/>
              <a:ext cx="1827450" cy="486055"/>
            </a:xfrm>
            <a:prstGeom prst="roundRect">
              <a:avLst>
                <a:gd name="adj" fmla="val 50000"/>
              </a:avLst>
            </a:prstGeom>
            <a:solidFill>
              <a:srgbClr val="8AB1D5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15" tIns="72000" rIns="91415" bIns="107975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Intentions/Attitudes</a:t>
              </a:r>
            </a:p>
          </p:txBody>
        </p:sp>
        <p:cxnSp>
          <p:nvCxnSpPr>
            <p:cNvPr id="80" name="Straight Arrow Connector 104">
              <a:extLst>
                <a:ext uri="{FF2B5EF4-FFF2-40B4-BE49-F238E27FC236}">
                  <a16:creationId xmlns:a16="http://schemas.microsoft.com/office/drawing/2014/main" id="{F366B411-1EAB-472F-B26C-C3B689E0D5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0960" y="3638086"/>
              <a:ext cx="474279" cy="1"/>
            </a:xfrm>
            <a:prstGeom prst="straightConnector1">
              <a:avLst/>
            </a:prstGeom>
            <a:ln w="57150">
              <a:solidFill>
                <a:srgbClr val="8AB1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105">
              <a:extLst>
                <a:ext uri="{FF2B5EF4-FFF2-40B4-BE49-F238E27FC236}">
                  <a16:creationId xmlns:a16="http://schemas.microsoft.com/office/drawing/2014/main" id="{ABD3584C-4918-4983-8FFA-A271EF75D740}"/>
                </a:ext>
              </a:extLst>
            </p:cNvPr>
            <p:cNvSpPr txBox="1"/>
            <p:nvPr/>
          </p:nvSpPr>
          <p:spPr>
            <a:xfrm>
              <a:off x="10705389" y="3466585"/>
              <a:ext cx="6928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High</a:t>
              </a: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106">
              <a:extLst>
                <a:ext uri="{FF2B5EF4-FFF2-40B4-BE49-F238E27FC236}">
                  <a16:creationId xmlns:a16="http://schemas.microsoft.com/office/drawing/2014/main" id="{8DC689F9-6E2A-4C73-B5E9-963066A39FFD}"/>
                </a:ext>
              </a:extLst>
            </p:cNvPr>
            <p:cNvSpPr txBox="1"/>
            <p:nvPr/>
          </p:nvSpPr>
          <p:spPr>
            <a:xfrm>
              <a:off x="10705389" y="4357680"/>
              <a:ext cx="6928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Low</a:t>
              </a: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cxnSp>
          <p:nvCxnSpPr>
            <p:cNvPr id="83" name="Straight Arrow Connector 107">
              <a:extLst>
                <a:ext uri="{FF2B5EF4-FFF2-40B4-BE49-F238E27FC236}">
                  <a16:creationId xmlns:a16="http://schemas.microsoft.com/office/drawing/2014/main" id="{AD939F6A-CD16-4631-9F0B-01DD3A37B8CF}"/>
                </a:ext>
              </a:extLst>
            </p:cNvPr>
            <p:cNvCxnSpPr>
              <a:cxnSpLocks/>
            </p:cNvCxnSpPr>
            <p:nvPr/>
          </p:nvCxnSpPr>
          <p:spPr>
            <a:xfrm>
              <a:off x="10215362" y="4515545"/>
              <a:ext cx="459061" cy="0"/>
            </a:xfrm>
            <a:prstGeom prst="straightConnector1">
              <a:avLst/>
            </a:prstGeom>
            <a:ln w="9525">
              <a:solidFill>
                <a:srgbClr val="2D58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108">
              <a:extLst>
                <a:ext uri="{FF2B5EF4-FFF2-40B4-BE49-F238E27FC236}">
                  <a16:creationId xmlns:a16="http://schemas.microsoft.com/office/drawing/2014/main" id="{6180CDBC-430B-4E5E-A2F2-377EA80C2BFB}"/>
                </a:ext>
              </a:extLst>
            </p:cNvPr>
            <p:cNvSpPr txBox="1"/>
            <p:nvPr/>
          </p:nvSpPr>
          <p:spPr>
            <a:xfrm>
              <a:off x="8464955" y="5163474"/>
              <a:ext cx="279904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535353"/>
                </a:buClr>
                <a:buSzPct val="115000"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FlamaLight"/>
                </a:rPr>
                <a:t>“The Pilot is in Control”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CA7592E-428F-4D13-A161-B163C445D6E4}"/>
              </a:ext>
            </a:extLst>
          </p:cNvPr>
          <p:cNvGrpSpPr/>
          <p:nvPr/>
        </p:nvGrpSpPr>
        <p:grpSpPr>
          <a:xfrm>
            <a:off x="4025032" y="1318774"/>
            <a:ext cx="2612087" cy="520125"/>
            <a:chOff x="4025032" y="1318774"/>
            <a:chExt cx="2612087" cy="520125"/>
          </a:xfrm>
        </p:grpSpPr>
        <p:cxnSp>
          <p:nvCxnSpPr>
            <p:cNvPr id="85" name="Straight Connector 96">
              <a:extLst>
                <a:ext uri="{FF2B5EF4-FFF2-40B4-BE49-F238E27FC236}">
                  <a16:creationId xmlns:a16="http://schemas.microsoft.com/office/drawing/2014/main" id="{CF65C6D7-5EAE-4684-8D4B-A67DA8A14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5032" y="1569630"/>
              <a:ext cx="1848909" cy="0"/>
            </a:xfrm>
            <a:prstGeom prst="line">
              <a:avLst/>
            </a:prstGeom>
            <a:noFill/>
            <a:ln w="31750" cap="flat" cmpd="sng" algn="ctr">
              <a:solidFill>
                <a:srgbClr val="003478"/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86" name="TextBox 109">
              <a:extLst>
                <a:ext uri="{FF2B5EF4-FFF2-40B4-BE49-F238E27FC236}">
                  <a16:creationId xmlns:a16="http://schemas.microsoft.com/office/drawing/2014/main" id="{8C7B2AD2-E967-4DC1-A451-F78611DB1CF0}"/>
                </a:ext>
              </a:extLst>
            </p:cNvPr>
            <p:cNvSpPr txBox="1"/>
            <p:nvPr/>
          </p:nvSpPr>
          <p:spPr>
            <a:xfrm>
              <a:off x="5184523" y="1318774"/>
              <a:ext cx="14525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Neocortex</a:t>
              </a:r>
              <a:endParaRPr kumimoji="0" lang="en-DE" sz="9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cxnSp>
          <p:nvCxnSpPr>
            <p:cNvPr id="87" name="Straight Connector 132">
              <a:extLst>
                <a:ext uri="{FF2B5EF4-FFF2-40B4-BE49-F238E27FC236}">
                  <a16:creationId xmlns:a16="http://schemas.microsoft.com/office/drawing/2014/main" id="{9875062E-78DD-4668-83D5-A21B031B2D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2392" y="1576774"/>
              <a:ext cx="2501" cy="262125"/>
            </a:xfrm>
            <a:prstGeom prst="line">
              <a:avLst/>
            </a:prstGeom>
            <a:noFill/>
            <a:ln w="31750" cap="flat" cmpd="sng" algn="ctr">
              <a:solidFill>
                <a:srgbClr val="003478"/>
              </a:solidFill>
              <a:prstDash val="solid"/>
              <a:headEnd type="none"/>
              <a:tailEnd type="oval"/>
            </a:ln>
            <a:effectLst/>
          </p:spPr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58F728F-6456-4179-B39D-39C147A90D59}"/>
              </a:ext>
            </a:extLst>
          </p:cNvPr>
          <p:cNvGrpSpPr/>
          <p:nvPr/>
        </p:nvGrpSpPr>
        <p:grpSpPr>
          <a:xfrm>
            <a:off x="6354169" y="1922801"/>
            <a:ext cx="1839964" cy="1430680"/>
            <a:chOff x="6354169" y="1922801"/>
            <a:chExt cx="1839964" cy="1430680"/>
          </a:xfrm>
        </p:grpSpPr>
        <p:sp>
          <p:nvSpPr>
            <p:cNvPr id="88" name="TextBox 110">
              <a:extLst>
                <a:ext uri="{FF2B5EF4-FFF2-40B4-BE49-F238E27FC236}">
                  <a16:creationId xmlns:a16="http://schemas.microsoft.com/office/drawing/2014/main" id="{D8F1817F-2486-4FDA-B33C-27E40C9E3140}"/>
                </a:ext>
              </a:extLst>
            </p:cNvPr>
            <p:cNvSpPr txBox="1"/>
            <p:nvPr/>
          </p:nvSpPr>
          <p:spPr>
            <a:xfrm>
              <a:off x="7019547" y="2891816"/>
              <a:ext cx="915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8AB1D5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+mn-cs"/>
                </a:rPr>
                <a:t>Basal ganglia interacting with Neocortex</a:t>
              </a:r>
              <a:endParaRPr kumimoji="0" lang="en-DE" sz="800" b="0" i="0" u="none" strike="noStrike" kern="1200" cap="none" spc="0" normalizeH="0" baseline="0" noProof="0">
                <a:ln>
                  <a:noFill/>
                </a:ln>
                <a:solidFill>
                  <a:srgbClr val="8AB1D5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+mn-cs"/>
              </a:endParaRPr>
            </a:p>
          </p:txBody>
        </p:sp>
        <p:cxnSp>
          <p:nvCxnSpPr>
            <p:cNvPr id="89" name="Straight Connector 111">
              <a:extLst>
                <a:ext uri="{FF2B5EF4-FFF2-40B4-BE49-F238E27FC236}">
                  <a16:creationId xmlns:a16="http://schemas.microsoft.com/office/drawing/2014/main" id="{8CE9E4AE-9FC5-4AED-86AC-9DBECBBC6CF1}"/>
                </a:ext>
              </a:extLst>
            </p:cNvPr>
            <p:cNvCxnSpPr>
              <a:cxnSpLocks/>
            </p:cNvCxnSpPr>
            <p:nvPr/>
          </p:nvCxnSpPr>
          <p:spPr>
            <a:xfrm>
              <a:off x="7505244" y="1933802"/>
              <a:ext cx="688889" cy="0"/>
            </a:xfrm>
            <a:prstGeom prst="line">
              <a:avLst/>
            </a:prstGeom>
            <a:noFill/>
            <a:ln w="31750" cap="flat" cmpd="sng" algn="ctr">
              <a:solidFill>
                <a:srgbClr val="8AB1D5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90" name="Straight Connector 112">
              <a:extLst>
                <a:ext uri="{FF2B5EF4-FFF2-40B4-BE49-F238E27FC236}">
                  <a16:creationId xmlns:a16="http://schemas.microsoft.com/office/drawing/2014/main" id="{8364FD15-E910-48D0-8673-861334CCCC5F}"/>
                </a:ext>
              </a:extLst>
            </p:cNvPr>
            <p:cNvCxnSpPr>
              <a:cxnSpLocks/>
            </p:cNvCxnSpPr>
            <p:nvPr/>
          </p:nvCxnSpPr>
          <p:spPr>
            <a:xfrm>
              <a:off x="7519816" y="1922801"/>
              <a:ext cx="4041" cy="915762"/>
            </a:xfrm>
            <a:prstGeom prst="line">
              <a:avLst/>
            </a:prstGeom>
            <a:noFill/>
            <a:ln w="31750" cap="flat" cmpd="sng" algn="ctr">
              <a:solidFill>
                <a:srgbClr val="8AB1D5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91" name="Straight Connector 115">
              <a:extLst>
                <a:ext uri="{FF2B5EF4-FFF2-40B4-BE49-F238E27FC236}">
                  <a16:creationId xmlns:a16="http://schemas.microsoft.com/office/drawing/2014/main" id="{3E77C915-E294-434F-98E5-4D66735F7F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4169" y="2830316"/>
              <a:ext cx="1165647" cy="0"/>
            </a:xfrm>
            <a:prstGeom prst="line">
              <a:avLst/>
            </a:prstGeom>
            <a:noFill/>
            <a:ln w="31750" cap="flat" cmpd="sng" algn="ctr">
              <a:gradFill flip="none" rotWithShape="1">
                <a:gsLst>
                  <a:gs pos="45000">
                    <a:srgbClr val="003478"/>
                  </a:gs>
                  <a:gs pos="100000">
                    <a:srgbClr val="8AB1D5"/>
                  </a:gs>
                </a:gsLst>
                <a:lin ang="10800000" scaled="1"/>
                <a:tileRect/>
              </a:gradFill>
              <a:prstDash val="solid"/>
              <a:headEnd type="none"/>
              <a:tailEnd type="oval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8714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1">
            <a:extLst>
              <a:ext uri="{FF2B5EF4-FFF2-40B4-BE49-F238E27FC236}">
                <a16:creationId xmlns:a16="http://schemas.microsoft.com/office/drawing/2014/main" id="{8E468F49-DB17-4609-9114-69945670B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01"/>
          <a:stretch/>
        </p:blipFill>
        <p:spPr>
          <a:xfrm>
            <a:off x="-9143" y="-1"/>
            <a:ext cx="12201144" cy="6858001"/>
          </a:xfrm>
          <a:prstGeom prst="rect">
            <a:avLst/>
          </a:prstGeom>
        </p:spPr>
      </p:pic>
      <p:sp>
        <p:nvSpPr>
          <p:cNvPr id="44" name="Rechteck 43">
            <a:extLst>
              <a:ext uri="{FF2B5EF4-FFF2-40B4-BE49-F238E27FC236}">
                <a16:creationId xmlns:a16="http://schemas.microsoft.com/office/drawing/2014/main" id="{C644EC80-E2B3-454C-AFD6-5BBCB5B54B6E}"/>
              </a:ext>
            </a:extLst>
          </p:cNvPr>
          <p:cNvSpPr/>
          <p:nvPr/>
        </p:nvSpPr>
        <p:spPr>
          <a:xfrm>
            <a:off x="-9144" y="0"/>
            <a:ext cx="12201144" cy="68580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9D4FC23-AE02-4486-9EB8-5BB27FC9C14B}"/>
              </a:ext>
            </a:extLst>
          </p:cNvPr>
          <p:cNvSpPr txBox="1"/>
          <p:nvPr/>
        </p:nvSpPr>
        <p:spPr>
          <a:xfrm>
            <a:off x="529622" y="713104"/>
            <a:ext cx="780157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SELF-MONITORING &amp; FEEDBACK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are integral to establishing effective oral care routines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B823736-10B6-4692-A721-DB3828E68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1A0E3A09-FC2F-4E8A-80E0-C4099DD204A2}"/>
              </a:ext>
            </a:extLst>
          </p:cNvPr>
          <p:cNvGrpSpPr/>
          <p:nvPr/>
        </p:nvGrpSpPr>
        <p:grpSpPr>
          <a:xfrm>
            <a:off x="7699307" y="2238704"/>
            <a:ext cx="2686185" cy="2685899"/>
            <a:chOff x="7699307" y="2238704"/>
            <a:chExt cx="2686185" cy="2685899"/>
          </a:xfrm>
        </p:grpSpPr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5590A8F3-9D80-4ED3-BC9B-570A1AD8F40F}"/>
                </a:ext>
              </a:extLst>
            </p:cNvPr>
            <p:cNvSpPr/>
            <p:nvPr/>
          </p:nvSpPr>
          <p:spPr>
            <a:xfrm>
              <a:off x="7699307" y="2238704"/>
              <a:ext cx="2686185" cy="2685899"/>
            </a:xfrm>
            <a:prstGeom prst="ellipse">
              <a:avLst/>
            </a:prstGeom>
            <a:solidFill>
              <a:srgbClr val="00347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C327CE39-1FFE-40C9-B945-64792E27C799}"/>
                </a:ext>
              </a:extLst>
            </p:cNvPr>
            <p:cNvSpPr txBox="1"/>
            <p:nvPr/>
          </p:nvSpPr>
          <p:spPr>
            <a:xfrm>
              <a:off x="7893433" y="2910516"/>
              <a:ext cx="2297930" cy="129266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Self-Monitoring</a:t>
              </a:r>
            </a:p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&amp; Feedback</a:t>
              </a:r>
            </a:p>
          </p:txBody>
        </p:sp>
      </p:grpSp>
      <p:sp>
        <p:nvSpPr>
          <p:cNvPr id="42" name="TextBox 23">
            <a:extLst>
              <a:ext uri="{FF2B5EF4-FFF2-40B4-BE49-F238E27FC236}">
                <a16:creationId xmlns:a16="http://schemas.microsoft.com/office/drawing/2014/main" id="{E1191BF1-FB00-4A2D-A220-11FC0F3953B0}"/>
              </a:ext>
            </a:extLst>
          </p:cNvPr>
          <p:cNvSpPr txBox="1"/>
          <p:nvPr/>
        </p:nvSpPr>
        <p:spPr>
          <a:xfrm>
            <a:off x="1717704" y="5215805"/>
            <a:ext cx="8756591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Behavioral Intervention Model for Periodontal Health</a:t>
            </a:r>
            <a:r>
              <a:rPr lang="en-US" sz="24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sym typeface="HurmeGeometricSans1 SemiBold"/>
            </a:endParaRP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E26A7B29-29E7-4ADF-A5CF-8A57B3200C77}"/>
              </a:ext>
            </a:extLst>
          </p:cNvPr>
          <p:cNvGrpSpPr/>
          <p:nvPr/>
        </p:nvGrpSpPr>
        <p:grpSpPr>
          <a:xfrm>
            <a:off x="4815656" y="2276709"/>
            <a:ext cx="2609384" cy="2609384"/>
            <a:chOff x="4815656" y="2276709"/>
            <a:chExt cx="2609384" cy="2609384"/>
          </a:xfrm>
        </p:grpSpPr>
        <p:sp>
          <p:nvSpPr>
            <p:cNvPr id="29" name="Träne 28">
              <a:extLst>
                <a:ext uri="{FF2B5EF4-FFF2-40B4-BE49-F238E27FC236}">
                  <a16:creationId xmlns:a16="http://schemas.microsoft.com/office/drawing/2014/main" id="{58799AF7-C364-4C27-B7BA-E5237472B86B}"/>
                </a:ext>
              </a:extLst>
            </p:cNvPr>
            <p:cNvSpPr/>
            <p:nvPr/>
          </p:nvSpPr>
          <p:spPr>
            <a:xfrm rot="2700000">
              <a:off x="4815656" y="2276709"/>
              <a:ext cx="2609384" cy="2609384"/>
            </a:xfrm>
            <a:prstGeom prst="teardrop">
              <a:avLst>
                <a:gd name="adj" fmla="val 100000"/>
              </a:avLst>
            </a:prstGeom>
            <a:solidFill>
              <a:srgbClr val="2D588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BE19CC55-0E35-4652-AB81-EFAD3265ADDC}"/>
                </a:ext>
              </a:extLst>
            </p:cNvPr>
            <p:cNvGrpSpPr/>
            <p:nvPr/>
          </p:nvGrpSpPr>
          <p:grpSpPr>
            <a:xfrm>
              <a:off x="4899355" y="2360790"/>
              <a:ext cx="2441986" cy="2441726"/>
              <a:chOff x="1149582" y="1182118"/>
              <a:chExt cx="2686185" cy="2685899"/>
            </a:xfrm>
            <a:solidFill>
              <a:schemeClr val="accent3"/>
            </a:solidFill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DC6677AD-54EF-4179-ADE5-468F399EA860}"/>
                  </a:ext>
                </a:extLst>
              </p:cNvPr>
              <p:cNvSpPr/>
              <p:nvPr/>
            </p:nvSpPr>
            <p:spPr>
              <a:xfrm>
                <a:off x="1149582" y="1182118"/>
                <a:ext cx="2686185" cy="2685899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Ellipse 5">
                <a:extLst>
                  <a:ext uri="{FF2B5EF4-FFF2-40B4-BE49-F238E27FC236}">
                    <a16:creationId xmlns:a16="http://schemas.microsoft.com/office/drawing/2014/main" id="{1CCE02B6-3E8B-47D3-95C2-EEBF74CF489C}"/>
                  </a:ext>
                </a:extLst>
              </p:cNvPr>
              <p:cNvSpPr txBox="1"/>
              <p:nvPr/>
            </p:nvSpPr>
            <p:spPr>
              <a:xfrm>
                <a:off x="1814499" y="1846827"/>
                <a:ext cx="1356350" cy="13564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marL="0" lvl="0" indent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050" kern="1200">
                  <a:solidFill>
                    <a:srgbClr val="20427D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FB4BFD6C-0E3E-4055-950F-0F016FEFB25C}"/>
                </a:ext>
              </a:extLst>
            </p:cNvPr>
            <p:cNvSpPr txBox="1"/>
            <p:nvPr/>
          </p:nvSpPr>
          <p:spPr>
            <a:xfrm>
              <a:off x="5345645" y="3279848"/>
              <a:ext cx="1549404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defTabSz="457200" fontAlgn="auto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</a:defRPr>
              </a:lvl1pPr>
            </a:lstStyle>
            <a:p>
              <a:r>
                <a:rPr lang="en-US">
                  <a:sym typeface="HurmeGeometricSans1 SemiBold"/>
                </a:rPr>
                <a:t>Planning</a:t>
              </a:r>
              <a:endParaRPr lang="en-DE">
                <a:sym typeface="HurmeGeometricSans1 SemiBold"/>
              </a:endParaRP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76A2B714-2A82-41E8-9A05-3DA088DD20BF}"/>
              </a:ext>
            </a:extLst>
          </p:cNvPr>
          <p:cNvGrpSpPr/>
          <p:nvPr/>
        </p:nvGrpSpPr>
        <p:grpSpPr>
          <a:xfrm>
            <a:off x="1893605" y="2276709"/>
            <a:ext cx="2609384" cy="2609384"/>
            <a:chOff x="1893605" y="2276709"/>
            <a:chExt cx="2609384" cy="2609384"/>
          </a:xfrm>
        </p:grpSpPr>
        <p:sp>
          <p:nvSpPr>
            <p:cNvPr id="20" name="Träne 19">
              <a:extLst>
                <a:ext uri="{FF2B5EF4-FFF2-40B4-BE49-F238E27FC236}">
                  <a16:creationId xmlns:a16="http://schemas.microsoft.com/office/drawing/2014/main" id="{F5BD33A3-94DE-461F-B8D0-3907901E0C99}"/>
                </a:ext>
              </a:extLst>
            </p:cNvPr>
            <p:cNvSpPr/>
            <p:nvPr/>
          </p:nvSpPr>
          <p:spPr>
            <a:xfrm rot="2700000">
              <a:off x="1893605" y="2276709"/>
              <a:ext cx="2609384" cy="2609384"/>
            </a:xfrm>
            <a:prstGeom prst="teardrop">
              <a:avLst>
                <a:gd name="adj" fmla="val 100000"/>
              </a:avLst>
            </a:prstGeom>
            <a:solidFill>
              <a:srgbClr val="8AB1D5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7FAD128-2124-4AB2-8101-07EB38BE155B}"/>
                </a:ext>
              </a:extLst>
            </p:cNvPr>
            <p:cNvSpPr/>
            <p:nvPr/>
          </p:nvSpPr>
          <p:spPr>
            <a:xfrm>
              <a:off x="1977304" y="2360790"/>
              <a:ext cx="2441986" cy="2441726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1F73273-A383-4647-B64A-7A283DF59FC8}"/>
                </a:ext>
              </a:extLst>
            </p:cNvPr>
            <p:cNvSpPr txBox="1"/>
            <p:nvPr/>
          </p:nvSpPr>
          <p:spPr>
            <a:xfrm>
              <a:off x="2423594" y="3095182"/>
              <a:ext cx="1549404" cy="92332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defTabSz="457200" fontAlgn="auto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</a:defRPr>
              </a:lvl1pPr>
            </a:lstStyle>
            <a:p>
              <a:r>
                <a:rPr lang="en-US">
                  <a:sym typeface="HurmeGeometricSans1 SemiBold"/>
                </a:rPr>
                <a:t>Goal </a:t>
              </a:r>
              <a:br>
                <a:rPr lang="en-US">
                  <a:sym typeface="HurmeGeometricSans1 SemiBold"/>
                </a:rPr>
              </a:br>
              <a:r>
                <a:rPr lang="en-US">
                  <a:sym typeface="HurmeGeometricSans1 SemiBold"/>
                </a:rPr>
                <a:t>Setting</a:t>
              </a:r>
              <a:endParaRPr lang="en-DE">
                <a:sym typeface="HurmeGeometricSans1 SemiBold"/>
              </a:endParaRPr>
            </a:p>
          </p:txBody>
        </p:sp>
      </p:grpSp>
      <p:sp>
        <p:nvSpPr>
          <p:cNvPr id="49" name="TextBox 4">
            <a:extLst>
              <a:ext uri="{FF2B5EF4-FFF2-40B4-BE49-F238E27FC236}">
                <a16:creationId xmlns:a16="http://schemas.microsoft.com/office/drawing/2014/main" id="{577EF49B-61CE-493A-A74B-31B1D6D736F9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Newton, JT,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Asimakopoulou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, K. Behavioral models for periodontal health and disease.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Periodontol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2000. 2018; 78: 201– 211</a:t>
            </a: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B9CBE66A-9368-4569-A026-63A5E39C3A53}"/>
              </a:ext>
            </a:extLst>
          </p:cNvPr>
          <p:cNvGrpSpPr/>
          <p:nvPr/>
        </p:nvGrpSpPr>
        <p:grpSpPr>
          <a:xfrm>
            <a:off x="3986434" y="6907652"/>
            <a:ext cx="3848432" cy="3931357"/>
            <a:chOff x="3986434" y="1534455"/>
            <a:chExt cx="3848432" cy="3931357"/>
          </a:xfrm>
        </p:grpSpPr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F1DA0B2C-8C84-4533-8F31-B3DE30F18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6434" y="1534455"/>
              <a:ext cx="3848432" cy="3072428"/>
            </a:xfrm>
            <a:prstGeom prst="rect">
              <a:avLst/>
            </a:prstGeom>
          </p:spPr>
        </p:pic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935199BF-7EFB-4C83-B124-34523E43F5F9}"/>
                </a:ext>
              </a:extLst>
            </p:cNvPr>
            <p:cNvSpPr/>
            <p:nvPr/>
          </p:nvSpPr>
          <p:spPr>
            <a:xfrm>
              <a:off x="4974651" y="3829050"/>
              <a:ext cx="2425700" cy="1636762"/>
            </a:xfrm>
            <a:prstGeom prst="ellipse">
              <a:avLst/>
            </a:prstGeom>
            <a:gradFill>
              <a:gsLst>
                <a:gs pos="1000">
                  <a:srgbClr val="F6F6F6"/>
                </a:gs>
                <a:gs pos="100000">
                  <a:srgbClr val="F5F5F5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6949B37-807F-4FF8-BB89-92B523F4EF14}"/>
              </a:ext>
            </a:extLst>
          </p:cNvPr>
          <p:cNvGrpSpPr/>
          <p:nvPr/>
        </p:nvGrpSpPr>
        <p:grpSpPr>
          <a:xfrm>
            <a:off x="6203171" y="9196253"/>
            <a:ext cx="1646518" cy="1538182"/>
            <a:chOff x="6442837" y="4292087"/>
            <a:chExt cx="1646518" cy="1538182"/>
          </a:xfrm>
        </p:grpSpPr>
        <p:sp>
          <p:nvSpPr>
            <p:cNvPr id="54" name="Oval 125">
              <a:extLst>
                <a:ext uri="{FF2B5EF4-FFF2-40B4-BE49-F238E27FC236}">
                  <a16:creationId xmlns:a16="http://schemas.microsoft.com/office/drawing/2014/main" id="{F281D79B-E046-4DF6-88F4-9830E2C6B7FC}"/>
                </a:ext>
              </a:extLst>
            </p:cNvPr>
            <p:cNvSpPr/>
            <p:nvPr/>
          </p:nvSpPr>
          <p:spPr>
            <a:xfrm>
              <a:off x="6464278" y="4292087"/>
              <a:ext cx="1603636" cy="1538182"/>
            </a:xfrm>
            <a:prstGeom prst="ellipse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128">
              <a:extLst>
                <a:ext uri="{FF2B5EF4-FFF2-40B4-BE49-F238E27FC236}">
                  <a16:creationId xmlns:a16="http://schemas.microsoft.com/office/drawing/2014/main" id="{ADC5EB32-71E9-4BB8-90C7-46F5504893EC}"/>
                </a:ext>
              </a:extLst>
            </p:cNvPr>
            <p:cNvSpPr txBox="1"/>
            <p:nvPr/>
          </p:nvSpPr>
          <p:spPr>
            <a:xfrm>
              <a:off x="6442837" y="4473846"/>
              <a:ext cx="1646518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We value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shortcuts and repetition -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50%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what you did today you will do again tomorrow</a:t>
              </a: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B4708B90-D37B-4EF0-A9BF-9547CFA9AEBA}"/>
              </a:ext>
            </a:extLst>
          </p:cNvPr>
          <p:cNvGrpSpPr/>
          <p:nvPr/>
        </p:nvGrpSpPr>
        <p:grpSpPr>
          <a:xfrm>
            <a:off x="4341424" y="9559079"/>
            <a:ext cx="1603636" cy="1538182"/>
            <a:chOff x="4229465" y="4339663"/>
            <a:chExt cx="1603636" cy="1538182"/>
          </a:xfrm>
        </p:grpSpPr>
        <p:sp>
          <p:nvSpPr>
            <p:cNvPr id="57" name="Oval 2048">
              <a:extLst>
                <a:ext uri="{FF2B5EF4-FFF2-40B4-BE49-F238E27FC236}">
                  <a16:creationId xmlns:a16="http://schemas.microsoft.com/office/drawing/2014/main" id="{A427E90B-BDE7-45CD-8AD1-FA04B5669D68}"/>
                </a:ext>
              </a:extLst>
            </p:cNvPr>
            <p:cNvSpPr/>
            <p:nvPr/>
          </p:nvSpPr>
          <p:spPr>
            <a:xfrm>
              <a:off x="4229465" y="4339663"/>
              <a:ext cx="1603636" cy="1538182"/>
            </a:xfrm>
            <a:prstGeom prst="ellipse">
              <a:avLst/>
            </a:prstGeom>
            <a:solidFill>
              <a:srgbClr val="8AB1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123">
              <a:extLst>
                <a:ext uri="{FF2B5EF4-FFF2-40B4-BE49-F238E27FC236}">
                  <a16:creationId xmlns:a16="http://schemas.microsoft.com/office/drawing/2014/main" id="{A6BCF399-2E47-471A-B5BB-2204240D2C73}"/>
                </a:ext>
              </a:extLst>
            </p:cNvPr>
            <p:cNvSpPr txBox="1"/>
            <p:nvPr/>
          </p:nvSpPr>
          <p:spPr>
            <a:xfrm>
              <a:off x="4289458" y="4785589"/>
              <a:ext cx="14836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ea typeface="+mn-ea"/>
                  <a:cs typeface="Arial" panose="020B0604020202020204" pitchFamily="34" charset="0"/>
                </a:rPr>
                <a:t>95% </a:t>
              </a: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of behavior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is processed unconsciously 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9F5CE0F0-273D-41C1-B1E0-E766E1FBA135}"/>
              </a:ext>
            </a:extLst>
          </p:cNvPr>
          <p:cNvGrpSpPr/>
          <p:nvPr/>
        </p:nvGrpSpPr>
        <p:grpSpPr>
          <a:xfrm>
            <a:off x="5333357" y="10415754"/>
            <a:ext cx="1603636" cy="1538182"/>
            <a:chOff x="5261441" y="5333482"/>
            <a:chExt cx="1603636" cy="1538182"/>
          </a:xfrm>
        </p:grpSpPr>
        <p:sp>
          <p:nvSpPr>
            <p:cNvPr id="60" name="Oval 2048">
              <a:extLst>
                <a:ext uri="{FF2B5EF4-FFF2-40B4-BE49-F238E27FC236}">
                  <a16:creationId xmlns:a16="http://schemas.microsoft.com/office/drawing/2014/main" id="{1A04A55A-77EB-4761-AC60-3895155F4E64}"/>
                </a:ext>
              </a:extLst>
            </p:cNvPr>
            <p:cNvSpPr/>
            <p:nvPr/>
          </p:nvSpPr>
          <p:spPr>
            <a:xfrm>
              <a:off x="5261441" y="5333482"/>
              <a:ext cx="1603636" cy="1538182"/>
            </a:xfrm>
            <a:prstGeom prst="ellipse">
              <a:avLst/>
            </a:prstGeom>
            <a:solidFill>
              <a:srgbClr val="2D5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131">
              <a:extLst>
                <a:ext uri="{FF2B5EF4-FFF2-40B4-BE49-F238E27FC236}">
                  <a16:creationId xmlns:a16="http://schemas.microsoft.com/office/drawing/2014/main" id="{DD6BC309-977E-4B93-99C7-19D766DAF6B4}"/>
                </a:ext>
              </a:extLst>
            </p:cNvPr>
            <p:cNvSpPr txBox="1"/>
            <p:nvPr/>
          </p:nvSpPr>
          <p:spPr>
            <a:xfrm>
              <a:off x="5337068" y="5717853"/>
              <a:ext cx="14523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+mn-ea"/>
                  <a:cs typeface="Arial" panose="020B0604020202020204" pitchFamily="34" charset="0"/>
                </a:rPr>
                <a:t>Intentions and attitudes are poor predictors of future behavior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Regular" panose="020B0500020000000000" pitchFamily="34" charset="0"/>
                <a:ea typeface="+mn-ea"/>
                <a:cs typeface="Flama-Book"/>
              </a:endParaRPr>
            </a:p>
          </p:txBody>
        </p:sp>
      </p:grpSp>
      <p:sp>
        <p:nvSpPr>
          <p:cNvPr id="34" name="TextBox 6">
            <a:extLst>
              <a:ext uri="{FF2B5EF4-FFF2-40B4-BE49-F238E27FC236}">
                <a16:creationId xmlns:a16="http://schemas.microsoft.com/office/drawing/2014/main" id="{E5F94D9A-9DFF-4C4E-AC10-67DA4305906C}"/>
              </a:ext>
            </a:extLst>
          </p:cNvPr>
          <p:cNvSpPr txBox="1"/>
          <p:nvPr/>
        </p:nvSpPr>
        <p:spPr>
          <a:xfrm>
            <a:off x="867036" y="-1203695"/>
            <a:ext cx="10457928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IT’S HARD TO CHANGE BEHAVIOR</a:t>
            </a:r>
            <a:r>
              <a:rPr lang="en-US" sz="36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9884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F17E308-1AE3-4E84-8C42-3169E272BCD9}"/>
              </a:ext>
            </a:extLst>
          </p:cNvPr>
          <p:cNvSpPr txBox="1"/>
          <p:nvPr/>
        </p:nvSpPr>
        <p:spPr>
          <a:xfrm>
            <a:off x="1855486" y="319372"/>
            <a:ext cx="8481028" cy="136447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Can App technology bridge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HOME VS DENTAL OFFICE GAP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to improve oral care compliance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?</a:t>
            </a: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Regular" panose="020B0500020000000000" pitchFamily="34" charset="0"/>
              <a:ea typeface="HurmeGeometricSans1 SemiBold"/>
              <a:cs typeface="HurmeGeometricSans1 SemiBold"/>
              <a:sym typeface="HurmeGeometricSans1 SemiBold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A6088-21A1-413A-B6B8-81DCA49D6788}"/>
              </a:ext>
            </a:extLst>
          </p:cNvPr>
          <p:cNvSpPr/>
          <p:nvPr/>
        </p:nvSpPr>
        <p:spPr>
          <a:xfrm>
            <a:off x="851569" y="5518613"/>
            <a:ext cx="2301797" cy="615553"/>
          </a:xfrm>
          <a:prstGeom prst="rect">
            <a:avLst/>
          </a:prstGeom>
          <a:noFill/>
        </p:spPr>
        <p:txBody>
          <a:bodyPr wrap="square" lIns="216000" tIns="0" rIns="180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  <a:t>Oral Health Intervention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D8EBDC5-2A23-4F6D-82ED-2559F77CC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4" t="6325" r="5111" b="4177"/>
          <a:stretch/>
        </p:blipFill>
        <p:spPr>
          <a:xfrm>
            <a:off x="677535" y="2399477"/>
            <a:ext cx="2649865" cy="2548845"/>
          </a:xfrm>
          <a:prstGeom prst="ellipse">
            <a:avLst/>
          </a:prstGeom>
          <a:ln w="31750">
            <a:solidFill>
              <a:srgbClr val="003478"/>
            </a:solidFill>
          </a:ln>
          <a:effectLst/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DD2A1721-6630-4A00-9870-2A0F34BCF2DB}"/>
              </a:ext>
            </a:extLst>
          </p:cNvPr>
          <p:cNvSpPr/>
          <p:nvPr/>
        </p:nvSpPr>
        <p:spPr>
          <a:xfrm>
            <a:off x="8839398" y="5518613"/>
            <a:ext cx="2301797" cy="615553"/>
          </a:xfrm>
          <a:prstGeom prst="rect">
            <a:avLst/>
          </a:prstGeom>
          <a:noFill/>
        </p:spPr>
        <p:txBody>
          <a:bodyPr wrap="square" lIns="216000" tIns="0" rIns="180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  <a:t>Effective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  <a:t>Self-Care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9ED38D90-A43B-4204-A597-AC3D55B70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pic>
        <p:nvPicPr>
          <p:cNvPr id="20" name="Picture 27">
            <a:extLst>
              <a:ext uri="{FF2B5EF4-FFF2-40B4-BE49-F238E27FC236}">
                <a16:creationId xmlns:a16="http://schemas.microsoft.com/office/drawing/2014/main" id="{3325040B-A0BA-4FA5-B249-F3DCDA268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28778"/>
          <a:stretch/>
        </p:blipFill>
        <p:spPr>
          <a:xfrm>
            <a:off x="8665364" y="2399477"/>
            <a:ext cx="2649865" cy="2548845"/>
          </a:xfrm>
          <a:prstGeom prst="ellipse">
            <a:avLst/>
          </a:prstGeom>
          <a:ln w="31750">
            <a:solidFill>
              <a:srgbClr val="003478"/>
            </a:solidFill>
          </a:ln>
          <a:effectLst/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C29C6184-DB07-4238-8BA5-6916A68DB670}"/>
              </a:ext>
            </a:extLst>
          </p:cNvPr>
          <p:cNvSpPr/>
          <p:nvPr/>
        </p:nvSpPr>
        <p:spPr>
          <a:xfrm>
            <a:off x="4960650" y="5518613"/>
            <a:ext cx="2301797" cy="615553"/>
          </a:xfrm>
          <a:prstGeom prst="rect">
            <a:avLst/>
          </a:prstGeom>
          <a:noFill/>
        </p:spPr>
        <p:txBody>
          <a:bodyPr wrap="square" lIns="216000" tIns="0" rIns="18000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  <a:t>App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 panose="020B0700020000000000" pitchFamily="34" charset="0"/>
                <a:cs typeface="Gotham-Medium" pitchFamily="50" charset="0"/>
              </a:rPr>
              <a:t>Technology</a:t>
            </a:r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9F3FFAF1-F360-4B6A-931F-F4D12FFFA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929" y="2002195"/>
            <a:ext cx="1781946" cy="3343407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5" name="TextBox 5">
            <a:extLst>
              <a:ext uri="{FF2B5EF4-FFF2-40B4-BE49-F238E27FC236}">
                <a16:creationId xmlns:a16="http://schemas.microsoft.com/office/drawing/2014/main" id="{03A4E5CA-2658-440D-A056-86714E63D9E2}"/>
              </a:ext>
            </a:extLst>
          </p:cNvPr>
          <p:cNvSpPr txBox="1"/>
          <p:nvPr/>
        </p:nvSpPr>
        <p:spPr>
          <a:xfrm>
            <a:off x="4037097" y="2981749"/>
            <a:ext cx="482822" cy="11993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+</a:t>
            </a:r>
            <a:endParaRPr kumimoji="0" lang="en-DE" sz="48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82E9FC7D-3126-49C5-8632-D233DD3A1CF4}"/>
              </a:ext>
            </a:extLst>
          </p:cNvPr>
          <p:cNvSpPr txBox="1"/>
          <p:nvPr/>
        </p:nvSpPr>
        <p:spPr>
          <a:xfrm>
            <a:off x="7520323" y="2981749"/>
            <a:ext cx="500456" cy="119930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=</a:t>
            </a:r>
            <a:endParaRPr kumimoji="0" lang="en-DE" sz="48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ea typeface="HurmeGeometricSans1 SemiBold"/>
              <a:cs typeface="HurmeGeometricSans1 SemiBold"/>
              <a:sym typeface="HurmeGeometricSans1 SemiBold"/>
            </a:endParaRP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E9CF0BE9-6E07-4BF1-8982-3B94CAAD5ED2}"/>
              </a:ext>
            </a:extLst>
          </p:cNvPr>
          <p:cNvGrpSpPr/>
          <p:nvPr/>
        </p:nvGrpSpPr>
        <p:grpSpPr>
          <a:xfrm>
            <a:off x="18614957" y="2238704"/>
            <a:ext cx="2686185" cy="2685899"/>
            <a:chOff x="7699307" y="2238704"/>
            <a:chExt cx="2686185" cy="2685899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53E45D13-FCF5-44CE-9F1C-15B16EBC1936}"/>
                </a:ext>
              </a:extLst>
            </p:cNvPr>
            <p:cNvSpPr/>
            <p:nvPr/>
          </p:nvSpPr>
          <p:spPr>
            <a:xfrm>
              <a:off x="7699307" y="2238704"/>
              <a:ext cx="2686185" cy="2685899"/>
            </a:xfrm>
            <a:prstGeom prst="ellipse">
              <a:avLst/>
            </a:prstGeom>
            <a:solidFill>
              <a:srgbClr val="003478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808F7886-B17C-48AC-9675-63406D714F62}"/>
                </a:ext>
              </a:extLst>
            </p:cNvPr>
            <p:cNvSpPr txBox="1"/>
            <p:nvPr/>
          </p:nvSpPr>
          <p:spPr>
            <a:xfrm>
              <a:off x="7893433" y="2910516"/>
              <a:ext cx="2297930" cy="129266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Self-Monitoring</a:t>
              </a:r>
            </a:p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&amp; Feedback</a:t>
              </a:r>
            </a:p>
          </p:txBody>
        </p: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17DBF632-10E2-4622-89E7-26CBEAF3182D}"/>
              </a:ext>
            </a:extLst>
          </p:cNvPr>
          <p:cNvGrpSpPr/>
          <p:nvPr/>
        </p:nvGrpSpPr>
        <p:grpSpPr>
          <a:xfrm>
            <a:off x="15731306" y="2276709"/>
            <a:ext cx="2609384" cy="2609384"/>
            <a:chOff x="4815656" y="2276709"/>
            <a:chExt cx="2609384" cy="2609384"/>
          </a:xfrm>
        </p:grpSpPr>
        <p:sp>
          <p:nvSpPr>
            <p:cNvPr id="58" name="Träne 57">
              <a:extLst>
                <a:ext uri="{FF2B5EF4-FFF2-40B4-BE49-F238E27FC236}">
                  <a16:creationId xmlns:a16="http://schemas.microsoft.com/office/drawing/2014/main" id="{81EDCE5C-E77D-4D57-A190-6EBFE0A2050D}"/>
                </a:ext>
              </a:extLst>
            </p:cNvPr>
            <p:cNvSpPr/>
            <p:nvPr/>
          </p:nvSpPr>
          <p:spPr>
            <a:xfrm rot="2700000">
              <a:off x="4815656" y="2276709"/>
              <a:ext cx="2609384" cy="2609384"/>
            </a:xfrm>
            <a:prstGeom prst="teardrop">
              <a:avLst>
                <a:gd name="adj" fmla="val 100000"/>
              </a:avLst>
            </a:prstGeom>
            <a:solidFill>
              <a:srgbClr val="2D588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grpSp>
          <p:nvGrpSpPr>
            <p:cNvPr id="59" name="Gruppieren 58">
              <a:extLst>
                <a:ext uri="{FF2B5EF4-FFF2-40B4-BE49-F238E27FC236}">
                  <a16:creationId xmlns:a16="http://schemas.microsoft.com/office/drawing/2014/main" id="{A70540D8-9C47-457E-86B3-82974D530192}"/>
                </a:ext>
              </a:extLst>
            </p:cNvPr>
            <p:cNvGrpSpPr/>
            <p:nvPr/>
          </p:nvGrpSpPr>
          <p:grpSpPr>
            <a:xfrm>
              <a:off x="4899355" y="2360790"/>
              <a:ext cx="2441986" cy="2441726"/>
              <a:chOff x="1149582" y="1182118"/>
              <a:chExt cx="2686185" cy="2685899"/>
            </a:xfrm>
            <a:solidFill>
              <a:schemeClr val="accent3"/>
            </a:solidFill>
          </p:grpSpPr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D32C25D2-2874-4EB7-8910-0E14A84921FC}"/>
                  </a:ext>
                </a:extLst>
              </p:cNvPr>
              <p:cNvSpPr/>
              <p:nvPr/>
            </p:nvSpPr>
            <p:spPr>
              <a:xfrm>
                <a:off x="1149582" y="1182118"/>
                <a:ext cx="2686185" cy="2685899"/>
              </a:xfrm>
              <a:prstGeom prst="ellipse">
                <a:avLst/>
              </a:prstGeom>
              <a:solidFill>
                <a:schemeClr val="bg1">
                  <a:alpha val="3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Ellipse 5">
                <a:extLst>
                  <a:ext uri="{FF2B5EF4-FFF2-40B4-BE49-F238E27FC236}">
                    <a16:creationId xmlns:a16="http://schemas.microsoft.com/office/drawing/2014/main" id="{977F17EC-FFC0-416B-B7FD-FCF6CD07B3F4}"/>
                  </a:ext>
                </a:extLst>
              </p:cNvPr>
              <p:cNvSpPr txBox="1"/>
              <p:nvPr/>
            </p:nvSpPr>
            <p:spPr>
              <a:xfrm>
                <a:off x="1814499" y="1846827"/>
                <a:ext cx="1356350" cy="13564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3970" tIns="13970" rIns="13970" bIns="13970" numCol="1" spcCol="1270" anchor="ctr" anchorCtr="0">
                <a:noAutofit/>
              </a:bodyPr>
              <a:lstStyle/>
              <a:p>
                <a:pPr marL="0" lvl="0" indent="0" algn="ctr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GB" sz="1050" kern="1200">
                  <a:solidFill>
                    <a:srgbClr val="20427D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0" name="TextBox 24">
              <a:extLst>
                <a:ext uri="{FF2B5EF4-FFF2-40B4-BE49-F238E27FC236}">
                  <a16:creationId xmlns:a16="http://schemas.microsoft.com/office/drawing/2014/main" id="{8406C686-7494-4B82-BD72-2F48020EB5BE}"/>
                </a:ext>
              </a:extLst>
            </p:cNvPr>
            <p:cNvSpPr txBox="1"/>
            <p:nvPr/>
          </p:nvSpPr>
          <p:spPr>
            <a:xfrm>
              <a:off x="5345645" y="3279848"/>
              <a:ext cx="1549404" cy="5539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defTabSz="457200" fontAlgn="auto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</a:defRPr>
              </a:lvl1pPr>
            </a:lstStyle>
            <a:p>
              <a:r>
                <a:rPr lang="en-US">
                  <a:sym typeface="HurmeGeometricSans1 SemiBold"/>
                </a:rPr>
                <a:t>Planning</a:t>
              </a:r>
              <a:endParaRPr lang="en-DE">
                <a:sym typeface="HurmeGeometricSans1 SemiBold"/>
              </a:endParaRPr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2079EECE-AB77-46A2-87B5-A6819A8EEA5E}"/>
              </a:ext>
            </a:extLst>
          </p:cNvPr>
          <p:cNvGrpSpPr/>
          <p:nvPr/>
        </p:nvGrpSpPr>
        <p:grpSpPr>
          <a:xfrm>
            <a:off x="12809255" y="2276709"/>
            <a:ext cx="2609384" cy="2609384"/>
            <a:chOff x="1893605" y="2276709"/>
            <a:chExt cx="2609384" cy="2609384"/>
          </a:xfrm>
        </p:grpSpPr>
        <p:sp>
          <p:nvSpPr>
            <p:cNvPr id="64" name="Träne 63">
              <a:extLst>
                <a:ext uri="{FF2B5EF4-FFF2-40B4-BE49-F238E27FC236}">
                  <a16:creationId xmlns:a16="http://schemas.microsoft.com/office/drawing/2014/main" id="{FFE5F8B2-EE1E-45AC-B2A7-743D8B23F3A6}"/>
                </a:ext>
              </a:extLst>
            </p:cNvPr>
            <p:cNvSpPr/>
            <p:nvPr/>
          </p:nvSpPr>
          <p:spPr>
            <a:xfrm rot="2700000">
              <a:off x="1893605" y="2276709"/>
              <a:ext cx="2609384" cy="2609384"/>
            </a:xfrm>
            <a:prstGeom prst="teardrop">
              <a:avLst>
                <a:gd name="adj" fmla="val 100000"/>
              </a:avLst>
            </a:prstGeom>
            <a:solidFill>
              <a:srgbClr val="8AB1D5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E63BFC87-E3EE-4E0A-A6B3-15BCA05CB1CD}"/>
                </a:ext>
              </a:extLst>
            </p:cNvPr>
            <p:cNvSpPr/>
            <p:nvPr/>
          </p:nvSpPr>
          <p:spPr>
            <a:xfrm>
              <a:off x="1977304" y="2360790"/>
              <a:ext cx="2441986" cy="2441726"/>
            </a:xfrm>
            <a:prstGeom prst="ellipse">
              <a:avLst/>
            </a:prstGeom>
            <a:solidFill>
              <a:schemeClr val="bg1"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TextBox 24">
              <a:extLst>
                <a:ext uri="{FF2B5EF4-FFF2-40B4-BE49-F238E27FC236}">
                  <a16:creationId xmlns:a16="http://schemas.microsoft.com/office/drawing/2014/main" id="{93DB784D-FD1D-4C60-97C5-5639283BE753}"/>
                </a:ext>
              </a:extLst>
            </p:cNvPr>
            <p:cNvSpPr txBox="1"/>
            <p:nvPr/>
          </p:nvSpPr>
          <p:spPr>
            <a:xfrm>
              <a:off x="2423594" y="3095182"/>
              <a:ext cx="1549404" cy="92332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>
              <a:defPPr>
                <a:defRPr lang="en-DE"/>
              </a:defPPr>
              <a:lvl1pPr marR="0" lvl="0" indent="0" algn="ctr" defTabSz="457200" fontAlgn="auto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</a:defRPr>
              </a:lvl1pPr>
            </a:lstStyle>
            <a:p>
              <a:r>
                <a:rPr lang="en-US">
                  <a:sym typeface="HurmeGeometricSans1 SemiBold"/>
                </a:rPr>
                <a:t>Goal </a:t>
              </a:r>
              <a:br>
                <a:rPr lang="en-US">
                  <a:sym typeface="HurmeGeometricSans1 SemiBold"/>
                </a:rPr>
              </a:br>
              <a:r>
                <a:rPr lang="en-US">
                  <a:sym typeface="HurmeGeometricSans1 SemiBold"/>
                </a:rPr>
                <a:t>Setting</a:t>
              </a:r>
              <a:endParaRPr lang="en-DE">
                <a:sym typeface="HurmeGeometricSans1 SemiBold"/>
              </a:endParaRPr>
            </a:p>
          </p:txBody>
        </p:sp>
      </p:grpSp>
      <p:sp>
        <p:nvSpPr>
          <p:cNvPr id="67" name="TextBox 23">
            <a:extLst>
              <a:ext uri="{FF2B5EF4-FFF2-40B4-BE49-F238E27FC236}">
                <a16:creationId xmlns:a16="http://schemas.microsoft.com/office/drawing/2014/main" id="{D1869F5C-5067-4669-9BF4-C333B8798B6F}"/>
              </a:ext>
            </a:extLst>
          </p:cNvPr>
          <p:cNvSpPr txBox="1"/>
          <p:nvPr/>
        </p:nvSpPr>
        <p:spPr>
          <a:xfrm>
            <a:off x="13041791" y="5215805"/>
            <a:ext cx="8756591" cy="46166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Behavioral Intervention Model for Periodontal Health</a:t>
            </a:r>
            <a:r>
              <a:rPr lang="en-US" sz="2400" baseline="300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 </a:t>
            </a:r>
            <a:endParaRPr kumimoji="0" lang="en-US" sz="2400" b="0" i="0" u="none" strike="noStrike" kern="1200" cap="none" spc="0" normalizeH="0" baseline="3000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SemiBold"/>
              <a:sym typeface="HurmeGeometricSans1 SemiBold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80A3E987-C971-4AA2-AB7E-5B1AC57D8858}"/>
              </a:ext>
            </a:extLst>
          </p:cNvPr>
          <p:cNvSpPr txBox="1"/>
          <p:nvPr/>
        </p:nvSpPr>
        <p:spPr>
          <a:xfrm>
            <a:off x="-9144" y="6656810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aseline="300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1</a:t>
            </a:r>
            <a:r>
              <a:rPr lang="en-US" sz="700">
                <a:solidFill>
                  <a:srgbClr val="E7E6E6">
                    <a:lumMod val="50000"/>
                  </a:srgbClr>
                </a:solidFill>
                <a:latin typeface="HurmeGeometricSans1 Light" panose="020B0400020000000000" pitchFamily="34" charset="0"/>
                <a:cs typeface="Gotham Light" pitchFamily="50" charset="0"/>
              </a:rPr>
              <a:t>Rui-Araujo M. Inside Dentistry;2017.Vol.3.Issue 9</a:t>
            </a:r>
            <a:endParaRPr kumimoji="0" lang="en-US" sz="700" b="0" i="0" u="none" strike="noStrike" kern="1200" cap="none" spc="0" normalizeH="0" baseline="3000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HurmeGeometricSans1 Light" panose="020B0400020000000000" pitchFamily="34" charset="0"/>
              <a:cs typeface="Gotham Light" pitchFamily="50" charset="0"/>
            </a:endParaRP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D3924971-3181-49A2-898B-6953DA24DF8A}"/>
              </a:ext>
            </a:extLst>
          </p:cNvPr>
          <p:cNvSpPr txBox="1"/>
          <p:nvPr/>
        </p:nvSpPr>
        <p:spPr>
          <a:xfrm>
            <a:off x="-522514" y="-978529"/>
            <a:ext cx="1323702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Feedback with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NUDGING &amp; COACHING </a:t>
            </a:r>
          </a:p>
          <a:p>
            <a:pPr lvl="0" algn="ctr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designed to facilitate behavior change</a:t>
            </a:r>
            <a:endParaRPr lang="en-US" sz="2400" baseline="30000">
              <a:solidFill>
                <a:srgbClr val="003478"/>
              </a:solidFill>
              <a:latin typeface="HurmeGeometricSans1 Regular" panose="020B0500020000000000" pitchFamily="34" charset="0"/>
              <a:ea typeface="HurmeGeometricSans1 SemiBold"/>
              <a:cs typeface="HurmeGeometricSans1 SemiBold"/>
              <a:sym typeface="HurmeGeometricSans1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3687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3" grpId="0"/>
      <p:bldP spid="25" grpId="0"/>
      <p:bldP spid="25" grpId="1"/>
      <p:bldP spid="26" grpId="0"/>
      <p:bldP spid="2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D106158-84C9-4DDE-9F97-47ACAD189862}"/>
              </a:ext>
            </a:extLst>
          </p:cNvPr>
          <p:cNvGrpSpPr/>
          <p:nvPr/>
        </p:nvGrpSpPr>
        <p:grpSpPr>
          <a:xfrm>
            <a:off x="1379432" y="1268409"/>
            <a:ext cx="4245254" cy="5589590"/>
            <a:chOff x="1204487" y="1268409"/>
            <a:chExt cx="4245254" cy="558959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788966B0-01FE-4648-B2A9-7F4A018473D3}"/>
                </a:ext>
              </a:extLst>
            </p:cNvPr>
            <p:cNvSpPr/>
            <p:nvPr/>
          </p:nvSpPr>
          <p:spPr>
            <a:xfrm>
              <a:off x="1386823" y="1268415"/>
              <a:ext cx="1980439" cy="3714964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41" name="Rectangle 67">
              <a:extLst>
                <a:ext uri="{FF2B5EF4-FFF2-40B4-BE49-F238E27FC236}">
                  <a16:creationId xmlns:a16="http://schemas.microsoft.com/office/drawing/2014/main" id="{BDAE2EE4-BD0E-41AE-BE6E-1C2ACE320E18}"/>
                </a:ext>
              </a:extLst>
            </p:cNvPr>
            <p:cNvSpPr/>
            <p:nvPr/>
          </p:nvSpPr>
          <p:spPr>
            <a:xfrm>
              <a:off x="1204487" y="5160624"/>
              <a:ext cx="4245254" cy="1697375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Rectangle 68">
              <a:extLst>
                <a:ext uri="{FF2B5EF4-FFF2-40B4-BE49-F238E27FC236}">
                  <a16:creationId xmlns:a16="http://schemas.microsoft.com/office/drawing/2014/main" id="{3957CCD5-B13F-4C5A-A03C-746075F7CF85}"/>
                </a:ext>
              </a:extLst>
            </p:cNvPr>
            <p:cNvSpPr/>
            <p:nvPr/>
          </p:nvSpPr>
          <p:spPr>
            <a:xfrm>
              <a:off x="1386822" y="4965297"/>
              <a:ext cx="3860637" cy="71106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2F56A0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pic>
          <p:nvPicPr>
            <p:cNvPr id="46" name="Picture 72">
              <a:extLst>
                <a:ext uri="{FF2B5EF4-FFF2-40B4-BE49-F238E27FC236}">
                  <a16:creationId xmlns:a16="http://schemas.microsoft.com/office/drawing/2014/main" id="{7ACC1D7F-0C02-4B46-8846-F458DB824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5357" r="-25068"/>
            <a:stretch/>
          </p:blipFill>
          <p:spPr>
            <a:xfrm>
              <a:off x="3367261" y="4965297"/>
              <a:ext cx="1880199" cy="711068"/>
            </a:xfrm>
            <a:prstGeom prst="rect">
              <a:avLst/>
            </a:prstGeom>
            <a:solidFill>
              <a:srgbClr val="FADD43"/>
            </a:solidFill>
          </p:spPr>
        </p:pic>
        <p:sp>
          <p:nvSpPr>
            <p:cNvPr id="47" name="TextBox 73">
              <a:extLst>
                <a:ext uri="{FF2B5EF4-FFF2-40B4-BE49-F238E27FC236}">
                  <a16:creationId xmlns:a16="http://schemas.microsoft.com/office/drawing/2014/main" id="{19E20B3B-CDD9-4714-9CD5-0BE0E6608558}"/>
                </a:ext>
              </a:extLst>
            </p:cNvPr>
            <p:cNvSpPr txBox="1"/>
            <p:nvPr/>
          </p:nvSpPr>
          <p:spPr>
            <a:xfrm>
              <a:off x="1823770" y="5782265"/>
              <a:ext cx="3089140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Subtle or invisible cues to enable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a desired, but infrequently exhibited, behavior associated with a goal</a:t>
              </a:r>
              <a:endParaRPr kumimoji="0" lang="en-DE" sz="12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  <p:pic>
          <p:nvPicPr>
            <p:cNvPr id="49" name="Picture 78">
              <a:extLst>
                <a:ext uri="{FF2B5EF4-FFF2-40B4-BE49-F238E27FC236}">
                  <a16:creationId xmlns:a16="http://schemas.microsoft.com/office/drawing/2014/main" id="{90F3FB16-FCC0-4841-ADB1-CBDFEB061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50" t="7306" r="6677" b="32830"/>
            <a:stretch/>
          </p:blipFill>
          <p:spPr>
            <a:xfrm>
              <a:off x="3358650" y="2620552"/>
              <a:ext cx="1888809" cy="2347032"/>
            </a:xfrm>
            <a:prstGeom prst="rect">
              <a:avLst/>
            </a:prstGeom>
          </p:spPr>
        </p:pic>
        <p:sp>
          <p:nvSpPr>
            <p:cNvPr id="60" name="TextBox 50">
              <a:extLst>
                <a:ext uri="{FF2B5EF4-FFF2-40B4-BE49-F238E27FC236}">
                  <a16:creationId xmlns:a16="http://schemas.microsoft.com/office/drawing/2014/main" id="{F1757A32-225B-477B-B75A-606A213F78D3}"/>
                </a:ext>
              </a:extLst>
            </p:cNvPr>
            <p:cNvSpPr txBox="1"/>
            <p:nvPr/>
          </p:nvSpPr>
          <p:spPr>
            <a:xfrm>
              <a:off x="1508390" y="5144830"/>
              <a:ext cx="1850909" cy="34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cs typeface="Flama-Ultralight"/>
                </a:rPr>
                <a:t>NUDGING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rmeGeometricSans1 SemiBold" panose="020B0700020000000000" pitchFamily="34" charset="0"/>
                <a:ea typeface="+mn-ea"/>
                <a:cs typeface="Flama-Ultralight"/>
              </a:endParaRPr>
            </a:p>
          </p:txBody>
        </p:sp>
        <p:pic>
          <p:nvPicPr>
            <p:cNvPr id="40" name="Picture 66">
              <a:extLst>
                <a:ext uri="{FF2B5EF4-FFF2-40B4-BE49-F238E27FC236}">
                  <a16:creationId xmlns:a16="http://schemas.microsoft.com/office/drawing/2014/main" id="{0F1A26F3-2246-4038-84C4-4435A920A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0345" b="6402"/>
            <a:stretch/>
          </p:blipFill>
          <p:spPr>
            <a:xfrm>
              <a:off x="3358650" y="1268415"/>
              <a:ext cx="1888809" cy="1352137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3BE9E3F-5F94-45D5-B161-2BEC70C00AE3}"/>
                </a:ext>
              </a:extLst>
            </p:cNvPr>
            <p:cNvSpPr/>
            <p:nvPr/>
          </p:nvSpPr>
          <p:spPr>
            <a:xfrm>
              <a:off x="3358650" y="1268409"/>
              <a:ext cx="1888809" cy="1352141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747B282B-C47E-4043-AAB4-FDE0A5295776}"/>
                </a:ext>
              </a:extLst>
            </p:cNvPr>
            <p:cNvSpPr/>
            <p:nvPr/>
          </p:nvSpPr>
          <p:spPr>
            <a:xfrm>
              <a:off x="3358650" y="2620552"/>
              <a:ext cx="1888809" cy="2336355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Rechteck 74">
              <a:extLst>
                <a:ext uri="{FF2B5EF4-FFF2-40B4-BE49-F238E27FC236}">
                  <a16:creationId xmlns:a16="http://schemas.microsoft.com/office/drawing/2014/main" id="{0A36D82A-765B-44A9-B50C-8620EE7554EB}"/>
                </a:ext>
              </a:extLst>
            </p:cNvPr>
            <p:cNvSpPr/>
            <p:nvPr/>
          </p:nvSpPr>
          <p:spPr>
            <a:xfrm>
              <a:off x="1373632" y="4956907"/>
              <a:ext cx="3873828" cy="719457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6" name="Rechteck 75">
              <a:extLst>
                <a:ext uri="{FF2B5EF4-FFF2-40B4-BE49-F238E27FC236}">
                  <a16:creationId xmlns:a16="http://schemas.microsoft.com/office/drawing/2014/main" id="{E0D0ED12-F20E-4642-929D-53AC0CE2231D}"/>
                </a:ext>
              </a:extLst>
            </p:cNvPr>
            <p:cNvSpPr/>
            <p:nvPr/>
          </p:nvSpPr>
          <p:spPr>
            <a:xfrm>
              <a:off x="1373632" y="1268409"/>
              <a:ext cx="1980439" cy="4414730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C9BEB66-0B2A-4AE0-8FB1-8FDEF731E72D}"/>
              </a:ext>
            </a:extLst>
          </p:cNvPr>
          <p:cNvGrpSpPr/>
          <p:nvPr/>
        </p:nvGrpSpPr>
        <p:grpSpPr>
          <a:xfrm>
            <a:off x="6564195" y="1268410"/>
            <a:ext cx="4250864" cy="5596366"/>
            <a:chOff x="6621941" y="1268410"/>
            <a:chExt cx="4250864" cy="5596366"/>
          </a:xfrm>
        </p:grpSpPr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C4229ECF-4415-4D55-B4A1-0B3E7CD95835}"/>
                </a:ext>
              </a:extLst>
            </p:cNvPr>
            <p:cNvSpPr/>
            <p:nvPr/>
          </p:nvSpPr>
          <p:spPr>
            <a:xfrm>
              <a:off x="6805135" y="1275192"/>
              <a:ext cx="1980439" cy="4407950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/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CFF744DC-D74B-4A30-BC92-8B9D2701061D}"/>
                </a:ext>
              </a:extLst>
            </p:cNvPr>
            <p:cNvSpPr/>
            <p:nvPr/>
          </p:nvSpPr>
          <p:spPr>
            <a:xfrm>
              <a:off x="6621941" y="5167401"/>
              <a:ext cx="4250864" cy="1697375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Rectangle 68">
              <a:extLst>
                <a:ext uri="{FF2B5EF4-FFF2-40B4-BE49-F238E27FC236}">
                  <a16:creationId xmlns:a16="http://schemas.microsoft.com/office/drawing/2014/main" id="{0AF5A313-89C0-4218-AA9F-B65BDEA75F67}"/>
                </a:ext>
              </a:extLst>
            </p:cNvPr>
            <p:cNvSpPr/>
            <p:nvPr/>
          </p:nvSpPr>
          <p:spPr>
            <a:xfrm>
              <a:off x="6805134" y="4972074"/>
              <a:ext cx="3860638" cy="711068"/>
            </a:xfrm>
            <a:prstGeom prst="rect">
              <a:avLst/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DE" sz="1600" b="0" i="0" u="none" strike="noStrike" kern="1200" cap="none" spc="0" normalizeH="0" baseline="0" noProof="0">
                <a:ln>
                  <a:noFill/>
                </a:ln>
                <a:solidFill>
                  <a:srgbClr val="2F56A0"/>
                </a:solidFill>
                <a:effectLst/>
                <a:uLnTx/>
                <a:uFillTx/>
                <a:latin typeface="HurmeGeometricSans1 Light"/>
              </a:endParaRPr>
            </a:p>
          </p:txBody>
        </p:sp>
        <p:sp>
          <p:nvSpPr>
            <p:cNvPr id="66" name="TextBox 73">
              <a:extLst>
                <a:ext uri="{FF2B5EF4-FFF2-40B4-BE49-F238E27FC236}">
                  <a16:creationId xmlns:a16="http://schemas.microsoft.com/office/drawing/2014/main" id="{EB63D572-0753-4B10-B052-B28F07E8F13A}"/>
                </a:ext>
              </a:extLst>
            </p:cNvPr>
            <p:cNvSpPr txBox="1"/>
            <p:nvPr/>
          </p:nvSpPr>
          <p:spPr>
            <a:xfrm>
              <a:off x="7242082" y="5789042"/>
              <a:ext cx="3089140" cy="73866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algn="ctr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Explicit guidance to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encourage or mandate a behavior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HurmeGeometricSans1 SemiBold"/>
                  <a:ea typeface="HurmeGeometricSans1 SemiBold"/>
                  <a:cs typeface="HurmeGeometricSans1 SemiBold"/>
                  <a:sym typeface="HurmeGeometricSans1 SemiBold"/>
                </a:rPr>
                <a:t>or behavior change</a:t>
              </a:r>
            </a:p>
          </p:txBody>
        </p:sp>
        <p:sp>
          <p:nvSpPr>
            <p:cNvPr id="69" name="TextBox 50">
              <a:extLst>
                <a:ext uri="{FF2B5EF4-FFF2-40B4-BE49-F238E27FC236}">
                  <a16:creationId xmlns:a16="http://schemas.microsoft.com/office/drawing/2014/main" id="{4ECB2D2F-9656-4BAF-A161-6F97E196FBED}"/>
                </a:ext>
              </a:extLst>
            </p:cNvPr>
            <p:cNvSpPr txBox="1"/>
            <p:nvPr/>
          </p:nvSpPr>
          <p:spPr>
            <a:xfrm>
              <a:off x="6926702" y="5151607"/>
              <a:ext cx="1850910" cy="341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rmeGeometricSans1 SemiBold" panose="020B0700020000000000" pitchFamily="34" charset="0"/>
                  <a:cs typeface="Flama-Ultralight"/>
                </a:rPr>
                <a:t>COACHING</a:t>
              </a:r>
            </a:p>
          </p:txBody>
        </p:sp>
        <p:pic>
          <p:nvPicPr>
            <p:cNvPr id="70" name="Picture 63">
              <a:extLst>
                <a:ext uri="{FF2B5EF4-FFF2-40B4-BE49-F238E27FC236}">
                  <a16:creationId xmlns:a16="http://schemas.microsoft.com/office/drawing/2014/main" id="{B4C09195-CFCE-48F1-BEF5-01FCC01F3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r="37865"/>
            <a:stretch/>
          </p:blipFill>
          <p:spPr>
            <a:xfrm>
              <a:off x="8777610" y="1275191"/>
              <a:ext cx="1885980" cy="3696881"/>
            </a:xfrm>
            <a:prstGeom prst="rect">
              <a:avLst/>
            </a:prstGeom>
          </p:spPr>
        </p:pic>
        <p:pic>
          <p:nvPicPr>
            <p:cNvPr id="71" name="Picture 2" descr="Coach Clipart Mentoring - Mentoring Icon, HD Png Download , Transparent Png  Image - PNGitem">
              <a:extLst>
                <a:ext uri="{FF2B5EF4-FFF2-40B4-BE49-F238E27FC236}">
                  <a16:creationId xmlns:a16="http://schemas.microsoft.com/office/drawing/2014/main" id="{8D91A595-FEA9-4556-87E4-892A58C897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069" t="1920" r="-56700" b="24472"/>
            <a:stretch/>
          </p:blipFill>
          <p:spPr bwMode="auto">
            <a:xfrm>
              <a:off x="8777610" y="4965490"/>
              <a:ext cx="1889064" cy="717653"/>
            </a:xfrm>
            <a:prstGeom prst="rect">
              <a:avLst/>
            </a:prstGeom>
            <a:solidFill>
              <a:srgbClr val="F7F7F7"/>
            </a:solidFill>
          </p:spPr>
        </p:pic>
        <p:sp>
          <p:nvSpPr>
            <p:cNvPr id="77" name="Rechteck 76">
              <a:extLst>
                <a:ext uri="{FF2B5EF4-FFF2-40B4-BE49-F238E27FC236}">
                  <a16:creationId xmlns:a16="http://schemas.microsoft.com/office/drawing/2014/main" id="{41A323DB-702F-4BA2-AE37-BD370DA06885}"/>
                </a:ext>
              </a:extLst>
            </p:cNvPr>
            <p:cNvSpPr/>
            <p:nvPr/>
          </p:nvSpPr>
          <p:spPr>
            <a:xfrm>
              <a:off x="8790152" y="1268410"/>
              <a:ext cx="1888809" cy="3688497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Rechteck 77">
              <a:extLst>
                <a:ext uri="{FF2B5EF4-FFF2-40B4-BE49-F238E27FC236}">
                  <a16:creationId xmlns:a16="http://schemas.microsoft.com/office/drawing/2014/main" id="{439758EA-9A4A-4E4B-A641-90BE073CCE49}"/>
                </a:ext>
              </a:extLst>
            </p:cNvPr>
            <p:cNvSpPr/>
            <p:nvPr/>
          </p:nvSpPr>
          <p:spPr>
            <a:xfrm>
              <a:off x="6805134" y="1268412"/>
              <a:ext cx="1980439" cy="3688495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>
              <a:extLst>
                <a:ext uri="{FF2B5EF4-FFF2-40B4-BE49-F238E27FC236}">
                  <a16:creationId xmlns:a16="http://schemas.microsoft.com/office/drawing/2014/main" id="{4BF6C900-DC88-4428-A4A2-0283897E9029}"/>
                </a:ext>
              </a:extLst>
            </p:cNvPr>
            <p:cNvSpPr/>
            <p:nvPr/>
          </p:nvSpPr>
          <p:spPr>
            <a:xfrm>
              <a:off x="6805134" y="4956907"/>
              <a:ext cx="3873828" cy="719457"/>
            </a:xfrm>
            <a:prstGeom prst="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9ED38D90-A43B-4204-A597-AC3D55B70F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48" name="TextBox 74">
            <a:extLst>
              <a:ext uri="{FF2B5EF4-FFF2-40B4-BE49-F238E27FC236}">
                <a16:creationId xmlns:a16="http://schemas.microsoft.com/office/drawing/2014/main" id="{61507E13-52B9-420F-92A0-0299FAD21597}"/>
              </a:ext>
            </a:extLst>
          </p:cNvPr>
          <p:cNvSpPr txBox="1"/>
          <p:nvPr/>
        </p:nvSpPr>
        <p:spPr>
          <a:xfrm>
            <a:off x="1656252" y="1693822"/>
            <a:ext cx="1847176" cy="233910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0" rIns="91439" bIns="0" numCol="1" spcCol="38100" rtlCol="0" anchor="t">
            <a:spAutoFit/>
          </a:bodyPr>
          <a:lstStyle/>
          <a:p>
            <a:pPr lvl="0" defTabSz="45720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Pressure Sensor Technology </a:t>
            </a:r>
          </a:p>
          <a:p>
            <a:pPr lvl="0" defTabSz="457200" hangingPunct="0">
              <a:spcBef>
                <a:spcPts val="600"/>
              </a:spcBef>
              <a:spcAft>
                <a:spcPts val="600"/>
              </a:spcAft>
              <a:defRPr/>
            </a:pPr>
            <a:endParaRPr lang="en-US" sz="1600">
              <a:solidFill>
                <a:srgbClr val="FFFFFF"/>
              </a:solidFill>
              <a:latin typeface="HurmeGeometricSans1 SemiBold" panose="020B0700020000000000" pitchFamily="34" charset="0"/>
              <a:ea typeface="HurmeGeometricSans1 SemiBold"/>
              <a:cs typeface="HurmeGeometricSans1 SemiBold"/>
              <a:sym typeface="HurmeGeometricSans1 SemiBold"/>
            </a:endParaRPr>
          </a:p>
          <a:p>
            <a:pPr lvl="0" defTabSz="45720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Interactive Display:</a:t>
            </a:r>
          </a:p>
          <a:p>
            <a:pPr marL="363538" lvl="0" indent="-285750" defTabSz="45720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Timer</a:t>
            </a:r>
          </a:p>
          <a:p>
            <a:pPr marL="363538" lvl="0" indent="-285750" defTabSz="457200" hangingPunct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Smileys</a:t>
            </a:r>
          </a:p>
        </p:txBody>
      </p:sp>
      <p:sp>
        <p:nvSpPr>
          <p:cNvPr id="67" name="TextBox 74">
            <a:extLst>
              <a:ext uri="{FF2B5EF4-FFF2-40B4-BE49-F238E27FC236}">
                <a16:creationId xmlns:a16="http://schemas.microsoft.com/office/drawing/2014/main" id="{A569BB19-2CF6-4826-9631-D6A761BC55A5}"/>
              </a:ext>
            </a:extLst>
          </p:cNvPr>
          <p:cNvSpPr txBox="1"/>
          <p:nvPr/>
        </p:nvSpPr>
        <p:spPr>
          <a:xfrm>
            <a:off x="6857940" y="1528525"/>
            <a:ext cx="1721997" cy="283154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0" rIns="91439" bIns="0" numCol="1" spcCol="38100" rtlCol="0" anchor="t">
            <a:spAutoFit/>
          </a:bodyPr>
          <a:lstStyle/>
          <a:p>
            <a:pPr lvl="0" defTabSz="457200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HurmeGeometricSans1 SemiBold" panose="020B07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App Technology:</a:t>
            </a:r>
          </a:p>
          <a:p>
            <a:pPr marL="363538" indent="-285750" defTabSz="45720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Brush coaching</a:t>
            </a:r>
          </a:p>
          <a:p>
            <a:pPr marL="363538" indent="-285750" defTabSz="45720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Oral Care Journeys</a:t>
            </a:r>
          </a:p>
          <a:p>
            <a:pPr marL="363538" indent="-285750" defTabSz="45720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>
                <a:solidFill>
                  <a:srgbClr val="FFFFFF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Self-reporting of oral hygiene habits</a:t>
            </a:r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24A3DBAD-03C5-4DE1-889E-457D177E5F68}"/>
              </a:ext>
            </a:extLst>
          </p:cNvPr>
          <p:cNvSpPr txBox="1"/>
          <p:nvPr/>
        </p:nvSpPr>
        <p:spPr>
          <a:xfrm>
            <a:off x="-522514" y="279427"/>
            <a:ext cx="13237028" cy="8309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Feedback with </a:t>
            </a:r>
            <a:r>
              <a:rPr lang="en-US" sz="2400">
                <a:solidFill>
                  <a:srgbClr val="003478"/>
                </a:solidFill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NUDGING &amp; COACHING </a:t>
            </a:r>
          </a:p>
          <a:p>
            <a:pPr lvl="0" algn="ctr">
              <a:defRPr/>
            </a:pPr>
            <a:r>
              <a:rPr lang="en-US" sz="2400">
                <a:solidFill>
                  <a:srgbClr val="003478"/>
                </a:solidFill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rPr>
              <a:t>designed to facilitate behavior change</a:t>
            </a:r>
            <a:endParaRPr lang="en-US" sz="2400" baseline="30000">
              <a:solidFill>
                <a:srgbClr val="003478"/>
              </a:solidFill>
              <a:latin typeface="HurmeGeometricSans1 Regular" panose="020B0500020000000000" pitchFamily="34" charset="0"/>
              <a:ea typeface="HurmeGeometricSans1 SemiBold"/>
              <a:cs typeface="HurmeGeometricSans1 SemiBold"/>
              <a:sym typeface="HurmeGeometricSans1 SemiBold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67976EF-42A3-4E41-A0B7-E2B4A101FFE7}"/>
              </a:ext>
            </a:extLst>
          </p:cNvPr>
          <p:cNvGrpSpPr/>
          <p:nvPr/>
        </p:nvGrpSpPr>
        <p:grpSpPr>
          <a:xfrm rot="20763342">
            <a:off x="7847775" y="7640261"/>
            <a:ext cx="3006767" cy="5637689"/>
            <a:chOff x="7885875" y="731461"/>
            <a:chExt cx="3006767" cy="5637689"/>
          </a:xfrm>
        </p:grpSpPr>
        <p:pic>
          <p:nvPicPr>
            <p:cNvPr id="34" name="Picture 11">
              <a:extLst>
                <a:ext uri="{FF2B5EF4-FFF2-40B4-BE49-F238E27FC236}">
                  <a16:creationId xmlns:a16="http://schemas.microsoft.com/office/drawing/2014/main" id="{AE8D96D1-83B5-453B-9723-92067BA34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5875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5" name="Picture 24">
              <a:extLst>
                <a:ext uri="{FF2B5EF4-FFF2-40B4-BE49-F238E27FC236}">
                  <a16:creationId xmlns:a16="http://schemas.microsoft.com/office/drawing/2014/main" id="{5D359C4D-F5A8-49E4-8977-8D342E710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4088" b="89153"/>
            <a:stretch/>
          </p:blipFill>
          <p:spPr>
            <a:xfrm>
              <a:off x="8267828" y="1268413"/>
              <a:ext cx="2256472" cy="331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29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61309E0-1677-4FEE-9097-A8BE90DB7F11}"/>
              </a:ext>
            </a:extLst>
          </p:cNvPr>
          <p:cNvGrpSpPr/>
          <p:nvPr/>
        </p:nvGrpSpPr>
        <p:grpSpPr>
          <a:xfrm>
            <a:off x="623888" y="3844661"/>
            <a:ext cx="8443912" cy="2079047"/>
            <a:chOff x="623888" y="3844661"/>
            <a:chExt cx="8443912" cy="2079047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8995A00F-4C94-46F4-96B0-630913B622A0}"/>
                </a:ext>
              </a:extLst>
            </p:cNvPr>
            <p:cNvSpPr/>
            <p:nvPr/>
          </p:nvSpPr>
          <p:spPr>
            <a:xfrm>
              <a:off x="2181341" y="3844661"/>
              <a:ext cx="6886459" cy="2079047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A5A1D1CD-979E-4CCF-87C7-EFAE22ADDF4A}"/>
                </a:ext>
              </a:extLst>
            </p:cNvPr>
            <p:cNvSpPr/>
            <p:nvPr/>
          </p:nvSpPr>
          <p:spPr>
            <a:xfrm>
              <a:off x="623888" y="3844661"/>
              <a:ext cx="1557453" cy="2079047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7BC2955A-8652-4014-9355-4B2727F84FEA}"/>
                </a:ext>
              </a:extLst>
            </p:cNvPr>
            <p:cNvSpPr txBox="1"/>
            <p:nvPr/>
          </p:nvSpPr>
          <p:spPr>
            <a:xfrm>
              <a:off x="2260764" y="3923102"/>
              <a:ext cx="4615097" cy="615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B3838"/>
                  </a:solidFill>
                  <a:latin typeface="HurmeGeometricSans1 Regular" panose="020B0500020000000000" pitchFamily="34" charset="0"/>
                  <a:sym typeface="HurmeGeometricSans1 SemiBold"/>
                </a:rPr>
                <a:t>Anonymized data from the Oral-B app collected between July 2020- January 2021 </a:t>
              </a:r>
              <a:endParaRPr lang="en-DE" sz="1400">
                <a:solidFill>
                  <a:srgbClr val="3B3838"/>
                </a:solidFill>
                <a:latin typeface="HurmeGeometricSans1 Regular" panose="020B0500020000000000" pitchFamily="34" charset="0"/>
                <a:sym typeface="HurmeGeometricSans1 SemiBold"/>
              </a:endParaRP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A9514484-5DC4-4A04-9D72-659149CD780F}"/>
                </a:ext>
              </a:extLst>
            </p:cNvPr>
            <p:cNvSpPr txBox="1"/>
            <p:nvPr/>
          </p:nvSpPr>
          <p:spPr>
            <a:xfrm>
              <a:off x="2260764" y="4649166"/>
              <a:ext cx="4615097" cy="40010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defTabSz="457200" hangingPunct="0">
                <a:defRPr/>
              </a:pPr>
              <a:r>
                <a:rPr lang="en-US" sz="1400">
                  <a:solidFill>
                    <a:srgbClr val="3B3838"/>
                  </a:solidFill>
                  <a:latin typeface="HurmeGeometricSans1 Regular" panose="020B0500020000000000" pitchFamily="34" charset="0"/>
                  <a:sym typeface="HurmeGeometricSans1 SemiBold"/>
                </a:rPr>
                <a:t>Genius, Genius X and </a:t>
              </a:r>
              <a:r>
                <a:rPr lang="en-US" sz="1400" err="1">
                  <a:solidFill>
                    <a:srgbClr val="3B3838"/>
                  </a:solidFill>
                  <a:latin typeface="HurmeGeometricSans1 Regular" panose="020B0500020000000000" pitchFamily="34" charset="0"/>
                  <a:sym typeface="HurmeGeometricSans1 SemiBold"/>
                </a:rPr>
                <a:t>iO</a:t>
              </a:r>
              <a:r>
                <a:rPr lang="en-US" sz="1400">
                  <a:solidFill>
                    <a:srgbClr val="3B3838"/>
                  </a:solidFill>
                  <a:latin typeface="HurmeGeometricSans1 Regular" panose="020B0500020000000000" pitchFamily="34" charset="0"/>
                  <a:sym typeface="HurmeGeometricSans1 SemiBold"/>
                </a:rPr>
                <a:t> users</a:t>
              </a:r>
              <a:endParaRPr lang="en-DE" sz="1400">
                <a:solidFill>
                  <a:srgbClr val="3B3838"/>
                </a:solidFill>
                <a:latin typeface="HurmeGeometricSans1 Regular" panose="020B0500020000000000" pitchFamily="34" charset="0"/>
                <a:sym typeface="HurmeGeometricSans1 SemiBold"/>
              </a:endParaRPr>
            </a:p>
          </p:txBody>
        </p:sp>
        <p:sp>
          <p:nvSpPr>
            <p:cNvPr id="11" name="TextBox 14">
              <a:extLst>
                <a:ext uri="{FF2B5EF4-FFF2-40B4-BE49-F238E27FC236}">
                  <a16:creationId xmlns:a16="http://schemas.microsoft.com/office/drawing/2014/main" id="{FFA3FA16-76B8-4A75-957D-D27D3CC6163A}"/>
                </a:ext>
              </a:extLst>
            </p:cNvPr>
            <p:cNvSpPr txBox="1"/>
            <p:nvPr/>
          </p:nvSpPr>
          <p:spPr>
            <a:xfrm>
              <a:off x="2260764" y="5159787"/>
              <a:ext cx="4823082" cy="6155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>
                  <a:solidFill>
                    <a:srgbClr val="3B3838"/>
                  </a:solidFill>
                  <a:latin typeface="HurmeGeometricSans1 Regular" panose="020B0500020000000000" pitchFamily="34" charset="0"/>
                  <a:sym typeface="HurmeGeometricSans1 SemiBold"/>
                </a:rPr>
                <a:t>Self-reported gingival bleeding and brushing behavior data analyzed via Google Firebase &amp; Google Big Query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6E6D638-46FE-4C4A-AD7A-2915AB94F07B}"/>
                </a:ext>
              </a:extLst>
            </p:cNvPr>
            <p:cNvSpPr txBox="1"/>
            <p:nvPr/>
          </p:nvSpPr>
          <p:spPr>
            <a:xfrm>
              <a:off x="623888" y="4699518"/>
              <a:ext cx="15574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</a:defRPr>
              </a:pPr>
              <a:r>
                <a:rPr lang="en-US" sz="1800">
                  <a:solidFill>
                    <a:schemeClr val="bg1"/>
                  </a:solidFill>
                  <a:latin typeface="HurmeGeometricSans1 SemiBold" panose="020B0700020000000000" pitchFamily="34" charset="0"/>
                </a:rPr>
                <a:t>ANALYSIS</a:t>
              </a:r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8B3F494E-563B-4CD5-B705-BB980FE5DD7E}"/>
              </a:ext>
            </a:extLst>
          </p:cNvPr>
          <p:cNvGrpSpPr/>
          <p:nvPr/>
        </p:nvGrpSpPr>
        <p:grpSpPr>
          <a:xfrm>
            <a:off x="623888" y="2405083"/>
            <a:ext cx="8443912" cy="1145223"/>
            <a:chOff x="623888" y="2405083"/>
            <a:chExt cx="8443912" cy="1145223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101B8488-83D9-43F0-884D-26AF06D47DF3}"/>
                </a:ext>
              </a:extLst>
            </p:cNvPr>
            <p:cNvSpPr/>
            <p:nvPr/>
          </p:nvSpPr>
          <p:spPr>
            <a:xfrm>
              <a:off x="2181341" y="2405083"/>
              <a:ext cx="6886459" cy="1145223"/>
            </a:xfrm>
            <a:prstGeom prst="rect">
              <a:avLst/>
            </a:prstGeom>
            <a:solidFill>
              <a:schemeClr val="bg1">
                <a:lumMod val="7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FDEF06F9-E705-4FA3-8774-20C2650C5B12}"/>
                </a:ext>
              </a:extLst>
            </p:cNvPr>
            <p:cNvSpPr/>
            <p:nvPr/>
          </p:nvSpPr>
          <p:spPr>
            <a:xfrm>
              <a:off x="623888" y="2405083"/>
              <a:ext cx="1557453" cy="1145223"/>
            </a:xfrm>
            <a:prstGeom prst="rect">
              <a:avLst/>
            </a:prstGeom>
            <a:solidFill>
              <a:srgbClr val="0034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992E2B79-6043-4EC3-B641-F2BD3BA8E66C}"/>
                </a:ext>
              </a:extLst>
            </p:cNvPr>
            <p:cNvSpPr txBox="1"/>
            <p:nvPr/>
          </p:nvSpPr>
          <p:spPr>
            <a:xfrm>
              <a:off x="2320036" y="2454475"/>
              <a:ext cx="4873978" cy="104643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lvl="0" indent="0" defTabSz="457200" rtl="0" eaLnBrk="1" fontAlgn="auto" latinLnBrk="0" hangingPunct="0"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B3838"/>
                  </a:solidFill>
                  <a:effectLst/>
                  <a:uLnTx/>
                  <a:uFillTx/>
                  <a:latin typeface="HurmeGeometricSans1 Regular" panose="020B0500020000000000" pitchFamily="34" charset="0"/>
                  <a:ea typeface="HurmeGeometricSans1 SemiBold"/>
                  <a:cs typeface="HurmeGeometricSans1 SemiBold"/>
                  <a:sym typeface="HurmeGeometricSans1 SemiBold"/>
                </a:rPr>
                <a:t>To determine if an interactive electric toothbrush and smartphone application (app) can reduce self-reported gingival bleeding and promote better brushing behavior based on global, in-market usage data. </a:t>
              </a:r>
              <a:endParaRPr kumimoji="0" lang="en-DE" sz="1400" b="0" i="0" u="none" strike="noStrike" kern="120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HurmeGeometricSans1 Regular" panose="020B0500020000000000" pitchFamily="34" charset="0"/>
                <a:ea typeface="HurmeGeometricSans1 SemiBold"/>
                <a:cs typeface="HurmeGeometricSans1 SemiBold"/>
                <a:sym typeface="HurmeGeometricSans1 SemiBold"/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E5A4766-DDA3-43BC-A131-C23167B8295C}"/>
                </a:ext>
              </a:extLst>
            </p:cNvPr>
            <p:cNvSpPr txBox="1"/>
            <p:nvPr/>
          </p:nvSpPr>
          <p:spPr>
            <a:xfrm>
              <a:off x="623888" y="2793028"/>
              <a:ext cx="15574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828800">
                <a:lnSpc>
                  <a:spcPct val="100000"/>
                </a:lnSpc>
                <a:spcBef>
                  <a:spcPts val="0"/>
                </a:spcBef>
                <a:defRPr sz="1800">
                  <a:solidFill>
                    <a:srgbClr val="000000"/>
                  </a:solidFill>
                </a:defRPr>
              </a:pPr>
              <a:r>
                <a:rPr lang="en-US" sz="1800">
                  <a:solidFill>
                    <a:schemeClr val="bg1"/>
                  </a:solidFill>
                  <a:latin typeface="HurmeGeometricSans1 SemiBold" panose="020B0700020000000000" pitchFamily="34" charset="0"/>
                </a:rPr>
                <a:t>OBJECTIVE</a:t>
              </a: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F473688E-3BF8-487C-A055-0401D55DC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535" y="6442438"/>
            <a:ext cx="324812" cy="324812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6F80E67B-5963-4711-8A6A-F134F8499C3C}"/>
              </a:ext>
            </a:extLst>
          </p:cNvPr>
          <p:cNvSpPr txBox="1"/>
          <p:nvPr/>
        </p:nvSpPr>
        <p:spPr>
          <a:xfrm>
            <a:off x="-9144" y="6656809"/>
            <a:ext cx="9076944" cy="200055"/>
          </a:xfrm>
          <a:prstGeom prst="rect">
            <a:avLst/>
          </a:prstGeom>
          <a:noFill/>
        </p:spPr>
        <p:txBody>
          <a:bodyPr wrap="square" rIns="144000" rtlCol="0" anchor="b">
            <a:spAutoFit/>
          </a:bodyPr>
          <a:lstStyle/>
          <a:p>
            <a:pPr marL="0" marR="0" lvl="0" indent="0" defTabSz="10882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1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Thurnay S, Adam R, Meyners M.  Oral Health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Prev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 Dent. 2022 Jan 20;20(1):1-10.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HurmeGeometricSans1 Light" panose="020B0400020000000000" pitchFamily="34" charset="0"/>
                <a:cs typeface="Gotham Light" pitchFamily="50" charset="0"/>
              </a:rPr>
              <a:t>: 10.3290/j.ohpd.b2572911. PMID: 35049247.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E7934-7006-4A65-A8B8-1B0727C775DC}"/>
              </a:ext>
            </a:extLst>
          </p:cNvPr>
          <p:cNvSpPr/>
          <p:nvPr/>
        </p:nvSpPr>
        <p:spPr>
          <a:xfrm>
            <a:off x="535752" y="708848"/>
            <a:ext cx="6283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A Global, In-Market, Evaluation of Toothbrushing Behavior and Self-Assessed Gingival Bleeding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with Use of App Data from an Interactive Electric Toothbrush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HurmeGeometricSans1 SemiBold"/>
                <a:ea typeface="HurmeGeometricSans1 SemiBold"/>
                <a:cs typeface="HurmeGeometricSans1 SemiBold"/>
                <a:sym typeface="HurmeGeometricSans1 SemiBold"/>
              </a:rPr>
              <a:t>1</a:t>
            </a:r>
            <a:endParaRPr kumimoji="0" lang="en-DE" sz="2000" b="0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HurmeGeometricSans1 Light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137B34-12C3-47E8-B60A-7DD3B8DC9E75}"/>
              </a:ext>
            </a:extLst>
          </p:cNvPr>
          <p:cNvGrpSpPr/>
          <p:nvPr/>
        </p:nvGrpSpPr>
        <p:grpSpPr>
          <a:xfrm>
            <a:off x="7847775" y="731461"/>
            <a:ext cx="3006767" cy="5637689"/>
            <a:chOff x="7885875" y="731461"/>
            <a:chExt cx="3006767" cy="5637689"/>
          </a:xfrm>
        </p:grpSpPr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DBB2BEFA-462C-4E3E-A1AA-E784E1D0D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5875" y="731461"/>
              <a:ext cx="3006767" cy="5637689"/>
            </a:xfrm>
            <a:prstGeom prst="rect">
              <a:avLst/>
            </a:prstGeom>
            <a:effectLst>
              <a:outerShdw blurRad="520700" dist="177800" dir="2400000" sx="103000" sy="103000" algn="t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30" name="Picture 24">
              <a:extLst>
                <a:ext uri="{FF2B5EF4-FFF2-40B4-BE49-F238E27FC236}">
                  <a16:creationId xmlns:a16="http://schemas.microsoft.com/office/drawing/2014/main" id="{8D8D3F33-81AF-441E-999C-4A2126347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088" b="89153"/>
            <a:stretch/>
          </p:blipFill>
          <p:spPr>
            <a:xfrm>
              <a:off x="8267828" y="1268413"/>
              <a:ext cx="2256472" cy="331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769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ar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EBBF5C1849A44B8EFF2CB75C117C42" ma:contentTypeVersion="8" ma:contentTypeDescription="Create a new document." ma:contentTypeScope="" ma:versionID="922712836483857c16873f1a4bf4747b">
  <xsd:schema xmlns:xsd="http://www.w3.org/2001/XMLSchema" xmlns:xs="http://www.w3.org/2001/XMLSchema" xmlns:p="http://schemas.microsoft.com/office/2006/metadata/properties" xmlns:ns2="0c8b7d62-214e-4a3d-b1eb-c9c158edae9c" xmlns:ns3="9db1b67b-2809-439f-b371-ed65b1e5c6fc" targetNamespace="http://schemas.microsoft.com/office/2006/metadata/properties" ma:root="true" ma:fieldsID="f22156556f1e9d617813355a5b93fc3b" ns2:_="" ns3:_="">
    <xsd:import namespace="0c8b7d62-214e-4a3d-b1eb-c9c158edae9c"/>
    <xsd:import namespace="9db1b67b-2809-439f-b371-ed65b1e5c6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b7d62-214e-4a3d-b1eb-c9c158eda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b1b67b-2809-439f-b371-ed65b1e5c6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24EF97-11C2-4407-86AC-977C52F5E3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8b7d62-214e-4a3d-b1eb-c9c158edae9c"/>
    <ds:schemaRef ds:uri="9db1b67b-2809-439f-b371-ed65b1e5c6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F40523-71A4-48B1-ADD8-06955ED4D6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9DFD04-A96E-4411-BD49-64194663C056}">
  <ds:schemaRefs>
    <ds:schemaRef ds:uri="0c8b7d62-214e-4a3d-b1eb-c9c158edae9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db1b67b-2809-439f-b371-ed65b1e5c6f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2812</Words>
  <Application>Microsoft Office PowerPoint</Application>
  <PresentationFormat>Widescreen</PresentationFormat>
  <Paragraphs>355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HurmeGeometricSans1 Light</vt:lpstr>
      <vt:lpstr>HurmeGeometricSans1 Regular</vt:lpstr>
      <vt:lpstr>HurmeGeometricSans1 SemiBold</vt:lpstr>
      <vt:lpstr>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Atlas, Boris</dc:creator>
  <cp:lastModifiedBy>Gans, Stephanie</cp:lastModifiedBy>
  <cp:revision>4</cp:revision>
  <dcterms:created xsi:type="dcterms:W3CDTF">2020-09-25T11:06:18Z</dcterms:created>
  <dcterms:modified xsi:type="dcterms:W3CDTF">2024-11-06T20:11:13Z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0x010100ECEBBF5C1849A44B8EFF2CB75C117C42</vt:lpwstr>
  </property>
  <property fmtid="{D5CDD505-2E9C-101B-9397-08002B2CF9AE}" pid="3" name="MSIP_Label_a518e53f-798e-43aa-978d-c3fda1f3a682_Enabled">
    <vt:lpwstr>true</vt:lpwstr>
  </property>
  <property fmtid="{D5CDD505-2E9C-101B-9397-08002B2CF9AE}" pid="4" name="MSIP_Label_a518e53f-798e-43aa-978d-c3fda1f3a682_SetDate">
    <vt:lpwstr>2022-11-09T16:42:07Z</vt:lpwstr>
  </property>
  <property fmtid="{D5CDD505-2E9C-101B-9397-08002B2CF9AE}" pid="5" name="MSIP_Label_a518e53f-798e-43aa-978d-c3fda1f3a682_Method">
    <vt:lpwstr>Privileged</vt:lpwstr>
  </property>
  <property fmtid="{D5CDD505-2E9C-101B-9397-08002B2CF9AE}" pid="6" name="MSIP_Label_a518e53f-798e-43aa-978d-c3fda1f3a682_Name">
    <vt:lpwstr>PG - Internal Use</vt:lpwstr>
  </property>
  <property fmtid="{D5CDD505-2E9C-101B-9397-08002B2CF9AE}" pid="7" name="MSIP_Label_a518e53f-798e-43aa-978d-c3fda1f3a682_SiteId">
    <vt:lpwstr>3596192b-fdf5-4e2c-a6fa-acb706c963d8</vt:lpwstr>
  </property>
  <property fmtid="{D5CDD505-2E9C-101B-9397-08002B2CF9AE}" pid="8" name="MSIP_Label_a518e53f-798e-43aa-978d-c3fda1f3a682_ActionId">
    <vt:lpwstr>5d46e8a1-f5c1-4c7f-8366-2ac248bc2b48</vt:lpwstr>
  </property>
  <property fmtid="{D5CDD505-2E9C-101B-9397-08002B2CF9AE}" pid="9" name="MSIP_Label_a518e53f-798e-43aa-978d-c3fda1f3a682_ContentBits">
    <vt:lpwstr>1</vt:lpwstr>
  </property>
</Properties>
</file>