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6"/>
  </p:notesMasterIdLst>
  <p:sldIdLst>
    <p:sldId id="2145705350" r:id="rId6"/>
    <p:sldId id="2145705351" r:id="rId7"/>
    <p:sldId id="2145705352" r:id="rId8"/>
    <p:sldId id="2145705353" r:id="rId9"/>
    <p:sldId id="2145705354" r:id="rId10"/>
    <p:sldId id="2145705355" r:id="rId11"/>
    <p:sldId id="2145705356" r:id="rId12"/>
    <p:sldId id="2145705357" r:id="rId13"/>
    <p:sldId id="2145705358" r:id="rId14"/>
    <p:sldId id="2145705359" r:id="rId15"/>
    <p:sldId id="2145705360" r:id="rId16"/>
    <p:sldId id="2145705361" r:id="rId17"/>
    <p:sldId id="2145705362" r:id="rId18"/>
    <p:sldId id="2145705363" r:id="rId19"/>
    <p:sldId id="2145705366" r:id="rId20"/>
    <p:sldId id="2145705303" r:id="rId21"/>
    <p:sldId id="2145705367" r:id="rId22"/>
    <p:sldId id="2145705368" r:id="rId23"/>
    <p:sldId id="2145705369" r:id="rId24"/>
    <p:sldId id="2145705372" r:id="rId25"/>
  </p:sldIdLst>
  <p:sldSz cx="12192000" cy="6858000"/>
  <p:notesSz cx="6858000" cy="9144000"/>
  <p:defaultText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7233" autoAdjust="0"/>
  </p:normalViewPr>
  <p:slideViewPr>
    <p:cSldViewPr snapToGrid="0">
      <p:cViewPr varScale="1">
        <p:scale>
          <a:sx n="51" d="100"/>
          <a:sy n="51" d="100"/>
        </p:scale>
        <p:origin x="125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ns, Stephanie" userId="f5aa33b1-fa87-41e9-9f90-e2dd06bac731" providerId="ADAL" clId="{A2F65243-D4F4-4F5E-A6F9-96D44FB80198}"/>
    <pc:docChg chg="delSld">
      <pc:chgData name="Gans, Stephanie" userId="f5aa33b1-fa87-41e9-9f90-e2dd06bac731" providerId="ADAL" clId="{A2F65243-D4F4-4F5E-A6F9-96D44FB80198}" dt="2024-11-06T20:07:02.403" v="3" actId="47"/>
      <pc:docMkLst>
        <pc:docMk/>
      </pc:docMkLst>
      <pc:sldChg chg="del">
        <pc:chgData name="Gans, Stephanie" userId="f5aa33b1-fa87-41e9-9f90-e2dd06bac731" providerId="ADAL" clId="{A2F65243-D4F4-4F5E-A6F9-96D44FB80198}" dt="2024-11-06T20:06:57.689" v="2" actId="47"/>
        <pc:sldMkLst>
          <pc:docMk/>
          <pc:sldMk cId="2855455439" sldId="2145705364"/>
        </pc:sldMkLst>
      </pc:sldChg>
      <pc:sldChg chg="del">
        <pc:chgData name="Gans, Stephanie" userId="f5aa33b1-fa87-41e9-9f90-e2dd06bac731" providerId="ADAL" clId="{A2F65243-D4F4-4F5E-A6F9-96D44FB80198}" dt="2024-11-06T20:07:02.403" v="3" actId="47"/>
        <pc:sldMkLst>
          <pc:docMk/>
          <pc:sldMk cId="1785288029" sldId="2145705365"/>
        </pc:sldMkLst>
      </pc:sldChg>
      <pc:sldChg chg="del">
        <pc:chgData name="Gans, Stephanie" userId="f5aa33b1-fa87-41e9-9f90-e2dd06bac731" providerId="ADAL" clId="{A2F65243-D4F4-4F5E-A6F9-96D44FB80198}" dt="2024-11-06T20:06:48.835" v="0" actId="47"/>
        <pc:sldMkLst>
          <pc:docMk/>
          <pc:sldMk cId="3178797905" sldId="2145705370"/>
        </pc:sldMkLst>
      </pc:sldChg>
      <pc:sldChg chg="del">
        <pc:chgData name="Gans, Stephanie" userId="f5aa33b1-fa87-41e9-9f90-e2dd06bac731" providerId="ADAL" clId="{A2F65243-D4F4-4F5E-A6F9-96D44FB80198}" dt="2024-11-06T20:06:50.500" v="1" actId="47"/>
        <pc:sldMkLst>
          <pc:docMk/>
          <pc:sldMk cId="1332372537" sldId="214570537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556DD9-490C-4AF1-A728-32BF5A4A4B45}" type="datetimeFigureOut">
              <a:rPr lang="en-DE" smtClean="0"/>
              <a:t>11/06/2024</a:t>
            </a:fld>
            <a:endParaRPr lang="en-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E9B201-27D6-4D31-A49E-EA9600C6CAEB}" type="slidenum">
              <a:rPr lang="en-DE" smtClean="0"/>
              <a:t>‹#›</a:t>
            </a:fld>
            <a:endParaRPr lang="en-DE"/>
          </a:p>
        </p:txBody>
      </p:sp>
    </p:spTree>
    <p:extLst>
      <p:ext uri="{BB962C8B-B14F-4D97-AF65-F5344CB8AC3E}">
        <p14:creationId xmlns:p14="http://schemas.microsoft.com/office/powerpoint/2010/main" val="149747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F4476D-2721-4337-8710-DC068D765E0D}"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6505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Comment on Study – 17% less DMFS progression </a:t>
            </a:r>
          </a:p>
          <a:p>
            <a:endParaRPr lang="en-US" dirty="0"/>
          </a:p>
          <a:p>
            <a:r>
              <a:rPr lang="en-US" dirty="0"/>
              <a:t>Chart reviews offer advantages over clinical studies in that they are easier to manage logistically, require fewer resources, and offer a real-world perspective with no study influence or concern of novelty effects. In addition, patient compliance, of particular concern in studies of young children, is not a factor in chart review studies. There are, however, some limitations to this research. While retrospective chart reviews provide important complementary information, they lack the robustness of randomized clinical studies. The findings described here indicate associations, and its not possible to make statements about causation. The results are also based on records from a single dental clinic and therefore may not be representative of the pediatric population at-large. It was not possible to assess how long children were using the type of brush noted, which could affect our results. Possible biases also should be taken into consideration, such as the issue of self-reported data regarding health behaviors. This is most likely a factor for the brushing frequency variable, as parents may not report accurately brushing behaviors that are inconsistent with the child’s dentist’s recommendation. Finally, the effect of toothbrush type was most substantial for plaque and gingivitis, while daily brushing frequency was more impactful for caries.</a:t>
            </a:r>
          </a:p>
          <a:p>
            <a:endParaRPr lang="en-US" dirty="0"/>
          </a:p>
          <a:p>
            <a:r>
              <a:rPr lang="en-US" dirty="0"/>
              <a:t>Nevertheless the findings in this study do correlate  a recent 11-year cohort study assessing electric versus manual brush use in adults found that electric toothbrush users had 17.7% lower DMFS progression throughout the study period</a:t>
            </a:r>
            <a:endParaRPr lang="en-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1528D0-47AD-4C7A-83AA-0A13549197C8}"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0845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URMEGEOMETRICSANS1-SEMIBOLD" panose="020B0400020000000000" pitchFamily="34" charset="77"/>
                <a:ea typeface="+mn-ea"/>
                <a:cs typeface="+mn-cs"/>
              </a:rPr>
              <a:t>CLINICAL RELEVANCE</a:t>
            </a:r>
            <a:endParaRPr kumimoji="0" lang="en-US" sz="1600" b="1" i="0" u="none" strike="noStrike" kern="1200" cap="none" spc="0" normalizeH="0" baseline="30000" noProof="0" dirty="0">
              <a:ln>
                <a:noFill/>
              </a:ln>
              <a:solidFill>
                <a:prstClr val="white"/>
              </a:solidFill>
              <a:effectLst/>
              <a:uLnTx/>
              <a:uFillTx/>
              <a:latin typeface="HURMEGEOMETRICSANS1-SEMIBOLD" panose="020B0400020000000000" pitchFamily="34" charset="77"/>
              <a:ea typeface="+mn-ea"/>
              <a:cs typeface="Gotham-Medium" pitchFamily="50"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Gotham-Medium" pitchFamily="50" charset="0"/>
              </a:rPr>
              <a:t>Children often lack the manual dexterity, responsibility, and cooperation required to achieve optimal oral hygiene. This study….demonstrates the superior plaque removal efficacy of an oscillating-rotating electric brush relative to a manual brush”</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Gotham-Light" pitchFamily="50"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Gotham-Light" pitchFamily="50" charset="0"/>
              </a:rPr>
              <a:t>6 and under were brushed by parents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Gotham-Light" pitchFamily="50" charset="0"/>
              </a:rPr>
              <a:t>7+ kids brushed their own teeth</a:t>
            </a:r>
            <a:endParaRPr kumimoji="0" lang="en-US" sz="1600" b="0" i="0" u="none" strike="noStrike" kern="1200" cap="none" spc="0" normalizeH="0" baseline="0" noProof="0" dirty="0">
              <a:ln>
                <a:noFill/>
              </a:ln>
              <a:solidFill>
                <a:prstClr val="black"/>
              </a:solidFill>
              <a:effectLst/>
              <a:uLnTx/>
              <a:uFillTx/>
              <a:latin typeface="HURMEGEOMETRICSANS1-LIGHT" panose="020B0400020000000000" pitchFamily="34" charset="77"/>
              <a:ea typeface="+mn-ea"/>
              <a:cs typeface="Gotham-Light" pitchFamily="50" charset="0"/>
            </a:endParaRPr>
          </a:p>
          <a:p>
            <a:endParaRPr lang="en-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345429-318D-4725-A798-297EE1C38467}"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0194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URMEGEOMETRICSANS1-SEMIBOLD" panose="020B0400020000000000" pitchFamily="34" charset="77"/>
                <a:ea typeface="+mn-ea"/>
                <a:cs typeface="+mn-cs"/>
              </a:rPr>
              <a:t>CLINICAL RELEVANCE</a:t>
            </a:r>
            <a:endParaRPr kumimoji="0" lang="en-US" sz="1600" b="1" i="0" u="none" strike="noStrike" kern="1200" cap="none" spc="0" normalizeH="0" baseline="30000" noProof="0" dirty="0">
              <a:ln>
                <a:noFill/>
              </a:ln>
              <a:solidFill>
                <a:prstClr val="white"/>
              </a:solidFill>
              <a:effectLst/>
              <a:uLnTx/>
              <a:uFillTx/>
              <a:latin typeface="HURMEGEOMETRICSANS1-SEMIBOLD" panose="020B0400020000000000" pitchFamily="34" charset="77"/>
              <a:ea typeface="+mn-ea"/>
              <a:cs typeface="Gotham-Medium" pitchFamily="50"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Gotham-Light" pitchFamily="50" charset="0"/>
              </a:rPr>
              <a:t>The plaque reduction superiority of the oscillating rotating electric toothbrush was most pronounced at the molars of the 7-9 age group (who brushed independently), where caries incidence is most prevalent</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Gotham-Light" pitchFamily="50"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Gotham-Light" pitchFamily="50" charset="0"/>
              </a:rPr>
              <a:t>This study has been submitted for publication and is expected to be published in 2023. Few studies in the </a:t>
            </a:r>
            <a:r>
              <a:rPr kumimoji="0" lang="en-US" sz="1600" b="0" i="0" u="none" strike="noStrike" kern="1200" cap="none" spc="0" normalizeH="0" baseline="0" noProof="0" dirty="0" err="1">
                <a:ln>
                  <a:noFill/>
                </a:ln>
                <a:solidFill>
                  <a:prstClr val="white"/>
                </a:solidFill>
                <a:effectLst/>
                <a:uLnTx/>
                <a:uFillTx/>
                <a:latin typeface="HURMEGEOMETRICSANS1-LIGHT" panose="020B0400020000000000" pitchFamily="34" charset="77"/>
                <a:ea typeface="+mn-ea"/>
                <a:cs typeface="Gotham-Light" pitchFamily="50" charset="0"/>
              </a:rPr>
              <a:t>paediatric</a:t>
            </a:r>
            <a:r>
              <a:rPr kumimoji="0" lang="en-US" sz="16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Gotham-Light" pitchFamily="50" charset="0"/>
              </a:rPr>
              <a:t> population extend to a period of 4 weeks</a:t>
            </a:r>
            <a:endParaRPr kumimoji="0" lang="en-US" sz="1600" b="0" i="0" u="none" strike="noStrike" kern="1200" cap="none" spc="0" normalizeH="0" baseline="0" noProof="0" dirty="0">
              <a:ln>
                <a:noFill/>
              </a:ln>
              <a:solidFill>
                <a:prstClr val="black"/>
              </a:solidFill>
              <a:effectLst/>
              <a:uLnTx/>
              <a:uFillTx/>
              <a:latin typeface="HURMEGEOMETRICSANS1-LIGHT" panose="020B0400020000000000" pitchFamily="34" charset="77"/>
              <a:ea typeface="+mn-ea"/>
              <a:cs typeface="Gotham-Light" pitchFamily="50" charset="0"/>
            </a:endParaRPr>
          </a:p>
          <a:p>
            <a:endParaRPr lang="en-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345429-318D-4725-A798-297EE1C38467}"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9725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Clinical guidelines for children’s oral health indicate a multifactorial approach  which includes professional oral health education that includes brushing guidance, use of fluoride toothpaste and dietary advice, parent supervised brushing and a holistic team approach to preventive care</a:t>
            </a:r>
          </a:p>
          <a:p>
            <a:endParaRPr lang="en-US" dirty="0"/>
          </a:p>
          <a:p>
            <a:r>
              <a:rPr lang="en-US" dirty="0"/>
              <a:t>Parent supervised means the parent held the brush during the brushing experience. Supervision is supposed to go up to age 9</a:t>
            </a:r>
            <a:endParaRPr lang="en-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F4476D-2721-4337-8710-DC068D765E0D}"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532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Resources are designed to supplement and NOT replace oral health conversations and recognize key guidance points</a:t>
            </a:r>
          </a:p>
          <a:p>
            <a:r>
              <a:rPr lang="en-US" dirty="0"/>
              <a:t>Readily available on dc.com </a:t>
            </a:r>
          </a:p>
          <a:p>
            <a:endParaRPr lang="en-US" dirty="0"/>
          </a:p>
          <a:p>
            <a:endParaRPr lang="en-US" dirty="0"/>
          </a:p>
          <a:p>
            <a:r>
              <a:rPr lang="en-US" dirty="0"/>
              <a:t>The Strong Teeth resources were iteratively developed for the dental team and patients &amp; their parents with input from Public Health England to ensure alignment to local clinical guidelines </a:t>
            </a:r>
            <a:r>
              <a:rPr lang="en-US" dirty="0" err="1"/>
              <a:t>eg</a:t>
            </a:r>
            <a:r>
              <a:rPr lang="en-US" dirty="0"/>
              <a:t> /DBOH- delivering better oral health (UK)</a:t>
            </a:r>
          </a:p>
          <a:p>
            <a:endParaRPr lang="en-US" dirty="0"/>
          </a:p>
          <a:p>
            <a:r>
              <a:rPr lang="en-US" dirty="0"/>
              <a:t>It’s important to </a:t>
            </a:r>
            <a:r>
              <a:rPr lang="en-US" dirty="0" err="1"/>
              <a:t>emphasise</a:t>
            </a:r>
            <a:r>
              <a:rPr lang="en-US" dirty="0"/>
              <a:t> that the resources are designed to support NOT replace the oral health conversations, allow the parents to reflect on the conversations and reinforce key guidance points oral health behaviors at home. Its critical the dental team invests time with the patient and parent on having the conversation, personalizing the guidance and THEN sharing the support resources.</a:t>
            </a:r>
          </a:p>
          <a:p>
            <a:endParaRPr lang="en-US" dirty="0"/>
          </a:p>
          <a:p>
            <a:endParaRPr lang="en-US" dirty="0"/>
          </a:p>
          <a:p>
            <a:r>
              <a:rPr lang="en-US" dirty="0"/>
              <a:t>Key Features among the resources are they are underpinned by behavior change theory, involve the whole dental team and include interactive/multiformat resources (</a:t>
            </a:r>
            <a:r>
              <a:rPr lang="en-US" dirty="0" err="1"/>
              <a:t>eg</a:t>
            </a:r>
            <a:r>
              <a:rPr lang="en-US" dirty="0"/>
              <a:t> print media/videos/laminates/ worksheets</a:t>
            </a:r>
          </a:p>
          <a:p>
            <a:endParaRPr lang="en-US" dirty="0"/>
          </a:p>
          <a:p>
            <a:endParaRPr lang="en-US" dirty="0"/>
          </a:p>
          <a:p>
            <a:r>
              <a:rPr lang="en-US" dirty="0"/>
              <a:t>Resources are available on dentalcare.com, www.oralprofessional.co.uk to role model sustainable approaches to patient education (</a:t>
            </a:r>
            <a:r>
              <a:rPr lang="en-US" dirty="0" err="1"/>
              <a:t>ie</a:t>
            </a:r>
            <a:r>
              <a:rPr lang="en-US" dirty="0"/>
              <a:t> paper-free resources)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1528D0-47AD-4C7A-83AA-0A13549197C8}"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801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summary of the Strong Teeth Make Strong Kids feasibility study to support dental teams, which included the qualitative, quantitative studies and a supplementary qual analysis</a:t>
            </a:r>
          </a:p>
          <a:p>
            <a:endParaRPr lang="en-US" dirty="0"/>
          </a:p>
          <a:p>
            <a:r>
              <a:rPr lang="en-US" dirty="0"/>
              <a:t>Underpinned by behavior change theory</a:t>
            </a:r>
          </a:p>
          <a:p>
            <a:endParaRPr lang="en-US" dirty="0"/>
          </a:p>
          <a:p>
            <a:r>
              <a:rPr lang="en-US" dirty="0"/>
              <a:t>Feasibility study – not RCT</a:t>
            </a:r>
            <a:endParaRPr lang="en-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1528D0-47AD-4C7A-83AA-0A13549197C8}"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0026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feasibility study to explore acceptability, feasibility and impact of Strong Teeth oral health conversation - </a:t>
            </a:r>
            <a:endParaRPr lang="en-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1528D0-47AD-4C7A-83AA-0A13549197C8}"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411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22222"/>
                </a:solidFill>
                <a:effectLst/>
                <a:latin typeface="-apple-system"/>
              </a:rPr>
              <a:t>Dietary habits remained largely unchanged</a:t>
            </a:r>
          </a:p>
          <a:p>
            <a:pPr algn="l"/>
            <a:endParaRPr lang="en-US" b="0" i="0" dirty="0">
              <a:solidFill>
                <a:srgbClr val="222222"/>
              </a:solidFill>
              <a:effectLst/>
              <a:latin typeface="-apple-system"/>
            </a:endParaRPr>
          </a:p>
          <a:p>
            <a:pPr algn="l"/>
            <a:endParaRPr lang="en-US" b="0" i="0" dirty="0">
              <a:solidFill>
                <a:srgbClr val="222222"/>
              </a:solidFill>
              <a:effectLst/>
              <a:latin typeface="-apple-system"/>
            </a:endParaRPr>
          </a:p>
          <a:p>
            <a:pPr algn="l"/>
            <a:r>
              <a:rPr lang="en-US" b="0" i="0" dirty="0">
                <a:solidFill>
                  <a:srgbClr val="222222"/>
                </a:solidFill>
                <a:effectLst/>
                <a:latin typeface="-apple-system"/>
              </a:rPr>
              <a:t>Results</a:t>
            </a:r>
          </a:p>
          <a:p>
            <a:pPr algn="l"/>
            <a:r>
              <a:rPr lang="en-US" b="0" i="0" dirty="0">
                <a:solidFill>
                  <a:srgbClr val="333333"/>
                </a:solidFill>
                <a:effectLst/>
                <a:latin typeface="Georgia" panose="02040502050405020303" pitchFamily="18" charset="0"/>
              </a:rPr>
              <a:t>Strong Teeth was feasible to deliver in a General Dental Practice setting in 94% of cases. Feasibility of recruitment (37%) exceeded progression criterion, however retention of participants (75%) was below the progression criterion for the 0–2 age group. More than half of children recruited aged 3–5-years had caries experience (52%). Total compliance to toothbrushing guidance at baseline was low (28%) and increased after the intervention (52%), an improvement that was statistically significant. Dietary habits remained largely unchanged. Plaque scores significantly decreased in the 3–5-year-olds and toothbrushing duration increased in all age groups.</a:t>
            </a:r>
          </a:p>
          <a:p>
            <a:endParaRPr lang="en-US" dirty="0"/>
          </a:p>
          <a:p>
            <a:endParaRPr lang="en-US" dirty="0"/>
          </a:p>
          <a:p>
            <a:r>
              <a:rPr lang="en-US" dirty="0"/>
              <a:t>Blue line represents compliance rate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1528D0-47AD-4C7A-83AA-0A13549197C8}"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1700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a:ln>
                  <a:noFill/>
                </a:ln>
                <a:solidFill>
                  <a:srgbClr val="333333"/>
                </a:solidFill>
                <a:effectLst/>
                <a:uLnTx/>
                <a:uFillTx/>
                <a:latin typeface="Georgia" panose="02040502050405020303" pitchFamily="18" charset="0"/>
                <a:ea typeface="+mn-ea"/>
                <a:cs typeface="+mn-cs"/>
              </a:rPr>
              <a:t>Plaque scores significantly decreased in the 3–5-year-olds and toothbrushing duration increased in all age groups.</a:t>
            </a:r>
          </a:p>
          <a:p>
            <a:endParaRPr kumimoji="0" lang="en-US" sz="1200" b="0" i="0" u="none" strike="noStrike" kern="1200" cap="none" spc="0" normalizeH="0" baseline="0" noProof="0" dirty="0">
              <a:ln>
                <a:noFill/>
              </a:ln>
              <a:solidFill>
                <a:srgbClr val="333333"/>
              </a:solidFill>
              <a:effectLst/>
              <a:uLnTx/>
              <a:uFillTx/>
              <a:latin typeface="Georgia" panose="02040502050405020303" pitchFamily="18" charset="0"/>
              <a:ea typeface="+mn-ea"/>
              <a:cs typeface="+mn-cs"/>
            </a:endParaRPr>
          </a:p>
          <a:p>
            <a:r>
              <a:rPr kumimoji="0" lang="en-US" sz="1200" b="0" i="0" u="none" strike="noStrike" kern="1200" cap="none" spc="0" normalizeH="0" baseline="0" noProof="0" dirty="0">
                <a:ln>
                  <a:noFill/>
                </a:ln>
                <a:solidFill>
                  <a:srgbClr val="333333"/>
                </a:solidFill>
                <a:effectLst/>
                <a:uLnTx/>
                <a:uFillTx/>
                <a:latin typeface="Georgia" panose="02040502050405020303" pitchFamily="18" charset="0"/>
                <a:ea typeface="+mn-ea"/>
                <a:cs typeface="+mn-cs"/>
              </a:rPr>
              <a:t>Improvement in plaque scores and kids brushed longer </a:t>
            </a:r>
            <a:endParaRPr lang="en-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F4476D-2721-4337-8710-DC068D765E0D}"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9336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of the evidence</a:t>
            </a:r>
          </a:p>
        </p:txBody>
      </p:sp>
      <p:sp>
        <p:nvSpPr>
          <p:cNvPr id="4" name="Slide Number Placeholder 3"/>
          <p:cNvSpPr>
            <a:spLocks noGrp="1"/>
          </p:cNvSpPr>
          <p:nvPr>
            <p:ph type="sldNum" sz="quarter" idx="5"/>
          </p:nvPr>
        </p:nvSpPr>
        <p:spPr/>
        <p:txBody>
          <a:bodyPr/>
          <a:lstStyle/>
          <a:p>
            <a:fld id="{9BE9B201-27D6-4D31-A49E-EA9600C6CAEB}" type="slidenum">
              <a:rPr lang="en-DE" smtClean="0"/>
              <a:t>20</a:t>
            </a:fld>
            <a:endParaRPr lang="en-DE"/>
          </a:p>
        </p:txBody>
      </p:sp>
    </p:spTree>
    <p:extLst>
      <p:ext uri="{BB962C8B-B14F-4D97-AF65-F5344CB8AC3E}">
        <p14:creationId xmlns:p14="http://schemas.microsoft.com/office/powerpoint/2010/main" val="1196067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HURMEGEOMETRICSANS1-SEMIBOLD" panose="020B0500020000000000"/>
              </a:rPr>
              <a:t>Pattern of caries development from childhood into adolescents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HURMEGEOMETRICSANS1-SEMIBOLD" panose="020B0500020000000000"/>
              </a:rPr>
              <a:t>Almost 5x higher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HURMEGEOMETRICSANS1-SEMIBOLD" panose="020B0500020000000000"/>
              </a:rPr>
              <a:t>People with caries in their primary teeth had a very different caries trajectory in their permanent dentition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HURMEGEOMETRICSANS1-SEMIBOLD" panose="020B0500020000000000"/>
              </a:rPr>
              <a:t>Caries in primary dentition are a predictor of caries in permanent dentition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HURMEGEOMETRICSANS1-SEMIBOLD" panose="020B0500020000000000"/>
              </a:rPr>
              <a:t>-6651 kids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bg1"/>
              </a:solidFill>
              <a:latin typeface="HURMEGEOMETRICSANS1-SEMIBOLD" panose="020B050002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bg1"/>
              </a:solidFill>
              <a:latin typeface="HURMEGEOMETRICSANS1-SEMIBOLD" panose="020B050002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HURMEGEOMETRICSANS1-SEMIBOLD" panose="020B0500020000000000"/>
              </a:rPr>
              <a:t>Why caries in the primary dentition matters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bg1"/>
              </a:solidFill>
              <a:latin typeface="HURMEGEOMETRICSANS1-SEMIBOLD" panose="020B050002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latin typeface="BlinkMacSystemFont"/>
              </a:rPr>
              <a:t>While there is a need to develop effective prevention strategies requires an understanding of how this condition develops and progresses over time, there are few longitudinal studies of caries onset and progression in children. The aim of the study was to establish the pattern of caries development from childhood into adolescence and to explore the role of potential risk factors (age, sex, ethnicity, and social deprivation). Of particular interest was the disease trajectory of dentinal caries in the permanent teeth in groups defined by the presence or absence of dentinal caries in the primary teeth. Intraoral examinations to assess oral health were performed at 4 time points by trained and calibrated dentist examiners using a standardized, national diagnostic protocol. Clinical data were available from 6,651 children.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latin typeface="BlinkMacSystemFont"/>
              </a:rPr>
              <a:t>A population-averaged model (generalized estimating equations) was used to model the longitudinal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latin typeface="BlinkMacSystemFont"/>
              </a:rPr>
              <a:t>Estimated mean values indicated a rising D</a:t>
            </a:r>
            <a:r>
              <a:rPr lang="en-US" b="0" i="0" baseline="-25000" dirty="0">
                <a:solidFill>
                  <a:srgbClr val="212121"/>
                </a:solidFill>
                <a:effectLst/>
                <a:latin typeface="BlinkMacSystemFont"/>
              </a:rPr>
              <a:t>3</a:t>
            </a:r>
            <a:r>
              <a:rPr lang="en-US" b="0" i="0" dirty="0">
                <a:solidFill>
                  <a:srgbClr val="212121"/>
                </a:solidFill>
                <a:effectLst/>
                <a:latin typeface="BlinkMacSystemFont"/>
              </a:rPr>
              <a:t>MFT count as pupils aged (consistent with new teeth emerging), which was significantly higher (4.49 times; 95% confidence interval, 3.90-5.16) in those pupils with caries in their primary dentition than in those without</a:t>
            </a:r>
            <a:endParaRPr lang="en-US" sz="1200" dirty="0">
              <a:solidFill>
                <a:schemeClr val="bg1"/>
              </a:solidFill>
              <a:latin typeface="HURMEGEOMETRICSANS1-LIGHT" panose="020B040002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HURMEGEOMETRICSANS1-LIGHT" panose="020B040002000000000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latin typeface="BlinkMacSystemFont"/>
              </a:rPr>
              <a:t>This study is one of the few large longitudinal studies to report the development of dental caries from childhood into adolescence. Children who developed caries in their primary dentition had a very different caries trajectory in their permanent dentition compared to their caries-free contemporaries</a:t>
            </a:r>
            <a:endParaRPr lang="en-DE" sz="1200" dirty="0">
              <a:solidFill>
                <a:schemeClr val="bg1"/>
              </a:solidFill>
              <a:latin typeface="HURMEGEOMETRICSANS1-LIGHT" panose="020B0400020000000000"/>
            </a:endParaRPr>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1528D0-47AD-4C7A-83AA-0A13549197C8}"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0332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b="1" i="0" dirty="0">
                <a:solidFill>
                  <a:srgbClr val="212121"/>
                </a:solidFill>
                <a:effectLst/>
                <a:latin typeface="Merriweather" panose="00000500000000000000" pitchFamily="2" charset="0"/>
              </a:rPr>
              <a:t>Interproximal caries in primary molars leads to a 15x higher rate of caries in permanent molars</a:t>
            </a:r>
          </a:p>
          <a:p>
            <a:pPr algn="l"/>
            <a:r>
              <a:rPr lang="en-US" b="1" i="0" dirty="0">
                <a:solidFill>
                  <a:srgbClr val="212121"/>
                </a:solidFill>
                <a:effectLst/>
                <a:latin typeface="Merriweather" panose="00000500000000000000" pitchFamily="2" charset="0"/>
              </a:rPr>
              <a:t>Looks at mesial of </a:t>
            </a:r>
            <a:r>
              <a:rPr lang="en-US" b="1" i="0" dirty="0" err="1">
                <a:solidFill>
                  <a:srgbClr val="212121"/>
                </a:solidFill>
                <a:effectLst/>
                <a:latin typeface="Merriweather" panose="00000500000000000000" pitchFamily="2" charset="0"/>
              </a:rPr>
              <a:t>of</a:t>
            </a:r>
            <a:r>
              <a:rPr lang="en-US" b="1" i="0" dirty="0">
                <a:solidFill>
                  <a:srgbClr val="212121"/>
                </a:solidFill>
                <a:effectLst/>
                <a:latin typeface="Merriweather" panose="00000500000000000000" pitchFamily="2" charset="0"/>
              </a:rPr>
              <a:t> permanent 1</a:t>
            </a:r>
            <a:r>
              <a:rPr lang="en-US" b="1" i="0" baseline="30000" dirty="0">
                <a:solidFill>
                  <a:srgbClr val="212121"/>
                </a:solidFill>
                <a:effectLst/>
                <a:latin typeface="Merriweather" panose="00000500000000000000" pitchFamily="2" charset="0"/>
              </a:rPr>
              <a:t>st</a:t>
            </a:r>
            <a:r>
              <a:rPr lang="en-US" b="1" i="0" dirty="0">
                <a:solidFill>
                  <a:srgbClr val="212121"/>
                </a:solidFill>
                <a:effectLst/>
                <a:latin typeface="Merriweather" panose="00000500000000000000" pitchFamily="2" charset="0"/>
              </a:rPr>
              <a:t> molar and distal </a:t>
            </a:r>
          </a:p>
          <a:p>
            <a:pPr algn="l"/>
            <a:endParaRPr lang="en-US" b="1" i="0" dirty="0">
              <a:solidFill>
                <a:srgbClr val="212121"/>
              </a:solidFill>
              <a:effectLst/>
              <a:latin typeface="Merriweather" panose="00000500000000000000" pitchFamily="2" charset="0"/>
            </a:endParaRPr>
          </a:p>
          <a:p>
            <a:pPr algn="l"/>
            <a:endParaRPr lang="en-US" b="1" i="0" dirty="0">
              <a:solidFill>
                <a:srgbClr val="212121"/>
              </a:solidFill>
              <a:effectLst/>
              <a:latin typeface="Merriweather" panose="00000500000000000000" pitchFamily="2" charset="0"/>
            </a:endParaRPr>
          </a:p>
          <a:p>
            <a:pPr algn="l"/>
            <a:r>
              <a:rPr lang="en-US" b="1" i="0" dirty="0">
                <a:solidFill>
                  <a:srgbClr val="212121"/>
                </a:solidFill>
                <a:effectLst/>
                <a:latin typeface="Merriweather" panose="00000500000000000000" pitchFamily="2" charset="0"/>
              </a:rPr>
              <a:t>Influence of approximal caries in primary molars on caries rate for the mesial surface of the first permanent molar in </a:t>
            </a:r>
            <a:r>
              <a:rPr lang="en-US" b="1" i="0" dirty="0" err="1">
                <a:solidFill>
                  <a:srgbClr val="212121"/>
                </a:solidFill>
                <a:effectLst/>
                <a:latin typeface="Merriweather" panose="00000500000000000000" pitchFamily="2" charset="0"/>
              </a:rPr>
              <a:t>swedish</a:t>
            </a:r>
            <a:r>
              <a:rPr lang="en-US" b="1" i="0" dirty="0">
                <a:solidFill>
                  <a:srgbClr val="212121"/>
                </a:solidFill>
                <a:effectLst/>
                <a:latin typeface="Merriweather" panose="00000500000000000000" pitchFamily="2" charset="0"/>
              </a:rPr>
              <a:t> children from 6 to 12 years of age</a:t>
            </a:r>
          </a:p>
          <a:p>
            <a:pPr algn="l"/>
            <a:endParaRPr lang="en-US" b="1" i="0" dirty="0">
              <a:solidFill>
                <a:srgbClr val="212121"/>
              </a:solidFill>
              <a:effectLst/>
              <a:latin typeface="Merriweather" panose="00000500000000000000" pitchFamily="2" charset="0"/>
            </a:endParaRPr>
          </a:p>
          <a:p>
            <a:pPr algn="l"/>
            <a:r>
              <a:rPr lang="en-US" b="0" i="0" dirty="0">
                <a:solidFill>
                  <a:srgbClr val="212121"/>
                </a:solidFill>
                <a:effectLst/>
                <a:latin typeface="BlinkMacSystemFont"/>
              </a:rPr>
              <a:t>The study design was retrospective and included 374 children with an average of 5 sets of bite-wing radiographs. The mean age of the children was 6.7 years when the first bite-wing radiographs were taken and 11.5 years at the time of the latest radiographs included in the study. The approximal surfaces were classified according to a scoring system: 0 = no visible radiolucency, 1= radiolucency in the outer half of the enamel, 2 = radiolucency in the inner half up to the enamel-dentin border, 3 = radiolucency with a broken enamel-dentin border but with no obvious involvement of the dentin, 4 = radiolucency with obvious spread in the outer half of the dentin, and score 5 = radiolucency in the inner half of the dentin</a:t>
            </a:r>
          </a:p>
          <a:p>
            <a:pPr algn="l"/>
            <a:endParaRPr lang="en-US" b="0" i="0" dirty="0">
              <a:solidFill>
                <a:srgbClr val="212121"/>
              </a:solidFill>
              <a:effectLst/>
              <a:latin typeface="BlinkMacSystemFont"/>
            </a:endParaRPr>
          </a:p>
          <a:p>
            <a:pPr algn="l"/>
            <a:r>
              <a:rPr lang="en-US" b="0" i="0" dirty="0">
                <a:solidFill>
                  <a:srgbClr val="212121"/>
                </a:solidFill>
                <a:effectLst/>
                <a:latin typeface="BlinkMacSystemFont"/>
              </a:rPr>
              <a:t>The influence of the status of 05d on the caries rate for 6m (state &gt; or =2) was assessed by using a model for dependence between the two </a:t>
            </a:r>
            <a:r>
              <a:rPr lang="en-US" b="0" i="0" dirty="0" err="1">
                <a:solidFill>
                  <a:srgbClr val="212121"/>
                </a:solidFill>
                <a:effectLst/>
                <a:latin typeface="BlinkMacSystemFont"/>
              </a:rPr>
              <a:t>neighbouring</a:t>
            </a:r>
            <a:r>
              <a:rPr lang="en-US" b="0" i="0" dirty="0">
                <a:solidFill>
                  <a:srgbClr val="212121"/>
                </a:solidFill>
                <a:effectLst/>
                <a:latin typeface="BlinkMacSystemFont"/>
              </a:rPr>
              <a:t> surfaces. Presence or absence of approximal caries in the distal surface of the first primary molars (04d) and/or the mesial surface of the second primary molars (05m) at the time of eruption of 6m was also related to the caries rate for 6m. The caries rate for 6m was 15 times higher if 05d had developed enamel/enamel-dentin border caries (state 2 or 3) compared to a radiographically sound 05d (state 0 or 1). No significant increase in the caries rate for 6m was found when 05d had deeper unrestored dentin caries than when 05d had superficial caries (state 2 or 3)</a:t>
            </a:r>
            <a:endParaRPr lang="en-US" b="1" i="0" dirty="0">
              <a:solidFill>
                <a:srgbClr val="212121"/>
              </a:solidFill>
              <a:effectLst/>
              <a:latin typeface="Merriweather" panose="00000500000000000000" pitchFamily="2" charset="0"/>
            </a:endParaRPr>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1528D0-47AD-4C7A-83AA-0A13549197C8}"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2891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-strongly influenced by what their parents do</a:t>
            </a:r>
          </a:p>
          <a:p>
            <a:r>
              <a:rPr lang="en-US" dirty="0"/>
              <a:t>-oral health educators and promoters should engage with parents to start the right habits</a:t>
            </a:r>
          </a:p>
          <a:p>
            <a:r>
              <a:rPr lang="en-US" dirty="0"/>
              <a:t>Never to early to start establishing brushing habits</a:t>
            </a:r>
          </a:p>
          <a:p>
            <a:r>
              <a:rPr lang="en-US" dirty="0"/>
              <a:t>-brushing the right way with the right products</a:t>
            </a:r>
          </a:p>
          <a:p>
            <a:endParaRPr lang="en-US" dirty="0"/>
          </a:p>
          <a:p>
            <a:r>
              <a:rPr lang="en-US" dirty="0"/>
              <a:t>The Hall Scullin qualitative study </a:t>
            </a:r>
            <a:r>
              <a:rPr lang="en-US" b="0" i="0" dirty="0">
                <a:solidFill>
                  <a:srgbClr val="333333"/>
                </a:solidFill>
                <a:effectLst/>
                <a:latin typeface="Georgia" panose="02040502050405020303" pitchFamily="18" charset="0"/>
              </a:rPr>
              <a:t>was a companion to the longitudinal study on slide 13 and was designed to explore the attitudes and beliefs of adolescents towards dental caries and their use or non-use of caries prevention regimens.</a:t>
            </a:r>
          </a:p>
          <a:p>
            <a:endParaRPr lang="en-US" b="0" i="0" dirty="0">
              <a:solidFill>
                <a:srgbClr val="333333"/>
              </a:solidFill>
              <a:effectLst/>
              <a:latin typeface="Georgia" panose="02040502050405020303" pitchFamily="18" charset="0"/>
            </a:endParaRPr>
          </a:p>
          <a:p>
            <a:r>
              <a:rPr lang="en-US" b="0" i="0" dirty="0">
                <a:solidFill>
                  <a:srgbClr val="212121"/>
                </a:solidFill>
                <a:effectLst/>
                <a:latin typeface="BlinkMacSystemFont"/>
              </a:rPr>
              <a:t>The study concluded that parents primarily influence the habitual </a:t>
            </a:r>
            <a:r>
              <a:rPr lang="en-US" b="0" i="0" dirty="0" err="1">
                <a:solidFill>
                  <a:srgbClr val="212121"/>
                </a:solidFill>
                <a:effectLst/>
                <a:latin typeface="BlinkMacSystemFont"/>
              </a:rPr>
              <a:t>behaviours</a:t>
            </a:r>
            <a:r>
              <a:rPr lang="en-US" b="0" i="0" dirty="0">
                <a:solidFill>
                  <a:srgbClr val="212121"/>
                </a:solidFill>
                <a:effectLst/>
                <a:latin typeface="BlinkMacSystemFont"/>
              </a:rPr>
              <a:t> of adolescents. With age, the external environment (availability of sugar and peers) has an increasing influence on </a:t>
            </a:r>
            <a:r>
              <a:rPr lang="en-US" b="0" i="0" dirty="0" err="1">
                <a:solidFill>
                  <a:srgbClr val="212121"/>
                </a:solidFill>
                <a:effectLst/>
                <a:latin typeface="BlinkMacSystemFont"/>
              </a:rPr>
              <a:t>behaviour</a:t>
            </a:r>
            <a:r>
              <a:rPr lang="en-US" b="0" i="0" dirty="0">
                <a:solidFill>
                  <a:srgbClr val="212121"/>
                </a:solidFill>
                <a:effectLst/>
                <a:latin typeface="BlinkMacSystemFont"/>
              </a:rPr>
              <a:t>. This suggests that to improve adolescent health, oral health promoters should engage with parents from early childhood and create supportive environments including public policy on sugar availability to encourage uptake of risk-</a:t>
            </a:r>
            <a:r>
              <a:rPr lang="en-US" b="0" i="0" dirty="0" err="1">
                <a:solidFill>
                  <a:srgbClr val="212121"/>
                </a:solidFill>
                <a:effectLst/>
                <a:latin typeface="BlinkMacSystemFont"/>
              </a:rPr>
              <a:t>minimising</a:t>
            </a:r>
            <a:r>
              <a:rPr lang="en-US" b="0" i="0" dirty="0">
                <a:solidFill>
                  <a:srgbClr val="212121"/>
                </a:solidFill>
                <a:effectLst/>
                <a:latin typeface="BlinkMacSystemFont"/>
              </a:rPr>
              <a:t> </a:t>
            </a:r>
            <a:r>
              <a:rPr lang="en-US" b="0" i="0" dirty="0" err="1">
                <a:solidFill>
                  <a:srgbClr val="212121"/>
                </a:solidFill>
                <a:effectLst/>
                <a:latin typeface="BlinkMacSystemFont"/>
              </a:rPr>
              <a:t>behaviours</a:t>
            </a:r>
            <a:r>
              <a:rPr lang="en-US" b="0" i="0" dirty="0">
                <a:solidFill>
                  <a:srgbClr val="212121"/>
                </a:solidFill>
                <a:effectLst/>
                <a:latin typeface="BlinkMacSystemFont"/>
              </a:rPr>
              <a:t>.</a:t>
            </a:r>
            <a:endParaRPr lang="en-US" b="0" i="0" dirty="0">
              <a:solidFill>
                <a:srgbClr val="333333"/>
              </a:solidFill>
              <a:effectLst/>
              <a:latin typeface="Georgia" panose="02040502050405020303" pitchFamily="18" charset="0"/>
            </a:endParaRPr>
          </a:p>
          <a:p>
            <a:endParaRPr lang="en-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F4476D-2721-4337-8710-DC068D765E0D}"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819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Beyond the oral cavity poor oral health has been shown to have significant overall physical and mental health impacts on the child, which can ultimately disrupt their development</a:t>
            </a:r>
            <a:endParaRPr lang="en-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F4476D-2721-4337-8710-DC068D765E0D}"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562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BlinkMacSystemFont"/>
              </a:rPr>
              <a:t>32 year study </a:t>
            </a:r>
          </a:p>
          <a:p>
            <a:r>
              <a:rPr lang="en-US" b="0" i="0" dirty="0">
                <a:solidFill>
                  <a:srgbClr val="212121"/>
                </a:solidFill>
                <a:effectLst/>
                <a:latin typeface="BlinkMacSystemFont"/>
              </a:rPr>
              <a:t>Age 5-32 with 4 assessments in between</a:t>
            </a:r>
          </a:p>
          <a:p>
            <a:r>
              <a:rPr lang="en-US" b="0" i="0" dirty="0">
                <a:solidFill>
                  <a:srgbClr val="212121"/>
                </a:solidFill>
                <a:effectLst/>
                <a:latin typeface="BlinkMacSystemFont"/>
              </a:rPr>
              <a:t>Key </a:t>
            </a:r>
            <a:r>
              <a:rPr lang="en-US" b="0" i="0" dirty="0" err="1">
                <a:solidFill>
                  <a:srgbClr val="212121"/>
                </a:solidFill>
                <a:effectLst/>
                <a:latin typeface="BlinkMacSystemFont"/>
              </a:rPr>
              <a:t>takeways</a:t>
            </a:r>
            <a:r>
              <a:rPr lang="en-US" b="0" i="0" dirty="0">
                <a:solidFill>
                  <a:srgbClr val="212121"/>
                </a:solidFill>
                <a:effectLst/>
                <a:latin typeface="BlinkMacSystemFont"/>
              </a:rPr>
              <a:t> – three </a:t>
            </a:r>
            <a:r>
              <a:rPr lang="en-US" b="0" i="0" dirty="0" err="1">
                <a:solidFill>
                  <a:srgbClr val="212121"/>
                </a:solidFill>
                <a:effectLst/>
                <a:latin typeface="BlinkMacSystemFont"/>
              </a:rPr>
              <a:t>differentl</a:t>
            </a:r>
            <a:r>
              <a:rPr lang="en-US" b="0" i="0" dirty="0">
                <a:solidFill>
                  <a:srgbClr val="212121"/>
                </a:solidFill>
                <a:effectLst/>
                <a:latin typeface="BlinkMacSystemFont"/>
              </a:rPr>
              <a:t> plaque trajectory (low, medium, high) </a:t>
            </a:r>
          </a:p>
          <a:p>
            <a:r>
              <a:rPr lang="en-US" b="0" i="0" dirty="0">
                <a:solidFill>
                  <a:srgbClr val="212121"/>
                </a:solidFill>
                <a:effectLst/>
                <a:latin typeface="BlinkMacSystemFont"/>
              </a:rPr>
              <a:t>Substantial and significant </a:t>
            </a:r>
            <a:r>
              <a:rPr lang="en-US" b="0" i="0" dirty="0" err="1">
                <a:solidFill>
                  <a:srgbClr val="212121"/>
                </a:solidFill>
                <a:effectLst/>
                <a:latin typeface="BlinkMacSystemFont"/>
              </a:rPr>
              <a:t>differentces</a:t>
            </a:r>
            <a:r>
              <a:rPr lang="en-US" b="0" i="0" dirty="0">
                <a:solidFill>
                  <a:srgbClr val="212121"/>
                </a:solidFill>
                <a:effectLst/>
                <a:latin typeface="BlinkMacSystemFont"/>
              </a:rPr>
              <a:t> in both caries and periodontal disease experience in these groups </a:t>
            </a:r>
          </a:p>
          <a:p>
            <a:r>
              <a:rPr lang="en-US" b="0" i="0" dirty="0">
                <a:solidFill>
                  <a:srgbClr val="212121"/>
                </a:solidFill>
                <a:effectLst/>
                <a:latin typeface="BlinkMacSystemFont"/>
              </a:rPr>
              <a:t>Once the author controls for sex, SES and dental visits  Controlled for sex, SES, </a:t>
            </a:r>
          </a:p>
          <a:p>
            <a:r>
              <a:rPr lang="en-US" b="0" i="0" dirty="0">
                <a:solidFill>
                  <a:srgbClr val="212121"/>
                </a:solidFill>
                <a:effectLst/>
                <a:latin typeface="BlinkMacSystemFont"/>
              </a:rPr>
              <a:t>People in the high trajectory lost 5x more teeth due to caries</a:t>
            </a:r>
          </a:p>
          <a:p>
            <a:r>
              <a:rPr lang="en-US" b="0" i="0" dirty="0">
                <a:solidFill>
                  <a:srgbClr val="212121"/>
                </a:solidFill>
                <a:effectLst/>
                <a:latin typeface="BlinkMacSystemFont"/>
              </a:rPr>
              <a:t>Once you get into that trajectory it’s hard to get out of it</a:t>
            </a:r>
          </a:p>
          <a:p>
            <a:r>
              <a:rPr lang="en-US" b="0" i="0" dirty="0">
                <a:solidFill>
                  <a:srgbClr val="212121"/>
                </a:solidFill>
                <a:effectLst/>
                <a:latin typeface="BlinkMacSystemFont"/>
              </a:rPr>
              <a:t>Mean # of teeth lost – significant increased , between low and high there is a 4x difference in teeth lost</a:t>
            </a:r>
          </a:p>
          <a:p>
            <a:endParaRPr lang="en-US" b="0" i="0" dirty="0">
              <a:solidFill>
                <a:srgbClr val="212121"/>
              </a:solidFill>
              <a:effectLst/>
              <a:latin typeface="BlinkMacSystemFont"/>
            </a:endParaRPr>
          </a:p>
          <a:p>
            <a:endParaRPr lang="en-US" b="0" i="0" dirty="0">
              <a:solidFill>
                <a:srgbClr val="212121"/>
              </a:solidFill>
              <a:effectLst/>
              <a:latin typeface="BlinkMacSystemFont"/>
            </a:endParaRPr>
          </a:p>
          <a:p>
            <a:r>
              <a:rPr lang="en-US" b="0" i="0" dirty="0">
                <a:solidFill>
                  <a:srgbClr val="212121"/>
                </a:solidFill>
                <a:effectLst/>
                <a:latin typeface="BlinkMacSystemFont"/>
              </a:rPr>
              <a:t>Studies investigating the role of dental plaque in oral disease have focused primarily on the quantity and quality of plaque at a given point in time. No large-scale epidemiologic research has been conducted regarding the continuity and change in plaque levels across the long term and the association of plaque levels with oral health. This research by Broadbent et al </a:t>
            </a:r>
            <a:r>
              <a:rPr lang="en-US" b="0" i="0" dirty="0" err="1">
                <a:solidFill>
                  <a:srgbClr val="212121"/>
                </a:solidFill>
                <a:effectLst/>
                <a:latin typeface="BlinkMacSystemFont"/>
              </a:rPr>
              <a:t>analysed</a:t>
            </a:r>
            <a:r>
              <a:rPr lang="en-US" b="0" i="0" dirty="0">
                <a:solidFill>
                  <a:srgbClr val="212121"/>
                </a:solidFill>
                <a:effectLst/>
                <a:latin typeface="BlinkMacSystemFont"/>
              </a:rPr>
              <a:t> data from the Dunedin Multidisciplinary Health and Development Study in the UK. Collection of dental plaque data occurred at ages 5, 9, 15, 18, 26 and 32 years by means of the Simplified Oral Hygiene Index. The authors assessed oral health outcomes when participants were aged 32 years.</a:t>
            </a:r>
          </a:p>
          <a:p>
            <a:endParaRPr lang="en-US" b="0" i="0" dirty="0">
              <a:solidFill>
                <a:srgbClr val="212121"/>
              </a:solidFill>
              <a:effectLst/>
              <a:latin typeface="BlinkMacSystemFont"/>
            </a:endParaRPr>
          </a:p>
          <a:p>
            <a:r>
              <a:rPr lang="en-US" b="0" i="0" dirty="0">
                <a:solidFill>
                  <a:srgbClr val="212121"/>
                </a:solidFill>
                <a:effectLst/>
                <a:latin typeface="BlinkMacSystemFont"/>
              </a:rPr>
              <a:t>The authors identified three plaque trajectory groups (high, medium and low) and found substantial, statistically significant differences in both caries and periodontal disease experience among those groups. For example, after the authors controlled for sex, socioeconomic status and dental visiting pattern, they found that participants in the high-plaque-trajectory group lost nearly five times more teeth owing to caries than did those in the low-plaque-trajectory group.</a:t>
            </a:r>
            <a:endParaRPr lang="en-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1528D0-47AD-4C7A-83AA-0A13549197C8}"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3051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kumimoji="0" lang="en-US" sz="1200" b="1" i="0" u="none" strike="noStrike" kern="1200" cap="none" spc="0" normalizeH="0" baseline="0" noProof="0" dirty="0">
                <a:ln>
                  <a:noFill/>
                </a:ln>
                <a:solidFill>
                  <a:srgbClr val="212121"/>
                </a:solidFill>
                <a:effectLst/>
                <a:uLnTx/>
                <a:uFillTx/>
                <a:latin typeface="BlinkMacSystemFont"/>
                <a:ea typeface="+mn-ea"/>
                <a:cs typeface="+mn-cs"/>
              </a:rPr>
              <a:t>Want effective plaque removal as young as possible</a:t>
            </a:r>
          </a:p>
          <a:p>
            <a:endParaRPr kumimoji="0" lang="en-US" sz="1200" b="0" i="0" u="none" strike="noStrike" kern="1200" cap="none" spc="0" normalizeH="0" baseline="0" noProof="0" dirty="0">
              <a:ln>
                <a:noFill/>
              </a:ln>
              <a:solidFill>
                <a:srgbClr val="212121"/>
              </a:solidFill>
              <a:effectLst/>
              <a:uLnTx/>
              <a:uFillTx/>
              <a:latin typeface="BlinkMacSystemFont"/>
              <a:ea typeface="+mn-ea"/>
              <a:cs typeface="+mn-cs"/>
            </a:endParaRPr>
          </a:p>
          <a:p>
            <a:endParaRPr kumimoji="0" lang="en-US" sz="1200" b="0" i="0" u="none" strike="noStrike" kern="1200" cap="none" spc="0" normalizeH="0" baseline="0" noProof="0" dirty="0">
              <a:ln>
                <a:noFill/>
              </a:ln>
              <a:solidFill>
                <a:srgbClr val="212121"/>
              </a:solidFill>
              <a:effectLst/>
              <a:uLnTx/>
              <a:uFillTx/>
              <a:latin typeface="BlinkMacSystemFont"/>
              <a:ea typeface="+mn-ea"/>
              <a:cs typeface="+mn-cs"/>
            </a:endParaRPr>
          </a:p>
          <a:p>
            <a:r>
              <a:rPr kumimoji="0" lang="en-US" sz="1200" b="0" i="0" u="none" strike="noStrike" kern="1200" cap="none" spc="0" normalizeH="0" baseline="0" noProof="0" dirty="0">
                <a:ln>
                  <a:noFill/>
                </a:ln>
                <a:solidFill>
                  <a:srgbClr val="212121"/>
                </a:solidFill>
                <a:effectLst/>
                <a:uLnTx/>
                <a:uFillTx/>
                <a:latin typeface="BlinkMacSystemFont"/>
                <a:ea typeface="+mn-ea"/>
                <a:cs typeface="+mn-cs"/>
              </a:rPr>
              <a:t>For example, after the authors controlled for sex, socioeconomic status and dental visiting pattern, they found that participants in the high-plaque-trajectory group lost nearly five times more teeth owing to caries than did those in the low-plaque-trajectory group</a:t>
            </a:r>
            <a:endParaRPr lang="de-DE" dirty="0"/>
          </a:p>
          <a:p>
            <a:endParaRPr lang="de-DE" dirty="0"/>
          </a:p>
          <a:p>
            <a:r>
              <a:rPr lang="de-DE" dirty="0"/>
              <a:t>Low to High: IR = 1.0 (ref), IR = 1.8, IR = 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HURMEGEOMETRICSANS1-LIGHT" panose="020B0400020000000000" pitchFamily="34" charset="77"/>
              </a:rPr>
              <a:t>Subjects with  high plaque scores ​at a young age were more likely to suffer from and experience greater severity in:​ Caries, periodontal disease, loss of 4x more teeth, 4.8x more likely to have lost a tooth due to caries.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baseline="0" dirty="0">
              <a:solidFill>
                <a:schemeClr val="bg1"/>
              </a:solidFill>
              <a:latin typeface="HURMEGEOMETRICSANS1-LIGHT" panose="020B0400020000000000"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solidFill>
                  <a:schemeClr val="bg1"/>
                </a:solidFill>
                <a:latin typeface="HURMEGEOMETRICSANS1-LIGHT" panose="020B0400020000000000" pitchFamily="34" charset="77"/>
              </a:rPr>
              <a:t>Ultimately the key to long term children’s oral health is dependent on the ability to perform effective mechanical plaque removal as early as possible- quite simply, its never to early to establish the right brushing habits</a:t>
            </a:r>
            <a:endParaRPr lang="en-US" sz="1200" b="1" baseline="0" dirty="0">
              <a:solidFill>
                <a:prstClr val="white"/>
              </a:solidFill>
              <a:latin typeface="HURMEGEOMETRICSANS1-LIGHT" panose="020B0400020000000000" pitchFamily="34" charset="77"/>
            </a:endParaRPr>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1528D0-47AD-4C7A-83AA-0A13549197C8}"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7142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their most recent systematic review there were 5 clinical trials in the pediatric population</a:t>
            </a:r>
          </a:p>
          <a:p>
            <a:r>
              <a:rPr lang="en-US" dirty="0"/>
              <a:t>In 2020 </a:t>
            </a:r>
            <a:r>
              <a:rPr lang="en-US" dirty="0" err="1"/>
              <a:t>Esti</a:t>
            </a:r>
            <a:r>
              <a:rPr lang="en-US" dirty="0"/>
              <a:t> and </a:t>
            </a:r>
            <a:r>
              <a:rPr lang="en-US" dirty="0" err="1"/>
              <a:t>Zini</a:t>
            </a:r>
            <a:r>
              <a:rPr lang="en-US" dirty="0"/>
              <a:t> published a meta analysis looking at 9 clinical trials </a:t>
            </a:r>
          </a:p>
          <a:p>
            <a:endParaRPr lang="en-US" dirty="0"/>
          </a:p>
          <a:p>
            <a:r>
              <a:rPr lang="en-US" dirty="0"/>
              <a:t>Cross Sectional: done with </a:t>
            </a:r>
            <a:r>
              <a:rPr lang="en-US" dirty="0" err="1"/>
              <a:t>esti</a:t>
            </a:r>
            <a:r>
              <a:rPr lang="en-US" dirty="0"/>
              <a:t> and P&amp;G</a:t>
            </a:r>
          </a:p>
          <a:p>
            <a:r>
              <a:rPr lang="en-US" dirty="0"/>
              <a:t>Cross sectional was a pediatric chart review looking at 1000 healthy children. Looking at electric vs. manual </a:t>
            </a:r>
          </a:p>
          <a:p>
            <a:r>
              <a:rPr lang="en-US" dirty="0"/>
              <a:t>Kids using OR were more likely to brush better and have better outcomes</a:t>
            </a:r>
          </a:p>
          <a:p>
            <a:r>
              <a:rPr lang="en-US" dirty="0"/>
              <a:t>Brushing 2x daily and brushing starting at an earlier age</a:t>
            </a:r>
          </a:p>
          <a:p>
            <a:r>
              <a:rPr lang="en-US" dirty="0"/>
              <a:t>Kids with anterior bite abnormalities have higher change of accumulating more plaque</a:t>
            </a:r>
          </a:p>
          <a:p>
            <a:endParaRPr lang="en-US" dirty="0"/>
          </a:p>
          <a:p>
            <a:endParaRPr lang="en-US" dirty="0"/>
          </a:p>
          <a:p>
            <a:r>
              <a:rPr lang="en-US" dirty="0"/>
              <a:t>And when it comes to evidence based choices for which technology should be used for effective plaque removal in the </a:t>
            </a:r>
            <a:r>
              <a:rPr lang="en-US" dirty="0" err="1"/>
              <a:t>paediatric</a:t>
            </a:r>
            <a:r>
              <a:rPr lang="en-US" dirty="0"/>
              <a:t> population, research has consistently shown the superior efficacy of electric v manual toothbrushes. The Cochrane collaboration of 2014 performed a systematic review and meta-analysis of power v manual toothbrushes and food that the latter provide a statistically significant benefit versus manual toothbrushes. More recently, a systematic review and meta-analysis published in 2020 in the </a:t>
            </a:r>
            <a:r>
              <a:rPr lang="en-US" dirty="0" err="1"/>
              <a:t>Paediatric</a:t>
            </a:r>
            <a:r>
              <a:rPr lang="en-US" dirty="0"/>
              <a:t> Dentistry Journal, showed that, across 9 clinical trials included in the analysis powered toothbrushes were more effective than manual toothbrushes for plaque removal in children.</a:t>
            </a:r>
          </a:p>
          <a:p>
            <a:endParaRPr lang="en-US" dirty="0"/>
          </a:p>
          <a:p>
            <a:r>
              <a:rPr lang="en-US" dirty="0"/>
              <a:t>Meanwhile a 2021 cross-sectional study, which assessed Factors Associated with Dental Plaque, Gingivitis, and Caries in a Pediatric Population, evaluated dental records of 1000 healthy children and found that children using OR toothbrushes were more likely to brush better and achieve better outcomes, including a greater likelihood of being caries-free versus children who used manual toothbrushes</a:t>
            </a:r>
          </a:p>
          <a:p>
            <a:endParaRPr lang="en-US" dirty="0"/>
          </a:p>
          <a:p>
            <a:r>
              <a:rPr lang="en-US" b="0" i="0" dirty="0">
                <a:solidFill>
                  <a:srgbClr val="222222"/>
                </a:solidFill>
                <a:effectLst/>
                <a:latin typeface="Arial" panose="020B0604020202020204" pitchFamily="34" charset="0"/>
              </a:rPr>
              <a:t>Similarly, brushing twice daily and starting brushing at an earlier age were associated with better oral health outcomes. Children with anterior bite abnormalities had increased odds of developing moderate/severe plaque and gingivitis than children with normal anterior bites. Ultimately the study demonstrated that Children’s oral health is influenced by toothbrush type (with the OR toothbrush performing best), starting age of brushing, compliance with twice-daily brushing, and bite abnormalities</a:t>
            </a:r>
            <a:endParaRPr lang="en-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F4476D-2721-4337-8710-DC068D765E0D}"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4383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P&amp;G sponsored clinical trials – single use plaque reduction </a:t>
            </a:r>
          </a:p>
          <a:p>
            <a:r>
              <a:rPr lang="en-US" dirty="0"/>
              <a:t>Increased benefit over time – plaque reduction increases at 4 weeks </a:t>
            </a:r>
          </a:p>
          <a:p>
            <a:endParaRPr lang="en-US" dirty="0"/>
          </a:p>
          <a:p>
            <a:r>
              <a:rPr lang="en-US" dirty="0"/>
              <a:t>Findings from recent P&amp;G sponsored clinical trials comparing OR v manual toothbrushes showed consistent superiority and safety compared to the manual toothbrush with the plaque reduction benefit actually increasing over time</a:t>
            </a:r>
            <a:endParaRPr lang="en-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F4476D-2721-4337-8710-DC068D765E0D}" type="slidenum">
              <a:rPr kumimoji="0" lang="en-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1349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7381A-8E38-4DEB-84AE-8B2BF280DB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DE"/>
          </a:p>
        </p:txBody>
      </p:sp>
      <p:sp>
        <p:nvSpPr>
          <p:cNvPr id="3" name="Subtitle 2">
            <a:extLst>
              <a:ext uri="{FF2B5EF4-FFF2-40B4-BE49-F238E27FC236}">
                <a16:creationId xmlns:a16="http://schemas.microsoft.com/office/drawing/2014/main" id="{29036D80-E449-469F-8D33-E9951EFFA1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DE"/>
          </a:p>
        </p:txBody>
      </p:sp>
      <p:sp>
        <p:nvSpPr>
          <p:cNvPr id="4" name="Date Placeholder 3">
            <a:extLst>
              <a:ext uri="{FF2B5EF4-FFF2-40B4-BE49-F238E27FC236}">
                <a16:creationId xmlns:a16="http://schemas.microsoft.com/office/drawing/2014/main" id="{6CDDE356-2AC0-4E9A-B753-0D26BEB45DF5}"/>
              </a:ext>
            </a:extLst>
          </p:cNvPr>
          <p:cNvSpPr>
            <a:spLocks noGrp="1"/>
          </p:cNvSpPr>
          <p:nvPr>
            <p:ph type="dt" sz="half" idx="10"/>
          </p:nvPr>
        </p:nvSpPr>
        <p:spPr/>
        <p:txBody>
          <a:bodyPr/>
          <a:lstStyle/>
          <a:p>
            <a:fld id="{7A80CDEA-43A2-479E-B22A-3A6B7E9B8013}" type="datetimeFigureOut">
              <a:rPr lang="en-DE" smtClean="0"/>
              <a:t>11/06/2024</a:t>
            </a:fld>
            <a:endParaRPr lang="en-DE"/>
          </a:p>
        </p:txBody>
      </p:sp>
      <p:sp>
        <p:nvSpPr>
          <p:cNvPr id="5" name="Footer Placeholder 4">
            <a:extLst>
              <a:ext uri="{FF2B5EF4-FFF2-40B4-BE49-F238E27FC236}">
                <a16:creationId xmlns:a16="http://schemas.microsoft.com/office/drawing/2014/main" id="{AE798340-5A96-4687-A4EA-143380D60E7C}"/>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21F9BDAA-7A69-48B2-9DD7-D9470001BF7F}"/>
              </a:ext>
            </a:extLst>
          </p:cNvPr>
          <p:cNvSpPr>
            <a:spLocks noGrp="1"/>
          </p:cNvSpPr>
          <p:nvPr>
            <p:ph type="sldNum" sz="quarter" idx="12"/>
          </p:nvPr>
        </p:nvSpPr>
        <p:spPr/>
        <p:txBody>
          <a:bodyPr/>
          <a:lstStyle/>
          <a:p>
            <a:fld id="{63ADE0F9-4270-42E2-9BBF-D06CD515FDAF}" type="slidenum">
              <a:rPr lang="en-DE" smtClean="0"/>
              <a:t>‹#›</a:t>
            </a:fld>
            <a:endParaRPr lang="en-DE"/>
          </a:p>
        </p:txBody>
      </p:sp>
    </p:spTree>
    <p:extLst>
      <p:ext uri="{BB962C8B-B14F-4D97-AF65-F5344CB8AC3E}">
        <p14:creationId xmlns:p14="http://schemas.microsoft.com/office/powerpoint/2010/main" val="4284875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F307E-D748-451A-BA2C-7DEB07323649}"/>
              </a:ext>
            </a:extLst>
          </p:cNvPr>
          <p:cNvSpPr>
            <a:spLocks noGrp="1"/>
          </p:cNvSpPr>
          <p:nvPr>
            <p:ph type="title"/>
          </p:nvPr>
        </p:nvSpPr>
        <p:spPr/>
        <p:txBody>
          <a:bodyPr/>
          <a:lstStyle/>
          <a:p>
            <a:r>
              <a:rPr lang="en-US"/>
              <a:t>Click to edit Master title style</a:t>
            </a:r>
            <a:endParaRPr lang="en-DE"/>
          </a:p>
        </p:txBody>
      </p:sp>
      <p:sp>
        <p:nvSpPr>
          <p:cNvPr id="3" name="Vertical Text Placeholder 2">
            <a:extLst>
              <a:ext uri="{FF2B5EF4-FFF2-40B4-BE49-F238E27FC236}">
                <a16:creationId xmlns:a16="http://schemas.microsoft.com/office/drawing/2014/main" id="{16677FB3-D08D-4282-87BA-EEF1270BB3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Date Placeholder 3">
            <a:extLst>
              <a:ext uri="{FF2B5EF4-FFF2-40B4-BE49-F238E27FC236}">
                <a16:creationId xmlns:a16="http://schemas.microsoft.com/office/drawing/2014/main" id="{4F8F8CF8-E155-4F82-822D-ED969DF2C725}"/>
              </a:ext>
            </a:extLst>
          </p:cNvPr>
          <p:cNvSpPr>
            <a:spLocks noGrp="1"/>
          </p:cNvSpPr>
          <p:nvPr>
            <p:ph type="dt" sz="half" idx="10"/>
          </p:nvPr>
        </p:nvSpPr>
        <p:spPr/>
        <p:txBody>
          <a:bodyPr/>
          <a:lstStyle/>
          <a:p>
            <a:fld id="{7A80CDEA-43A2-479E-B22A-3A6B7E9B8013}" type="datetimeFigureOut">
              <a:rPr lang="en-DE" smtClean="0"/>
              <a:t>11/06/2024</a:t>
            </a:fld>
            <a:endParaRPr lang="en-DE"/>
          </a:p>
        </p:txBody>
      </p:sp>
      <p:sp>
        <p:nvSpPr>
          <p:cNvPr id="5" name="Footer Placeholder 4">
            <a:extLst>
              <a:ext uri="{FF2B5EF4-FFF2-40B4-BE49-F238E27FC236}">
                <a16:creationId xmlns:a16="http://schemas.microsoft.com/office/drawing/2014/main" id="{D8E9483D-A6CA-472B-A6D4-D72500298F1D}"/>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66E26628-2543-4AB2-A0DD-59657BD6259F}"/>
              </a:ext>
            </a:extLst>
          </p:cNvPr>
          <p:cNvSpPr>
            <a:spLocks noGrp="1"/>
          </p:cNvSpPr>
          <p:nvPr>
            <p:ph type="sldNum" sz="quarter" idx="12"/>
          </p:nvPr>
        </p:nvSpPr>
        <p:spPr/>
        <p:txBody>
          <a:bodyPr/>
          <a:lstStyle/>
          <a:p>
            <a:fld id="{63ADE0F9-4270-42E2-9BBF-D06CD515FDAF}" type="slidenum">
              <a:rPr lang="en-DE" smtClean="0"/>
              <a:t>‹#›</a:t>
            </a:fld>
            <a:endParaRPr lang="en-DE"/>
          </a:p>
        </p:txBody>
      </p:sp>
    </p:spTree>
    <p:extLst>
      <p:ext uri="{BB962C8B-B14F-4D97-AF65-F5344CB8AC3E}">
        <p14:creationId xmlns:p14="http://schemas.microsoft.com/office/powerpoint/2010/main" val="1536784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884E47-F0E8-408C-85C1-CAC07682E6E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DE"/>
          </a:p>
        </p:txBody>
      </p:sp>
      <p:sp>
        <p:nvSpPr>
          <p:cNvPr id="3" name="Vertical Text Placeholder 2">
            <a:extLst>
              <a:ext uri="{FF2B5EF4-FFF2-40B4-BE49-F238E27FC236}">
                <a16:creationId xmlns:a16="http://schemas.microsoft.com/office/drawing/2014/main" id="{7676A48E-2A02-4AAC-916F-8B5F5574CF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Date Placeholder 3">
            <a:extLst>
              <a:ext uri="{FF2B5EF4-FFF2-40B4-BE49-F238E27FC236}">
                <a16:creationId xmlns:a16="http://schemas.microsoft.com/office/drawing/2014/main" id="{5E3CF20B-A741-4B3A-BD0F-E2B12697B72D}"/>
              </a:ext>
            </a:extLst>
          </p:cNvPr>
          <p:cNvSpPr>
            <a:spLocks noGrp="1"/>
          </p:cNvSpPr>
          <p:nvPr>
            <p:ph type="dt" sz="half" idx="10"/>
          </p:nvPr>
        </p:nvSpPr>
        <p:spPr/>
        <p:txBody>
          <a:bodyPr/>
          <a:lstStyle/>
          <a:p>
            <a:fld id="{7A80CDEA-43A2-479E-B22A-3A6B7E9B8013}" type="datetimeFigureOut">
              <a:rPr lang="en-DE" smtClean="0"/>
              <a:t>11/06/2024</a:t>
            </a:fld>
            <a:endParaRPr lang="en-DE"/>
          </a:p>
        </p:txBody>
      </p:sp>
      <p:sp>
        <p:nvSpPr>
          <p:cNvPr id="5" name="Footer Placeholder 4">
            <a:extLst>
              <a:ext uri="{FF2B5EF4-FFF2-40B4-BE49-F238E27FC236}">
                <a16:creationId xmlns:a16="http://schemas.microsoft.com/office/drawing/2014/main" id="{78EE2ADB-9C9C-4211-B2EC-25B8C5A9B5C3}"/>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5EBD31E3-63BC-4C6A-8EDA-75DBFCBAE140}"/>
              </a:ext>
            </a:extLst>
          </p:cNvPr>
          <p:cNvSpPr>
            <a:spLocks noGrp="1"/>
          </p:cNvSpPr>
          <p:nvPr>
            <p:ph type="sldNum" sz="quarter" idx="12"/>
          </p:nvPr>
        </p:nvSpPr>
        <p:spPr/>
        <p:txBody>
          <a:bodyPr/>
          <a:lstStyle/>
          <a:p>
            <a:fld id="{63ADE0F9-4270-42E2-9BBF-D06CD515FDAF}" type="slidenum">
              <a:rPr lang="en-DE" smtClean="0"/>
              <a:t>‹#›</a:t>
            </a:fld>
            <a:endParaRPr lang="en-DE"/>
          </a:p>
        </p:txBody>
      </p:sp>
    </p:spTree>
    <p:extLst>
      <p:ext uri="{BB962C8B-B14F-4D97-AF65-F5344CB8AC3E}">
        <p14:creationId xmlns:p14="http://schemas.microsoft.com/office/powerpoint/2010/main" val="681186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in Charts">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6F0D474C-964C-40A4-B639-0E0AB4E55F98}"/>
              </a:ext>
            </a:extLst>
          </p:cNvPr>
          <p:cNvSpPr/>
          <p:nvPr userDrawn="1"/>
        </p:nvSpPr>
        <p:spPr>
          <a:xfrm rot="10800000">
            <a:off x="0" y="-1"/>
            <a:ext cx="12192000" cy="6858000"/>
          </a:xfrm>
          <a:prstGeom prst="rect">
            <a:avLst/>
          </a:prstGeom>
          <a:gradFill flip="none" rotWithShape="1">
            <a:gsLst>
              <a:gs pos="0">
                <a:schemeClr val="bg1"/>
              </a:gs>
              <a:gs pos="100000">
                <a:schemeClr val="bg1">
                  <a:lumMod val="8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Picture 2" descr="https://news.pg.com/sites/pg.newshq.businesswire.com/files/logo/image/2018_PGlogo.png">
            <a:extLst>
              <a:ext uri="{FF2B5EF4-FFF2-40B4-BE49-F238E27FC236}">
                <a16:creationId xmlns:a16="http://schemas.microsoft.com/office/drawing/2014/main" id="{0C2C640E-7592-82FC-6A00-304351CEBD8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620931" y="6387478"/>
            <a:ext cx="313463" cy="313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2032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p:bg>
      <p:bgPr>
        <a:gradFill flip="none" rotWithShape="1">
          <a:gsLst>
            <a:gs pos="0">
              <a:schemeClr val="accent1">
                <a:lumMod val="89000"/>
                <a:alpha val="0"/>
              </a:schemeClr>
            </a:gs>
            <a:gs pos="23000">
              <a:schemeClr val="accent1">
                <a:lumMod val="89000"/>
              </a:schemeClr>
            </a:gs>
            <a:gs pos="69000">
              <a:schemeClr val="accent1">
                <a:lumMod val="75000"/>
              </a:schemeClr>
            </a:gs>
            <a:gs pos="97000">
              <a:schemeClr val="accent1">
                <a:lumMod val="70000"/>
              </a:schemeClr>
            </a:gs>
          </a:gsLst>
          <a:lin ang="2700000" scaled="1"/>
          <a:tileRect/>
        </a:gradFill>
        <a:effectLst/>
      </p:bgPr>
    </p:bg>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3DE80659-D4ED-4A39-B28E-0B14A2DC76B5}"/>
              </a:ext>
            </a:extLst>
          </p:cNvPr>
          <p:cNvSpPr/>
          <p:nvPr userDrawn="1"/>
        </p:nvSpPr>
        <p:spPr>
          <a:xfrm>
            <a:off x="0" y="0"/>
            <a:ext cx="12192000" cy="6858000"/>
          </a:xfrm>
          <a:prstGeom prst="rect">
            <a:avLst/>
          </a:prstGeom>
          <a:gradFill flip="none" rotWithShape="1">
            <a:gsLst>
              <a:gs pos="0">
                <a:srgbClr val="0F5996"/>
              </a:gs>
              <a:gs pos="94000">
                <a:srgbClr val="03071E"/>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838A3D15-033F-4D7E-057D-89B330DAAC05}"/>
              </a:ext>
            </a:extLst>
          </p:cNvPr>
          <p:cNvSpPr/>
          <p:nvPr userDrawn="1"/>
        </p:nvSpPr>
        <p:spPr>
          <a:xfrm rot="10800000">
            <a:off x="152398" y="156769"/>
            <a:ext cx="11901055" cy="6572172"/>
          </a:xfrm>
          <a:prstGeom prst="rect">
            <a:avLst/>
          </a:prstGeom>
          <a:gradFill flip="none" rotWithShape="1">
            <a:gsLst>
              <a:gs pos="0">
                <a:schemeClr val="bg1"/>
              </a:gs>
              <a:gs pos="100000">
                <a:schemeClr val="bg1">
                  <a:lumMod val="8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Picture 2" descr="https://news.pg.com/sites/pg.newshq.businesswire.com/files/logo/image/2018_PGlogo.png">
            <a:extLst>
              <a:ext uri="{FF2B5EF4-FFF2-40B4-BE49-F238E27FC236}">
                <a16:creationId xmlns:a16="http://schemas.microsoft.com/office/drawing/2014/main" id="{A019B857-442D-87D6-2DD3-840293B6A46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620931" y="6387478"/>
            <a:ext cx="313463" cy="31375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Gerade Verbindung 7">
            <a:extLst>
              <a:ext uri="{FF2B5EF4-FFF2-40B4-BE49-F238E27FC236}">
                <a16:creationId xmlns:a16="http://schemas.microsoft.com/office/drawing/2014/main" id="{F417AA7B-78FF-C234-06EE-EE68128140E6}"/>
              </a:ext>
            </a:extLst>
          </p:cNvPr>
          <p:cNvCxnSpPr>
            <a:cxnSpLocks/>
          </p:cNvCxnSpPr>
          <p:nvPr userDrawn="1"/>
        </p:nvCxnSpPr>
        <p:spPr>
          <a:xfrm>
            <a:off x="152398" y="1044000"/>
            <a:ext cx="10641299" cy="0"/>
          </a:xfrm>
          <a:prstGeom prst="line">
            <a:avLst/>
          </a:prstGeom>
          <a:ln w="19050" cap="rnd">
            <a:solidFill>
              <a:srgbClr val="00508B"/>
            </a:solidFill>
            <a:round/>
          </a:ln>
        </p:spPr>
        <p:style>
          <a:lnRef idx="1">
            <a:schemeClr val="accent1"/>
          </a:lnRef>
          <a:fillRef idx="0">
            <a:schemeClr val="accent1"/>
          </a:fillRef>
          <a:effectRef idx="0">
            <a:schemeClr val="accent1"/>
          </a:effectRef>
          <a:fontRef idx="minor">
            <a:schemeClr val="tx1"/>
          </a:fontRef>
        </p:style>
      </p:cxnSp>
      <p:sp>
        <p:nvSpPr>
          <p:cNvPr id="9" name="Title Text">
            <a:extLst>
              <a:ext uri="{FF2B5EF4-FFF2-40B4-BE49-F238E27FC236}">
                <a16:creationId xmlns:a16="http://schemas.microsoft.com/office/drawing/2014/main" id="{57CCCB73-8679-1586-9A53-DFDE551FAFEA}"/>
              </a:ext>
            </a:extLst>
          </p:cNvPr>
          <p:cNvSpPr txBox="1">
            <a:spLocks noGrp="1"/>
          </p:cNvSpPr>
          <p:nvPr>
            <p:ph type="title"/>
          </p:nvPr>
        </p:nvSpPr>
        <p:spPr>
          <a:xfrm>
            <a:off x="549000" y="319597"/>
            <a:ext cx="10244697" cy="678905"/>
          </a:xfrm>
          <a:prstGeom prst="rect">
            <a:avLst/>
          </a:prstGeom>
        </p:spPr>
        <p:txBody>
          <a:bodyPr anchor="t">
            <a:noAutofit/>
          </a:bodyPr>
          <a:lstStyle>
            <a:lvl1pPr algn="l" defTabSz="914400">
              <a:lnSpc>
                <a:spcPct val="100000"/>
              </a:lnSpc>
              <a:defRPr sz="2000" b="1" i="0" kern="1200" dirty="0">
                <a:solidFill>
                  <a:srgbClr val="001F60"/>
                </a:solidFill>
                <a:latin typeface="HURMEGEOMETRICSANS1-SEMIBOLD" panose="020B0400020000000000" pitchFamily="34" charset="77"/>
                <a:ea typeface="+mn-ea"/>
                <a:cs typeface="+mn-cs"/>
              </a:defRPr>
            </a:lvl1pPr>
          </a:lstStyle>
          <a:p>
            <a:r>
              <a:t>Title Text</a:t>
            </a:r>
          </a:p>
        </p:txBody>
      </p:sp>
    </p:spTree>
    <p:extLst>
      <p:ext uri="{BB962C8B-B14F-4D97-AF65-F5344CB8AC3E}">
        <p14:creationId xmlns:p14="http://schemas.microsoft.com/office/powerpoint/2010/main" val="74176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el">
    <p:bg>
      <p:bgPr>
        <a:gradFill flip="none" rotWithShape="1">
          <a:gsLst>
            <a:gs pos="0">
              <a:schemeClr val="accent1">
                <a:lumMod val="89000"/>
                <a:alpha val="0"/>
              </a:schemeClr>
            </a:gs>
            <a:gs pos="23000">
              <a:schemeClr val="accent1">
                <a:lumMod val="89000"/>
              </a:schemeClr>
            </a:gs>
            <a:gs pos="69000">
              <a:schemeClr val="accent1">
                <a:lumMod val="75000"/>
              </a:schemeClr>
            </a:gs>
            <a:gs pos="97000">
              <a:schemeClr val="accent1">
                <a:lumMod val="70000"/>
              </a:schemeClr>
            </a:gs>
          </a:gsLst>
          <a:lin ang="2700000" scaled="1"/>
          <a:tileRect/>
        </a:gradFill>
        <a:effectLst/>
      </p:bgPr>
    </p:bg>
    <p:spTree>
      <p:nvGrpSpPr>
        <p:cNvPr id="1" name=""/>
        <p:cNvGrpSpPr/>
        <p:nvPr/>
      </p:nvGrpSpPr>
      <p:grpSpPr>
        <a:xfrm>
          <a:off x="0" y="0"/>
          <a:ext cx="0" cy="0"/>
          <a:chOff x="0" y="0"/>
          <a:chExt cx="0" cy="0"/>
        </a:xfrm>
      </p:grpSpPr>
      <p:pic>
        <p:nvPicPr>
          <p:cNvPr id="5" name="Picture 2" descr="https://news.pg.com/sites/pg.newshq.businesswire.com/files/logo/image/2018_PGlogo.png">
            <a:extLst>
              <a:ext uri="{FF2B5EF4-FFF2-40B4-BE49-F238E27FC236}">
                <a16:creationId xmlns:a16="http://schemas.microsoft.com/office/drawing/2014/main" id="{A019B857-442D-87D6-2DD3-840293B6A46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620931" y="6387478"/>
            <a:ext cx="313463" cy="31375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Gerade Verbindung 7">
            <a:extLst>
              <a:ext uri="{FF2B5EF4-FFF2-40B4-BE49-F238E27FC236}">
                <a16:creationId xmlns:a16="http://schemas.microsoft.com/office/drawing/2014/main" id="{F417AA7B-78FF-C234-06EE-EE68128140E6}"/>
              </a:ext>
            </a:extLst>
          </p:cNvPr>
          <p:cNvCxnSpPr>
            <a:cxnSpLocks/>
          </p:cNvCxnSpPr>
          <p:nvPr userDrawn="1"/>
        </p:nvCxnSpPr>
        <p:spPr>
          <a:xfrm>
            <a:off x="0" y="1044000"/>
            <a:ext cx="10793697" cy="0"/>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9" name="Title Text">
            <a:extLst>
              <a:ext uri="{FF2B5EF4-FFF2-40B4-BE49-F238E27FC236}">
                <a16:creationId xmlns:a16="http://schemas.microsoft.com/office/drawing/2014/main" id="{57CCCB73-8679-1586-9A53-DFDE551FAFEA}"/>
              </a:ext>
            </a:extLst>
          </p:cNvPr>
          <p:cNvSpPr txBox="1">
            <a:spLocks noGrp="1"/>
          </p:cNvSpPr>
          <p:nvPr>
            <p:ph type="title"/>
          </p:nvPr>
        </p:nvSpPr>
        <p:spPr>
          <a:xfrm>
            <a:off x="549000" y="319597"/>
            <a:ext cx="10244697" cy="678905"/>
          </a:xfrm>
          <a:prstGeom prst="rect">
            <a:avLst/>
          </a:prstGeom>
        </p:spPr>
        <p:txBody>
          <a:bodyPr anchor="t">
            <a:noAutofit/>
          </a:bodyPr>
          <a:lstStyle>
            <a:lvl1pPr algn="l" defTabSz="914400">
              <a:lnSpc>
                <a:spcPct val="100000"/>
              </a:lnSpc>
              <a:defRPr sz="2000" b="1" i="0" kern="1200" dirty="0">
                <a:solidFill>
                  <a:schemeClr val="bg1"/>
                </a:solidFill>
                <a:latin typeface="HURMEGEOMETRICSANS1-SEMIBOLD" panose="020B0400020000000000" pitchFamily="34" charset="77"/>
                <a:ea typeface="+mn-ea"/>
                <a:cs typeface="+mn-cs"/>
              </a:defRPr>
            </a:lvl1pPr>
          </a:lstStyle>
          <a:p>
            <a:r>
              <a:t>Title Text</a:t>
            </a:r>
          </a:p>
        </p:txBody>
      </p:sp>
    </p:spTree>
    <p:extLst>
      <p:ext uri="{BB962C8B-B14F-4D97-AF65-F5344CB8AC3E}">
        <p14:creationId xmlns:p14="http://schemas.microsoft.com/office/powerpoint/2010/main" val="2871915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ght Grey">
    <p:bg>
      <p:bgRef idx="1001">
        <a:schemeClr val="bg1"/>
      </p:bgRef>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63C69A1F-744F-E0D6-C6EE-0D5006D7F826}"/>
              </a:ext>
            </a:extLst>
          </p:cNvPr>
          <p:cNvSpPr/>
          <p:nvPr userDrawn="1"/>
        </p:nvSpPr>
        <p:spPr>
          <a:xfrm rot="10800000">
            <a:off x="0" y="-1"/>
            <a:ext cx="12192000" cy="6858000"/>
          </a:xfrm>
          <a:prstGeom prst="rect">
            <a:avLst/>
          </a:prstGeom>
          <a:gradFill flip="none" rotWithShape="1">
            <a:gsLst>
              <a:gs pos="0">
                <a:schemeClr val="bg1"/>
              </a:gs>
              <a:gs pos="100000">
                <a:schemeClr val="bg1">
                  <a:lumMod val="8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Picture 2" descr="https://news.pg.com/sites/pg.newshq.businesswire.com/files/logo/image/2018_PGlogo.png">
            <a:extLst>
              <a:ext uri="{FF2B5EF4-FFF2-40B4-BE49-F238E27FC236}">
                <a16:creationId xmlns:a16="http://schemas.microsoft.com/office/drawing/2014/main" id="{C8479D32-6B9D-2DEC-E1F8-2878C850BA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620931" y="6387478"/>
            <a:ext cx="313463" cy="31375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a:extLst>
              <a:ext uri="{FF2B5EF4-FFF2-40B4-BE49-F238E27FC236}">
                <a16:creationId xmlns:a16="http://schemas.microsoft.com/office/drawing/2014/main" id="{8C86213B-FCFB-C9F0-B0EB-A81F9042EBD6}"/>
              </a:ext>
            </a:extLst>
          </p:cNvPr>
          <p:cNvCxnSpPr>
            <a:cxnSpLocks/>
          </p:cNvCxnSpPr>
          <p:nvPr userDrawn="1"/>
        </p:nvCxnSpPr>
        <p:spPr>
          <a:xfrm>
            <a:off x="1398303" y="1044000"/>
            <a:ext cx="10793697" cy="0"/>
          </a:xfrm>
          <a:prstGeom prst="line">
            <a:avLst/>
          </a:prstGeom>
          <a:ln w="19050" cap="rnd">
            <a:solidFill>
              <a:srgbClr val="013493"/>
            </a:solidFill>
            <a:round/>
          </a:ln>
        </p:spPr>
        <p:style>
          <a:lnRef idx="1">
            <a:schemeClr val="accent1"/>
          </a:lnRef>
          <a:fillRef idx="0">
            <a:schemeClr val="accent1"/>
          </a:fillRef>
          <a:effectRef idx="0">
            <a:schemeClr val="accent1"/>
          </a:effectRef>
          <a:fontRef idx="minor">
            <a:schemeClr val="tx1"/>
          </a:fontRef>
        </p:style>
      </p:cxnSp>
      <p:sp>
        <p:nvSpPr>
          <p:cNvPr id="7" name="Title Text">
            <a:extLst>
              <a:ext uri="{FF2B5EF4-FFF2-40B4-BE49-F238E27FC236}">
                <a16:creationId xmlns:a16="http://schemas.microsoft.com/office/drawing/2014/main" id="{6C951CFB-6E00-7270-B4B9-FBA58E5615CF}"/>
              </a:ext>
            </a:extLst>
          </p:cNvPr>
          <p:cNvSpPr txBox="1">
            <a:spLocks noGrp="1"/>
          </p:cNvSpPr>
          <p:nvPr>
            <p:ph type="title"/>
          </p:nvPr>
        </p:nvSpPr>
        <p:spPr>
          <a:xfrm>
            <a:off x="6096000" y="319597"/>
            <a:ext cx="5524931" cy="678905"/>
          </a:xfrm>
          <a:prstGeom prst="rect">
            <a:avLst/>
          </a:prstGeom>
        </p:spPr>
        <p:txBody>
          <a:bodyPr anchor="t">
            <a:noAutofit/>
          </a:bodyPr>
          <a:lstStyle>
            <a:lvl1pPr algn="l" defTabSz="914400">
              <a:lnSpc>
                <a:spcPct val="100000"/>
              </a:lnSpc>
              <a:defRPr sz="2000" b="1" i="0" kern="1200" dirty="0">
                <a:solidFill>
                  <a:srgbClr val="013493"/>
                </a:solidFill>
                <a:latin typeface="HURMEGEOMETRICSANS1-SEMIBOLD" panose="020B0400020000000000" pitchFamily="34" charset="77"/>
                <a:ea typeface="+mn-ea"/>
                <a:cs typeface="+mn-cs"/>
              </a:defRPr>
            </a:lvl1pPr>
          </a:lstStyle>
          <a:p>
            <a:r>
              <a:t>Title Text</a:t>
            </a:r>
          </a:p>
        </p:txBody>
      </p:sp>
    </p:spTree>
    <p:extLst>
      <p:ext uri="{BB962C8B-B14F-4D97-AF65-F5344CB8AC3E}">
        <p14:creationId xmlns:p14="http://schemas.microsoft.com/office/powerpoint/2010/main" val="108719374"/>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el">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3DE80659-D4ED-4A39-B28E-0B14A2DC76B5}"/>
              </a:ext>
            </a:extLst>
          </p:cNvPr>
          <p:cNvSpPr/>
          <p:nvPr userDrawn="1"/>
        </p:nvSpPr>
        <p:spPr>
          <a:xfrm>
            <a:off x="0" y="0"/>
            <a:ext cx="12192000" cy="6858000"/>
          </a:xfrm>
          <a:prstGeom prst="rect">
            <a:avLst/>
          </a:prstGeom>
          <a:gradFill flip="none" rotWithShape="1">
            <a:gsLst>
              <a:gs pos="0">
                <a:srgbClr val="0F5996"/>
              </a:gs>
              <a:gs pos="94000">
                <a:srgbClr val="03071E"/>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Picture 2" descr="https://news.pg.com/sites/pg.newshq.businesswire.com/files/logo/image/2018_PGlogo.png">
            <a:extLst>
              <a:ext uri="{FF2B5EF4-FFF2-40B4-BE49-F238E27FC236}">
                <a16:creationId xmlns:a16="http://schemas.microsoft.com/office/drawing/2014/main" id="{A019B857-442D-87D6-2DD3-840293B6A46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620931" y="6387478"/>
            <a:ext cx="313463" cy="313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4202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96DD0-AC68-41B2-A958-7C392A70D000}"/>
              </a:ext>
            </a:extLst>
          </p:cNvPr>
          <p:cNvSpPr>
            <a:spLocks noGrp="1"/>
          </p:cNvSpPr>
          <p:nvPr>
            <p:ph type="title"/>
          </p:nvPr>
        </p:nvSpPr>
        <p:spPr/>
        <p:txBody>
          <a:bodyPr/>
          <a:lstStyle/>
          <a:p>
            <a:r>
              <a:rPr lang="en-US"/>
              <a:t>Click to edit Master title style</a:t>
            </a:r>
            <a:endParaRPr lang="en-DE"/>
          </a:p>
        </p:txBody>
      </p:sp>
      <p:sp>
        <p:nvSpPr>
          <p:cNvPr id="3" name="Content Placeholder 2">
            <a:extLst>
              <a:ext uri="{FF2B5EF4-FFF2-40B4-BE49-F238E27FC236}">
                <a16:creationId xmlns:a16="http://schemas.microsoft.com/office/drawing/2014/main" id="{7D25E8FB-8D74-496F-BB63-B041350D79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Date Placeholder 3">
            <a:extLst>
              <a:ext uri="{FF2B5EF4-FFF2-40B4-BE49-F238E27FC236}">
                <a16:creationId xmlns:a16="http://schemas.microsoft.com/office/drawing/2014/main" id="{F3D1B035-57ED-4361-9A84-D13D15D457CB}"/>
              </a:ext>
            </a:extLst>
          </p:cNvPr>
          <p:cNvSpPr>
            <a:spLocks noGrp="1"/>
          </p:cNvSpPr>
          <p:nvPr>
            <p:ph type="dt" sz="half" idx="10"/>
          </p:nvPr>
        </p:nvSpPr>
        <p:spPr/>
        <p:txBody>
          <a:bodyPr/>
          <a:lstStyle/>
          <a:p>
            <a:fld id="{7A80CDEA-43A2-479E-B22A-3A6B7E9B8013}" type="datetimeFigureOut">
              <a:rPr lang="en-DE" smtClean="0"/>
              <a:t>11/06/2024</a:t>
            </a:fld>
            <a:endParaRPr lang="en-DE"/>
          </a:p>
        </p:txBody>
      </p:sp>
      <p:sp>
        <p:nvSpPr>
          <p:cNvPr id="5" name="Footer Placeholder 4">
            <a:extLst>
              <a:ext uri="{FF2B5EF4-FFF2-40B4-BE49-F238E27FC236}">
                <a16:creationId xmlns:a16="http://schemas.microsoft.com/office/drawing/2014/main" id="{09CE28B5-17C7-4FAC-967E-44299DAA00F9}"/>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91B7525B-79CC-4CA4-A0A4-42927F6B2C8E}"/>
              </a:ext>
            </a:extLst>
          </p:cNvPr>
          <p:cNvSpPr>
            <a:spLocks noGrp="1"/>
          </p:cNvSpPr>
          <p:nvPr>
            <p:ph type="sldNum" sz="quarter" idx="12"/>
          </p:nvPr>
        </p:nvSpPr>
        <p:spPr/>
        <p:txBody>
          <a:bodyPr/>
          <a:lstStyle/>
          <a:p>
            <a:fld id="{63ADE0F9-4270-42E2-9BBF-D06CD515FDAF}" type="slidenum">
              <a:rPr lang="en-DE" smtClean="0"/>
              <a:t>‹#›</a:t>
            </a:fld>
            <a:endParaRPr lang="en-DE"/>
          </a:p>
        </p:txBody>
      </p:sp>
    </p:spTree>
    <p:extLst>
      <p:ext uri="{BB962C8B-B14F-4D97-AF65-F5344CB8AC3E}">
        <p14:creationId xmlns:p14="http://schemas.microsoft.com/office/powerpoint/2010/main" val="132820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7BE0D-F47B-46A3-A6BD-FE86004FB9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DE"/>
          </a:p>
        </p:txBody>
      </p:sp>
      <p:sp>
        <p:nvSpPr>
          <p:cNvPr id="3" name="Text Placeholder 2">
            <a:extLst>
              <a:ext uri="{FF2B5EF4-FFF2-40B4-BE49-F238E27FC236}">
                <a16:creationId xmlns:a16="http://schemas.microsoft.com/office/drawing/2014/main" id="{5646749C-4B18-4B58-A792-88CBBF7928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F43DD9-094E-440B-B1DF-52EAA7BA046D}"/>
              </a:ext>
            </a:extLst>
          </p:cNvPr>
          <p:cNvSpPr>
            <a:spLocks noGrp="1"/>
          </p:cNvSpPr>
          <p:nvPr>
            <p:ph type="dt" sz="half" idx="10"/>
          </p:nvPr>
        </p:nvSpPr>
        <p:spPr/>
        <p:txBody>
          <a:bodyPr/>
          <a:lstStyle/>
          <a:p>
            <a:fld id="{7A80CDEA-43A2-479E-B22A-3A6B7E9B8013}" type="datetimeFigureOut">
              <a:rPr lang="en-DE" smtClean="0"/>
              <a:t>11/06/2024</a:t>
            </a:fld>
            <a:endParaRPr lang="en-DE"/>
          </a:p>
        </p:txBody>
      </p:sp>
      <p:sp>
        <p:nvSpPr>
          <p:cNvPr id="5" name="Footer Placeholder 4">
            <a:extLst>
              <a:ext uri="{FF2B5EF4-FFF2-40B4-BE49-F238E27FC236}">
                <a16:creationId xmlns:a16="http://schemas.microsoft.com/office/drawing/2014/main" id="{EA05E302-B7C5-4420-BFAE-62E918A88ACA}"/>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FDCC69D1-19A3-4155-B48C-324678A383C5}"/>
              </a:ext>
            </a:extLst>
          </p:cNvPr>
          <p:cNvSpPr>
            <a:spLocks noGrp="1"/>
          </p:cNvSpPr>
          <p:nvPr>
            <p:ph type="sldNum" sz="quarter" idx="12"/>
          </p:nvPr>
        </p:nvSpPr>
        <p:spPr/>
        <p:txBody>
          <a:bodyPr/>
          <a:lstStyle/>
          <a:p>
            <a:fld id="{63ADE0F9-4270-42E2-9BBF-D06CD515FDAF}" type="slidenum">
              <a:rPr lang="en-DE" smtClean="0"/>
              <a:t>‹#›</a:t>
            </a:fld>
            <a:endParaRPr lang="en-DE"/>
          </a:p>
        </p:txBody>
      </p:sp>
    </p:spTree>
    <p:extLst>
      <p:ext uri="{BB962C8B-B14F-4D97-AF65-F5344CB8AC3E}">
        <p14:creationId xmlns:p14="http://schemas.microsoft.com/office/powerpoint/2010/main" val="1138862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A63E1-1234-4974-A499-469D763029BC}"/>
              </a:ext>
            </a:extLst>
          </p:cNvPr>
          <p:cNvSpPr>
            <a:spLocks noGrp="1"/>
          </p:cNvSpPr>
          <p:nvPr>
            <p:ph type="title"/>
          </p:nvPr>
        </p:nvSpPr>
        <p:spPr/>
        <p:txBody>
          <a:bodyPr/>
          <a:lstStyle/>
          <a:p>
            <a:r>
              <a:rPr lang="en-US"/>
              <a:t>Click to edit Master title style</a:t>
            </a:r>
            <a:endParaRPr lang="en-DE"/>
          </a:p>
        </p:txBody>
      </p:sp>
      <p:sp>
        <p:nvSpPr>
          <p:cNvPr id="3" name="Content Placeholder 2">
            <a:extLst>
              <a:ext uri="{FF2B5EF4-FFF2-40B4-BE49-F238E27FC236}">
                <a16:creationId xmlns:a16="http://schemas.microsoft.com/office/drawing/2014/main" id="{2B95FC9A-32AB-454A-9941-DCC2DC452C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Content Placeholder 3">
            <a:extLst>
              <a:ext uri="{FF2B5EF4-FFF2-40B4-BE49-F238E27FC236}">
                <a16:creationId xmlns:a16="http://schemas.microsoft.com/office/drawing/2014/main" id="{C41DF9AD-DDAC-4D15-8729-6E2D975BBD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5" name="Date Placeholder 4">
            <a:extLst>
              <a:ext uri="{FF2B5EF4-FFF2-40B4-BE49-F238E27FC236}">
                <a16:creationId xmlns:a16="http://schemas.microsoft.com/office/drawing/2014/main" id="{EF969C7F-DB30-46F1-AD01-16323B3E652E}"/>
              </a:ext>
            </a:extLst>
          </p:cNvPr>
          <p:cNvSpPr>
            <a:spLocks noGrp="1"/>
          </p:cNvSpPr>
          <p:nvPr>
            <p:ph type="dt" sz="half" idx="10"/>
          </p:nvPr>
        </p:nvSpPr>
        <p:spPr/>
        <p:txBody>
          <a:bodyPr/>
          <a:lstStyle/>
          <a:p>
            <a:fld id="{7A80CDEA-43A2-479E-B22A-3A6B7E9B8013}" type="datetimeFigureOut">
              <a:rPr lang="en-DE" smtClean="0"/>
              <a:t>11/06/2024</a:t>
            </a:fld>
            <a:endParaRPr lang="en-DE"/>
          </a:p>
        </p:txBody>
      </p:sp>
      <p:sp>
        <p:nvSpPr>
          <p:cNvPr id="6" name="Footer Placeholder 5">
            <a:extLst>
              <a:ext uri="{FF2B5EF4-FFF2-40B4-BE49-F238E27FC236}">
                <a16:creationId xmlns:a16="http://schemas.microsoft.com/office/drawing/2014/main" id="{A57AD60A-04B5-443D-BAAF-95086559479C}"/>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6659B487-2321-479E-B97E-EB64F7AF7A32}"/>
              </a:ext>
            </a:extLst>
          </p:cNvPr>
          <p:cNvSpPr>
            <a:spLocks noGrp="1"/>
          </p:cNvSpPr>
          <p:nvPr>
            <p:ph type="sldNum" sz="quarter" idx="12"/>
          </p:nvPr>
        </p:nvSpPr>
        <p:spPr/>
        <p:txBody>
          <a:bodyPr/>
          <a:lstStyle/>
          <a:p>
            <a:fld id="{63ADE0F9-4270-42E2-9BBF-D06CD515FDAF}" type="slidenum">
              <a:rPr lang="en-DE" smtClean="0"/>
              <a:t>‹#›</a:t>
            </a:fld>
            <a:endParaRPr lang="en-DE"/>
          </a:p>
        </p:txBody>
      </p:sp>
    </p:spTree>
    <p:extLst>
      <p:ext uri="{BB962C8B-B14F-4D97-AF65-F5344CB8AC3E}">
        <p14:creationId xmlns:p14="http://schemas.microsoft.com/office/powerpoint/2010/main" val="3488306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43806-FA6F-44BC-9EAC-DC1BF5789F23}"/>
              </a:ext>
            </a:extLst>
          </p:cNvPr>
          <p:cNvSpPr>
            <a:spLocks noGrp="1"/>
          </p:cNvSpPr>
          <p:nvPr>
            <p:ph type="title"/>
          </p:nvPr>
        </p:nvSpPr>
        <p:spPr>
          <a:xfrm>
            <a:off x="839788" y="365125"/>
            <a:ext cx="10515600" cy="1325563"/>
          </a:xfrm>
        </p:spPr>
        <p:txBody>
          <a:bodyPr/>
          <a:lstStyle/>
          <a:p>
            <a:r>
              <a:rPr lang="en-US"/>
              <a:t>Click to edit Master title style</a:t>
            </a:r>
            <a:endParaRPr lang="en-DE"/>
          </a:p>
        </p:txBody>
      </p:sp>
      <p:sp>
        <p:nvSpPr>
          <p:cNvPr id="3" name="Text Placeholder 2">
            <a:extLst>
              <a:ext uri="{FF2B5EF4-FFF2-40B4-BE49-F238E27FC236}">
                <a16:creationId xmlns:a16="http://schemas.microsoft.com/office/drawing/2014/main" id="{03968D82-7604-4D9E-89E5-5A38E95B8A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EFE7AC-A420-42CE-96E1-E5168E2C24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5" name="Text Placeholder 4">
            <a:extLst>
              <a:ext uri="{FF2B5EF4-FFF2-40B4-BE49-F238E27FC236}">
                <a16:creationId xmlns:a16="http://schemas.microsoft.com/office/drawing/2014/main" id="{8F8CF996-F45F-480F-8856-FC2F889284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6F03A2-D91A-43BD-9AB2-C1021FC39B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7" name="Date Placeholder 6">
            <a:extLst>
              <a:ext uri="{FF2B5EF4-FFF2-40B4-BE49-F238E27FC236}">
                <a16:creationId xmlns:a16="http://schemas.microsoft.com/office/drawing/2014/main" id="{F13324FA-4A03-4E0D-92FA-4D388A32D1FA}"/>
              </a:ext>
            </a:extLst>
          </p:cNvPr>
          <p:cNvSpPr>
            <a:spLocks noGrp="1"/>
          </p:cNvSpPr>
          <p:nvPr>
            <p:ph type="dt" sz="half" idx="10"/>
          </p:nvPr>
        </p:nvSpPr>
        <p:spPr/>
        <p:txBody>
          <a:bodyPr/>
          <a:lstStyle/>
          <a:p>
            <a:fld id="{7A80CDEA-43A2-479E-B22A-3A6B7E9B8013}" type="datetimeFigureOut">
              <a:rPr lang="en-DE" smtClean="0"/>
              <a:t>11/06/2024</a:t>
            </a:fld>
            <a:endParaRPr lang="en-DE"/>
          </a:p>
        </p:txBody>
      </p:sp>
      <p:sp>
        <p:nvSpPr>
          <p:cNvPr id="8" name="Footer Placeholder 7">
            <a:extLst>
              <a:ext uri="{FF2B5EF4-FFF2-40B4-BE49-F238E27FC236}">
                <a16:creationId xmlns:a16="http://schemas.microsoft.com/office/drawing/2014/main" id="{1B88C21F-1658-4A2D-8DD3-FCF5A8812469}"/>
              </a:ext>
            </a:extLst>
          </p:cNvPr>
          <p:cNvSpPr>
            <a:spLocks noGrp="1"/>
          </p:cNvSpPr>
          <p:nvPr>
            <p:ph type="ftr" sz="quarter" idx="11"/>
          </p:nvPr>
        </p:nvSpPr>
        <p:spPr/>
        <p:txBody>
          <a:bodyPr/>
          <a:lstStyle/>
          <a:p>
            <a:endParaRPr lang="en-DE"/>
          </a:p>
        </p:txBody>
      </p:sp>
      <p:sp>
        <p:nvSpPr>
          <p:cNvPr id="9" name="Slide Number Placeholder 8">
            <a:extLst>
              <a:ext uri="{FF2B5EF4-FFF2-40B4-BE49-F238E27FC236}">
                <a16:creationId xmlns:a16="http://schemas.microsoft.com/office/drawing/2014/main" id="{3E8B5546-736D-4206-B9CC-1887B2586EC9}"/>
              </a:ext>
            </a:extLst>
          </p:cNvPr>
          <p:cNvSpPr>
            <a:spLocks noGrp="1"/>
          </p:cNvSpPr>
          <p:nvPr>
            <p:ph type="sldNum" sz="quarter" idx="12"/>
          </p:nvPr>
        </p:nvSpPr>
        <p:spPr/>
        <p:txBody>
          <a:bodyPr/>
          <a:lstStyle/>
          <a:p>
            <a:fld id="{63ADE0F9-4270-42E2-9BBF-D06CD515FDAF}" type="slidenum">
              <a:rPr lang="en-DE" smtClean="0"/>
              <a:t>‹#›</a:t>
            </a:fld>
            <a:endParaRPr lang="en-DE"/>
          </a:p>
        </p:txBody>
      </p:sp>
    </p:spTree>
    <p:extLst>
      <p:ext uri="{BB962C8B-B14F-4D97-AF65-F5344CB8AC3E}">
        <p14:creationId xmlns:p14="http://schemas.microsoft.com/office/powerpoint/2010/main" val="3751498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DF9AA-62EE-4C48-9D63-E06E42F704AF}"/>
              </a:ext>
            </a:extLst>
          </p:cNvPr>
          <p:cNvSpPr>
            <a:spLocks noGrp="1"/>
          </p:cNvSpPr>
          <p:nvPr>
            <p:ph type="title"/>
          </p:nvPr>
        </p:nvSpPr>
        <p:spPr/>
        <p:txBody>
          <a:bodyPr/>
          <a:lstStyle/>
          <a:p>
            <a:r>
              <a:rPr lang="en-US"/>
              <a:t>Click to edit Master title style</a:t>
            </a:r>
            <a:endParaRPr lang="en-DE"/>
          </a:p>
        </p:txBody>
      </p:sp>
      <p:sp>
        <p:nvSpPr>
          <p:cNvPr id="3" name="Date Placeholder 2">
            <a:extLst>
              <a:ext uri="{FF2B5EF4-FFF2-40B4-BE49-F238E27FC236}">
                <a16:creationId xmlns:a16="http://schemas.microsoft.com/office/drawing/2014/main" id="{97D8A277-5C1D-483F-847C-6E30EB992A17}"/>
              </a:ext>
            </a:extLst>
          </p:cNvPr>
          <p:cNvSpPr>
            <a:spLocks noGrp="1"/>
          </p:cNvSpPr>
          <p:nvPr>
            <p:ph type="dt" sz="half" idx="10"/>
          </p:nvPr>
        </p:nvSpPr>
        <p:spPr/>
        <p:txBody>
          <a:bodyPr/>
          <a:lstStyle/>
          <a:p>
            <a:fld id="{7A80CDEA-43A2-479E-B22A-3A6B7E9B8013}" type="datetimeFigureOut">
              <a:rPr lang="en-DE" smtClean="0"/>
              <a:t>11/06/2024</a:t>
            </a:fld>
            <a:endParaRPr lang="en-DE"/>
          </a:p>
        </p:txBody>
      </p:sp>
      <p:sp>
        <p:nvSpPr>
          <p:cNvPr id="4" name="Footer Placeholder 3">
            <a:extLst>
              <a:ext uri="{FF2B5EF4-FFF2-40B4-BE49-F238E27FC236}">
                <a16:creationId xmlns:a16="http://schemas.microsoft.com/office/drawing/2014/main" id="{60D1BD94-99F0-4A43-865A-125050CFF1E2}"/>
              </a:ext>
            </a:extLst>
          </p:cNvPr>
          <p:cNvSpPr>
            <a:spLocks noGrp="1"/>
          </p:cNvSpPr>
          <p:nvPr>
            <p:ph type="ftr" sz="quarter" idx="11"/>
          </p:nvPr>
        </p:nvSpPr>
        <p:spPr/>
        <p:txBody>
          <a:bodyPr/>
          <a:lstStyle/>
          <a:p>
            <a:endParaRPr lang="en-DE"/>
          </a:p>
        </p:txBody>
      </p:sp>
      <p:sp>
        <p:nvSpPr>
          <p:cNvPr id="5" name="Slide Number Placeholder 4">
            <a:extLst>
              <a:ext uri="{FF2B5EF4-FFF2-40B4-BE49-F238E27FC236}">
                <a16:creationId xmlns:a16="http://schemas.microsoft.com/office/drawing/2014/main" id="{AFFCCD3D-965A-422D-8E5B-7320D1F2F706}"/>
              </a:ext>
            </a:extLst>
          </p:cNvPr>
          <p:cNvSpPr>
            <a:spLocks noGrp="1"/>
          </p:cNvSpPr>
          <p:nvPr>
            <p:ph type="sldNum" sz="quarter" idx="12"/>
          </p:nvPr>
        </p:nvSpPr>
        <p:spPr/>
        <p:txBody>
          <a:bodyPr/>
          <a:lstStyle/>
          <a:p>
            <a:fld id="{63ADE0F9-4270-42E2-9BBF-D06CD515FDAF}" type="slidenum">
              <a:rPr lang="en-DE" smtClean="0"/>
              <a:t>‹#›</a:t>
            </a:fld>
            <a:endParaRPr lang="en-DE"/>
          </a:p>
        </p:txBody>
      </p:sp>
    </p:spTree>
    <p:extLst>
      <p:ext uri="{BB962C8B-B14F-4D97-AF65-F5344CB8AC3E}">
        <p14:creationId xmlns:p14="http://schemas.microsoft.com/office/powerpoint/2010/main" val="1635108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47AB8B-273F-41B7-8C7C-FBE4C43E6227}"/>
              </a:ext>
            </a:extLst>
          </p:cNvPr>
          <p:cNvSpPr>
            <a:spLocks noGrp="1"/>
          </p:cNvSpPr>
          <p:nvPr>
            <p:ph type="dt" sz="half" idx="10"/>
          </p:nvPr>
        </p:nvSpPr>
        <p:spPr/>
        <p:txBody>
          <a:bodyPr/>
          <a:lstStyle/>
          <a:p>
            <a:fld id="{7A80CDEA-43A2-479E-B22A-3A6B7E9B8013}" type="datetimeFigureOut">
              <a:rPr lang="en-DE" smtClean="0"/>
              <a:t>11/06/2024</a:t>
            </a:fld>
            <a:endParaRPr lang="en-DE"/>
          </a:p>
        </p:txBody>
      </p:sp>
      <p:sp>
        <p:nvSpPr>
          <p:cNvPr id="3" name="Footer Placeholder 2">
            <a:extLst>
              <a:ext uri="{FF2B5EF4-FFF2-40B4-BE49-F238E27FC236}">
                <a16:creationId xmlns:a16="http://schemas.microsoft.com/office/drawing/2014/main" id="{882B4C64-8A95-4F8B-9D7C-B7B707EDE21C}"/>
              </a:ext>
            </a:extLst>
          </p:cNvPr>
          <p:cNvSpPr>
            <a:spLocks noGrp="1"/>
          </p:cNvSpPr>
          <p:nvPr>
            <p:ph type="ftr" sz="quarter" idx="11"/>
          </p:nvPr>
        </p:nvSpPr>
        <p:spPr/>
        <p:txBody>
          <a:bodyPr/>
          <a:lstStyle/>
          <a:p>
            <a:endParaRPr lang="en-DE"/>
          </a:p>
        </p:txBody>
      </p:sp>
      <p:sp>
        <p:nvSpPr>
          <p:cNvPr id="4" name="Slide Number Placeholder 3">
            <a:extLst>
              <a:ext uri="{FF2B5EF4-FFF2-40B4-BE49-F238E27FC236}">
                <a16:creationId xmlns:a16="http://schemas.microsoft.com/office/drawing/2014/main" id="{AF28EE43-DB50-46CC-90CD-3899F6CC17DB}"/>
              </a:ext>
            </a:extLst>
          </p:cNvPr>
          <p:cNvSpPr>
            <a:spLocks noGrp="1"/>
          </p:cNvSpPr>
          <p:nvPr>
            <p:ph type="sldNum" sz="quarter" idx="12"/>
          </p:nvPr>
        </p:nvSpPr>
        <p:spPr/>
        <p:txBody>
          <a:bodyPr/>
          <a:lstStyle/>
          <a:p>
            <a:fld id="{63ADE0F9-4270-42E2-9BBF-D06CD515FDAF}" type="slidenum">
              <a:rPr lang="en-DE" smtClean="0"/>
              <a:t>‹#›</a:t>
            </a:fld>
            <a:endParaRPr lang="en-DE"/>
          </a:p>
        </p:txBody>
      </p:sp>
    </p:spTree>
    <p:extLst>
      <p:ext uri="{BB962C8B-B14F-4D97-AF65-F5344CB8AC3E}">
        <p14:creationId xmlns:p14="http://schemas.microsoft.com/office/powerpoint/2010/main" val="313723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309E2-854D-4EAF-845C-27968EEA44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DE"/>
          </a:p>
        </p:txBody>
      </p:sp>
      <p:sp>
        <p:nvSpPr>
          <p:cNvPr id="3" name="Content Placeholder 2">
            <a:extLst>
              <a:ext uri="{FF2B5EF4-FFF2-40B4-BE49-F238E27FC236}">
                <a16:creationId xmlns:a16="http://schemas.microsoft.com/office/drawing/2014/main" id="{192893BF-6666-4071-8C14-91320657F9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Text Placeholder 3">
            <a:extLst>
              <a:ext uri="{FF2B5EF4-FFF2-40B4-BE49-F238E27FC236}">
                <a16:creationId xmlns:a16="http://schemas.microsoft.com/office/drawing/2014/main" id="{514498D0-CA59-4554-ADD5-89EE39C744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3D247C-3A33-44EA-983B-98586BCD179A}"/>
              </a:ext>
            </a:extLst>
          </p:cNvPr>
          <p:cNvSpPr>
            <a:spLocks noGrp="1"/>
          </p:cNvSpPr>
          <p:nvPr>
            <p:ph type="dt" sz="half" idx="10"/>
          </p:nvPr>
        </p:nvSpPr>
        <p:spPr/>
        <p:txBody>
          <a:bodyPr/>
          <a:lstStyle/>
          <a:p>
            <a:fld id="{7A80CDEA-43A2-479E-B22A-3A6B7E9B8013}" type="datetimeFigureOut">
              <a:rPr lang="en-DE" smtClean="0"/>
              <a:t>11/06/2024</a:t>
            </a:fld>
            <a:endParaRPr lang="en-DE"/>
          </a:p>
        </p:txBody>
      </p:sp>
      <p:sp>
        <p:nvSpPr>
          <p:cNvPr id="6" name="Footer Placeholder 5">
            <a:extLst>
              <a:ext uri="{FF2B5EF4-FFF2-40B4-BE49-F238E27FC236}">
                <a16:creationId xmlns:a16="http://schemas.microsoft.com/office/drawing/2014/main" id="{76C0B361-A2EE-469E-922A-F237FBF14165}"/>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3C6711AF-3121-46E8-9000-C8D3A065956C}"/>
              </a:ext>
            </a:extLst>
          </p:cNvPr>
          <p:cNvSpPr>
            <a:spLocks noGrp="1"/>
          </p:cNvSpPr>
          <p:nvPr>
            <p:ph type="sldNum" sz="quarter" idx="12"/>
          </p:nvPr>
        </p:nvSpPr>
        <p:spPr/>
        <p:txBody>
          <a:bodyPr/>
          <a:lstStyle/>
          <a:p>
            <a:fld id="{63ADE0F9-4270-42E2-9BBF-D06CD515FDAF}" type="slidenum">
              <a:rPr lang="en-DE" smtClean="0"/>
              <a:t>‹#›</a:t>
            </a:fld>
            <a:endParaRPr lang="en-DE"/>
          </a:p>
        </p:txBody>
      </p:sp>
    </p:spTree>
    <p:extLst>
      <p:ext uri="{BB962C8B-B14F-4D97-AF65-F5344CB8AC3E}">
        <p14:creationId xmlns:p14="http://schemas.microsoft.com/office/powerpoint/2010/main" val="2680875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BB976-39F2-404B-B6E3-989E87F9A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DE"/>
          </a:p>
        </p:txBody>
      </p:sp>
      <p:sp>
        <p:nvSpPr>
          <p:cNvPr id="3" name="Picture Placeholder 2">
            <a:extLst>
              <a:ext uri="{FF2B5EF4-FFF2-40B4-BE49-F238E27FC236}">
                <a16:creationId xmlns:a16="http://schemas.microsoft.com/office/drawing/2014/main" id="{3D441505-77D2-4BC9-B52C-BAD06341C1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DE"/>
          </a:p>
        </p:txBody>
      </p:sp>
      <p:sp>
        <p:nvSpPr>
          <p:cNvPr id="4" name="Text Placeholder 3">
            <a:extLst>
              <a:ext uri="{FF2B5EF4-FFF2-40B4-BE49-F238E27FC236}">
                <a16:creationId xmlns:a16="http://schemas.microsoft.com/office/drawing/2014/main" id="{FA47CAB5-A0FE-48A4-8249-A823281D3D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ECFF68-F00B-4F6D-A59E-509860A4F096}"/>
              </a:ext>
            </a:extLst>
          </p:cNvPr>
          <p:cNvSpPr>
            <a:spLocks noGrp="1"/>
          </p:cNvSpPr>
          <p:nvPr>
            <p:ph type="dt" sz="half" idx="10"/>
          </p:nvPr>
        </p:nvSpPr>
        <p:spPr/>
        <p:txBody>
          <a:bodyPr/>
          <a:lstStyle/>
          <a:p>
            <a:fld id="{7A80CDEA-43A2-479E-B22A-3A6B7E9B8013}" type="datetimeFigureOut">
              <a:rPr lang="en-DE" smtClean="0"/>
              <a:t>11/06/2024</a:t>
            </a:fld>
            <a:endParaRPr lang="en-DE"/>
          </a:p>
        </p:txBody>
      </p:sp>
      <p:sp>
        <p:nvSpPr>
          <p:cNvPr id="6" name="Footer Placeholder 5">
            <a:extLst>
              <a:ext uri="{FF2B5EF4-FFF2-40B4-BE49-F238E27FC236}">
                <a16:creationId xmlns:a16="http://schemas.microsoft.com/office/drawing/2014/main" id="{EB5F4794-05E1-42E4-B4C4-8D89839AB49F}"/>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9D4B943C-A559-491D-97F5-3B96679AFD71}"/>
              </a:ext>
            </a:extLst>
          </p:cNvPr>
          <p:cNvSpPr>
            <a:spLocks noGrp="1"/>
          </p:cNvSpPr>
          <p:nvPr>
            <p:ph type="sldNum" sz="quarter" idx="12"/>
          </p:nvPr>
        </p:nvSpPr>
        <p:spPr/>
        <p:txBody>
          <a:bodyPr/>
          <a:lstStyle/>
          <a:p>
            <a:fld id="{63ADE0F9-4270-42E2-9BBF-D06CD515FDAF}" type="slidenum">
              <a:rPr lang="en-DE" smtClean="0"/>
              <a:t>‹#›</a:t>
            </a:fld>
            <a:endParaRPr lang="en-DE"/>
          </a:p>
        </p:txBody>
      </p:sp>
    </p:spTree>
    <p:extLst>
      <p:ext uri="{BB962C8B-B14F-4D97-AF65-F5344CB8AC3E}">
        <p14:creationId xmlns:p14="http://schemas.microsoft.com/office/powerpoint/2010/main" val="1694953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CF7DBC-3A82-4113-ADFC-5B8AEA2EA4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DE"/>
          </a:p>
        </p:txBody>
      </p:sp>
      <p:sp>
        <p:nvSpPr>
          <p:cNvPr id="3" name="Text Placeholder 2">
            <a:extLst>
              <a:ext uri="{FF2B5EF4-FFF2-40B4-BE49-F238E27FC236}">
                <a16:creationId xmlns:a16="http://schemas.microsoft.com/office/drawing/2014/main" id="{B62089CE-06DC-4239-AC28-90E5E7F054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Date Placeholder 3">
            <a:extLst>
              <a:ext uri="{FF2B5EF4-FFF2-40B4-BE49-F238E27FC236}">
                <a16:creationId xmlns:a16="http://schemas.microsoft.com/office/drawing/2014/main" id="{38CF0217-ACF5-4C68-9B4E-F4D527F574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0CDEA-43A2-479E-B22A-3A6B7E9B8013}" type="datetimeFigureOut">
              <a:rPr lang="en-DE" smtClean="0"/>
              <a:t>11/06/2024</a:t>
            </a:fld>
            <a:endParaRPr lang="en-DE"/>
          </a:p>
        </p:txBody>
      </p:sp>
      <p:sp>
        <p:nvSpPr>
          <p:cNvPr id="5" name="Footer Placeholder 4">
            <a:extLst>
              <a:ext uri="{FF2B5EF4-FFF2-40B4-BE49-F238E27FC236}">
                <a16:creationId xmlns:a16="http://schemas.microsoft.com/office/drawing/2014/main" id="{053273C1-B369-4E47-B8CB-CC62728DFA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DE"/>
          </a:p>
        </p:txBody>
      </p:sp>
      <p:sp>
        <p:nvSpPr>
          <p:cNvPr id="6" name="Slide Number Placeholder 5">
            <a:extLst>
              <a:ext uri="{FF2B5EF4-FFF2-40B4-BE49-F238E27FC236}">
                <a16:creationId xmlns:a16="http://schemas.microsoft.com/office/drawing/2014/main" id="{B14285D3-479E-409E-BC83-2D8CC0782A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DE0F9-4270-42E2-9BBF-D06CD515FDAF}" type="slidenum">
              <a:rPr lang="en-DE" smtClean="0"/>
              <a:t>‹#›</a:t>
            </a:fld>
            <a:endParaRPr lang="en-DE"/>
          </a:p>
        </p:txBody>
      </p:sp>
      <p:sp>
        <p:nvSpPr>
          <p:cNvPr id="7" name="MSIPCMContentMarking" descr="{&quot;HashCode&quot;:2024820305,&quot;Placement&quot;:&quot;Header&quot;,&quot;Top&quot;:0.0,&quot;Left&quot;:885.379761,&quot;SlideWidth&quot;:960,&quot;SlideHeight&quot;:540}">
            <a:extLst>
              <a:ext uri="{FF2B5EF4-FFF2-40B4-BE49-F238E27FC236}">
                <a16:creationId xmlns:a16="http://schemas.microsoft.com/office/drawing/2014/main" id="{3F53D2FB-1553-2B1C-CE3C-25039F688417}"/>
              </a:ext>
            </a:extLst>
          </p:cNvPr>
          <p:cNvSpPr txBox="1"/>
          <p:nvPr userDrawn="1"/>
        </p:nvSpPr>
        <p:spPr>
          <a:xfrm>
            <a:off x="11244323" y="0"/>
            <a:ext cx="947677" cy="262344"/>
          </a:xfrm>
          <a:prstGeom prst="rect">
            <a:avLst/>
          </a:prstGeom>
          <a:noFill/>
        </p:spPr>
        <p:txBody>
          <a:bodyPr vert="horz" wrap="square" lIns="0" tIns="0" rIns="0" bIns="0" rtlCol="0" anchor="ctr" anchorCtr="1">
            <a:spAutoFit/>
          </a:bodyPr>
          <a:lstStyle/>
          <a:p>
            <a:pPr algn="r">
              <a:spcBef>
                <a:spcPts val="0"/>
              </a:spcBef>
              <a:spcAft>
                <a:spcPts val="0"/>
              </a:spcAft>
            </a:pPr>
            <a:r>
              <a:rPr lang="en-US" sz="1000">
                <a:solidFill>
                  <a:srgbClr val="000000"/>
                </a:solidFill>
                <a:latin typeface="Calibri" panose="020F0502020204030204" pitchFamily="34" charset="0"/>
              </a:rPr>
              <a:t>Business Use</a:t>
            </a:r>
          </a:p>
        </p:txBody>
      </p:sp>
    </p:spTree>
    <p:extLst>
      <p:ext uri="{BB962C8B-B14F-4D97-AF65-F5344CB8AC3E}">
        <p14:creationId xmlns:p14="http://schemas.microsoft.com/office/powerpoint/2010/main" val="2215129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alpha val="0"/>
              </a:schemeClr>
            </a:gs>
            <a:gs pos="23000">
              <a:schemeClr val="accent1">
                <a:lumMod val="89000"/>
              </a:schemeClr>
            </a:gs>
            <a:gs pos="69000">
              <a:schemeClr val="accent1">
                <a:lumMod val="75000"/>
              </a:schemeClr>
            </a:gs>
            <a:gs pos="97000">
              <a:schemeClr val="accent1">
                <a:lumMod val="70000"/>
              </a:schemeClr>
            </a:gs>
          </a:gsLst>
          <a:lin ang="2700000" scaled="1"/>
          <a:tileRect/>
        </a:gra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F28AE5C7-619B-FF13-20D9-831D53E713E9}"/>
              </a:ext>
            </a:extLst>
          </p:cNvPr>
          <p:cNvSpPr/>
          <p:nvPr userDrawn="1"/>
        </p:nvSpPr>
        <p:spPr>
          <a:xfrm>
            <a:off x="0" y="0"/>
            <a:ext cx="12192000" cy="6858000"/>
          </a:xfrm>
          <a:prstGeom prst="rect">
            <a:avLst/>
          </a:prstGeom>
          <a:gradFill flip="none" rotWithShape="1">
            <a:gsLst>
              <a:gs pos="0">
                <a:srgbClr val="0F5996"/>
              </a:gs>
              <a:gs pos="94000">
                <a:srgbClr val="03071E"/>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MSIPCMContentMarking" descr="{&quot;HashCode&quot;:2024820305,&quot;Placement&quot;:&quot;Header&quot;,&quot;Top&quot;:0.0,&quot;Left&quot;:885.379761,&quot;SlideWidth&quot;:960,&quot;SlideHeight&quot;:540}">
            <a:extLst>
              <a:ext uri="{FF2B5EF4-FFF2-40B4-BE49-F238E27FC236}">
                <a16:creationId xmlns:a16="http://schemas.microsoft.com/office/drawing/2014/main" id="{D8BC6F82-AD08-A8E0-D305-0CF703511D95}"/>
              </a:ext>
            </a:extLst>
          </p:cNvPr>
          <p:cNvSpPr txBox="1"/>
          <p:nvPr userDrawn="1"/>
        </p:nvSpPr>
        <p:spPr>
          <a:xfrm>
            <a:off x="11244323" y="0"/>
            <a:ext cx="947677" cy="262344"/>
          </a:xfrm>
          <a:prstGeom prst="rect">
            <a:avLst/>
          </a:prstGeom>
          <a:noFill/>
        </p:spPr>
        <p:txBody>
          <a:bodyPr vert="horz" wrap="square" lIns="0" tIns="0" rIns="0" bIns="0" rtlCol="0" anchor="ctr" anchorCtr="1">
            <a:spAutoFit/>
          </a:bodyPr>
          <a:lstStyle/>
          <a:p>
            <a:pPr algn="r">
              <a:spcBef>
                <a:spcPts val="0"/>
              </a:spcBef>
              <a:spcAft>
                <a:spcPts val="0"/>
              </a:spcAft>
            </a:pPr>
            <a:r>
              <a:rPr lang="en-US" sz="1000">
                <a:solidFill>
                  <a:srgbClr val="000000"/>
                </a:solidFill>
                <a:latin typeface="Calibri" panose="020F0502020204030204" pitchFamily="34" charset="0"/>
              </a:rPr>
              <a:t>Business Use</a:t>
            </a:r>
          </a:p>
        </p:txBody>
      </p:sp>
    </p:spTree>
    <p:extLst>
      <p:ext uri="{BB962C8B-B14F-4D97-AF65-F5344CB8AC3E}">
        <p14:creationId xmlns:p14="http://schemas.microsoft.com/office/powerpoint/2010/main" val="5327356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24.emf"/><Relationship Id="rId4" Type="http://schemas.openxmlformats.org/officeDocument/2006/relationships/image" Target="../media/image23.svg"/></Relationships>
</file>

<file path=ppt/slides/_rels/slide1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5.emf"/><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1.png"/><Relationship Id="rId5" Type="http://schemas.openxmlformats.org/officeDocument/2006/relationships/image" Target="../media/image27.sv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sv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6.svg"/></Relationships>
</file>

<file path=ppt/slides/_rels/slide14.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38.jpeg"/><Relationship Id="rId7"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hyperlink" Target="https://www.eapd.eu/uploads/files/EAPD_Fluoride_Guidelines_2019.pdf" TargetMode="External"/><Relationship Id="rId5" Type="http://schemas.openxmlformats.org/officeDocument/2006/relationships/hyperlink" Target="http://mouthmonsters.mychildrensteeth.org/wp-content/uploads/2019/02/StateofLittleTeeth.2ndEdition.pdf" TargetMode="External"/><Relationship Id="rId10" Type="http://schemas.openxmlformats.org/officeDocument/2006/relationships/image" Target="../media/image41.emf"/><Relationship Id="rId4" Type="http://schemas.openxmlformats.org/officeDocument/2006/relationships/hyperlink" Target="https://www.scottishdental.org/wp-content/uploads/2014/04/SIGN138.pdf2" TargetMode="External"/><Relationship Id="rId9" Type="http://schemas.openxmlformats.org/officeDocument/2006/relationships/image" Target="../media/image40.emf"/></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hyperlink" Target="https://doi.org/10.1186/s12903-021-01608-x" TargetMode="External"/><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49.png"/><Relationship Id="rId5" Type="http://schemas.openxmlformats.org/officeDocument/2006/relationships/hyperlink" Target="https://doi.org/10.1186/s12903-021-01560-w" TargetMode="External"/><Relationship Id="rId4" Type="http://schemas.openxmlformats.org/officeDocument/2006/relationships/hyperlink" Target="https://doi.org/10.1186/s12903-021-01444-z"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hyperlink" Target="https://doi.org/10.1186/s12903-021-01444-z" TargetMode="External"/><Relationship Id="rId4" Type="http://schemas.openxmlformats.org/officeDocument/2006/relationships/hyperlink" Target="https://doi.org/10.1186/s12903-021-01608-x"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52.png"/><Relationship Id="rId5" Type="http://schemas.openxmlformats.org/officeDocument/2006/relationships/hyperlink" Target="https://doi.org/10.1186/s12903-021-01608-x" TargetMode="External"/><Relationship Id="rId4" Type="http://schemas.openxmlformats.org/officeDocument/2006/relationships/image" Target="../media/image51.sv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55.png"/><Relationship Id="rId5" Type="http://schemas.openxmlformats.org/officeDocument/2006/relationships/hyperlink" Target="https://doi.org/10.1186/s12903-021-01608-x" TargetMode="External"/><Relationship Id="rId4" Type="http://schemas.openxmlformats.org/officeDocument/2006/relationships/image" Target="../media/image54.sv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image" Target="../media/image2.emf"/><Relationship Id="rId7" Type="http://schemas.openxmlformats.org/officeDocument/2006/relationships/image" Target="../media/image59.emf"/><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58.emf"/><Relationship Id="rId5" Type="http://schemas.openxmlformats.org/officeDocument/2006/relationships/image" Target="../media/image57.sv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1.png"/><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emf"/><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40421726-DB6C-2BA9-2F2A-FD476C326BB8}"/>
              </a:ext>
            </a:extLst>
          </p:cNvPr>
          <p:cNvPicPr>
            <a:picLocks noChangeAspect="1"/>
          </p:cNvPicPr>
          <p:nvPr/>
        </p:nvPicPr>
        <p:blipFill rotWithShape="1">
          <a:blip r:embed="rId2">
            <a:alphaModFix amt="32000"/>
            <a:extLst>
              <a:ext uri="{28A0092B-C50C-407E-A947-70E740481C1C}">
                <a14:useLocalDpi xmlns:a14="http://schemas.microsoft.com/office/drawing/2010/main" val="0"/>
              </a:ext>
            </a:extLst>
          </a:blip>
          <a:srcRect t="-867" r="-1560" b="1"/>
          <a:stretch/>
        </p:blipFill>
        <p:spPr>
          <a:xfrm>
            <a:off x="-1740310" y="2743021"/>
            <a:ext cx="6327058" cy="6283867"/>
          </a:xfrm>
          <a:prstGeom prst="rect">
            <a:avLst/>
          </a:prstGeom>
        </p:spPr>
      </p:pic>
      <p:sp>
        <p:nvSpPr>
          <p:cNvPr id="10" name="Abgerundetes Rechteck 9">
            <a:extLst>
              <a:ext uri="{FF2B5EF4-FFF2-40B4-BE49-F238E27FC236}">
                <a16:creationId xmlns:a16="http://schemas.microsoft.com/office/drawing/2014/main" id="{61D6FE27-665A-154C-9E21-BBF72D080C1B}"/>
              </a:ext>
            </a:extLst>
          </p:cNvPr>
          <p:cNvSpPr/>
          <p:nvPr/>
        </p:nvSpPr>
        <p:spPr>
          <a:xfrm>
            <a:off x="8882742" y="-520016"/>
            <a:ext cx="2894919" cy="2044557"/>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E459A0"/>
              </a:solidFill>
              <a:effectLst/>
              <a:uLnTx/>
              <a:uFillTx/>
              <a:latin typeface="Calibri" panose="020F0502020204030204"/>
              <a:ea typeface="+mn-ea"/>
              <a:cs typeface="+mn-cs"/>
            </a:endParaRPr>
          </a:p>
        </p:txBody>
      </p:sp>
      <p:sp>
        <p:nvSpPr>
          <p:cNvPr id="2" name="Subtitle 2">
            <a:extLst>
              <a:ext uri="{FF2B5EF4-FFF2-40B4-BE49-F238E27FC236}">
                <a16:creationId xmlns:a16="http://schemas.microsoft.com/office/drawing/2014/main" id="{0E9B2A0B-A28D-2B82-5B6B-0616919C647D}"/>
              </a:ext>
            </a:extLst>
          </p:cNvPr>
          <p:cNvSpPr txBox="1">
            <a:spLocks/>
          </p:cNvSpPr>
          <p:nvPr/>
        </p:nvSpPr>
        <p:spPr>
          <a:xfrm>
            <a:off x="549000" y="2698110"/>
            <a:ext cx="10169903" cy="108278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60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FFFFFF"/>
                </a:solidFill>
                <a:effectLst/>
                <a:uLnTx/>
                <a:uFillTx/>
                <a:latin typeface="HURMEGEOMETRICSANS1-SEMIBOLD" panose="020B0500020000000000"/>
                <a:ea typeface="+mn-ea"/>
                <a:cs typeface="+mn-cs"/>
              </a:rPr>
              <a:t>ELEVATING CHILDHOOD ORAL HEALTH WITH OSCILLATING ROTATING TECHNOLOGY</a:t>
            </a:r>
          </a:p>
          <a:p>
            <a:pPr marL="0" marR="0" lvl="0" indent="0" algn="l" defTabSz="914400" rtl="0" eaLnBrk="1" fontAlgn="auto" latinLnBrk="0" hangingPunct="1">
              <a:lnSpc>
                <a:spcPct val="100000"/>
              </a:lnSpc>
              <a:spcBef>
                <a:spcPct val="0"/>
              </a:spcBef>
              <a:spcAft>
                <a:spcPts val="600"/>
              </a:spcAft>
              <a:buClrTx/>
              <a:buSzTx/>
              <a:buFont typeface="Arial" panose="020B0604020202020204" pitchFamily="34" charset="0"/>
              <a:buNone/>
              <a:tabLst/>
              <a:defRPr/>
            </a:pPr>
            <a:endParaRPr kumimoji="0" lang="en-US" sz="3000" b="1" i="0" u="none" strike="noStrike" kern="1200" cap="none" spc="0" normalizeH="0" baseline="0" noProof="0" dirty="0">
              <a:ln>
                <a:noFill/>
              </a:ln>
              <a:solidFill>
                <a:srgbClr val="FFFFFF"/>
              </a:solidFill>
              <a:effectLst/>
              <a:uLnTx/>
              <a:uFillTx/>
              <a:latin typeface="HURMEGEOMETRICSANS1-SEMIBOLD" panose="020B0500020000000000"/>
              <a:ea typeface="+mn-ea"/>
              <a:cs typeface="+mn-cs"/>
            </a:endParaRPr>
          </a:p>
          <a:p>
            <a:pPr marL="0" marR="0" lvl="0" indent="0" algn="ctr" defTabSz="914400" rtl="0" eaLnBrk="1" fontAlgn="auto" latinLnBrk="0" hangingPunct="1">
              <a:lnSpc>
                <a:spcPct val="100000"/>
              </a:lnSpc>
              <a:spcBef>
                <a:spcPct val="0"/>
              </a:spcBef>
              <a:spcAft>
                <a:spcPts val="600"/>
              </a:spcAft>
              <a:buClrTx/>
              <a:buSzTx/>
              <a:buFont typeface="Arial" panose="020B0604020202020204" pitchFamily="34" charset="0"/>
              <a:buNone/>
              <a:tabLst/>
              <a:defRPr/>
            </a:pPr>
            <a:endParaRPr kumimoji="0" lang="en-US" sz="3000" b="1" i="0" u="none" strike="noStrike" kern="1200" cap="none" spc="0" normalizeH="0" baseline="0" noProof="0" dirty="0">
              <a:ln>
                <a:noFill/>
              </a:ln>
              <a:solidFill>
                <a:srgbClr val="FFFFFF"/>
              </a:solidFill>
              <a:effectLst/>
              <a:uLnTx/>
              <a:uFillTx/>
              <a:latin typeface="HURMEGEOMETRICSANS1-SEMIBOLD" panose="020B0500020000000000"/>
              <a:ea typeface="+mn-ea"/>
              <a:cs typeface="+mn-cs"/>
            </a:endParaRPr>
          </a:p>
        </p:txBody>
      </p:sp>
      <p:sp>
        <p:nvSpPr>
          <p:cNvPr id="5" name="Rechteck 7">
            <a:extLst>
              <a:ext uri="{FF2B5EF4-FFF2-40B4-BE49-F238E27FC236}">
                <a16:creationId xmlns:a16="http://schemas.microsoft.com/office/drawing/2014/main" id="{4CF63F4B-D236-8877-B401-4C15FE2EC718}"/>
              </a:ext>
            </a:extLst>
          </p:cNvPr>
          <p:cNvSpPr/>
          <p:nvPr/>
        </p:nvSpPr>
        <p:spPr>
          <a:xfrm>
            <a:off x="549000" y="3780891"/>
            <a:ext cx="1017221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FFFFFF"/>
                </a:solidFill>
                <a:effectLst/>
                <a:uLnTx/>
                <a:uFillTx/>
                <a:latin typeface="HURMEGEOMETRICSANS1-LIGHT" panose="020B0400020000000000"/>
                <a:ea typeface="+mn-ea"/>
                <a:cs typeface="Gotham-MediumItalic" pitchFamily="50" charset="0"/>
              </a:rPr>
              <a:t>Scientific Exchange Educational Program Toolkit</a:t>
            </a:r>
            <a:endParaRPr kumimoji="0" lang="de-DE" sz="2000" b="0" i="0" u="none" strike="noStrike" kern="1200" cap="none" spc="0" normalizeH="0" baseline="0" noProof="0" dirty="0">
              <a:ln>
                <a:noFill/>
              </a:ln>
              <a:solidFill>
                <a:prstClr val="black"/>
              </a:solidFill>
              <a:effectLst/>
              <a:uLnTx/>
              <a:uFillTx/>
              <a:latin typeface="HURMEGEOMETRICSANS1-LIGHT" panose="020B0400020000000000"/>
              <a:ea typeface="+mn-ea"/>
              <a:cs typeface="+mn-cs"/>
            </a:endParaRPr>
          </a:p>
        </p:txBody>
      </p:sp>
      <p:pic>
        <p:nvPicPr>
          <p:cNvPr id="6" name="Picture 2" descr="https://news.pg.com/sites/pg.newshq.businesswire.com/files/logo/image/2018_PGlogo.png">
            <a:extLst>
              <a:ext uri="{FF2B5EF4-FFF2-40B4-BE49-F238E27FC236}">
                <a16:creationId xmlns:a16="http://schemas.microsoft.com/office/drawing/2014/main" id="{1405F6B6-DCC0-C96B-0343-604291C098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0931" y="6387478"/>
            <a:ext cx="313463" cy="31375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0">
            <a:extLst>
              <a:ext uri="{FF2B5EF4-FFF2-40B4-BE49-F238E27FC236}">
                <a16:creationId xmlns:a16="http://schemas.microsoft.com/office/drawing/2014/main" id="{E6114D5A-E9DE-C0D7-FDC6-922DE107FF03}"/>
              </a:ext>
            </a:extLst>
          </p:cNvPr>
          <p:cNvSpPr/>
          <p:nvPr/>
        </p:nvSpPr>
        <p:spPr>
          <a:xfrm>
            <a:off x="9006565" y="220941"/>
            <a:ext cx="2771097"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srgbClr val="002060"/>
                </a:solidFill>
                <a:effectLst/>
                <a:uLnTx/>
                <a:uFillTx/>
                <a:latin typeface="HURMEGEOMETRICSANS1-LIGHT" panose="020B0400020000000000" pitchFamily="34" charset="77"/>
                <a:ea typeface="+mn-ea"/>
                <a:cs typeface="Gotham-MediumItalic" pitchFamily="50" charset="0"/>
              </a:rPr>
              <a:t>This slide deck is non-promotional in nature and intended for scientific peer-to-peer exchange to further your learning.</a:t>
            </a:r>
            <a:endParaRPr kumimoji="0" lang="en-US" sz="1400" b="0" i="0" u="none" strike="noStrike" kern="1200" cap="none" spc="0" normalizeH="0" baseline="0" noProof="0">
              <a:ln>
                <a:noFill/>
              </a:ln>
              <a:solidFill>
                <a:srgbClr val="002060"/>
              </a:solidFill>
              <a:effectLst/>
              <a:uLnTx/>
              <a:uFillTx/>
              <a:latin typeface="HURMEGEOMETRICSANS1-LIGHT" panose="020B0400020000000000" pitchFamily="34" charset="77"/>
              <a:ea typeface="+mn-ea"/>
              <a:cs typeface="Gotham-MediumItalic" pitchFamily="50" charset="0"/>
            </a:endParaRPr>
          </a:p>
        </p:txBody>
      </p:sp>
      <p:cxnSp>
        <p:nvCxnSpPr>
          <p:cNvPr id="9" name="Gerade Verbindung 8">
            <a:extLst>
              <a:ext uri="{FF2B5EF4-FFF2-40B4-BE49-F238E27FC236}">
                <a16:creationId xmlns:a16="http://schemas.microsoft.com/office/drawing/2014/main" id="{7963BF2E-7D92-02DB-1585-5C5E2D18B3F0}"/>
              </a:ext>
            </a:extLst>
          </p:cNvPr>
          <p:cNvCxnSpPr>
            <a:cxnSpLocks/>
          </p:cNvCxnSpPr>
          <p:nvPr/>
        </p:nvCxnSpPr>
        <p:spPr>
          <a:xfrm>
            <a:off x="0" y="1044000"/>
            <a:ext cx="5236029" cy="0"/>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 name="Titel 3">
            <a:extLst>
              <a:ext uri="{FF2B5EF4-FFF2-40B4-BE49-F238E27FC236}">
                <a16:creationId xmlns:a16="http://schemas.microsoft.com/office/drawing/2014/main" id="{C6A7E849-B7E5-1DD9-8C79-FC73DEF06C56}"/>
              </a:ext>
            </a:extLst>
          </p:cNvPr>
          <p:cNvSpPr>
            <a:spLocks noGrp="1"/>
          </p:cNvSpPr>
          <p:nvPr>
            <p:ph type="title"/>
          </p:nvPr>
        </p:nvSpPr>
        <p:spPr>
          <a:prstGeom prst="rect">
            <a:avLst/>
          </a:prstGeom>
        </p:spPr>
        <p:txBody>
          <a:bodyPr/>
          <a:lstStyle/>
          <a:p>
            <a:r>
              <a:rPr lang="en-US">
                <a:solidFill>
                  <a:srgbClr val="FFFFFF"/>
                </a:solidFill>
                <a:latin typeface="Hurme Geometric Sans 1" panose="020B0500020000000000" pitchFamily="34" charset="77"/>
              </a:rPr>
              <a:t>EMPOWERING PATIENTS IN SELF-CARE</a:t>
            </a:r>
            <a:endParaRPr lang="en-US"/>
          </a:p>
        </p:txBody>
      </p:sp>
    </p:spTree>
    <p:extLst>
      <p:ext uri="{BB962C8B-B14F-4D97-AF65-F5344CB8AC3E}">
        <p14:creationId xmlns:p14="http://schemas.microsoft.com/office/powerpoint/2010/main" val="2700727096"/>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20">
            <a:extLst>
              <a:ext uri="{FF2B5EF4-FFF2-40B4-BE49-F238E27FC236}">
                <a16:creationId xmlns:a16="http://schemas.microsoft.com/office/drawing/2014/main" id="{70434F03-D52C-761E-2A44-6BB93111B24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9382"/>
          <a:stretch/>
        </p:blipFill>
        <p:spPr>
          <a:xfrm>
            <a:off x="-127256" y="2299352"/>
            <a:ext cx="2723801" cy="3200839"/>
          </a:xfrm>
          <a:prstGeom prst="rect">
            <a:avLst/>
          </a:prstGeom>
        </p:spPr>
      </p:pic>
      <p:sp>
        <p:nvSpPr>
          <p:cNvPr id="3" name="Rectangle 9">
            <a:extLst>
              <a:ext uri="{FF2B5EF4-FFF2-40B4-BE49-F238E27FC236}">
                <a16:creationId xmlns:a16="http://schemas.microsoft.com/office/drawing/2014/main" id="{14756967-ABB4-9C85-CE7E-37E2DF1A71BA}"/>
              </a:ext>
            </a:extLst>
          </p:cNvPr>
          <p:cNvSpPr/>
          <p:nvPr/>
        </p:nvSpPr>
        <p:spPr>
          <a:xfrm>
            <a:off x="549000" y="3068775"/>
            <a:ext cx="2804961"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prstClr val="white"/>
                </a:solidFill>
                <a:effectLst/>
                <a:uLnTx/>
                <a:uFillTx/>
                <a:latin typeface="HURMEGEOMETRICSANS1-SEMIBOLD" panose="020B0400020000000000" pitchFamily="34" charset="77"/>
                <a:ea typeface="+mn-ea"/>
                <a:cs typeface="+mn-cs"/>
              </a:rPr>
              <a:t>RECENT FINDINGS </a:t>
            </a:r>
            <a:br>
              <a:rPr kumimoji="0" lang="en-US" sz="1600" b="0" i="0" u="none" strike="noStrike" kern="1200" cap="none" spc="0" normalizeH="0" baseline="0" noProof="0">
                <a:ln>
                  <a:noFill/>
                </a:ln>
                <a:solidFill>
                  <a:prstClr val="white"/>
                </a:solidFill>
                <a:effectLst/>
                <a:uLnTx/>
                <a:uFillTx/>
                <a:latin typeface="HURMEGEOMETRICSANS1-SEMIBOLD" panose="020B0400020000000000" pitchFamily="34" charset="77"/>
                <a:ea typeface="+mn-ea"/>
                <a:cs typeface="+mn-cs"/>
              </a:rPr>
            </a:br>
            <a:r>
              <a:rPr kumimoji="0" lang="en-US" sz="16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rPr>
              <a:t>FROM P&amp;G SPONSORED CLINICAL TRIALS</a:t>
            </a:r>
          </a:p>
        </p:txBody>
      </p:sp>
      <p:sp>
        <p:nvSpPr>
          <p:cNvPr id="4" name="Textfeld 3">
            <a:extLst>
              <a:ext uri="{FF2B5EF4-FFF2-40B4-BE49-F238E27FC236}">
                <a16:creationId xmlns:a16="http://schemas.microsoft.com/office/drawing/2014/main" id="{AB76BC6E-79AE-BDE6-2393-1A6C0AF04051}"/>
              </a:ext>
            </a:extLst>
          </p:cNvPr>
          <p:cNvSpPr txBox="1"/>
          <p:nvPr/>
        </p:nvSpPr>
        <p:spPr>
          <a:xfrm>
            <a:off x="5706534" y="1689790"/>
            <a:ext cx="457205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Gotham-Medium" pitchFamily="50" charset="0"/>
              </a:rPr>
              <a:t>Superior plaque removal by the OR electric toothbrush versus a manual toothbrush</a:t>
            </a:r>
          </a:p>
        </p:txBody>
      </p:sp>
      <p:sp>
        <p:nvSpPr>
          <p:cNvPr id="6" name="Textfeld 5">
            <a:extLst>
              <a:ext uri="{FF2B5EF4-FFF2-40B4-BE49-F238E27FC236}">
                <a16:creationId xmlns:a16="http://schemas.microsoft.com/office/drawing/2014/main" id="{F6AB32A7-FB9D-D86D-1324-CED95EF0F1B9}"/>
              </a:ext>
            </a:extLst>
          </p:cNvPr>
          <p:cNvSpPr txBox="1"/>
          <p:nvPr/>
        </p:nvSpPr>
        <p:spPr>
          <a:xfrm>
            <a:off x="5706534" y="4547053"/>
            <a:ext cx="455808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Gotham-Medium" pitchFamily="50" charset="0"/>
              </a:rPr>
              <a:t>The OR electric brush was well tolerated in both studies with no adverse hard or soft tissue events </a:t>
            </a:r>
            <a:r>
              <a:rPr kumimoji="0" lang="en-US" sz="1600" b="0" i="0" u="none" strike="noStrike" kern="1200" cap="none" spc="0" normalizeH="0" baseline="30000" noProof="0">
                <a:ln>
                  <a:noFill/>
                </a:ln>
                <a:solidFill>
                  <a:prstClr val="white"/>
                </a:solidFill>
                <a:effectLst/>
                <a:uLnTx/>
                <a:uFillTx/>
                <a:latin typeface="HURMEGEOMETRICSANS1-LIGHT" panose="020B0400020000000000" pitchFamily="34" charset="77"/>
                <a:ea typeface="+mn-ea"/>
                <a:cs typeface="Gotham-Medium" pitchFamily="50" charset="0"/>
              </a:rPr>
              <a:t>1-2</a:t>
            </a:r>
          </a:p>
        </p:txBody>
      </p:sp>
      <p:grpSp>
        <p:nvGrpSpPr>
          <p:cNvPr id="2" name="Gruppieren 1">
            <a:extLst>
              <a:ext uri="{FF2B5EF4-FFF2-40B4-BE49-F238E27FC236}">
                <a16:creationId xmlns:a16="http://schemas.microsoft.com/office/drawing/2014/main" id="{BB4201A5-6BF3-8F8A-1539-72A33611050C}"/>
              </a:ext>
            </a:extLst>
          </p:cNvPr>
          <p:cNvGrpSpPr/>
          <p:nvPr/>
        </p:nvGrpSpPr>
        <p:grpSpPr>
          <a:xfrm>
            <a:off x="3935951" y="1737300"/>
            <a:ext cx="1560954" cy="482289"/>
            <a:chOff x="2306091" y="2053081"/>
            <a:chExt cx="1560954" cy="482289"/>
          </a:xfrm>
        </p:grpSpPr>
        <p:grpSp>
          <p:nvGrpSpPr>
            <p:cNvPr id="24" name="Gruppieren 23">
              <a:extLst>
                <a:ext uri="{FF2B5EF4-FFF2-40B4-BE49-F238E27FC236}">
                  <a16:creationId xmlns:a16="http://schemas.microsoft.com/office/drawing/2014/main" id="{70282C4A-4ED1-ACFC-3EEF-25F0517E2B40}"/>
                </a:ext>
              </a:extLst>
            </p:cNvPr>
            <p:cNvGrpSpPr/>
            <p:nvPr/>
          </p:nvGrpSpPr>
          <p:grpSpPr>
            <a:xfrm>
              <a:off x="2309266" y="2053081"/>
              <a:ext cx="1554604" cy="482289"/>
              <a:chOff x="2822475" y="5812221"/>
              <a:chExt cx="2015798" cy="625366"/>
            </a:xfrm>
          </p:grpSpPr>
          <p:sp>
            <p:nvSpPr>
              <p:cNvPr id="25" name="Rechteck 24">
                <a:extLst>
                  <a:ext uri="{FF2B5EF4-FFF2-40B4-BE49-F238E27FC236}">
                    <a16:creationId xmlns:a16="http://schemas.microsoft.com/office/drawing/2014/main" id="{969F266A-7E0B-6C50-6A19-D591BDD895A3}"/>
                  </a:ext>
                </a:extLst>
              </p:cNvPr>
              <p:cNvSpPr/>
              <p:nvPr/>
            </p:nvSpPr>
            <p:spPr>
              <a:xfrm>
                <a:off x="3134710" y="5812221"/>
                <a:ext cx="1390354" cy="62536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4CAB2511-7CDC-8BA5-4CC3-6CE7D36454F9}"/>
                  </a:ext>
                </a:extLst>
              </p:cNvPr>
              <p:cNvSpPr/>
              <p:nvPr/>
            </p:nvSpPr>
            <p:spPr>
              <a:xfrm>
                <a:off x="4212907" y="5812221"/>
                <a:ext cx="625366" cy="62536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82DCB6E2-8728-F6E6-2780-CDDE40604AC0}"/>
                  </a:ext>
                </a:extLst>
              </p:cNvPr>
              <p:cNvSpPr/>
              <p:nvPr/>
            </p:nvSpPr>
            <p:spPr>
              <a:xfrm>
                <a:off x="2822475" y="5812221"/>
                <a:ext cx="625367" cy="62536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 name="Rectangle 9">
              <a:extLst>
                <a:ext uri="{FF2B5EF4-FFF2-40B4-BE49-F238E27FC236}">
                  <a16:creationId xmlns:a16="http://schemas.microsoft.com/office/drawing/2014/main" id="{425E8C9C-4FAA-A0DB-2896-7FAEF9DF7D63}"/>
                </a:ext>
              </a:extLst>
            </p:cNvPr>
            <p:cNvSpPr/>
            <p:nvPr/>
          </p:nvSpPr>
          <p:spPr>
            <a:xfrm>
              <a:off x="2306091" y="2124948"/>
              <a:ext cx="1560954"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001F60"/>
                  </a:solidFill>
                  <a:effectLst/>
                  <a:uLnTx/>
                  <a:uFillTx/>
                  <a:latin typeface="HURMEGEOMETRICSANS1-SEMIBOLD" panose="020B0400020000000000" pitchFamily="34" charset="77"/>
                  <a:ea typeface="+mn-ea"/>
                  <a:cs typeface="+mn-cs"/>
                </a:rPr>
                <a:t>EFFICACY</a:t>
              </a:r>
            </a:p>
          </p:txBody>
        </p:sp>
      </p:grpSp>
      <p:grpSp>
        <p:nvGrpSpPr>
          <p:cNvPr id="5" name="Gruppieren 4">
            <a:extLst>
              <a:ext uri="{FF2B5EF4-FFF2-40B4-BE49-F238E27FC236}">
                <a16:creationId xmlns:a16="http://schemas.microsoft.com/office/drawing/2014/main" id="{63DD607F-A0A3-557C-438F-49CCDA8ECA19}"/>
              </a:ext>
            </a:extLst>
          </p:cNvPr>
          <p:cNvGrpSpPr/>
          <p:nvPr/>
        </p:nvGrpSpPr>
        <p:grpSpPr>
          <a:xfrm>
            <a:off x="4087928" y="4721406"/>
            <a:ext cx="1250650" cy="482289"/>
            <a:chOff x="8211127" y="2053081"/>
            <a:chExt cx="1250650" cy="482289"/>
          </a:xfrm>
        </p:grpSpPr>
        <p:grpSp>
          <p:nvGrpSpPr>
            <p:cNvPr id="14" name="Gruppieren 13">
              <a:extLst>
                <a:ext uri="{FF2B5EF4-FFF2-40B4-BE49-F238E27FC236}">
                  <a16:creationId xmlns:a16="http://schemas.microsoft.com/office/drawing/2014/main" id="{419F525A-8BB9-366E-0C73-3BB546F43CCE}"/>
                </a:ext>
              </a:extLst>
            </p:cNvPr>
            <p:cNvGrpSpPr/>
            <p:nvPr/>
          </p:nvGrpSpPr>
          <p:grpSpPr>
            <a:xfrm>
              <a:off x="8217477" y="2053081"/>
              <a:ext cx="1244300" cy="482289"/>
              <a:chOff x="2910981" y="5812221"/>
              <a:chExt cx="1613432" cy="625366"/>
            </a:xfrm>
          </p:grpSpPr>
          <p:sp>
            <p:nvSpPr>
              <p:cNvPr id="15" name="Oval 14">
                <a:extLst>
                  <a:ext uri="{FF2B5EF4-FFF2-40B4-BE49-F238E27FC236}">
                    <a16:creationId xmlns:a16="http://schemas.microsoft.com/office/drawing/2014/main" id="{DD2810C0-310B-90C7-BB8F-B4F8CF527BEF}"/>
                  </a:ext>
                </a:extLst>
              </p:cNvPr>
              <p:cNvSpPr/>
              <p:nvPr/>
            </p:nvSpPr>
            <p:spPr>
              <a:xfrm>
                <a:off x="3899048" y="5812221"/>
                <a:ext cx="625365" cy="62536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hteck 15">
                <a:extLst>
                  <a:ext uri="{FF2B5EF4-FFF2-40B4-BE49-F238E27FC236}">
                    <a16:creationId xmlns:a16="http://schemas.microsoft.com/office/drawing/2014/main" id="{AAB55605-6303-6497-9B66-14AAF69AC3A9}"/>
                  </a:ext>
                </a:extLst>
              </p:cNvPr>
              <p:cNvSpPr/>
              <p:nvPr/>
            </p:nvSpPr>
            <p:spPr>
              <a:xfrm>
                <a:off x="3232815" y="5812221"/>
                <a:ext cx="974828" cy="62536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731AE911-B3EC-71D4-CD40-DEF112668AF6}"/>
                  </a:ext>
                </a:extLst>
              </p:cNvPr>
              <p:cNvSpPr/>
              <p:nvPr/>
            </p:nvSpPr>
            <p:spPr>
              <a:xfrm>
                <a:off x="2910981" y="5812221"/>
                <a:ext cx="625365" cy="62536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Rectangle 9">
              <a:extLst>
                <a:ext uri="{FF2B5EF4-FFF2-40B4-BE49-F238E27FC236}">
                  <a16:creationId xmlns:a16="http://schemas.microsoft.com/office/drawing/2014/main" id="{1ABE3741-E8C4-186A-F663-D4DE17547673}"/>
                </a:ext>
              </a:extLst>
            </p:cNvPr>
            <p:cNvSpPr/>
            <p:nvPr/>
          </p:nvSpPr>
          <p:spPr>
            <a:xfrm>
              <a:off x="8211127" y="2124948"/>
              <a:ext cx="1250650"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001F60"/>
                  </a:solidFill>
                  <a:effectLst/>
                  <a:uLnTx/>
                  <a:uFillTx/>
                  <a:latin typeface="HURMEGEOMETRICSANS1-SEMIBOLD" panose="020B0400020000000000" pitchFamily="34" charset="77"/>
                  <a:ea typeface="+mn-ea"/>
                  <a:cs typeface="+mn-cs"/>
                </a:rPr>
                <a:t>SAFETY</a:t>
              </a:r>
            </a:p>
          </p:txBody>
        </p:sp>
      </p:grpSp>
      <p:pic>
        <p:nvPicPr>
          <p:cNvPr id="9" name="Grafik 8">
            <a:extLst>
              <a:ext uri="{FF2B5EF4-FFF2-40B4-BE49-F238E27FC236}">
                <a16:creationId xmlns:a16="http://schemas.microsoft.com/office/drawing/2014/main" id="{46E3A29F-9977-98BF-DB33-1DB55A2C790E}"/>
              </a:ext>
            </a:extLst>
          </p:cNvPr>
          <p:cNvPicPr>
            <a:picLocks noChangeAspect="1"/>
          </p:cNvPicPr>
          <p:nvPr/>
        </p:nvPicPr>
        <p:blipFill rotWithShape="1">
          <a:blip r:embed="rId5"/>
          <a:srcRect b="18313"/>
          <a:stretch/>
        </p:blipFill>
        <p:spPr>
          <a:xfrm>
            <a:off x="10529901" y="1729726"/>
            <a:ext cx="823859" cy="5257483"/>
          </a:xfrm>
          <a:prstGeom prst="rect">
            <a:avLst/>
          </a:prstGeom>
        </p:spPr>
      </p:pic>
      <p:sp>
        <p:nvSpPr>
          <p:cNvPr id="11" name="Rectangle 1">
            <a:extLst>
              <a:ext uri="{FF2B5EF4-FFF2-40B4-BE49-F238E27FC236}">
                <a16:creationId xmlns:a16="http://schemas.microsoft.com/office/drawing/2014/main" id="{D1A1FE4A-A6C5-7EDB-11E8-E3B1CF56430D}"/>
              </a:ext>
            </a:extLst>
          </p:cNvPr>
          <p:cNvSpPr/>
          <p:nvPr/>
        </p:nvSpPr>
        <p:spPr>
          <a:xfrm>
            <a:off x="530964" y="6422110"/>
            <a:ext cx="3422732" cy="338554"/>
          </a:xfrm>
          <a:prstGeom prst="rect">
            <a:avLst/>
          </a:prstGeom>
        </p:spPr>
        <p:txBody>
          <a:bodyPr wrap="none">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HurmeGeometricSans1 Light"/>
                <a:ea typeface="HurmeGeometricSans1 SemiBold"/>
                <a:cs typeface="HurmeGeometricSans1 SemiBold"/>
                <a:sym typeface="HurmeGeometricSans1 SemiBold"/>
              </a:rPr>
              <a:t>¹ Davidovich E, Int J </a:t>
            </a:r>
            <a:r>
              <a:rPr kumimoji="0" lang="en-US" sz="800" b="0" i="0" u="none" strike="noStrike" kern="1200" cap="none" spc="0" normalizeH="0" baseline="0" noProof="0" dirty="0" err="1">
                <a:ln>
                  <a:noFill/>
                </a:ln>
                <a:solidFill>
                  <a:prstClr val="white"/>
                </a:solidFill>
                <a:effectLst/>
                <a:uLnTx/>
                <a:uFillTx/>
                <a:latin typeface="HurmeGeometricSans1 Light"/>
                <a:ea typeface="HurmeGeometricSans1 SemiBold"/>
                <a:cs typeface="HurmeGeometricSans1 SemiBold"/>
                <a:sym typeface="HurmeGeometricSans1 SemiBold"/>
              </a:rPr>
              <a:t>Paediatr</a:t>
            </a:r>
            <a:r>
              <a:rPr kumimoji="0" lang="en-US" sz="800" b="0" i="0" u="none" strike="noStrike" kern="1200" cap="none" spc="0" normalizeH="0" baseline="0" noProof="0" dirty="0">
                <a:ln>
                  <a:noFill/>
                </a:ln>
                <a:solidFill>
                  <a:prstClr val="white"/>
                </a:solidFill>
                <a:effectLst/>
                <a:uLnTx/>
                <a:uFillTx/>
                <a:latin typeface="HurmeGeometricSans1 Light"/>
                <a:ea typeface="HurmeGeometricSans1 SemiBold"/>
                <a:cs typeface="HurmeGeometricSans1 SemiBold"/>
                <a:sym typeface="HurmeGeometricSans1 SemiBold"/>
              </a:rPr>
              <a:t> Dent. 2020 Nov 22. </a:t>
            </a:r>
            <a:r>
              <a:rPr kumimoji="0" lang="en-US" sz="800" b="0" i="0" u="none" strike="noStrike" kern="1200" cap="none" spc="0" normalizeH="0" baseline="0" noProof="0" dirty="0" err="1">
                <a:ln>
                  <a:noFill/>
                </a:ln>
                <a:solidFill>
                  <a:prstClr val="white"/>
                </a:solidFill>
                <a:effectLst/>
                <a:uLnTx/>
                <a:uFillTx/>
                <a:latin typeface="HurmeGeometricSans1 Light"/>
                <a:ea typeface="HurmeGeometricSans1 SemiBold"/>
                <a:cs typeface="HurmeGeometricSans1 SemiBold"/>
                <a:sym typeface="HurmeGeometricSans1 SemiBold"/>
              </a:rPr>
              <a:t>doi</a:t>
            </a:r>
            <a:r>
              <a:rPr kumimoji="0" lang="en-US" sz="800" b="0" i="0" u="none" strike="noStrike" kern="1200" cap="none" spc="0" normalizeH="0" baseline="0" noProof="0" dirty="0">
                <a:ln>
                  <a:noFill/>
                </a:ln>
                <a:solidFill>
                  <a:prstClr val="white"/>
                </a:solidFill>
                <a:effectLst/>
                <a:uLnTx/>
                <a:uFillTx/>
                <a:latin typeface="HurmeGeometricSans1 Light"/>
                <a:ea typeface="HurmeGeometricSans1 SemiBold"/>
                <a:cs typeface="HurmeGeometricSans1 SemiBold"/>
                <a:sym typeface="HurmeGeometricSans1 SemiBold"/>
              </a:rPr>
              <a:t>: 10.1111/ipd.127535</a:t>
            </a: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prstClr val="white"/>
                </a:solidFill>
                <a:effectLst/>
                <a:uLnTx/>
                <a:uFillTx/>
                <a:latin typeface="HurmeGeometricSans1 Light"/>
                <a:ea typeface="HurmeGeometricSans1 SemiBold"/>
                <a:cs typeface="HurmeGeometricSans1 SemiBold"/>
                <a:sym typeface="HurmeGeometricSans1 SemiBold"/>
              </a:rPr>
              <a:t>2 </a:t>
            </a:r>
            <a:r>
              <a:rPr kumimoji="0" lang="en-US" sz="800" b="0" i="0" u="none" strike="noStrike" kern="1200" cap="none" spc="0" normalizeH="0" baseline="0" noProof="0" dirty="0">
                <a:ln>
                  <a:noFill/>
                </a:ln>
                <a:solidFill>
                  <a:prstClr val="white"/>
                </a:solidFill>
                <a:effectLst/>
                <a:uLnTx/>
                <a:uFillTx/>
                <a:latin typeface="HurmeGeometricSans1 Light"/>
                <a:ea typeface="HurmeGeometricSans1 SemiBold"/>
                <a:cs typeface="HurmeGeometricSans1 SemiBold"/>
                <a:sym typeface="HurmeGeometricSans1 SemiBold"/>
              </a:rPr>
              <a:t>Data on file, publication in 2022</a:t>
            </a:r>
            <a:endParaRPr kumimoji="0" lang="en-US" sz="800" b="0" i="0" u="none" strike="noStrike" kern="1200" cap="none" spc="0" normalizeH="0" baseline="0" noProof="0" dirty="0">
              <a:ln>
                <a:noFill/>
              </a:ln>
              <a:solidFill>
                <a:prstClr val="white"/>
              </a:solidFill>
              <a:effectLst/>
              <a:uLnTx/>
              <a:uFillTx/>
              <a:latin typeface="Frutiger 45 Light" pitchFamily="2" charset="0"/>
              <a:ea typeface="HurmeGeometricSans1 SemiBold"/>
              <a:cs typeface="HurmeGeometricSans1 SemiBold"/>
              <a:sym typeface="HurmeGeometricSans1 SemiBold"/>
            </a:endParaRPr>
          </a:p>
        </p:txBody>
      </p:sp>
      <p:cxnSp>
        <p:nvCxnSpPr>
          <p:cNvPr id="28" name="Gerade Verbindung 27">
            <a:extLst>
              <a:ext uri="{FF2B5EF4-FFF2-40B4-BE49-F238E27FC236}">
                <a16:creationId xmlns:a16="http://schemas.microsoft.com/office/drawing/2014/main" id="{631DADD7-70BA-FAFC-8731-3908B7FAC448}"/>
              </a:ext>
            </a:extLst>
          </p:cNvPr>
          <p:cNvCxnSpPr>
            <a:cxnSpLocks/>
          </p:cNvCxnSpPr>
          <p:nvPr/>
        </p:nvCxnSpPr>
        <p:spPr>
          <a:xfrm>
            <a:off x="4716053" y="2219589"/>
            <a:ext cx="2328" cy="2501817"/>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 name="Gerade Verbindung 28">
            <a:extLst>
              <a:ext uri="{FF2B5EF4-FFF2-40B4-BE49-F238E27FC236}">
                <a16:creationId xmlns:a16="http://schemas.microsoft.com/office/drawing/2014/main" id="{DC666647-0DC9-772B-5F6D-5066C5761C99}"/>
              </a:ext>
            </a:extLst>
          </p:cNvPr>
          <p:cNvCxnSpPr>
            <a:cxnSpLocks/>
          </p:cNvCxnSpPr>
          <p:nvPr/>
        </p:nvCxnSpPr>
        <p:spPr>
          <a:xfrm flipH="1">
            <a:off x="3157468" y="3470497"/>
            <a:ext cx="1555785" cy="0"/>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grpSp>
        <p:nvGrpSpPr>
          <p:cNvPr id="69" name="Gruppieren 68">
            <a:extLst>
              <a:ext uri="{FF2B5EF4-FFF2-40B4-BE49-F238E27FC236}">
                <a16:creationId xmlns:a16="http://schemas.microsoft.com/office/drawing/2014/main" id="{BC8ACEA0-53FC-F41C-4CCD-2DB97A971B60}"/>
              </a:ext>
            </a:extLst>
          </p:cNvPr>
          <p:cNvGrpSpPr/>
          <p:nvPr/>
        </p:nvGrpSpPr>
        <p:grpSpPr>
          <a:xfrm>
            <a:off x="6050426" y="2520222"/>
            <a:ext cx="1771986" cy="1564925"/>
            <a:chOff x="6154930" y="2467970"/>
            <a:chExt cx="1771986" cy="1564925"/>
          </a:xfrm>
        </p:grpSpPr>
        <p:grpSp>
          <p:nvGrpSpPr>
            <p:cNvPr id="12" name="Gruppieren 11">
              <a:extLst>
                <a:ext uri="{FF2B5EF4-FFF2-40B4-BE49-F238E27FC236}">
                  <a16:creationId xmlns:a16="http://schemas.microsoft.com/office/drawing/2014/main" id="{22E7CA72-03BD-FC11-E773-DEF4080CD80A}"/>
                </a:ext>
              </a:extLst>
            </p:cNvPr>
            <p:cNvGrpSpPr/>
            <p:nvPr/>
          </p:nvGrpSpPr>
          <p:grpSpPr>
            <a:xfrm>
              <a:off x="6160057" y="2467970"/>
              <a:ext cx="1766859" cy="482291"/>
              <a:chOff x="1153190" y="1448644"/>
              <a:chExt cx="1766859" cy="482291"/>
            </a:xfrm>
          </p:grpSpPr>
          <p:sp>
            <p:nvSpPr>
              <p:cNvPr id="33" name="Rechteck 32">
                <a:extLst>
                  <a:ext uri="{FF2B5EF4-FFF2-40B4-BE49-F238E27FC236}">
                    <a16:creationId xmlns:a16="http://schemas.microsoft.com/office/drawing/2014/main" id="{B41C27DC-2D5F-C435-2357-B18031FCD1E1}"/>
                  </a:ext>
                </a:extLst>
              </p:cNvPr>
              <p:cNvSpPr/>
              <p:nvPr/>
            </p:nvSpPr>
            <p:spPr>
              <a:xfrm>
                <a:off x="1365444" y="1448646"/>
                <a:ext cx="1313055" cy="48228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BA615DC2-9042-2D11-DB03-6A4AF70DC98E}"/>
                  </a:ext>
                </a:extLst>
              </p:cNvPr>
              <p:cNvSpPr/>
              <p:nvPr/>
            </p:nvSpPr>
            <p:spPr>
              <a:xfrm>
                <a:off x="2437760" y="1448644"/>
                <a:ext cx="482289" cy="482289"/>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1B415449-89D6-E457-856F-FCEFB529C158}"/>
                  </a:ext>
                </a:extLst>
              </p:cNvPr>
              <p:cNvSpPr/>
              <p:nvPr/>
            </p:nvSpPr>
            <p:spPr>
              <a:xfrm>
                <a:off x="1153190" y="1448646"/>
                <a:ext cx="482289" cy="482289"/>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8" name="Rectangle 29">
              <a:extLst>
                <a:ext uri="{FF2B5EF4-FFF2-40B4-BE49-F238E27FC236}">
                  <a16:creationId xmlns:a16="http://schemas.microsoft.com/office/drawing/2014/main" id="{792A658D-811D-927A-2111-8E544E0A1DD7}"/>
                </a:ext>
              </a:extLst>
            </p:cNvPr>
            <p:cNvSpPr/>
            <p:nvPr/>
          </p:nvSpPr>
          <p:spPr>
            <a:xfrm>
              <a:off x="6154930" y="2495269"/>
              <a:ext cx="177198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001F60"/>
                  </a:solidFill>
                  <a:effectLst/>
                  <a:uLnTx/>
                  <a:uFillTx/>
                  <a:latin typeface="HURMEGEOMETRICSANS1-SEMIBOLD" panose="020B0500020000000000" pitchFamily="34" charset="77"/>
                  <a:ea typeface="+mn-ea"/>
                  <a:cs typeface="Gotham-Medium" pitchFamily="50" charset="0"/>
                </a:rPr>
                <a:t>PLAQUE REDUCTION AT SINGLE USE</a:t>
              </a:r>
              <a:r>
                <a:rPr kumimoji="0" lang="en-US" sz="1200" b="1" i="0" u="none" strike="noStrike" kern="1200" cap="none" spc="0" normalizeH="0" baseline="30000" noProof="0" dirty="0">
                  <a:ln>
                    <a:noFill/>
                  </a:ln>
                  <a:solidFill>
                    <a:srgbClr val="001F60"/>
                  </a:solidFill>
                  <a:effectLst/>
                  <a:uLnTx/>
                  <a:uFillTx/>
                  <a:latin typeface="HURMEGEOMETRICSANS1-SEMIBOLD" panose="020B0500020000000000" pitchFamily="34" charset="77"/>
                  <a:ea typeface="+mn-ea"/>
                  <a:cs typeface="Gotham-Medium" pitchFamily="50" charset="0"/>
                </a:rPr>
                <a:t>1</a:t>
              </a:r>
            </a:p>
          </p:txBody>
        </p:sp>
        <p:sp>
          <p:nvSpPr>
            <p:cNvPr id="37" name="Textfeld 36">
              <a:extLst>
                <a:ext uri="{FF2B5EF4-FFF2-40B4-BE49-F238E27FC236}">
                  <a16:creationId xmlns:a16="http://schemas.microsoft.com/office/drawing/2014/main" id="{849C722F-0051-24C6-74BB-A362774E7662}"/>
                </a:ext>
              </a:extLst>
            </p:cNvPr>
            <p:cNvSpPr txBox="1"/>
            <p:nvPr/>
          </p:nvSpPr>
          <p:spPr>
            <a:xfrm>
              <a:off x="6154930" y="2992150"/>
              <a:ext cx="1769658"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HURMEGEOMETRICSANS1-SEMIBOLD" panose="020B0500020000000000" pitchFamily="34" charset="77"/>
                  <a:ea typeface="+mn-ea"/>
                  <a:cs typeface="Gotham-Medium" pitchFamily="50" charset="0"/>
                </a:rPr>
                <a:t>1.3x greater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Gotham-Medium" pitchFamily="50" charset="0"/>
                </a:rPr>
                <a:t>in the primary dentition</a:t>
              </a:r>
            </a:p>
          </p:txBody>
        </p:sp>
        <p:sp>
          <p:nvSpPr>
            <p:cNvPr id="51" name="Textfeld 50">
              <a:extLst>
                <a:ext uri="{FF2B5EF4-FFF2-40B4-BE49-F238E27FC236}">
                  <a16:creationId xmlns:a16="http://schemas.microsoft.com/office/drawing/2014/main" id="{7EE14537-BF6E-6A1F-D45B-4234B1523E31}"/>
                </a:ext>
              </a:extLst>
            </p:cNvPr>
            <p:cNvSpPr txBox="1"/>
            <p:nvPr/>
          </p:nvSpPr>
          <p:spPr>
            <a:xfrm>
              <a:off x="6154930" y="3538974"/>
              <a:ext cx="1771986"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HURMEGEOMETRICSANS1-SEMIBOLD" panose="020B0500020000000000" pitchFamily="34" charset="77"/>
                  <a:ea typeface="+mn-ea"/>
                  <a:cs typeface="Gotham-Medium" pitchFamily="50" charset="0"/>
                </a:rPr>
                <a:t>1.5x greater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Gotham-Medium" pitchFamily="50" charset="0"/>
                </a:rPr>
                <a:t>in the mixed dentition</a:t>
              </a:r>
            </a:p>
          </p:txBody>
        </p:sp>
        <p:sp>
          <p:nvSpPr>
            <p:cNvPr id="52" name="Freihandform 51">
              <a:extLst>
                <a:ext uri="{FF2B5EF4-FFF2-40B4-BE49-F238E27FC236}">
                  <a16:creationId xmlns:a16="http://schemas.microsoft.com/office/drawing/2014/main" id="{EF03CAAE-D370-CEB1-EEA7-528EAD4DE673}"/>
                </a:ext>
              </a:extLst>
            </p:cNvPr>
            <p:cNvSpPr/>
            <p:nvPr/>
          </p:nvSpPr>
          <p:spPr>
            <a:xfrm>
              <a:off x="6160057" y="3001982"/>
              <a:ext cx="1766859" cy="482292"/>
            </a:xfrm>
            <a:custGeom>
              <a:avLst/>
              <a:gdLst>
                <a:gd name="connsiteX0" fmla="*/ 1525714 w 1766859"/>
                <a:gd name="connsiteY0" fmla="*/ 0 h 482292"/>
                <a:gd name="connsiteX1" fmla="*/ 1766859 w 1766859"/>
                <a:gd name="connsiteY1" fmla="*/ 241145 h 482292"/>
                <a:gd name="connsiteX2" fmla="*/ 1525714 w 1766859"/>
                <a:gd name="connsiteY2" fmla="*/ 482290 h 482292"/>
                <a:gd name="connsiteX3" fmla="*/ 1525308 w 1766859"/>
                <a:gd name="connsiteY3" fmla="*/ 482249 h 482292"/>
                <a:gd name="connsiteX4" fmla="*/ 1525308 w 1766859"/>
                <a:gd name="connsiteY4" fmla="*/ 482291 h 482292"/>
                <a:gd name="connsiteX5" fmla="*/ 241155 w 1766859"/>
                <a:gd name="connsiteY5" fmla="*/ 482291 h 482292"/>
                <a:gd name="connsiteX6" fmla="*/ 241145 w 1766859"/>
                <a:gd name="connsiteY6" fmla="*/ 482292 h 482292"/>
                <a:gd name="connsiteX7" fmla="*/ 241135 w 1766859"/>
                <a:gd name="connsiteY7" fmla="*/ 482291 h 482292"/>
                <a:gd name="connsiteX8" fmla="*/ 212253 w 1766859"/>
                <a:gd name="connsiteY8" fmla="*/ 482291 h 482292"/>
                <a:gd name="connsiteX9" fmla="*/ 212253 w 1766859"/>
                <a:gd name="connsiteY9" fmla="*/ 479380 h 482292"/>
                <a:gd name="connsiteX10" fmla="*/ 192546 w 1766859"/>
                <a:gd name="connsiteY10" fmla="*/ 477393 h 482292"/>
                <a:gd name="connsiteX11" fmla="*/ 0 w 1766859"/>
                <a:gd name="connsiteY11" fmla="*/ 241147 h 482292"/>
                <a:gd name="connsiteX12" fmla="*/ 192546 w 1766859"/>
                <a:gd name="connsiteY12" fmla="*/ 4901 h 482292"/>
                <a:gd name="connsiteX13" fmla="*/ 212253 w 1766859"/>
                <a:gd name="connsiteY13" fmla="*/ 2915 h 482292"/>
                <a:gd name="connsiteX14" fmla="*/ 212253 w 1766859"/>
                <a:gd name="connsiteY14" fmla="*/ 2 h 482292"/>
                <a:gd name="connsiteX15" fmla="*/ 241145 w 1766859"/>
                <a:gd name="connsiteY15" fmla="*/ 2 h 482292"/>
                <a:gd name="connsiteX16" fmla="*/ 1525308 w 1766859"/>
                <a:gd name="connsiteY16" fmla="*/ 2 h 482292"/>
                <a:gd name="connsiteX17" fmla="*/ 1525308 w 1766859"/>
                <a:gd name="connsiteY17" fmla="*/ 41 h 48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66859" h="482292">
                  <a:moveTo>
                    <a:pt x="1525714" y="0"/>
                  </a:moveTo>
                  <a:cubicBezTo>
                    <a:pt x="1658895" y="0"/>
                    <a:pt x="1766859" y="107964"/>
                    <a:pt x="1766859" y="241145"/>
                  </a:cubicBezTo>
                  <a:cubicBezTo>
                    <a:pt x="1766859" y="374326"/>
                    <a:pt x="1658895" y="482290"/>
                    <a:pt x="1525714" y="482290"/>
                  </a:cubicBezTo>
                  <a:lnTo>
                    <a:pt x="1525308" y="482249"/>
                  </a:lnTo>
                  <a:lnTo>
                    <a:pt x="1525308" y="482291"/>
                  </a:lnTo>
                  <a:lnTo>
                    <a:pt x="241155" y="482291"/>
                  </a:lnTo>
                  <a:lnTo>
                    <a:pt x="241145" y="482292"/>
                  </a:lnTo>
                  <a:lnTo>
                    <a:pt x="241135" y="482291"/>
                  </a:lnTo>
                  <a:lnTo>
                    <a:pt x="212253" y="482291"/>
                  </a:lnTo>
                  <a:lnTo>
                    <a:pt x="212253" y="479380"/>
                  </a:lnTo>
                  <a:lnTo>
                    <a:pt x="192546" y="477393"/>
                  </a:lnTo>
                  <a:cubicBezTo>
                    <a:pt x="82660" y="454907"/>
                    <a:pt x="0" y="357680"/>
                    <a:pt x="0" y="241147"/>
                  </a:cubicBezTo>
                  <a:cubicBezTo>
                    <a:pt x="0" y="124614"/>
                    <a:pt x="82660" y="27387"/>
                    <a:pt x="192546" y="4901"/>
                  </a:cubicBezTo>
                  <a:lnTo>
                    <a:pt x="212253" y="2915"/>
                  </a:lnTo>
                  <a:lnTo>
                    <a:pt x="212253" y="2"/>
                  </a:lnTo>
                  <a:lnTo>
                    <a:pt x="241145" y="2"/>
                  </a:lnTo>
                  <a:lnTo>
                    <a:pt x="1525308" y="2"/>
                  </a:lnTo>
                  <a:lnTo>
                    <a:pt x="1525308" y="41"/>
                  </a:lnTo>
                  <a:close/>
                </a:path>
              </a:pathLst>
            </a:custGeom>
            <a:noFill/>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ihandform 52">
              <a:extLst>
                <a:ext uri="{FF2B5EF4-FFF2-40B4-BE49-F238E27FC236}">
                  <a16:creationId xmlns:a16="http://schemas.microsoft.com/office/drawing/2014/main" id="{E67DE874-1FC1-CA61-F8D4-038137801F06}"/>
                </a:ext>
              </a:extLst>
            </p:cNvPr>
            <p:cNvSpPr/>
            <p:nvPr/>
          </p:nvSpPr>
          <p:spPr>
            <a:xfrm>
              <a:off x="6160057" y="3550603"/>
              <a:ext cx="1766859" cy="482292"/>
            </a:xfrm>
            <a:custGeom>
              <a:avLst/>
              <a:gdLst>
                <a:gd name="connsiteX0" fmla="*/ 1525714 w 1766859"/>
                <a:gd name="connsiteY0" fmla="*/ 0 h 482292"/>
                <a:gd name="connsiteX1" fmla="*/ 1766859 w 1766859"/>
                <a:gd name="connsiteY1" fmla="*/ 241145 h 482292"/>
                <a:gd name="connsiteX2" fmla="*/ 1525714 w 1766859"/>
                <a:gd name="connsiteY2" fmla="*/ 482290 h 482292"/>
                <a:gd name="connsiteX3" fmla="*/ 1525308 w 1766859"/>
                <a:gd name="connsiteY3" fmla="*/ 482249 h 482292"/>
                <a:gd name="connsiteX4" fmla="*/ 1525308 w 1766859"/>
                <a:gd name="connsiteY4" fmla="*/ 482291 h 482292"/>
                <a:gd name="connsiteX5" fmla="*/ 241155 w 1766859"/>
                <a:gd name="connsiteY5" fmla="*/ 482291 h 482292"/>
                <a:gd name="connsiteX6" fmla="*/ 241145 w 1766859"/>
                <a:gd name="connsiteY6" fmla="*/ 482292 h 482292"/>
                <a:gd name="connsiteX7" fmla="*/ 241135 w 1766859"/>
                <a:gd name="connsiteY7" fmla="*/ 482291 h 482292"/>
                <a:gd name="connsiteX8" fmla="*/ 212253 w 1766859"/>
                <a:gd name="connsiteY8" fmla="*/ 482291 h 482292"/>
                <a:gd name="connsiteX9" fmla="*/ 212253 w 1766859"/>
                <a:gd name="connsiteY9" fmla="*/ 479380 h 482292"/>
                <a:gd name="connsiteX10" fmla="*/ 192546 w 1766859"/>
                <a:gd name="connsiteY10" fmla="*/ 477393 h 482292"/>
                <a:gd name="connsiteX11" fmla="*/ 0 w 1766859"/>
                <a:gd name="connsiteY11" fmla="*/ 241147 h 482292"/>
                <a:gd name="connsiteX12" fmla="*/ 192546 w 1766859"/>
                <a:gd name="connsiteY12" fmla="*/ 4901 h 482292"/>
                <a:gd name="connsiteX13" fmla="*/ 212253 w 1766859"/>
                <a:gd name="connsiteY13" fmla="*/ 2915 h 482292"/>
                <a:gd name="connsiteX14" fmla="*/ 212253 w 1766859"/>
                <a:gd name="connsiteY14" fmla="*/ 2 h 482292"/>
                <a:gd name="connsiteX15" fmla="*/ 241145 w 1766859"/>
                <a:gd name="connsiteY15" fmla="*/ 2 h 482292"/>
                <a:gd name="connsiteX16" fmla="*/ 1525308 w 1766859"/>
                <a:gd name="connsiteY16" fmla="*/ 2 h 482292"/>
                <a:gd name="connsiteX17" fmla="*/ 1525308 w 1766859"/>
                <a:gd name="connsiteY17" fmla="*/ 41 h 48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66859" h="482292">
                  <a:moveTo>
                    <a:pt x="1525714" y="0"/>
                  </a:moveTo>
                  <a:cubicBezTo>
                    <a:pt x="1658895" y="0"/>
                    <a:pt x="1766859" y="107964"/>
                    <a:pt x="1766859" y="241145"/>
                  </a:cubicBezTo>
                  <a:cubicBezTo>
                    <a:pt x="1766859" y="374326"/>
                    <a:pt x="1658895" y="482290"/>
                    <a:pt x="1525714" y="482290"/>
                  </a:cubicBezTo>
                  <a:lnTo>
                    <a:pt x="1525308" y="482249"/>
                  </a:lnTo>
                  <a:lnTo>
                    <a:pt x="1525308" y="482291"/>
                  </a:lnTo>
                  <a:lnTo>
                    <a:pt x="241155" y="482291"/>
                  </a:lnTo>
                  <a:lnTo>
                    <a:pt x="241145" y="482292"/>
                  </a:lnTo>
                  <a:lnTo>
                    <a:pt x="241135" y="482291"/>
                  </a:lnTo>
                  <a:lnTo>
                    <a:pt x="212253" y="482291"/>
                  </a:lnTo>
                  <a:lnTo>
                    <a:pt x="212253" y="479380"/>
                  </a:lnTo>
                  <a:lnTo>
                    <a:pt x="192546" y="477393"/>
                  </a:lnTo>
                  <a:cubicBezTo>
                    <a:pt x="82660" y="454907"/>
                    <a:pt x="0" y="357680"/>
                    <a:pt x="0" y="241147"/>
                  </a:cubicBezTo>
                  <a:cubicBezTo>
                    <a:pt x="0" y="124614"/>
                    <a:pt x="82660" y="27387"/>
                    <a:pt x="192546" y="4901"/>
                  </a:cubicBezTo>
                  <a:lnTo>
                    <a:pt x="212253" y="2915"/>
                  </a:lnTo>
                  <a:lnTo>
                    <a:pt x="212253" y="2"/>
                  </a:lnTo>
                  <a:lnTo>
                    <a:pt x="241145" y="2"/>
                  </a:lnTo>
                  <a:lnTo>
                    <a:pt x="1525308" y="2"/>
                  </a:lnTo>
                  <a:lnTo>
                    <a:pt x="1525308" y="41"/>
                  </a:lnTo>
                  <a:close/>
                </a:path>
              </a:pathLst>
            </a:custGeom>
            <a:noFill/>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54" name="Gerade Verbindung 53">
              <a:extLst>
                <a:ext uri="{FF2B5EF4-FFF2-40B4-BE49-F238E27FC236}">
                  <a16:creationId xmlns:a16="http://schemas.microsoft.com/office/drawing/2014/main" id="{8BCF565A-C0A9-22BA-B3CC-FD41BA34FC42}"/>
                </a:ext>
              </a:extLst>
            </p:cNvPr>
            <p:cNvCxnSpPr>
              <a:cxnSpLocks/>
            </p:cNvCxnSpPr>
            <p:nvPr/>
          </p:nvCxnSpPr>
          <p:spPr>
            <a:xfrm>
              <a:off x="7008349" y="2907971"/>
              <a:ext cx="0" cy="94011"/>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55" name="Gerade Verbindung 54">
              <a:extLst>
                <a:ext uri="{FF2B5EF4-FFF2-40B4-BE49-F238E27FC236}">
                  <a16:creationId xmlns:a16="http://schemas.microsoft.com/office/drawing/2014/main" id="{7227F1A8-BC18-DE89-4B99-1615C8A7BC7B}"/>
                </a:ext>
              </a:extLst>
            </p:cNvPr>
            <p:cNvCxnSpPr>
              <a:cxnSpLocks/>
            </p:cNvCxnSpPr>
            <p:nvPr/>
          </p:nvCxnSpPr>
          <p:spPr>
            <a:xfrm>
              <a:off x="7008349" y="3484274"/>
              <a:ext cx="0" cy="65699"/>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70" name="Gruppieren 69">
            <a:extLst>
              <a:ext uri="{FF2B5EF4-FFF2-40B4-BE49-F238E27FC236}">
                <a16:creationId xmlns:a16="http://schemas.microsoft.com/office/drawing/2014/main" id="{63ACDB1C-AF36-CDE9-A987-CECF798C5C47}"/>
              </a:ext>
            </a:extLst>
          </p:cNvPr>
          <p:cNvGrpSpPr/>
          <p:nvPr/>
        </p:nvGrpSpPr>
        <p:grpSpPr>
          <a:xfrm>
            <a:off x="8160425" y="2520222"/>
            <a:ext cx="1797645" cy="1564925"/>
            <a:chOff x="8298350" y="2467970"/>
            <a:chExt cx="1797645" cy="1564925"/>
          </a:xfrm>
        </p:grpSpPr>
        <p:grpSp>
          <p:nvGrpSpPr>
            <p:cNvPr id="58" name="Gruppieren 57">
              <a:extLst>
                <a:ext uri="{FF2B5EF4-FFF2-40B4-BE49-F238E27FC236}">
                  <a16:creationId xmlns:a16="http://schemas.microsoft.com/office/drawing/2014/main" id="{AFAF85D2-2134-3275-BF85-06CD9100E946}"/>
                </a:ext>
              </a:extLst>
            </p:cNvPr>
            <p:cNvGrpSpPr/>
            <p:nvPr/>
          </p:nvGrpSpPr>
          <p:grpSpPr>
            <a:xfrm>
              <a:off x="8321404" y="2467970"/>
              <a:ext cx="1766859" cy="482291"/>
              <a:chOff x="1153190" y="1448644"/>
              <a:chExt cx="1766859" cy="482291"/>
            </a:xfrm>
          </p:grpSpPr>
          <p:sp>
            <p:nvSpPr>
              <p:cNvPr id="59" name="Rechteck 58">
                <a:extLst>
                  <a:ext uri="{FF2B5EF4-FFF2-40B4-BE49-F238E27FC236}">
                    <a16:creationId xmlns:a16="http://schemas.microsoft.com/office/drawing/2014/main" id="{370751D3-B868-8816-5C0C-D6ECDA3C6811}"/>
                  </a:ext>
                </a:extLst>
              </p:cNvPr>
              <p:cNvSpPr/>
              <p:nvPr/>
            </p:nvSpPr>
            <p:spPr>
              <a:xfrm>
                <a:off x="1365444" y="1448646"/>
                <a:ext cx="1313055" cy="48228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Oval 59">
                <a:extLst>
                  <a:ext uri="{FF2B5EF4-FFF2-40B4-BE49-F238E27FC236}">
                    <a16:creationId xmlns:a16="http://schemas.microsoft.com/office/drawing/2014/main" id="{855F0752-7FFC-0246-CEB1-B2D15EF849D6}"/>
                  </a:ext>
                </a:extLst>
              </p:cNvPr>
              <p:cNvSpPr/>
              <p:nvPr/>
            </p:nvSpPr>
            <p:spPr>
              <a:xfrm>
                <a:off x="2437760" y="1448644"/>
                <a:ext cx="482289" cy="482289"/>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CFAFA767-68B8-A697-6969-613F061AD3DB}"/>
                  </a:ext>
                </a:extLst>
              </p:cNvPr>
              <p:cNvSpPr/>
              <p:nvPr/>
            </p:nvSpPr>
            <p:spPr>
              <a:xfrm>
                <a:off x="1153190" y="1448646"/>
                <a:ext cx="482289" cy="482289"/>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2" name="Rectangle 29">
              <a:extLst>
                <a:ext uri="{FF2B5EF4-FFF2-40B4-BE49-F238E27FC236}">
                  <a16:creationId xmlns:a16="http://schemas.microsoft.com/office/drawing/2014/main" id="{6AB66DA3-ECCD-0F1B-7C3E-ADE8ECFC5D74}"/>
                </a:ext>
              </a:extLst>
            </p:cNvPr>
            <p:cNvSpPr/>
            <p:nvPr/>
          </p:nvSpPr>
          <p:spPr>
            <a:xfrm>
              <a:off x="8298350" y="2490141"/>
              <a:ext cx="178991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001F60"/>
                  </a:solidFill>
                  <a:effectLst/>
                  <a:uLnTx/>
                  <a:uFillTx/>
                  <a:latin typeface="HURMEGEOMETRICSANS1-SEMIBOLD" panose="020B0500020000000000" pitchFamily="34" charset="77"/>
                  <a:ea typeface="+mn-ea"/>
                  <a:cs typeface="Gotham-Medium" pitchFamily="50" charset="0"/>
                </a:rPr>
                <a:t>PLAQUE REDUCTION AT 4 WEEKS</a:t>
              </a:r>
              <a:r>
                <a:rPr kumimoji="0" lang="en-US" sz="1200" b="1" i="0" u="none" strike="noStrike" kern="1200" cap="none" spc="0" normalizeH="0" baseline="30000" noProof="0" dirty="0">
                  <a:ln>
                    <a:noFill/>
                  </a:ln>
                  <a:solidFill>
                    <a:srgbClr val="001F60"/>
                  </a:solidFill>
                  <a:effectLst/>
                  <a:uLnTx/>
                  <a:uFillTx/>
                  <a:latin typeface="HURMEGEOMETRICSANS1-SEMIBOLD" panose="020B0500020000000000" pitchFamily="34" charset="77"/>
                  <a:ea typeface="+mn-ea"/>
                  <a:cs typeface="Gotham-Medium" pitchFamily="50" charset="0"/>
                </a:rPr>
                <a:t>2</a:t>
              </a:r>
            </a:p>
          </p:txBody>
        </p:sp>
        <p:sp>
          <p:nvSpPr>
            <p:cNvPr id="63" name="Textfeld 62">
              <a:extLst>
                <a:ext uri="{FF2B5EF4-FFF2-40B4-BE49-F238E27FC236}">
                  <a16:creationId xmlns:a16="http://schemas.microsoft.com/office/drawing/2014/main" id="{8C0DB41D-2E44-24C8-7A90-3011357C6988}"/>
                </a:ext>
              </a:extLst>
            </p:cNvPr>
            <p:cNvSpPr txBox="1"/>
            <p:nvPr/>
          </p:nvSpPr>
          <p:spPr>
            <a:xfrm>
              <a:off x="8326340" y="2992150"/>
              <a:ext cx="1769655"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HURMEGEOMETRICSANS1-SEMIBOLD" panose="020B0500020000000000" pitchFamily="34" charset="77"/>
                  <a:ea typeface="+mn-ea"/>
                  <a:cs typeface="Gotham-Medium" pitchFamily="50" charset="0"/>
                </a:rPr>
                <a:t>1.6x greater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Gotham-Medium" pitchFamily="50" charset="0"/>
                </a:rPr>
                <a:t>in the primary dentition</a:t>
              </a:r>
            </a:p>
          </p:txBody>
        </p:sp>
        <p:sp>
          <p:nvSpPr>
            <p:cNvPr id="64" name="Textfeld 63">
              <a:extLst>
                <a:ext uri="{FF2B5EF4-FFF2-40B4-BE49-F238E27FC236}">
                  <a16:creationId xmlns:a16="http://schemas.microsoft.com/office/drawing/2014/main" id="{AD7FEE73-B278-9D6A-DD19-C1C31391ECEC}"/>
                </a:ext>
              </a:extLst>
            </p:cNvPr>
            <p:cNvSpPr txBox="1"/>
            <p:nvPr/>
          </p:nvSpPr>
          <p:spPr>
            <a:xfrm>
              <a:off x="8321403" y="3538974"/>
              <a:ext cx="1766857" cy="4462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HURMEGEOMETRICSANS1-SEMIBOLD" panose="020B0500020000000000" pitchFamily="34" charset="77"/>
                  <a:ea typeface="+mn-ea"/>
                  <a:cs typeface="Gotham-Medium" pitchFamily="50" charset="0"/>
                </a:rPr>
                <a:t>1.9x greater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Gotham-Medium" pitchFamily="50" charset="0"/>
                </a:rPr>
                <a:t>in the mixed dentition</a:t>
              </a:r>
            </a:p>
          </p:txBody>
        </p:sp>
        <p:sp>
          <p:nvSpPr>
            <p:cNvPr id="65" name="Freihandform 64">
              <a:extLst>
                <a:ext uri="{FF2B5EF4-FFF2-40B4-BE49-F238E27FC236}">
                  <a16:creationId xmlns:a16="http://schemas.microsoft.com/office/drawing/2014/main" id="{220E0B40-6E78-AF97-824F-4A97DA2C5364}"/>
                </a:ext>
              </a:extLst>
            </p:cNvPr>
            <p:cNvSpPr/>
            <p:nvPr/>
          </p:nvSpPr>
          <p:spPr>
            <a:xfrm>
              <a:off x="8321404" y="3001982"/>
              <a:ext cx="1766859" cy="482292"/>
            </a:xfrm>
            <a:custGeom>
              <a:avLst/>
              <a:gdLst>
                <a:gd name="connsiteX0" fmla="*/ 1525714 w 1766859"/>
                <a:gd name="connsiteY0" fmla="*/ 0 h 482292"/>
                <a:gd name="connsiteX1" fmla="*/ 1766859 w 1766859"/>
                <a:gd name="connsiteY1" fmla="*/ 241145 h 482292"/>
                <a:gd name="connsiteX2" fmla="*/ 1525714 w 1766859"/>
                <a:gd name="connsiteY2" fmla="*/ 482290 h 482292"/>
                <a:gd name="connsiteX3" fmla="*/ 1525308 w 1766859"/>
                <a:gd name="connsiteY3" fmla="*/ 482249 h 482292"/>
                <a:gd name="connsiteX4" fmla="*/ 1525308 w 1766859"/>
                <a:gd name="connsiteY4" fmla="*/ 482291 h 482292"/>
                <a:gd name="connsiteX5" fmla="*/ 241155 w 1766859"/>
                <a:gd name="connsiteY5" fmla="*/ 482291 h 482292"/>
                <a:gd name="connsiteX6" fmla="*/ 241145 w 1766859"/>
                <a:gd name="connsiteY6" fmla="*/ 482292 h 482292"/>
                <a:gd name="connsiteX7" fmla="*/ 241135 w 1766859"/>
                <a:gd name="connsiteY7" fmla="*/ 482291 h 482292"/>
                <a:gd name="connsiteX8" fmla="*/ 212253 w 1766859"/>
                <a:gd name="connsiteY8" fmla="*/ 482291 h 482292"/>
                <a:gd name="connsiteX9" fmla="*/ 212253 w 1766859"/>
                <a:gd name="connsiteY9" fmla="*/ 479380 h 482292"/>
                <a:gd name="connsiteX10" fmla="*/ 192546 w 1766859"/>
                <a:gd name="connsiteY10" fmla="*/ 477393 h 482292"/>
                <a:gd name="connsiteX11" fmla="*/ 0 w 1766859"/>
                <a:gd name="connsiteY11" fmla="*/ 241147 h 482292"/>
                <a:gd name="connsiteX12" fmla="*/ 192546 w 1766859"/>
                <a:gd name="connsiteY12" fmla="*/ 4901 h 482292"/>
                <a:gd name="connsiteX13" fmla="*/ 212253 w 1766859"/>
                <a:gd name="connsiteY13" fmla="*/ 2915 h 482292"/>
                <a:gd name="connsiteX14" fmla="*/ 212253 w 1766859"/>
                <a:gd name="connsiteY14" fmla="*/ 2 h 482292"/>
                <a:gd name="connsiteX15" fmla="*/ 241145 w 1766859"/>
                <a:gd name="connsiteY15" fmla="*/ 2 h 482292"/>
                <a:gd name="connsiteX16" fmla="*/ 1525308 w 1766859"/>
                <a:gd name="connsiteY16" fmla="*/ 2 h 482292"/>
                <a:gd name="connsiteX17" fmla="*/ 1525308 w 1766859"/>
                <a:gd name="connsiteY17" fmla="*/ 41 h 48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66859" h="482292">
                  <a:moveTo>
                    <a:pt x="1525714" y="0"/>
                  </a:moveTo>
                  <a:cubicBezTo>
                    <a:pt x="1658895" y="0"/>
                    <a:pt x="1766859" y="107964"/>
                    <a:pt x="1766859" y="241145"/>
                  </a:cubicBezTo>
                  <a:cubicBezTo>
                    <a:pt x="1766859" y="374326"/>
                    <a:pt x="1658895" y="482290"/>
                    <a:pt x="1525714" y="482290"/>
                  </a:cubicBezTo>
                  <a:lnTo>
                    <a:pt x="1525308" y="482249"/>
                  </a:lnTo>
                  <a:lnTo>
                    <a:pt x="1525308" y="482291"/>
                  </a:lnTo>
                  <a:lnTo>
                    <a:pt x="241155" y="482291"/>
                  </a:lnTo>
                  <a:lnTo>
                    <a:pt x="241145" y="482292"/>
                  </a:lnTo>
                  <a:lnTo>
                    <a:pt x="241135" y="482291"/>
                  </a:lnTo>
                  <a:lnTo>
                    <a:pt x="212253" y="482291"/>
                  </a:lnTo>
                  <a:lnTo>
                    <a:pt x="212253" y="479380"/>
                  </a:lnTo>
                  <a:lnTo>
                    <a:pt x="192546" y="477393"/>
                  </a:lnTo>
                  <a:cubicBezTo>
                    <a:pt x="82660" y="454907"/>
                    <a:pt x="0" y="357680"/>
                    <a:pt x="0" y="241147"/>
                  </a:cubicBezTo>
                  <a:cubicBezTo>
                    <a:pt x="0" y="124614"/>
                    <a:pt x="82660" y="27387"/>
                    <a:pt x="192546" y="4901"/>
                  </a:cubicBezTo>
                  <a:lnTo>
                    <a:pt x="212253" y="2915"/>
                  </a:lnTo>
                  <a:lnTo>
                    <a:pt x="212253" y="2"/>
                  </a:lnTo>
                  <a:lnTo>
                    <a:pt x="241145" y="2"/>
                  </a:lnTo>
                  <a:lnTo>
                    <a:pt x="1525308" y="2"/>
                  </a:lnTo>
                  <a:lnTo>
                    <a:pt x="1525308" y="41"/>
                  </a:lnTo>
                  <a:close/>
                </a:path>
              </a:pathLst>
            </a:custGeom>
            <a:noFill/>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ihandform 65">
              <a:extLst>
                <a:ext uri="{FF2B5EF4-FFF2-40B4-BE49-F238E27FC236}">
                  <a16:creationId xmlns:a16="http://schemas.microsoft.com/office/drawing/2014/main" id="{649E5527-27A0-1070-FBDA-11AA8A3184D0}"/>
                </a:ext>
              </a:extLst>
            </p:cNvPr>
            <p:cNvSpPr/>
            <p:nvPr/>
          </p:nvSpPr>
          <p:spPr>
            <a:xfrm>
              <a:off x="8321404" y="3550603"/>
              <a:ext cx="1766859" cy="482292"/>
            </a:xfrm>
            <a:custGeom>
              <a:avLst/>
              <a:gdLst>
                <a:gd name="connsiteX0" fmla="*/ 1525714 w 1766859"/>
                <a:gd name="connsiteY0" fmla="*/ 0 h 482292"/>
                <a:gd name="connsiteX1" fmla="*/ 1766859 w 1766859"/>
                <a:gd name="connsiteY1" fmla="*/ 241145 h 482292"/>
                <a:gd name="connsiteX2" fmla="*/ 1525714 w 1766859"/>
                <a:gd name="connsiteY2" fmla="*/ 482290 h 482292"/>
                <a:gd name="connsiteX3" fmla="*/ 1525308 w 1766859"/>
                <a:gd name="connsiteY3" fmla="*/ 482249 h 482292"/>
                <a:gd name="connsiteX4" fmla="*/ 1525308 w 1766859"/>
                <a:gd name="connsiteY4" fmla="*/ 482291 h 482292"/>
                <a:gd name="connsiteX5" fmla="*/ 241155 w 1766859"/>
                <a:gd name="connsiteY5" fmla="*/ 482291 h 482292"/>
                <a:gd name="connsiteX6" fmla="*/ 241145 w 1766859"/>
                <a:gd name="connsiteY6" fmla="*/ 482292 h 482292"/>
                <a:gd name="connsiteX7" fmla="*/ 241135 w 1766859"/>
                <a:gd name="connsiteY7" fmla="*/ 482291 h 482292"/>
                <a:gd name="connsiteX8" fmla="*/ 212253 w 1766859"/>
                <a:gd name="connsiteY8" fmla="*/ 482291 h 482292"/>
                <a:gd name="connsiteX9" fmla="*/ 212253 w 1766859"/>
                <a:gd name="connsiteY9" fmla="*/ 479380 h 482292"/>
                <a:gd name="connsiteX10" fmla="*/ 192546 w 1766859"/>
                <a:gd name="connsiteY10" fmla="*/ 477393 h 482292"/>
                <a:gd name="connsiteX11" fmla="*/ 0 w 1766859"/>
                <a:gd name="connsiteY11" fmla="*/ 241147 h 482292"/>
                <a:gd name="connsiteX12" fmla="*/ 192546 w 1766859"/>
                <a:gd name="connsiteY12" fmla="*/ 4901 h 482292"/>
                <a:gd name="connsiteX13" fmla="*/ 212253 w 1766859"/>
                <a:gd name="connsiteY13" fmla="*/ 2915 h 482292"/>
                <a:gd name="connsiteX14" fmla="*/ 212253 w 1766859"/>
                <a:gd name="connsiteY14" fmla="*/ 2 h 482292"/>
                <a:gd name="connsiteX15" fmla="*/ 241145 w 1766859"/>
                <a:gd name="connsiteY15" fmla="*/ 2 h 482292"/>
                <a:gd name="connsiteX16" fmla="*/ 1525308 w 1766859"/>
                <a:gd name="connsiteY16" fmla="*/ 2 h 482292"/>
                <a:gd name="connsiteX17" fmla="*/ 1525308 w 1766859"/>
                <a:gd name="connsiteY17" fmla="*/ 41 h 48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66859" h="482292">
                  <a:moveTo>
                    <a:pt x="1525714" y="0"/>
                  </a:moveTo>
                  <a:cubicBezTo>
                    <a:pt x="1658895" y="0"/>
                    <a:pt x="1766859" y="107964"/>
                    <a:pt x="1766859" y="241145"/>
                  </a:cubicBezTo>
                  <a:cubicBezTo>
                    <a:pt x="1766859" y="374326"/>
                    <a:pt x="1658895" y="482290"/>
                    <a:pt x="1525714" y="482290"/>
                  </a:cubicBezTo>
                  <a:lnTo>
                    <a:pt x="1525308" y="482249"/>
                  </a:lnTo>
                  <a:lnTo>
                    <a:pt x="1525308" y="482291"/>
                  </a:lnTo>
                  <a:lnTo>
                    <a:pt x="241155" y="482291"/>
                  </a:lnTo>
                  <a:lnTo>
                    <a:pt x="241145" y="482292"/>
                  </a:lnTo>
                  <a:lnTo>
                    <a:pt x="241135" y="482291"/>
                  </a:lnTo>
                  <a:lnTo>
                    <a:pt x="212253" y="482291"/>
                  </a:lnTo>
                  <a:lnTo>
                    <a:pt x="212253" y="479380"/>
                  </a:lnTo>
                  <a:lnTo>
                    <a:pt x="192546" y="477393"/>
                  </a:lnTo>
                  <a:cubicBezTo>
                    <a:pt x="82660" y="454907"/>
                    <a:pt x="0" y="357680"/>
                    <a:pt x="0" y="241147"/>
                  </a:cubicBezTo>
                  <a:cubicBezTo>
                    <a:pt x="0" y="124614"/>
                    <a:pt x="82660" y="27387"/>
                    <a:pt x="192546" y="4901"/>
                  </a:cubicBezTo>
                  <a:lnTo>
                    <a:pt x="212253" y="2915"/>
                  </a:lnTo>
                  <a:lnTo>
                    <a:pt x="212253" y="2"/>
                  </a:lnTo>
                  <a:lnTo>
                    <a:pt x="241145" y="2"/>
                  </a:lnTo>
                  <a:lnTo>
                    <a:pt x="1525308" y="2"/>
                  </a:lnTo>
                  <a:lnTo>
                    <a:pt x="1525308" y="41"/>
                  </a:lnTo>
                  <a:close/>
                </a:path>
              </a:pathLst>
            </a:custGeom>
            <a:noFill/>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67" name="Gerade Verbindung 66">
              <a:extLst>
                <a:ext uri="{FF2B5EF4-FFF2-40B4-BE49-F238E27FC236}">
                  <a16:creationId xmlns:a16="http://schemas.microsoft.com/office/drawing/2014/main" id="{B49C45BB-4331-5D24-9813-77682179EDA9}"/>
                </a:ext>
              </a:extLst>
            </p:cNvPr>
            <p:cNvCxnSpPr>
              <a:cxnSpLocks/>
            </p:cNvCxnSpPr>
            <p:nvPr/>
          </p:nvCxnSpPr>
          <p:spPr>
            <a:xfrm>
              <a:off x="9169696" y="2907971"/>
              <a:ext cx="0" cy="94011"/>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68" name="Gerade Verbindung 67">
              <a:extLst>
                <a:ext uri="{FF2B5EF4-FFF2-40B4-BE49-F238E27FC236}">
                  <a16:creationId xmlns:a16="http://schemas.microsoft.com/office/drawing/2014/main" id="{8E2491E0-D272-7878-B9DD-6B8EB814651F}"/>
                </a:ext>
              </a:extLst>
            </p:cNvPr>
            <p:cNvCxnSpPr>
              <a:cxnSpLocks/>
            </p:cNvCxnSpPr>
            <p:nvPr/>
          </p:nvCxnSpPr>
          <p:spPr>
            <a:xfrm>
              <a:off x="9169696" y="3484274"/>
              <a:ext cx="0" cy="65699"/>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grpSp>
      <p:sp>
        <p:nvSpPr>
          <p:cNvPr id="10" name="Titel 1">
            <a:extLst>
              <a:ext uri="{FF2B5EF4-FFF2-40B4-BE49-F238E27FC236}">
                <a16:creationId xmlns:a16="http://schemas.microsoft.com/office/drawing/2014/main" id="{CE10356D-DC4E-6EC0-43F8-8DA5C7EAC361}"/>
              </a:ext>
            </a:extLst>
          </p:cNvPr>
          <p:cNvSpPr>
            <a:spLocks noGrp="1"/>
          </p:cNvSpPr>
          <p:nvPr>
            <p:ph type="title"/>
          </p:nvPr>
        </p:nvSpPr>
        <p:spPr>
          <a:xfrm>
            <a:off x="549000" y="226997"/>
            <a:ext cx="8036200" cy="678905"/>
          </a:xfrm>
        </p:spPr>
        <p:txBody>
          <a:bodyPr/>
          <a:lstStyle/>
          <a:p>
            <a:r>
              <a:rPr lang="en-US" b="0" dirty="0">
                <a:solidFill>
                  <a:prstClr val="white"/>
                </a:solidFill>
                <a:latin typeface="HURMEGEOMETRICSANS1-LIGHT" panose="020B0400020000000000" pitchFamily="34" charset="77"/>
              </a:rPr>
              <a:t>SUPERIORITY AND SAFETY OF OR ELECTRIC TOOTHBRUSHES VERSUS MANUAL TOOTHBRUSHES FOR CHILDREN</a:t>
            </a:r>
            <a:endParaRPr lang="en-US" b="0" dirty="0">
              <a:latin typeface="HURMEGEOMETRICSANS1-LIGHT" panose="020B0400020000000000" pitchFamily="34" charset="77"/>
            </a:endParaRPr>
          </a:p>
        </p:txBody>
      </p:sp>
    </p:spTree>
    <p:extLst>
      <p:ext uri="{BB962C8B-B14F-4D97-AF65-F5344CB8AC3E}">
        <p14:creationId xmlns:p14="http://schemas.microsoft.com/office/powerpoint/2010/main" val="418425354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750FBCCA-F5C7-E6EB-9197-F3196E022AC4}"/>
              </a:ext>
            </a:extLst>
          </p:cNvPr>
          <p:cNvPicPr>
            <a:picLocks noChangeAspect="1"/>
          </p:cNvPicPr>
          <p:nvPr/>
        </p:nvPicPr>
        <p:blipFill>
          <a:blip r:embed="rId3"/>
          <a:stretch>
            <a:fillRect/>
          </a:stretch>
        </p:blipFill>
        <p:spPr>
          <a:xfrm rot="10800000">
            <a:off x="168966" y="2055469"/>
            <a:ext cx="5204884" cy="1015865"/>
          </a:xfrm>
          <a:prstGeom prst="rect">
            <a:avLst/>
          </a:prstGeom>
        </p:spPr>
      </p:pic>
      <p:pic>
        <p:nvPicPr>
          <p:cNvPr id="6" name="Grafik 5">
            <a:extLst>
              <a:ext uri="{FF2B5EF4-FFF2-40B4-BE49-F238E27FC236}">
                <a16:creationId xmlns:a16="http://schemas.microsoft.com/office/drawing/2014/main" id="{67F617FA-27E7-2646-F16D-841976DD0371}"/>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0167" t="25751" r="5504" b="19189"/>
          <a:stretch/>
        </p:blipFill>
        <p:spPr>
          <a:xfrm>
            <a:off x="6036715" y="2204314"/>
            <a:ext cx="4745585" cy="3098430"/>
          </a:xfrm>
          <a:prstGeom prst="rect">
            <a:avLst/>
          </a:prstGeom>
        </p:spPr>
      </p:pic>
      <p:sp>
        <p:nvSpPr>
          <p:cNvPr id="12" name="Textfeld 11">
            <a:extLst>
              <a:ext uri="{FF2B5EF4-FFF2-40B4-BE49-F238E27FC236}">
                <a16:creationId xmlns:a16="http://schemas.microsoft.com/office/drawing/2014/main" id="{FB274070-6E9F-C790-2CE0-88FE0ED52480}"/>
              </a:ext>
            </a:extLst>
          </p:cNvPr>
          <p:cNvSpPr txBox="1"/>
          <p:nvPr/>
        </p:nvSpPr>
        <p:spPr>
          <a:xfrm>
            <a:off x="10680144" y="3139571"/>
            <a:ext cx="130516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Manual toothbrush</a:t>
            </a:r>
          </a:p>
        </p:txBody>
      </p:sp>
      <p:sp>
        <p:nvSpPr>
          <p:cNvPr id="13" name="Textfeld 12">
            <a:extLst>
              <a:ext uri="{FF2B5EF4-FFF2-40B4-BE49-F238E27FC236}">
                <a16:creationId xmlns:a16="http://schemas.microsoft.com/office/drawing/2014/main" id="{C59032ED-29D7-1D98-EF6D-6EAFFECC53DC}"/>
              </a:ext>
            </a:extLst>
          </p:cNvPr>
          <p:cNvSpPr txBox="1"/>
          <p:nvPr/>
        </p:nvSpPr>
        <p:spPr>
          <a:xfrm>
            <a:off x="10648244" y="3575754"/>
            <a:ext cx="132600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err="1">
                <a:ln>
                  <a:noFill/>
                </a:ln>
                <a:solidFill>
                  <a:prstClr val="white"/>
                </a:solidFill>
                <a:effectLst/>
                <a:uLnTx/>
                <a:uFillTx/>
                <a:latin typeface="HURMEGEOMETRICSANS1-LIGHT" panose="020B0400020000000000" pitchFamily="34" charset="77"/>
                <a:ea typeface="+mn-ea"/>
                <a:cs typeface="+mn-cs"/>
              </a:rPr>
              <a:t>Oscillating-Rotating</a:t>
            </a:r>
            <a:r>
              <a:rPr kumimoji="0" lang="de-DE" sz="10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err="1">
                <a:ln>
                  <a:noFill/>
                </a:ln>
                <a:solidFill>
                  <a:prstClr val="white"/>
                </a:solidFill>
                <a:effectLst/>
                <a:uLnTx/>
                <a:uFillTx/>
                <a:latin typeface="HURMEGEOMETRICSANS1-LIGHT" panose="020B0400020000000000" pitchFamily="34" charset="77"/>
                <a:ea typeface="+mn-ea"/>
                <a:cs typeface="+mn-cs"/>
              </a:rPr>
              <a:t>Toothbrush</a:t>
            </a:r>
            <a:endParaRPr kumimoji="0" lang="de-DE" sz="10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endParaRPr>
          </a:p>
        </p:txBody>
      </p:sp>
      <p:pic>
        <p:nvPicPr>
          <p:cNvPr id="17" name="Picture 2" descr="https://news.pg.com/sites/pg.newshq.businesswire.com/files/logo/image/2018_PGlogo.png">
            <a:extLst>
              <a:ext uri="{FF2B5EF4-FFF2-40B4-BE49-F238E27FC236}">
                <a16:creationId xmlns:a16="http://schemas.microsoft.com/office/drawing/2014/main" id="{906FA485-8CD8-0C65-04C4-D8AD306EDB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20931" y="6387478"/>
            <a:ext cx="313463" cy="31375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8">
            <a:extLst>
              <a:ext uri="{FF2B5EF4-FFF2-40B4-BE49-F238E27FC236}">
                <a16:creationId xmlns:a16="http://schemas.microsoft.com/office/drawing/2014/main" id="{675E4BA3-7A97-2AA8-568B-EAF941C9319A}"/>
              </a:ext>
            </a:extLst>
          </p:cNvPr>
          <p:cNvSpPr txBox="1"/>
          <p:nvPr/>
        </p:nvSpPr>
        <p:spPr>
          <a:xfrm>
            <a:off x="520125" y="6408360"/>
            <a:ext cx="4407881" cy="43088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lvl="0" indent="0" algn="l" defTabSz="457200" rtl="0" eaLnBrk="1" fontAlgn="auto" latinLnBrk="0" hangingPunct="0">
              <a:lnSpc>
                <a:spcPct val="5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HurmeGeometricSans1 SemiBold"/>
                <a:cs typeface="HurmeGeometricSans1 SemiBold"/>
                <a:sym typeface="HurmeGeometricSans1 SemiBold"/>
              </a:rPr>
              <a:t>¹ </a:t>
            </a:r>
            <a:r>
              <a:rPr kumimoji="0" lang="en-US" sz="800" b="0" i="0" u="none" strike="noStrike" kern="1200" cap="none" spc="0" normalizeH="0" baseline="0" noProof="0" dirty="0" err="1">
                <a:ln>
                  <a:noFill/>
                </a:ln>
                <a:solidFill>
                  <a:prstClr val="white"/>
                </a:solidFill>
                <a:effectLst/>
                <a:uLnTx/>
                <a:uFillTx/>
                <a:latin typeface="HURMEGEOMETRICSANS1-LIGHT" panose="020B0400020000000000" pitchFamily="34" charset="77"/>
                <a:ea typeface="HurmeGeometricSans1 SemiBold"/>
                <a:cs typeface="HurmeGeometricSans1 SemiBold"/>
                <a:sym typeface="HurmeGeometricSans1 SemiBold"/>
              </a:rPr>
              <a:t>Davidovich.et</a:t>
            </a: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HurmeGeometricSans1 SemiBold"/>
                <a:cs typeface="HurmeGeometricSans1 SemiBold"/>
                <a:sym typeface="HurmeGeometricSans1 SemiBold"/>
              </a:rPr>
              <a:t> al, Int. J. Environ. Res. Public Health 2020, 17(22), 8595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*.Versus manual toothbrushes</a:t>
            </a:r>
            <a:endParaRPr kumimoji="0" lang="en-DE" sz="8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endParaRPr>
          </a:p>
          <a:p>
            <a:pPr marL="0" marR="0" lvl="0" indent="0" algn="l" defTabSz="457200" rtl="0" eaLnBrk="1" fontAlgn="auto" latinLnBrk="0" hangingPunct="0">
              <a:lnSpc>
                <a:spcPct val="5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HurmeGeometricSans1 SemiBold"/>
              <a:cs typeface="HurmeGeometricSans1 SemiBold"/>
              <a:sym typeface="HurmeGeometricSans1 SemiBold"/>
            </a:endParaRPr>
          </a:p>
        </p:txBody>
      </p:sp>
      <p:grpSp>
        <p:nvGrpSpPr>
          <p:cNvPr id="15" name="Gruppieren 14">
            <a:extLst>
              <a:ext uri="{FF2B5EF4-FFF2-40B4-BE49-F238E27FC236}">
                <a16:creationId xmlns:a16="http://schemas.microsoft.com/office/drawing/2014/main" id="{5F3170FE-51E2-77DA-87D1-D43A3BD01F81}"/>
              </a:ext>
            </a:extLst>
          </p:cNvPr>
          <p:cNvGrpSpPr/>
          <p:nvPr/>
        </p:nvGrpSpPr>
        <p:grpSpPr>
          <a:xfrm>
            <a:off x="465055" y="4416110"/>
            <a:ext cx="3158247" cy="1692763"/>
            <a:chOff x="514087" y="4467257"/>
            <a:chExt cx="3158247" cy="1692763"/>
          </a:xfrm>
        </p:grpSpPr>
        <p:pic>
          <p:nvPicPr>
            <p:cNvPr id="14" name="Grafik 13">
              <a:extLst>
                <a:ext uri="{FF2B5EF4-FFF2-40B4-BE49-F238E27FC236}">
                  <a16:creationId xmlns:a16="http://schemas.microsoft.com/office/drawing/2014/main" id="{6F31EB8D-3271-9FEB-1416-0AE768B6A9C7}"/>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125" t="27248" r="14384" b="12471"/>
            <a:stretch/>
          </p:blipFill>
          <p:spPr>
            <a:xfrm>
              <a:off x="514087" y="4467257"/>
              <a:ext cx="3158247" cy="1692763"/>
            </a:xfrm>
            <a:prstGeom prst="rect">
              <a:avLst/>
            </a:prstGeom>
          </p:spPr>
        </p:pic>
        <p:sp>
          <p:nvSpPr>
            <p:cNvPr id="31" name="Textfeld 30">
              <a:extLst>
                <a:ext uri="{FF2B5EF4-FFF2-40B4-BE49-F238E27FC236}">
                  <a16:creationId xmlns:a16="http://schemas.microsoft.com/office/drawing/2014/main" id="{2D5B8216-F49D-9EB2-EFDA-357916602759}"/>
                </a:ext>
              </a:extLst>
            </p:cNvPr>
            <p:cNvSpPr txBox="1"/>
            <p:nvPr/>
          </p:nvSpPr>
          <p:spPr>
            <a:xfrm>
              <a:off x="745932" y="4467257"/>
              <a:ext cx="2799838" cy="1475084"/>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Gotham-Medium" pitchFamily="50" charset="0"/>
                </a:rPr>
                <a:t>Toothbrush type </a:t>
              </a:r>
            </a:p>
            <a:p>
              <a:pPr marL="0" marR="0" lvl="0" indent="0" algn="l" defTabSz="914400" rtl="0" eaLnBrk="1" fontAlgn="auto" latinLnBrk="0" hangingPunct="1">
                <a:lnSpc>
                  <a:spcPct val="2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Gotham-Medium" pitchFamily="50" charset="0"/>
                </a:rPr>
                <a:t>Starting age for brushing</a:t>
              </a:r>
            </a:p>
            <a:p>
              <a:pPr marL="0" marR="0" lvl="0" indent="0" algn="l" defTabSz="914400" rtl="0" eaLnBrk="1" fontAlgn="auto" latinLnBrk="0" hangingPunct="1">
                <a:lnSpc>
                  <a:spcPct val="2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Gotham-Medium" pitchFamily="50" charset="0"/>
                </a:rPr>
                <a:t>Twice daily brushing</a:t>
              </a:r>
            </a:p>
          </p:txBody>
        </p:sp>
      </p:grpSp>
      <p:sp>
        <p:nvSpPr>
          <p:cNvPr id="18" name="Textfeld 17">
            <a:extLst>
              <a:ext uri="{FF2B5EF4-FFF2-40B4-BE49-F238E27FC236}">
                <a16:creationId xmlns:a16="http://schemas.microsoft.com/office/drawing/2014/main" id="{C4BA9FB7-87A2-7396-A188-09B18A5830BA}"/>
              </a:ext>
            </a:extLst>
          </p:cNvPr>
          <p:cNvSpPr txBox="1"/>
          <p:nvPr/>
        </p:nvSpPr>
        <p:spPr>
          <a:xfrm>
            <a:off x="7622961" y="5302744"/>
            <a:ext cx="175080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white"/>
                </a:solidFill>
                <a:effectLst/>
                <a:uLnTx/>
                <a:uFillTx/>
                <a:latin typeface="HURMEGEOMETRICSANS1-SEMIBOLD" panose="020B0500020000000000" pitchFamily="34" charset="77"/>
                <a:ea typeface="+mn-ea"/>
                <a:cs typeface="+mn-cs"/>
              </a:rPr>
              <a:t>Age </a:t>
            </a:r>
            <a:r>
              <a:rPr kumimoji="0" lang="de-DE" sz="1200" b="1" i="0" u="none" strike="noStrike" kern="1200" cap="none" spc="0" normalizeH="0" baseline="0" noProof="0" dirty="0" err="1">
                <a:ln>
                  <a:noFill/>
                </a:ln>
                <a:solidFill>
                  <a:prstClr val="white"/>
                </a:solidFill>
                <a:effectLst/>
                <a:uLnTx/>
                <a:uFillTx/>
                <a:latin typeface="HURMEGEOMETRICSANS1-SEMIBOLD" panose="020B0500020000000000" pitchFamily="34" charset="77"/>
                <a:ea typeface="+mn-ea"/>
                <a:cs typeface="+mn-cs"/>
              </a:rPr>
              <a:t>of</a:t>
            </a:r>
            <a:r>
              <a:rPr kumimoji="0" lang="de-DE" sz="1200" b="1" i="0" u="none" strike="noStrike" kern="1200" cap="none" spc="0" normalizeH="0" baseline="0" noProof="0" dirty="0">
                <a:ln>
                  <a:noFill/>
                </a:ln>
                <a:solidFill>
                  <a:prstClr val="white"/>
                </a:solidFill>
                <a:effectLst/>
                <a:uLnTx/>
                <a:uFillTx/>
                <a:latin typeface="HURMEGEOMETRICSANS1-SEMIBOLD" panose="020B0500020000000000" pitchFamily="34" charset="77"/>
                <a:ea typeface="+mn-ea"/>
                <a:cs typeface="+mn-cs"/>
              </a:rPr>
              <a:t> </a:t>
            </a:r>
            <a:r>
              <a:rPr kumimoji="0" lang="de-DE" sz="1200" b="1" i="0" u="none" strike="noStrike" kern="1200" cap="none" spc="0" normalizeH="0" baseline="0" noProof="0" dirty="0" err="1">
                <a:ln>
                  <a:noFill/>
                </a:ln>
                <a:solidFill>
                  <a:prstClr val="white"/>
                </a:solidFill>
                <a:effectLst/>
                <a:uLnTx/>
                <a:uFillTx/>
                <a:latin typeface="HURMEGEOMETRICSANS1-SEMIBOLD" panose="020B0500020000000000" pitchFamily="34" charset="77"/>
                <a:ea typeface="+mn-ea"/>
                <a:cs typeface="+mn-cs"/>
              </a:rPr>
              <a:t>child</a:t>
            </a:r>
            <a:r>
              <a:rPr kumimoji="0" lang="de-DE" sz="1200" b="1" i="0" u="none" strike="noStrike" kern="1200" cap="none" spc="0" normalizeH="0" baseline="0" noProof="0" dirty="0">
                <a:ln>
                  <a:noFill/>
                </a:ln>
                <a:solidFill>
                  <a:prstClr val="white"/>
                </a:solidFill>
                <a:effectLst/>
                <a:uLnTx/>
                <a:uFillTx/>
                <a:latin typeface="HURMEGEOMETRICSANS1-SEMIBOLD" panose="020B0500020000000000" pitchFamily="34" charset="77"/>
                <a:ea typeface="+mn-ea"/>
                <a:cs typeface="+mn-cs"/>
              </a:rPr>
              <a:t> (</a:t>
            </a:r>
            <a:r>
              <a:rPr kumimoji="0" lang="de-DE" sz="1200" b="1" i="0" u="none" strike="noStrike" kern="1200" cap="none" spc="0" normalizeH="0" baseline="0" noProof="0" dirty="0" err="1">
                <a:ln>
                  <a:noFill/>
                </a:ln>
                <a:solidFill>
                  <a:prstClr val="white"/>
                </a:solidFill>
                <a:effectLst/>
                <a:uLnTx/>
                <a:uFillTx/>
                <a:latin typeface="HURMEGEOMETRICSANS1-SEMIBOLD" panose="020B0500020000000000" pitchFamily="34" charset="77"/>
                <a:ea typeface="+mn-ea"/>
                <a:cs typeface="+mn-cs"/>
              </a:rPr>
              <a:t>months</a:t>
            </a:r>
            <a:r>
              <a:rPr kumimoji="0" lang="de-DE" sz="1200" b="1" i="0" u="none" strike="noStrike" kern="1200" cap="none" spc="0" normalizeH="0" baseline="0" noProof="0" dirty="0">
                <a:ln>
                  <a:noFill/>
                </a:ln>
                <a:solidFill>
                  <a:prstClr val="white"/>
                </a:solidFill>
                <a:effectLst/>
                <a:uLnTx/>
                <a:uFillTx/>
                <a:latin typeface="HURMEGEOMETRICSANS1-SEMIBOLD" panose="020B0500020000000000" pitchFamily="34" charset="77"/>
                <a:ea typeface="+mn-ea"/>
                <a:cs typeface="+mn-cs"/>
              </a:rPr>
              <a:t>)</a:t>
            </a:r>
          </a:p>
        </p:txBody>
      </p:sp>
      <p:sp>
        <p:nvSpPr>
          <p:cNvPr id="21" name="Textfeld 20">
            <a:extLst>
              <a:ext uri="{FF2B5EF4-FFF2-40B4-BE49-F238E27FC236}">
                <a16:creationId xmlns:a16="http://schemas.microsoft.com/office/drawing/2014/main" id="{7D7032C9-55B8-8666-9F60-DCD2B5062225}"/>
              </a:ext>
            </a:extLst>
          </p:cNvPr>
          <p:cNvSpPr txBox="1"/>
          <p:nvPr/>
        </p:nvSpPr>
        <p:spPr>
          <a:xfrm rot="16200000">
            <a:off x="5087096" y="3625680"/>
            <a:ext cx="165301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err="1">
                <a:ln>
                  <a:noFill/>
                </a:ln>
                <a:solidFill>
                  <a:prstClr val="white"/>
                </a:solidFill>
                <a:effectLst/>
                <a:uLnTx/>
                <a:uFillTx/>
                <a:latin typeface="HURMEGEOMETRICSANS1-SEMIBOLD" panose="020B0500020000000000" pitchFamily="34" charset="77"/>
                <a:ea typeface="+mn-ea"/>
                <a:cs typeface="+mn-cs"/>
              </a:rPr>
              <a:t>Probability</a:t>
            </a:r>
            <a:r>
              <a:rPr kumimoji="0" lang="de-DE" sz="1200" b="1" i="0" u="none" strike="noStrike" kern="1200" cap="none" spc="0" normalizeH="0" baseline="0" noProof="0" dirty="0">
                <a:ln>
                  <a:noFill/>
                </a:ln>
                <a:solidFill>
                  <a:prstClr val="white"/>
                </a:solidFill>
                <a:effectLst/>
                <a:uLnTx/>
                <a:uFillTx/>
                <a:latin typeface="HURMEGEOMETRICSANS1-SEMIBOLD" panose="020B0500020000000000" pitchFamily="34" charset="77"/>
                <a:ea typeface="+mn-ea"/>
                <a:cs typeface="+mn-cs"/>
              </a:rPr>
              <a:t> </a:t>
            </a:r>
            <a:r>
              <a:rPr kumimoji="0" lang="de-DE" sz="1200" b="1" i="0" u="none" strike="noStrike" kern="1200" cap="none" spc="0" normalizeH="0" baseline="0" noProof="0" dirty="0" err="1">
                <a:ln>
                  <a:noFill/>
                </a:ln>
                <a:solidFill>
                  <a:prstClr val="white"/>
                </a:solidFill>
                <a:effectLst/>
                <a:uLnTx/>
                <a:uFillTx/>
                <a:latin typeface="HURMEGEOMETRICSANS1-SEMIBOLD" panose="020B0500020000000000" pitchFamily="34" charset="77"/>
                <a:ea typeface="+mn-ea"/>
                <a:cs typeface="+mn-cs"/>
              </a:rPr>
              <a:t>of</a:t>
            </a:r>
            <a:r>
              <a:rPr kumimoji="0" lang="de-DE" sz="1200" b="1" i="0" u="none" strike="noStrike" kern="1200" cap="none" spc="0" normalizeH="0" baseline="0" noProof="0" dirty="0">
                <a:ln>
                  <a:noFill/>
                </a:ln>
                <a:solidFill>
                  <a:prstClr val="white"/>
                </a:solidFill>
                <a:effectLst/>
                <a:uLnTx/>
                <a:uFillTx/>
                <a:latin typeface="HURMEGEOMETRICSANS1-SEMIBOLD" panose="020B0500020000000000" pitchFamily="34" charset="77"/>
                <a:ea typeface="+mn-ea"/>
                <a:cs typeface="+mn-cs"/>
              </a:rPr>
              <a:t> </a:t>
            </a:r>
            <a:r>
              <a:rPr kumimoji="0" lang="de-DE" sz="1200" b="1" i="0" u="none" strike="noStrike" kern="1200" cap="none" spc="0" normalizeH="0" baseline="0" noProof="0" dirty="0" err="1">
                <a:ln>
                  <a:noFill/>
                </a:ln>
                <a:solidFill>
                  <a:prstClr val="white"/>
                </a:solidFill>
                <a:effectLst/>
                <a:uLnTx/>
                <a:uFillTx/>
                <a:latin typeface="HURMEGEOMETRICSANS1-SEMIBOLD" panose="020B0500020000000000" pitchFamily="34" charset="77"/>
                <a:ea typeface="+mn-ea"/>
                <a:cs typeface="+mn-cs"/>
              </a:rPr>
              <a:t>caries</a:t>
            </a:r>
            <a:endParaRPr kumimoji="0" lang="de-DE" sz="1200" b="1" i="0" u="none" strike="noStrike" kern="1200" cap="none" spc="0" normalizeH="0" baseline="0" noProof="0" dirty="0">
              <a:ln>
                <a:noFill/>
              </a:ln>
              <a:solidFill>
                <a:prstClr val="white"/>
              </a:solidFill>
              <a:effectLst/>
              <a:uLnTx/>
              <a:uFillTx/>
              <a:latin typeface="HURMEGEOMETRICSANS1-SEMIBOLD" panose="020B0500020000000000" pitchFamily="34" charset="77"/>
              <a:ea typeface="+mn-ea"/>
              <a:cs typeface="+mn-cs"/>
            </a:endParaRPr>
          </a:p>
        </p:txBody>
      </p:sp>
      <p:sp>
        <p:nvSpPr>
          <p:cNvPr id="22" name="Textfeld 20">
            <a:extLst>
              <a:ext uri="{FF2B5EF4-FFF2-40B4-BE49-F238E27FC236}">
                <a16:creationId xmlns:a16="http://schemas.microsoft.com/office/drawing/2014/main" id="{6AACA5A8-3D24-4C9E-A95A-1F15DE28F753}"/>
              </a:ext>
            </a:extLst>
          </p:cNvPr>
          <p:cNvSpPr txBox="1"/>
          <p:nvPr/>
        </p:nvSpPr>
        <p:spPr>
          <a:xfrm>
            <a:off x="6421826" y="1958093"/>
            <a:ext cx="445666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err="1">
                <a:ln>
                  <a:noFill/>
                </a:ln>
                <a:solidFill>
                  <a:prstClr val="white"/>
                </a:solidFill>
                <a:effectLst/>
                <a:uLnTx/>
                <a:uFillTx/>
                <a:latin typeface="HURMEGEOMETRICSANS1-SEMIBOLD" panose="020B0500020000000000" pitchFamily="34" charset="77"/>
                <a:ea typeface="+mn-ea"/>
                <a:cs typeface="+mn-cs"/>
              </a:rPr>
              <a:t>Probability</a:t>
            </a:r>
            <a:r>
              <a:rPr kumimoji="0" lang="de-DE" sz="1200" b="1" i="0" u="none" strike="noStrike" kern="1200" cap="none" spc="0" normalizeH="0" baseline="0" noProof="0" dirty="0">
                <a:ln>
                  <a:noFill/>
                </a:ln>
                <a:solidFill>
                  <a:prstClr val="white"/>
                </a:solidFill>
                <a:effectLst/>
                <a:uLnTx/>
                <a:uFillTx/>
                <a:latin typeface="HURMEGEOMETRICSANS1-SEMIBOLD" panose="020B0500020000000000" pitchFamily="34" charset="77"/>
                <a:ea typeface="+mn-ea"/>
                <a:cs typeface="+mn-cs"/>
              </a:rPr>
              <a:t> </a:t>
            </a:r>
            <a:r>
              <a:rPr kumimoji="0" lang="de-DE" sz="1200" b="1" i="0" u="none" strike="noStrike" kern="1200" cap="none" spc="0" normalizeH="0" baseline="0" noProof="0" dirty="0" err="1">
                <a:ln>
                  <a:noFill/>
                </a:ln>
                <a:solidFill>
                  <a:prstClr val="white"/>
                </a:solidFill>
                <a:effectLst/>
                <a:uLnTx/>
                <a:uFillTx/>
                <a:latin typeface="HURMEGEOMETRICSANS1-SEMIBOLD" panose="020B0500020000000000" pitchFamily="34" charset="77"/>
                <a:ea typeface="+mn-ea"/>
                <a:cs typeface="+mn-cs"/>
              </a:rPr>
              <a:t>of</a:t>
            </a:r>
            <a:r>
              <a:rPr kumimoji="0" lang="de-DE" sz="1200" b="1" i="0" u="none" strike="noStrike" kern="1200" cap="none" spc="0" normalizeH="0" baseline="0" noProof="0" dirty="0">
                <a:ln>
                  <a:noFill/>
                </a:ln>
                <a:solidFill>
                  <a:prstClr val="white"/>
                </a:solidFill>
                <a:effectLst/>
                <a:uLnTx/>
                <a:uFillTx/>
                <a:latin typeface="HURMEGEOMETRICSANS1-SEMIBOLD" panose="020B0500020000000000" pitchFamily="34" charset="77"/>
                <a:ea typeface="+mn-ea"/>
                <a:cs typeface="+mn-cs"/>
              </a:rPr>
              <a:t> </a:t>
            </a:r>
            <a:r>
              <a:rPr kumimoji="0" lang="de-DE" sz="1200" b="1" i="0" u="none" strike="noStrike" kern="1200" cap="none" spc="0" normalizeH="0" baseline="0" noProof="0" dirty="0" err="1">
                <a:ln>
                  <a:noFill/>
                </a:ln>
                <a:solidFill>
                  <a:prstClr val="white"/>
                </a:solidFill>
                <a:effectLst/>
                <a:uLnTx/>
                <a:uFillTx/>
                <a:latin typeface="HURMEGEOMETRICSANS1-SEMIBOLD" panose="020B0500020000000000" pitchFamily="34" charset="77"/>
                <a:ea typeface="+mn-ea"/>
                <a:cs typeface="+mn-cs"/>
              </a:rPr>
              <a:t>caries</a:t>
            </a:r>
            <a:r>
              <a:rPr kumimoji="0" lang="de-DE" sz="1200" b="1" i="0" u="none" strike="noStrike" kern="1200" cap="none" spc="0" normalizeH="0" baseline="0" noProof="0" dirty="0">
                <a:ln>
                  <a:noFill/>
                </a:ln>
                <a:solidFill>
                  <a:prstClr val="white"/>
                </a:solidFill>
                <a:effectLst/>
                <a:uLnTx/>
                <a:uFillTx/>
                <a:latin typeface="HURMEGEOMETRICSANS1-SEMIBOLD" panose="020B0500020000000000" pitchFamily="34" charset="77"/>
                <a:ea typeface="+mn-ea"/>
                <a:cs typeface="+mn-cs"/>
              </a:rPr>
              <a:t> </a:t>
            </a:r>
            <a:r>
              <a:rPr kumimoji="0" lang="de-DE" sz="1200" b="1" i="0" u="none" strike="noStrike" kern="1200" cap="none" spc="0" normalizeH="0" baseline="0" noProof="0" dirty="0" err="1">
                <a:ln>
                  <a:noFill/>
                </a:ln>
                <a:solidFill>
                  <a:prstClr val="white"/>
                </a:solidFill>
                <a:effectLst/>
                <a:uLnTx/>
                <a:uFillTx/>
                <a:latin typeface="HURMEGEOMETRICSANS1-SEMIBOLD" panose="020B0500020000000000" pitchFamily="34" charset="77"/>
                <a:ea typeface="+mn-ea"/>
                <a:cs typeface="+mn-cs"/>
              </a:rPr>
              <a:t>by</a:t>
            </a:r>
            <a:r>
              <a:rPr kumimoji="0" lang="de-DE" sz="1200" b="1" i="0" u="none" strike="noStrike" kern="1200" cap="none" spc="0" normalizeH="0" baseline="0" noProof="0" dirty="0">
                <a:ln>
                  <a:noFill/>
                </a:ln>
                <a:solidFill>
                  <a:prstClr val="white"/>
                </a:solidFill>
                <a:effectLst/>
                <a:uLnTx/>
                <a:uFillTx/>
                <a:latin typeface="HURMEGEOMETRICSANS1-SEMIBOLD" panose="020B0500020000000000" pitchFamily="34" charset="77"/>
                <a:ea typeface="+mn-ea"/>
                <a:cs typeface="+mn-cs"/>
              </a:rPr>
              <a:t> </a:t>
            </a:r>
            <a:r>
              <a:rPr kumimoji="0" lang="de-DE" sz="1200" b="1" i="0" u="none" strike="noStrike" kern="1200" cap="none" spc="0" normalizeH="0" baseline="0" noProof="0" dirty="0" err="1">
                <a:ln>
                  <a:noFill/>
                </a:ln>
                <a:solidFill>
                  <a:prstClr val="white"/>
                </a:solidFill>
                <a:effectLst/>
                <a:uLnTx/>
                <a:uFillTx/>
                <a:latin typeface="HURMEGEOMETRICSANS1-SEMIBOLD" panose="020B0500020000000000" pitchFamily="34" charset="77"/>
                <a:ea typeface="+mn-ea"/>
                <a:cs typeface="+mn-cs"/>
              </a:rPr>
              <a:t>toothbrush</a:t>
            </a:r>
            <a:r>
              <a:rPr kumimoji="0" lang="de-DE" sz="1200" b="1" i="0" u="none" strike="noStrike" kern="1200" cap="none" spc="0" normalizeH="0" baseline="0" noProof="0" dirty="0">
                <a:ln>
                  <a:noFill/>
                </a:ln>
                <a:solidFill>
                  <a:prstClr val="white"/>
                </a:solidFill>
                <a:effectLst/>
                <a:uLnTx/>
                <a:uFillTx/>
                <a:latin typeface="HURMEGEOMETRICSANS1-SEMIBOLD" panose="020B0500020000000000" pitchFamily="34" charset="77"/>
                <a:ea typeface="+mn-ea"/>
                <a:cs typeface="+mn-cs"/>
              </a:rPr>
              <a:t> type and </a:t>
            </a:r>
            <a:r>
              <a:rPr kumimoji="0" lang="de-DE" sz="1200" b="1" i="0" u="none" strike="noStrike" kern="1200" cap="none" spc="0" normalizeH="0" baseline="0" noProof="0" dirty="0" err="1">
                <a:ln>
                  <a:noFill/>
                </a:ln>
                <a:solidFill>
                  <a:prstClr val="white"/>
                </a:solidFill>
                <a:effectLst/>
                <a:uLnTx/>
                <a:uFillTx/>
                <a:latin typeface="HURMEGEOMETRICSANS1-SEMIBOLD" panose="020B0500020000000000" pitchFamily="34" charset="77"/>
                <a:ea typeface="+mn-ea"/>
                <a:cs typeface="+mn-cs"/>
              </a:rPr>
              <a:t>age</a:t>
            </a:r>
            <a:r>
              <a:rPr kumimoji="0" lang="de-DE" sz="1200" b="1" i="0" u="none" strike="noStrike" kern="1200" cap="none" spc="0" normalizeH="0" baseline="0" noProof="0" dirty="0">
                <a:ln>
                  <a:noFill/>
                </a:ln>
                <a:solidFill>
                  <a:prstClr val="white"/>
                </a:solidFill>
                <a:effectLst/>
                <a:uLnTx/>
                <a:uFillTx/>
                <a:latin typeface="HURMEGEOMETRICSANS1-SEMIBOLD" panose="020B0500020000000000" pitchFamily="34" charset="77"/>
                <a:ea typeface="+mn-ea"/>
                <a:cs typeface="+mn-cs"/>
              </a:rPr>
              <a:t> (</a:t>
            </a:r>
            <a:r>
              <a:rPr kumimoji="0" lang="de-DE" sz="1200" b="1" i="0" u="none" strike="noStrike" kern="1200" cap="none" spc="0" normalizeH="0" baseline="0" noProof="0" dirty="0" err="1">
                <a:ln>
                  <a:noFill/>
                </a:ln>
                <a:solidFill>
                  <a:prstClr val="white"/>
                </a:solidFill>
                <a:effectLst/>
                <a:uLnTx/>
                <a:uFillTx/>
                <a:latin typeface="HURMEGEOMETRICSANS1-SEMIBOLD" panose="020B0500020000000000" pitchFamily="34" charset="77"/>
                <a:ea typeface="+mn-ea"/>
                <a:cs typeface="+mn-cs"/>
              </a:rPr>
              <a:t>months</a:t>
            </a:r>
            <a:r>
              <a:rPr kumimoji="0" lang="de-DE" sz="1200" b="1" i="0" u="none" strike="noStrike" kern="1200" cap="none" spc="0" normalizeH="0" baseline="0" noProof="0" dirty="0">
                <a:ln>
                  <a:noFill/>
                </a:ln>
                <a:solidFill>
                  <a:prstClr val="white"/>
                </a:solidFill>
                <a:effectLst/>
                <a:uLnTx/>
                <a:uFillTx/>
                <a:latin typeface="HURMEGEOMETRICSANS1-SEMIBOLD" panose="020B0500020000000000" pitchFamily="34" charset="77"/>
                <a:ea typeface="+mn-ea"/>
                <a:cs typeface="+mn-cs"/>
              </a:rPr>
              <a:t>)</a:t>
            </a:r>
          </a:p>
        </p:txBody>
      </p:sp>
      <p:sp>
        <p:nvSpPr>
          <p:cNvPr id="33" name="Textfeld 32">
            <a:extLst>
              <a:ext uri="{FF2B5EF4-FFF2-40B4-BE49-F238E27FC236}">
                <a16:creationId xmlns:a16="http://schemas.microsoft.com/office/drawing/2014/main" id="{027708DF-A235-AB0D-118F-7B0C024C62BC}"/>
              </a:ext>
            </a:extLst>
          </p:cNvPr>
          <p:cNvSpPr txBox="1"/>
          <p:nvPr/>
        </p:nvSpPr>
        <p:spPr>
          <a:xfrm>
            <a:off x="513954" y="3931622"/>
            <a:ext cx="404253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white"/>
                </a:solidFill>
                <a:effectLst/>
                <a:uLnTx/>
                <a:uFillTx/>
                <a:latin typeface="HURMEGEOMETRICSANS1-SEMIBOLD" panose="020B0500020000000000" pitchFamily="34" charset="77"/>
                <a:ea typeface="+mn-ea"/>
                <a:cs typeface="Gotham-Medium" pitchFamily="50" charset="0"/>
              </a:rPr>
              <a:t>Study findings also showed that children’s oral health is mainly influenced by:</a:t>
            </a:r>
            <a:r>
              <a:rPr kumimoji="0" lang="en-US" sz="1400" b="0" i="0" u="none" strike="noStrike" kern="1200" cap="none" spc="0" normalizeH="0" baseline="30000" noProof="0">
                <a:ln>
                  <a:noFill/>
                </a:ln>
                <a:solidFill>
                  <a:prstClr val="white"/>
                </a:solidFill>
                <a:effectLst/>
                <a:uLnTx/>
                <a:uFillTx/>
                <a:latin typeface="HURMEGEOMETRICSANS1-SEMIBOLD" panose="020B0500020000000000" pitchFamily="34" charset="77"/>
                <a:ea typeface="+mn-ea"/>
                <a:cs typeface="Gotham-Medium" pitchFamily="50" charset="0"/>
              </a:rPr>
              <a:t>1</a:t>
            </a:r>
            <a:endParaRPr kumimoji="0" lang="en-US" sz="1400" b="0" i="0" u="none" strike="noStrike" kern="1200" cap="none" spc="0" normalizeH="0" baseline="30000" noProof="0">
              <a:ln>
                <a:noFill/>
              </a:ln>
              <a:solidFill>
                <a:prstClr val="black"/>
              </a:solidFill>
              <a:effectLst/>
              <a:uLnTx/>
              <a:uFillTx/>
              <a:latin typeface="HURMEGEOMETRICSANS1-SEMIBOLD" panose="020B0500020000000000" pitchFamily="34" charset="77"/>
              <a:ea typeface="+mn-ea"/>
              <a:cs typeface="Gotham-Light" pitchFamily="50" charset="0"/>
            </a:endParaRPr>
          </a:p>
        </p:txBody>
      </p:sp>
      <p:sp>
        <p:nvSpPr>
          <p:cNvPr id="19" name="Titel 1">
            <a:extLst>
              <a:ext uri="{FF2B5EF4-FFF2-40B4-BE49-F238E27FC236}">
                <a16:creationId xmlns:a16="http://schemas.microsoft.com/office/drawing/2014/main" id="{398AE5B1-BB0C-3E21-363A-A039220003B4}"/>
              </a:ext>
            </a:extLst>
          </p:cNvPr>
          <p:cNvSpPr txBox="1">
            <a:spLocks/>
          </p:cNvSpPr>
          <p:nvPr/>
        </p:nvSpPr>
        <p:spPr>
          <a:xfrm>
            <a:off x="548999" y="226997"/>
            <a:ext cx="10413167" cy="678905"/>
          </a:xfrm>
          <a:prstGeom prst="rect">
            <a:avLst/>
          </a:prstGeom>
        </p:spPr>
        <p:txBody>
          <a:bodyPr anchor="t">
            <a:noAutofit/>
          </a:bodyPr>
          <a:lstStyle>
            <a:lvl1pPr algn="l" defTabSz="914400" rtl="0" eaLnBrk="1" latinLnBrk="0" hangingPunct="1">
              <a:lnSpc>
                <a:spcPct val="100000"/>
              </a:lnSpc>
              <a:spcBef>
                <a:spcPct val="0"/>
              </a:spcBef>
              <a:buNone/>
              <a:defRPr sz="2000" b="1" i="0" kern="1200" dirty="0">
                <a:solidFill>
                  <a:schemeClr val="bg1"/>
                </a:solidFill>
                <a:latin typeface="HURMEGEOMETRICSANS1-SEMIBOLD" panose="020B0400020000000000" pitchFamily="34" charset="77"/>
                <a:ea typeface="+mn-ea"/>
                <a:cs typeface="+mn-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rPr>
              <a:t>CROSS-SECTIONAL STUDY SHOWS CHILDREN ARE MORE LIKELY TO BE CARIES-FREE WITH OR TECHNOLOGY </a:t>
            </a:r>
            <a:r>
              <a:rPr kumimoji="0" lang="en-US" sz="2000" b="0" i="0" u="none" strike="noStrike" kern="1200" cap="none" spc="0" normalizeH="0" baseline="30000" noProof="0">
                <a:ln>
                  <a:noFill/>
                </a:ln>
                <a:solidFill>
                  <a:prstClr val="white"/>
                </a:solidFill>
                <a:effectLst/>
                <a:uLnTx/>
                <a:uFillTx/>
                <a:latin typeface="HURMEGEOMETRICSANS1-LIGHT" panose="020B0400020000000000" pitchFamily="34" charset="77"/>
                <a:ea typeface="+mn-ea"/>
                <a:cs typeface="+mn-cs"/>
              </a:rPr>
              <a:t>1*</a:t>
            </a:r>
            <a:endParaRPr kumimoji="0" lang="en-US" sz="20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endParaRPr>
          </a:p>
        </p:txBody>
      </p:sp>
      <p:sp>
        <p:nvSpPr>
          <p:cNvPr id="29" name="Rectangle 9">
            <a:extLst>
              <a:ext uri="{FF2B5EF4-FFF2-40B4-BE49-F238E27FC236}">
                <a16:creationId xmlns:a16="http://schemas.microsoft.com/office/drawing/2014/main" id="{5FACA1D6-6FC0-3C53-0F71-F1EEA8AF2683}"/>
              </a:ext>
            </a:extLst>
          </p:cNvPr>
          <p:cNvSpPr/>
          <p:nvPr/>
        </p:nvSpPr>
        <p:spPr>
          <a:xfrm>
            <a:off x="556572" y="2185384"/>
            <a:ext cx="3391139" cy="954107"/>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rPr>
              <a:t>Children brushing with OR electric toothbrushes had 1.4x higher odds of being caries-free​</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rPr>
              <a:t>​</a:t>
            </a:r>
          </a:p>
        </p:txBody>
      </p:sp>
    </p:spTree>
    <p:extLst>
      <p:ext uri="{BB962C8B-B14F-4D97-AF65-F5344CB8AC3E}">
        <p14:creationId xmlns:p14="http://schemas.microsoft.com/office/powerpoint/2010/main" val="1764430791"/>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5439CF73-E7CF-5918-0A16-CFE0584DBF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09076" y="2715803"/>
            <a:ext cx="8128139" cy="3474331"/>
          </a:xfrm>
          <a:prstGeom prst="rect">
            <a:avLst/>
          </a:prstGeom>
        </p:spPr>
      </p:pic>
      <p:sp>
        <p:nvSpPr>
          <p:cNvPr id="20" name="Subtitle 2">
            <a:extLst>
              <a:ext uri="{FF2B5EF4-FFF2-40B4-BE49-F238E27FC236}">
                <a16:creationId xmlns:a16="http://schemas.microsoft.com/office/drawing/2014/main" id="{905D5946-B7E3-4A6D-BEC2-B04DAD0E8D34}"/>
              </a:ext>
            </a:extLst>
          </p:cNvPr>
          <p:cNvSpPr txBox="1">
            <a:spLocks/>
          </p:cNvSpPr>
          <p:nvPr/>
        </p:nvSpPr>
        <p:spPr>
          <a:xfrm>
            <a:off x="13541410" y="748147"/>
            <a:ext cx="5881148" cy="95092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600"/>
              </a:spcAft>
              <a:buClrTx/>
              <a:buSzTx/>
              <a:buFont typeface="Arial" panose="020B0604020202020204" pitchFamily="34" charset="0"/>
              <a:buNone/>
              <a:tabLst/>
              <a:defRPr/>
            </a:pPr>
            <a:endParaRPr kumimoji="0" lang="en-US" sz="2800" b="1" i="0" u="none" strike="noStrike" kern="1200" cap="none" spc="0" normalizeH="0" baseline="0" noProof="0">
              <a:ln>
                <a:noFill/>
              </a:ln>
              <a:solidFill>
                <a:srgbClr val="002060"/>
              </a:solidFill>
              <a:effectLst/>
              <a:uLnTx/>
              <a:uFillTx/>
              <a:latin typeface="Neutraface 2 Text Demi" panose="020B0703020202020102" pitchFamily="34" charset="0"/>
              <a:ea typeface="+mn-ea"/>
              <a:cs typeface="+mn-cs"/>
            </a:endParaRPr>
          </a:p>
        </p:txBody>
      </p:sp>
      <p:sp>
        <p:nvSpPr>
          <p:cNvPr id="24" name="Titel 1">
            <a:extLst>
              <a:ext uri="{FF2B5EF4-FFF2-40B4-BE49-F238E27FC236}">
                <a16:creationId xmlns:a16="http://schemas.microsoft.com/office/drawing/2014/main" id="{34870478-A23F-5304-AF27-57CF7FE01544}"/>
              </a:ext>
            </a:extLst>
          </p:cNvPr>
          <p:cNvSpPr txBox="1">
            <a:spLocks/>
          </p:cNvSpPr>
          <p:nvPr/>
        </p:nvSpPr>
        <p:spPr>
          <a:xfrm>
            <a:off x="548999" y="226997"/>
            <a:ext cx="10516397" cy="678905"/>
          </a:xfrm>
          <a:prstGeom prst="rect">
            <a:avLst/>
          </a:prstGeom>
        </p:spPr>
        <p:txBody>
          <a:bodyPr anchor="t">
            <a:noAutofit/>
          </a:bodyPr>
          <a:lstStyle>
            <a:lvl1pPr algn="l" defTabSz="914400" rtl="0" eaLnBrk="1" latinLnBrk="0" hangingPunct="1">
              <a:lnSpc>
                <a:spcPct val="100000"/>
              </a:lnSpc>
              <a:spcBef>
                <a:spcPct val="0"/>
              </a:spcBef>
              <a:buNone/>
              <a:defRPr sz="2000" b="1" i="0" kern="1200" dirty="0">
                <a:solidFill>
                  <a:schemeClr val="bg1"/>
                </a:solidFill>
                <a:latin typeface="HURMEGEOMETRICSANS1-SEMIBOLD" panose="020B0400020000000000" pitchFamily="34" charset="77"/>
                <a:ea typeface="+mn-ea"/>
                <a:cs typeface="+mn-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rPr>
              <a:t>THE OR ELECTRIC TOOTHBRUSH REDUCED SIGNIFICANTLY</a:t>
            </a:r>
            <a:br>
              <a:rPr kumimoji="0" lang="en-US" sz="20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rPr>
            </a:br>
            <a:r>
              <a:rPr kumimoji="0" lang="en-US" sz="20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rPr>
              <a:t>MORE PLAQUE AT FIRST USE IN THE PRIMARY AND MIXED DENTITIONS </a:t>
            </a:r>
            <a:r>
              <a:rPr kumimoji="0" lang="en-US" sz="2000" b="0" i="0" u="none" strike="noStrike" kern="1200" cap="none" spc="0" normalizeH="0" baseline="30000" noProof="0">
                <a:ln>
                  <a:noFill/>
                </a:ln>
                <a:solidFill>
                  <a:prstClr val="white"/>
                </a:solidFill>
                <a:effectLst/>
                <a:uLnTx/>
                <a:uFillTx/>
                <a:latin typeface="HURMEGEOMETRICSANS1-LIGHT" panose="020B0400020000000000" pitchFamily="34" charset="77"/>
                <a:ea typeface="+mn-ea"/>
                <a:cs typeface="+mn-cs"/>
              </a:rPr>
              <a:t>1 +</a:t>
            </a:r>
            <a:endParaRPr kumimoji="0" lang="en-US" sz="20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endParaRPr>
          </a:p>
        </p:txBody>
      </p:sp>
      <p:grpSp>
        <p:nvGrpSpPr>
          <p:cNvPr id="10" name="Gruppieren 9">
            <a:extLst>
              <a:ext uri="{FF2B5EF4-FFF2-40B4-BE49-F238E27FC236}">
                <a16:creationId xmlns:a16="http://schemas.microsoft.com/office/drawing/2014/main" id="{88DBEA5E-0492-71B9-2F90-F210CDB95FC1}"/>
              </a:ext>
            </a:extLst>
          </p:cNvPr>
          <p:cNvGrpSpPr/>
          <p:nvPr/>
        </p:nvGrpSpPr>
        <p:grpSpPr>
          <a:xfrm>
            <a:off x="458640" y="1494748"/>
            <a:ext cx="5317751" cy="910284"/>
            <a:chOff x="1799661" y="2053078"/>
            <a:chExt cx="5317751" cy="910284"/>
          </a:xfrm>
        </p:grpSpPr>
        <p:grpSp>
          <p:nvGrpSpPr>
            <p:cNvPr id="11" name="Gruppieren 10">
              <a:extLst>
                <a:ext uri="{FF2B5EF4-FFF2-40B4-BE49-F238E27FC236}">
                  <a16:creationId xmlns:a16="http://schemas.microsoft.com/office/drawing/2014/main" id="{D3F4374F-7995-E55D-761E-ACBDF030F602}"/>
                </a:ext>
              </a:extLst>
            </p:cNvPr>
            <p:cNvGrpSpPr/>
            <p:nvPr/>
          </p:nvGrpSpPr>
          <p:grpSpPr>
            <a:xfrm>
              <a:off x="1799661" y="2053078"/>
              <a:ext cx="5317751" cy="910284"/>
              <a:chOff x="2161689" y="5812211"/>
              <a:chExt cx="6895334" cy="1180330"/>
            </a:xfrm>
          </p:grpSpPr>
          <p:sp>
            <p:nvSpPr>
              <p:cNvPr id="13" name="Rechteck 12">
                <a:extLst>
                  <a:ext uri="{FF2B5EF4-FFF2-40B4-BE49-F238E27FC236}">
                    <a16:creationId xmlns:a16="http://schemas.microsoft.com/office/drawing/2014/main" id="{7848E0E4-C3C1-E79B-8515-D85BCC9B5B12}"/>
                  </a:ext>
                </a:extLst>
              </p:cNvPr>
              <p:cNvSpPr/>
              <p:nvPr/>
            </p:nvSpPr>
            <p:spPr>
              <a:xfrm>
                <a:off x="2755127" y="5812216"/>
                <a:ext cx="5733604" cy="118031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D7DC81A0-6603-EB7C-C1FD-80631D33FB3B}"/>
                  </a:ext>
                </a:extLst>
              </p:cNvPr>
              <p:cNvSpPr/>
              <p:nvPr/>
            </p:nvSpPr>
            <p:spPr>
              <a:xfrm>
                <a:off x="7876700" y="5812211"/>
                <a:ext cx="1180323" cy="1180322"/>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A87AA20F-662E-8A16-B2F5-668A3A411EE0}"/>
                  </a:ext>
                </a:extLst>
              </p:cNvPr>
              <p:cNvSpPr/>
              <p:nvPr/>
            </p:nvSpPr>
            <p:spPr>
              <a:xfrm>
                <a:off x="2161689" y="5812219"/>
                <a:ext cx="1180322" cy="1180322"/>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 name="Rectangle 9">
              <a:extLst>
                <a:ext uri="{FF2B5EF4-FFF2-40B4-BE49-F238E27FC236}">
                  <a16:creationId xmlns:a16="http://schemas.microsoft.com/office/drawing/2014/main" id="{58AB1A13-1A17-6A09-9037-D2D1F6D4336A}"/>
                </a:ext>
              </a:extLst>
            </p:cNvPr>
            <p:cNvSpPr/>
            <p:nvPr/>
          </p:nvSpPr>
          <p:spPr>
            <a:xfrm>
              <a:off x="2098750" y="2208430"/>
              <a:ext cx="481172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1F60"/>
                  </a:solidFill>
                  <a:effectLst/>
                  <a:uLnTx/>
                  <a:uFillTx/>
                  <a:latin typeface="HURMEGEOMETRICSANS1-LIGHT" panose="020B0400020000000000" pitchFamily="34" charset="77"/>
                  <a:ea typeface="+mn-ea"/>
                  <a:cs typeface="+mn-cs"/>
                </a:rPr>
                <a:t>Single-use analysis of plaque removal by an OR v manual toothbrush in 3- to 9-year old children¹</a:t>
              </a:r>
            </a:p>
          </p:txBody>
        </p:sp>
      </p:grpSp>
      <p:pic>
        <p:nvPicPr>
          <p:cNvPr id="2" name="Grafik 1">
            <a:extLst>
              <a:ext uri="{FF2B5EF4-FFF2-40B4-BE49-F238E27FC236}">
                <a16:creationId xmlns:a16="http://schemas.microsoft.com/office/drawing/2014/main" id="{16AA92D8-5960-FCE0-6217-968905D69B20}"/>
              </a:ext>
            </a:extLst>
          </p:cNvPr>
          <p:cNvPicPr>
            <a:picLocks noChangeAspect="1"/>
          </p:cNvPicPr>
          <p:nvPr/>
        </p:nvPicPr>
        <p:blipFill>
          <a:blip r:embed="rId5"/>
          <a:stretch>
            <a:fillRect/>
          </a:stretch>
        </p:blipFill>
        <p:spPr>
          <a:xfrm>
            <a:off x="6124867" y="1715414"/>
            <a:ext cx="223861" cy="223861"/>
          </a:xfrm>
          <a:prstGeom prst="rect">
            <a:avLst/>
          </a:prstGeom>
        </p:spPr>
      </p:pic>
      <p:pic>
        <p:nvPicPr>
          <p:cNvPr id="3" name="Grafik 2">
            <a:extLst>
              <a:ext uri="{FF2B5EF4-FFF2-40B4-BE49-F238E27FC236}">
                <a16:creationId xmlns:a16="http://schemas.microsoft.com/office/drawing/2014/main" id="{825945AE-ACA0-97A6-1D35-10E752900FD5}"/>
              </a:ext>
            </a:extLst>
          </p:cNvPr>
          <p:cNvPicPr>
            <a:picLocks noChangeAspect="1"/>
          </p:cNvPicPr>
          <p:nvPr/>
        </p:nvPicPr>
        <p:blipFill>
          <a:blip r:embed="rId6"/>
          <a:stretch>
            <a:fillRect/>
          </a:stretch>
        </p:blipFill>
        <p:spPr>
          <a:xfrm rot="5400000">
            <a:off x="6133722" y="2091741"/>
            <a:ext cx="223861" cy="154837"/>
          </a:xfrm>
          <a:prstGeom prst="rect">
            <a:avLst/>
          </a:prstGeom>
        </p:spPr>
      </p:pic>
      <p:sp>
        <p:nvSpPr>
          <p:cNvPr id="19" name="Textfeld 18">
            <a:extLst>
              <a:ext uri="{FF2B5EF4-FFF2-40B4-BE49-F238E27FC236}">
                <a16:creationId xmlns:a16="http://schemas.microsoft.com/office/drawing/2014/main" id="{81FFE721-DE17-92F7-90F9-86B99C440214}"/>
              </a:ext>
            </a:extLst>
          </p:cNvPr>
          <p:cNvSpPr txBox="1"/>
          <p:nvPr/>
        </p:nvSpPr>
        <p:spPr>
          <a:xfrm>
            <a:off x="6348728" y="2034869"/>
            <a:ext cx="130516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Manual toothbrush</a:t>
            </a:r>
          </a:p>
        </p:txBody>
      </p:sp>
      <p:sp>
        <p:nvSpPr>
          <p:cNvPr id="21" name="Textfeld 20">
            <a:extLst>
              <a:ext uri="{FF2B5EF4-FFF2-40B4-BE49-F238E27FC236}">
                <a16:creationId xmlns:a16="http://schemas.microsoft.com/office/drawing/2014/main" id="{2FDBF089-D92C-7AEF-78AC-DCD4D38AE69E}"/>
              </a:ext>
            </a:extLst>
          </p:cNvPr>
          <p:cNvSpPr txBox="1"/>
          <p:nvPr/>
        </p:nvSpPr>
        <p:spPr>
          <a:xfrm>
            <a:off x="6348728" y="1714185"/>
            <a:ext cx="225163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OR electric toothbrush</a:t>
            </a:r>
          </a:p>
        </p:txBody>
      </p:sp>
      <p:sp>
        <p:nvSpPr>
          <p:cNvPr id="25" name="TextBox 24">
            <a:extLst>
              <a:ext uri="{FF2B5EF4-FFF2-40B4-BE49-F238E27FC236}">
                <a16:creationId xmlns:a16="http://schemas.microsoft.com/office/drawing/2014/main" id="{920064E2-E057-45EF-876F-BADCCAFA5AF8}"/>
              </a:ext>
            </a:extLst>
          </p:cNvPr>
          <p:cNvSpPr txBox="1"/>
          <p:nvPr/>
        </p:nvSpPr>
        <p:spPr>
          <a:xfrm>
            <a:off x="1387745" y="3719532"/>
            <a:ext cx="482081"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rPr>
              <a:t>p&lt;0.009 </a:t>
            </a:r>
            <a:endParaRPr kumimoji="0" lang="en-DE"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01D03E24-C8EF-4206-A245-AB9559768E46}"/>
              </a:ext>
            </a:extLst>
          </p:cNvPr>
          <p:cNvSpPr txBox="1"/>
          <p:nvPr/>
        </p:nvSpPr>
        <p:spPr>
          <a:xfrm>
            <a:off x="2965484" y="3721866"/>
            <a:ext cx="482081"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rPr>
              <a:t>p&lt;0.009 </a:t>
            </a:r>
            <a:endParaRPr kumimoji="0" lang="en-DE"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C2C91FC5-BE9C-48D9-B96B-85EBD36C2B78}"/>
              </a:ext>
            </a:extLst>
          </p:cNvPr>
          <p:cNvSpPr txBox="1"/>
          <p:nvPr/>
        </p:nvSpPr>
        <p:spPr>
          <a:xfrm>
            <a:off x="5154106" y="3881889"/>
            <a:ext cx="482081"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rPr>
              <a:t>p&lt;0.015</a:t>
            </a:r>
            <a:endParaRPr kumimoji="0" lang="en-DE"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70F1638C-1BA0-46B5-B21E-E4FDAB60F7A9}"/>
              </a:ext>
            </a:extLst>
          </p:cNvPr>
          <p:cNvSpPr txBox="1"/>
          <p:nvPr/>
        </p:nvSpPr>
        <p:spPr>
          <a:xfrm>
            <a:off x="6724089" y="3891849"/>
            <a:ext cx="527075"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rPr>
              <a:t>p&lt;0.015</a:t>
            </a:r>
            <a:endParaRPr kumimoji="0" lang="en-DE"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1">
            <a:extLst>
              <a:ext uri="{FF2B5EF4-FFF2-40B4-BE49-F238E27FC236}">
                <a16:creationId xmlns:a16="http://schemas.microsoft.com/office/drawing/2014/main" id="{55FF8810-E55B-C5BF-BFAE-4D98A5408735}"/>
              </a:ext>
            </a:extLst>
          </p:cNvPr>
          <p:cNvSpPr/>
          <p:nvPr/>
        </p:nvSpPr>
        <p:spPr>
          <a:xfrm>
            <a:off x="530964" y="6422110"/>
            <a:ext cx="3422732" cy="338554"/>
          </a:xfrm>
          <a:prstGeom prst="rect">
            <a:avLst/>
          </a:prstGeom>
        </p:spPr>
        <p:txBody>
          <a:bodyPr wrap="none">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HurmeGeometricSans1 Light"/>
                <a:ea typeface="HurmeGeometricSans1 SemiBold"/>
                <a:cs typeface="HurmeGeometricSans1 SemiBold"/>
                <a:sym typeface="HurmeGeometricSans1 SemiBold"/>
              </a:rPr>
              <a:t>¹ Davidovich E, Int J </a:t>
            </a:r>
            <a:r>
              <a:rPr kumimoji="0" lang="en-US" sz="800" b="0" i="0" u="none" strike="noStrike" kern="1200" cap="none" spc="0" normalizeH="0" baseline="0" noProof="0" dirty="0" err="1">
                <a:ln>
                  <a:noFill/>
                </a:ln>
                <a:solidFill>
                  <a:prstClr val="white"/>
                </a:solidFill>
                <a:effectLst/>
                <a:uLnTx/>
                <a:uFillTx/>
                <a:latin typeface="HurmeGeometricSans1 Light"/>
                <a:ea typeface="HurmeGeometricSans1 SemiBold"/>
                <a:cs typeface="HurmeGeometricSans1 SemiBold"/>
                <a:sym typeface="HurmeGeometricSans1 SemiBold"/>
              </a:rPr>
              <a:t>Paediatr</a:t>
            </a:r>
            <a:r>
              <a:rPr kumimoji="0" lang="en-US" sz="800" b="0" i="0" u="none" strike="noStrike" kern="1200" cap="none" spc="0" normalizeH="0" baseline="0" noProof="0" dirty="0">
                <a:ln>
                  <a:noFill/>
                </a:ln>
                <a:solidFill>
                  <a:prstClr val="white"/>
                </a:solidFill>
                <a:effectLst/>
                <a:uLnTx/>
                <a:uFillTx/>
                <a:latin typeface="HurmeGeometricSans1 Light"/>
                <a:ea typeface="HurmeGeometricSans1 SemiBold"/>
                <a:cs typeface="HurmeGeometricSans1 SemiBold"/>
                <a:sym typeface="HurmeGeometricSans1 SemiBold"/>
              </a:rPr>
              <a:t> Dent. 2020 Nov 22. </a:t>
            </a:r>
            <a:r>
              <a:rPr kumimoji="0" lang="en-US" sz="800" b="0" i="0" u="none" strike="noStrike" kern="1200" cap="none" spc="0" normalizeH="0" baseline="0" noProof="0" dirty="0" err="1">
                <a:ln>
                  <a:noFill/>
                </a:ln>
                <a:solidFill>
                  <a:prstClr val="white"/>
                </a:solidFill>
                <a:effectLst/>
                <a:uLnTx/>
                <a:uFillTx/>
                <a:latin typeface="HurmeGeometricSans1 Light"/>
                <a:ea typeface="HurmeGeometricSans1 SemiBold"/>
                <a:cs typeface="HurmeGeometricSans1 SemiBold"/>
                <a:sym typeface="HurmeGeometricSans1 SemiBold"/>
              </a:rPr>
              <a:t>doi</a:t>
            </a:r>
            <a:r>
              <a:rPr kumimoji="0" lang="en-US" sz="800" b="0" i="0" u="none" strike="noStrike" kern="1200" cap="none" spc="0" normalizeH="0" baseline="0" noProof="0" dirty="0">
                <a:ln>
                  <a:noFill/>
                </a:ln>
                <a:solidFill>
                  <a:prstClr val="white"/>
                </a:solidFill>
                <a:effectLst/>
                <a:uLnTx/>
                <a:uFillTx/>
                <a:latin typeface="HurmeGeometricSans1 Light"/>
                <a:ea typeface="HurmeGeometricSans1 SemiBold"/>
                <a:cs typeface="HurmeGeometricSans1 SemiBold"/>
                <a:sym typeface="HurmeGeometricSans1 SemiBold"/>
              </a:rPr>
              <a:t>: 10.1111/ipd.127535</a:t>
            </a: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 Versus manual toothbrushes</a:t>
            </a:r>
            <a:endParaRPr kumimoji="0" lang="en-DE" sz="8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endParaRPr>
          </a:p>
        </p:txBody>
      </p:sp>
      <p:pic>
        <p:nvPicPr>
          <p:cNvPr id="7" name="Grafik 6">
            <a:extLst>
              <a:ext uri="{FF2B5EF4-FFF2-40B4-BE49-F238E27FC236}">
                <a16:creationId xmlns:a16="http://schemas.microsoft.com/office/drawing/2014/main" id="{5B184DA1-7583-F500-B2E4-79AE34216BB3}"/>
              </a:ext>
            </a:extLst>
          </p:cNvPr>
          <p:cNvPicPr>
            <a:picLocks noChangeAspect="1"/>
          </p:cNvPicPr>
          <p:nvPr/>
        </p:nvPicPr>
        <p:blipFill rotWithShape="1">
          <a:blip r:embed="rId7">
            <a:extLst>
              <a:ext uri="{28A0092B-C50C-407E-A947-70E740481C1C}">
                <a14:useLocalDpi xmlns:a14="http://schemas.microsoft.com/office/drawing/2010/main" val="0"/>
              </a:ext>
            </a:extLst>
          </a:blip>
          <a:srcRect l="28616" r="19780"/>
          <a:stretch/>
        </p:blipFill>
        <p:spPr>
          <a:xfrm>
            <a:off x="8226230" y="1040235"/>
            <a:ext cx="3965770" cy="5817765"/>
          </a:xfrm>
          <a:prstGeom prst="rect">
            <a:avLst/>
          </a:prstGeom>
        </p:spPr>
      </p:pic>
    </p:spTree>
    <p:extLst>
      <p:ext uri="{BB962C8B-B14F-4D97-AF65-F5344CB8AC3E}">
        <p14:creationId xmlns:p14="http://schemas.microsoft.com/office/powerpoint/2010/main" val="3707172409"/>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568E33A-BFE6-D687-9A89-DB5BEA02DD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781010" y="2596928"/>
            <a:ext cx="8140061" cy="3479427"/>
          </a:xfrm>
          <a:prstGeom prst="rect">
            <a:avLst/>
          </a:prstGeom>
        </p:spPr>
      </p:pic>
      <p:sp>
        <p:nvSpPr>
          <p:cNvPr id="20" name="Subtitle 2">
            <a:extLst>
              <a:ext uri="{FF2B5EF4-FFF2-40B4-BE49-F238E27FC236}">
                <a16:creationId xmlns:a16="http://schemas.microsoft.com/office/drawing/2014/main" id="{905D5946-B7E3-4A6D-BEC2-B04DAD0E8D34}"/>
              </a:ext>
            </a:extLst>
          </p:cNvPr>
          <p:cNvSpPr txBox="1">
            <a:spLocks/>
          </p:cNvSpPr>
          <p:nvPr/>
        </p:nvSpPr>
        <p:spPr>
          <a:xfrm>
            <a:off x="13541410" y="748147"/>
            <a:ext cx="5881148" cy="95092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600"/>
              </a:spcAft>
              <a:buClrTx/>
              <a:buSzTx/>
              <a:buFont typeface="Arial" panose="020B0604020202020204" pitchFamily="34" charset="0"/>
              <a:buNone/>
              <a:tabLst/>
              <a:defRPr/>
            </a:pPr>
            <a:endParaRPr kumimoji="0" lang="en-US" sz="2800" b="1" i="0" u="none" strike="noStrike" kern="1200" cap="none" spc="0" normalizeH="0" baseline="0" noProof="0">
              <a:ln>
                <a:noFill/>
              </a:ln>
              <a:solidFill>
                <a:srgbClr val="002060"/>
              </a:solidFill>
              <a:effectLst/>
              <a:uLnTx/>
              <a:uFillTx/>
              <a:latin typeface="Neutraface 2 Text Demi" panose="020B0703020202020102" pitchFamily="34" charset="0"/>
              <a:ea typeface="+mn-ea"/>
              <a:cs typeface="+mn-cs"/>
            </a:endParaRPr>
          </a:p>
        </p:txBody>
      </p:sp>
      <p:sp>
        <p:nvSpPr>
          <p:cNvPr id="11" name="Titel 1">
            <a:extLst>
              <a:ext uri="{FF2B5EF4-FFF2-40B4-BE49-F238E27FC236}">
                <a16:creationId xmlns:a16="http://schemas.microsoft.com/office/drawing/2014/main" id="{49AE4957-4A75-667B-A5E4-2F0C144E3E7E}"/>
              </a:ext>
            </a:extLst>
          </p:cNvPr>
          <p:cNvSpPr txBox="1">
            <a:spLocks/>
          </p:cNvSpPr>
          <p:nvPr/>
        </p:nvSpPr>
        <p:spPr>
          <a:xfrm>
            <a:off x="548999" y="226997"/>
            <a:ext cx="10516397" cy="678905"/>
          </a:xfrm>
          <a:prstGeom prst="rect">
            <a:avLst/>
          </a:prstGeom>
        </p:spPr>
        <p:txBody>
          <a:bodyPr anchor="t">
            <a:noAutofit/>
          </a:bodyPr>
          <a:lstStyle>
            <a:lvl1pPr algn="l" defTabSz="914400" rtl="0" eaLnBrk="1" latinLnBrk="0" hangingPunct="1">
              <a:lnSpc>
                <a:spcPct val="100000"/>
              </a:lnSpc>
              <a:spcBef>
                <a:spcPct val="0"/>
              </a:spcBef>
              <a:buNone/>
              <a:defRPr sz="2000" b="1" i="0" kern="1200" dirty="0">
                <a:solidFill>
                  <a:schemeClr val="bg1"/>
                </a:solidFill>
                <a:latin typeface="HURMEGEOMETRICSANS1-SEMIBOLD" panose="020B0400020000000000" pitchFamily="34" charset="77"/>
                <a:ea typeface="+mn-ea"/>
                <a:cs typeface="+mn-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rPr>
              <a:t>THE OR ELECTRIC TOOTHBRUSH REDUCED SIGNIFICANTLY​</a:t>
            </a:r>
            <a:br>
              <a:rPr kumimoji="0" lang="en-US" sz="20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rPr>
            </a:br>
            <a:r>
              <a:rPr kumimoji="0" lang="en-US" sz="20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rPr>
              <a:t>MORE PLAQUE OVER 4 WEEKS IN THE PRIMARY AND MIXED DENTITIONS </a:t>
            </a:r>
            <a:r>
              <a:rPr kumimoji="0" lang="en-US" sz="2000" b="0" i="0" u="none" strike="noStrike" kern="1200" cap="none" spc="0" normalizeH="0" baseline="30000" noProof="0">
                <a:ln>
                  <a:noFill/>
                </a:ln>
                <a:solidFill>
                  <a:prstClr val="white"/>
                </a:solidFill>
                <a:effectLst/>
                <a:uLnTx/>
                <a:uFillTx/>
                <a:latin typeface="HURMEGEOMETRICSANS1-LIGHT" panose="020B0400020000000000" pitchFamily="34" charset="77"/>
                <a:ea typeface="+mn-ea"/>
                <a:cs typeface="+mn-cs"/>
              </a:rPr>
              <a:t>+</a:t>
            </a:r>
          </a:p>
        </p:txBody>
      </p:sp>
      <p:grpSp>
        <p:nvGrpSpPr>
          <p:cNvPr id="10" name="Gruppieren 9">
            <a:extLst>
              <a:ext uri="{FF2B5EF4-FFF2-40B4-BE49-F238E27FC236}">
                <a16:creationId xmlns:a16="http://schemas.microsoft.com/office/drawing/2014/main" id="{CA33F03B-8591-063D-D59E-F87AAD78C9B7}"/>
              </a:ext>
            </a:extLst>
          </p:cNvPr>
          <p:cNvGrpSpPr/>
          <p:nvPr/>
        </p:nvGrpSpPr>
        <p:grpSpPr>
          <a:xfrm>
            <a:off x="4347416" y="1612187"/>
            <a:ext cx="5317751" cy="910284"/>
            <a:chOff x="1799661" y="2053078"/>
            <a:chExt cx="5317751" cy="910284"/>
          </a:xfrm>
        </p:grpSpPr>
        <p:grpSp>
          <p:nvGrpSpPr>
            <p:cNvPr id="12" name="Gruppieren 11">
              <a:extLst>
                <a:ext uri="{FF2B5EF4-FFF2-40B4-BE49-F238E27FC236}">
                  <a16:creationId xmlns:a16="http://schemas.microsoft.com/office/drawing/2014/main" id="{3CE598AC-5FC1-47A6-23A4-9CB8E5DB668A}"/>
                </a:ext>
              </a:extLst>
            </p:cNvPr>
            <p:cNvGrpSpPr/>
            <p:nvPr/>
          </p:nvGrpSpPr>
          <p:grpSpPr>
            <a:xfrm>
              <a:off x="1799661" y="2053078"/>
              <a:ext cx="5317751" cy="910284"/>
              <a:chOff x="2161689" y="5812211"/>
              <a:chExt cx="6895334" cy="1180330"/>
            </a:xfrm>
          </p:grpSpPr>
          <p:sp>
            <p:nvSpPr>
              <p:cNvPr id="15" name="Rechteck 14">
                <a:extLst>
                  <a:ext uri="{FF2B5EF4-FFF2-40B4-BE49-F238E27FC236}">
                    <a16:creationId xmlns:a16="http://schemas.microsoft.com/office/drawing/2014/main" id="{143FF987-5C07-20A0-4761-F943988CEA22}"/>
                  </a:ext>
                </a:extLst>
              </p:cNvPr>
              <p:cNvSpPr/>
              <p:nvPr/>
            </p:nvSpPr>
            <p:spPr>
              <a:xfrm>
                <a:off x="2755127" y="5812216"/>
                <a:ext cx="5733604" cy="118031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DBEE29D9-BD88-DBC6-9515-20D0CD023190}"/>
                  </a:ext>
                </a:extLst>
              </p:cNvPr>
              <p:cNvSpPr/>
              <p:nvPr/>
            </p:nvSpPr>
            <p:spPr>
              <a:xfrm>
                <a:off x="7876700" y="5812211"/>
                <a:ext cx="1180323" cy="1180322"/>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E167CE1F-9CFB-CD8E-D3C7-1D8659996604}"/>
                  </a:ext>
                </a:extLst>
              </p:cNvPr>
              <p:cNvSpPr/>
              <p:nvPr/>
            </p:nvSpPr>
            <p:spPr>
              <a:xfrm>
                <a:off x="2161689" y="5812219"/>
                <a:ext cx="1180322" cy="1180322"/>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9">
              <a:extLst>
                <a:ext uri="{FF2B5EF4-FFF2-40B4-BE49-F238E27FC236}">
                  <a16:creationId xmlns:a16="http://schemas.microsoft.com/office/drawing/2014/main" id="{2AAF441A-73FB-289A-D52E-33799238241F}"/>
                </a:ext>
              </a:extLst>
            </p:cNvPr>
            <p:cNvSpPr/>
            <p:nvPr/>
          </p:nvSpPr>
          <p:spPr>
            <a:xfrm>
              <a:off x="2098750" y="2208430"/>
              <a:ext cx="481172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1F60"/>
                  </a:solidFill>
                  <a:effectLst/>
                  <a:uLnTx/>
                  <a:uFillTx/>
                  <a:latin typeface="HURMEGEOMETRICSANS1-LIGHT" panose="020B0400020000000000" pitchFamily="34" charset="77"/>
                  <a:ea typeface="+mn-ea"/>
                  <a:cs typeface="+mn-cs"/>
                </a:rPr>
                <a:t>4 week evaluation of plaque removal by an OR v manual toothbrush in 3- to 9-year old children¹​</a:t>
              </a:r>
              <a:endParaRPr kumimoji="0" lang="en-US" sz="1400" b="0" i="0" u="none" strike="noStrike" kern="1200" cap="none" spc="0" normalizeH="0" baseline="0" noProof="0" dirty="0">
                <a:ln>
                  <a:noFill/>
                </a:ln>
                <a:solidFill>
                  <a:srgbClr val="001F60"/>
                </a:solidFill>
                <a:effectLst/>
                <a:uLnTx/>
                <a:uFillTx/>
                <a:latin typeface="HURMEGEOMETRICSANS1-LIGHT" panose="020B0400020000000000" pitchFamily="34" charset="77"/>
                <a:ea typeface="+mn-ea"/>
                <a:cs typeface="+mn-cs"/>
              </a:endParaRPr>
            </a:p>
          </p:txBody>
        </p:sp>
      </p:grpSp>
      <p:sp>
        <p:nvSpPr>
          <p:cNvPr id="19" name="TextBox 18">
            <a:extLst>
              <a:ext uri="{FF2B5EF4-FFF2-40B4-BE49-F238E27FC236}">
                <a16:creationId xmlns:a16="http://schemas.microsoft.com/office/drawing/2014/main" id="{331D62A2-1C3B-433B-AB4B-15340D82E29D}"/>
              </a:ext>
            </a:extLst>
          </p:cNvPr>
          <p:cNvSpPr txBox="1"/>
          <p:nvPr/>
        </p:nvSpPr>
        <p:spPr>
          <a:xfrm>
            <a:off x="5058142" y="3797786"/>
            <a:ext cx="574159"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p=0.016</a:t>
            </a:r>
            <a:endParaRPr kumimoji="0" lang="en-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B2561087-B928-4682-80AF-5366FD90C9A2}"/>
              </a:ext>
            </a:extLst>
          </p:cNvPr>
          <p:cNvSpPr txBox="1"/>
          <p:nvPr/>
        </p:nvSpPr>
        <p:spPr>
          <a:xfrm>
            <a:off x="6619926" y="3745973"/>
            <a:ext cx="574159"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p=0.032</a:t>
            </a:r>
            <a:endParaRPr kumimoji="0" lang="en-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9669DC44-2A37-4A20-A996-FC91363229E3}"/>
              </a:ext>
            </a:extLst>
          </p:cNvPr>
          <p:cNvSpPr txBox="1"/>
          <p:nvPr/>
        </p:nvSpPr>
        <p:spPr>
          <a:xfrm>
            <a:off x="8815115" y="3767671"/>
            <a:ext cx="574159"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p&lt;0.001</a:t>
            </a:r>
          </a:p>
        </p:txBody>
      </p:sp>
      <p:sp>
        <p:nvSpPr>
          <p:cNvPr id="25" name="TextBox 24">
            <a:extLst>
              <a:ext uri="{FF2B5EF4-FFF2-40B4-BE49-F238E27FC236}">
                <a16:creationId xmlns:a16="http://schemas.microsoft.com/office/drawing/2014/main" id="{8CB06374-5B0A-4B6A-8422-981905E35096}"/>
              </a:ext>
            </a:extLst>
          </p:cNvPr>
          <p:cNvSpPr txBox="1"/>
          <p:nvPr/>
        </p:nvSpPr>
        <p:spPr>
          <a:xfrm>
            <a:off x="10394871" y="3792311"/>
            <a:ext cx="558869"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p&lt;0.001</a:t>
            </a:r>
          </a:p>
        </p:txBody>
      </p:sp>
      <p:pic>
        <p:nvPicPr>
          <p:cNvPr id="26" name="Grafik 1">
            <a:extLst>
              <a:ext uri="{FF2B5EF4-FFF2-40B4-BE49-F238E27FC236}">
                <a16:creationId xmlns:a16="http://schemas.microsoft.com/office/drawing/2014/main" id="{F6B4AC0D-38A2-4FE3-8FB9-059E36C92256}"/>
              </a:ext>
            </a:extLst>
          </p:cNvPr>
          <p:cNvPicPr>
            <a:picLocks noChangeAspect="1"/>
          </p:cNvPicPr>
          <p:nvPr/>
        </p:nvPicPr>
        <p:blipFill>
          <a:blip r:embed="rId5"/>
          <a:stretch>
            <a:fillRect/>
          </a:stretch>
        </p:blipFill>
        <p:spPr>
          <a:xfrm>
            <a:off x="9803719" y="1854037"/>
            <a:ext cx="223861" cy="223861"/>
          </a:xfrm>
          <a:prstGeom prst="rect">
            <a:avLst/>
          </a:prstGeom>
        </p:spPr>
      </p:pic>
      <p:pic>
        <p:nvPicPr>
          <p:cNvPr id="27" name="Grafik 2">
            <a:extLst>
              <a:ext uri="{FF2B5EF4-FFF2-40B4-BE49-F238E27FC236}">
                <a16:creationId xmlns:a16="http://schemas.microsoft.com/office/drawing/2014/main" id="{C34B146D-B10D-4166-AC62-CA84F24A5A25}"/>
              </a:ext>
            </a:extLst>
          </p:cNvPr>
          <p:cNvPicPr>
            <a:picLocks noChangeAspect="1"/>
          </p:cNvPicPr>
          <p:nvPr/>
        </p:nvPicPr>
        <p:blipFill>
          <a:blip r:embed="rId6"/>
          <a:stretch>
            <a:fillRect/>
          </a:stretch>
        </p:blipFill>
        <p:spPr>
          <a:xfrm rot="5400000">
            <a:off x="9812574" y="2230364"/>
            <a:ext cx="223861" cy="154837"/>
          </a:xfrm>
          <a:prstGeom prst="rect">
            <a:avLst/>
          </a:prstGeom>
        </p:spPr>
      </p:pic>
      <p:sp>
        <p:nvSpPr>
          <p:cNvPr id="28" name="Textfeld 18">
            <a:extLst>
              <a:ext uri="{FF2B5EF4-FFF2-40B4-BE49-F238E27FC236}">
                <a16:creationId xmlns:a16="http://schemas.microsoft.com/office/drawing/2014/main" id="{98ED725B-6FB1-484B-BF07-28E2DA04E062}"/>
              </a:ext>
            </a:extLst>
          </p:cNvPr>
          <p:cNvSpPr txBox="1"/>
          <p:nvPr/>
        </p:nvSpPr>
        <p:spPr>
          <a:xfrm>
            <a:off x="10027580" y="2173492"/>
            <a:ext cx="130356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manual toothbrush</a:t>
            </a:r>
          </a:p>
        </p:txBody>
      </p:sp>
      <p:sp>
        <p:nvSpPr>
          <p:cNvPr id="29" name="Textfeld 20">
            <a:extLst>
              <a:ext uri="{FF2B5EF4-FFF2-40B4-BE49-F238E27FC236}">
                <a16:creationId xmlns:a16="http://schemas.microsoft.com/office/drawing/2014/main" id="{ECE5C922-FBBD-4D7E-92F8-2E014829FA1E}"/>
              </a:ext>
            </a:extLst>
          </p:cNvPr>
          <p:cNvSpPr txBox="1"/>
          <p:nvPr/>
        </p:nvSpPr>
        <p:spPr>
          <a:xfrm>
            <a:off x="10027580" y="1852808"/>
            <a:ext cx="225163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OR electric toothbrush</a:t>
            </a:r>
          </a:p>
        </p:txBody>
      </p:sp>
      <p:sp>
        <p:nvSpPr>
          <p:cNvPr id="2" name="Rectangle 1">
            <a:extLst>
              <a:ext uri="{FF2B5EF4-FFF2-40B4-BE49-F238E27FC236}">
                <a16:creationId xmlns:a16="http://schemas.microsoft.com/office/drawing/2014/main" id="{8D35994D-8108-DE46-744B-1448D920E387}"/>
              </a:ext>
            </a:extLst>
          </p:cNvPr>
          <p:cNvSpPr/>
          <p:nvPr/>
        </p:nvSpPr>
        <p:spPr>
          <a:xfrm>
            <a:off x="3932305" y="6422110"/>
            <a:ext cx="1782860" cy="338554"/>
          </a:xfrm>
          <a:prstGeom prst="rect">
            <a:avLst/>
          </a:prstGeom>
        </p:spPr>
        <p:txBody>
          <a:bodyPr wrap="none">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HurmeGeometricSans1 Light"/>
                <a:ea typeface="HurmeGeometricSans1 SemiBold"/>
                <a:cs typeface="HurmeGeometricSans1 SemiBold"/>
                <a:sym typeface="HurmeGeometricSans1 SemiBold"/>
              </a:rPr>
              <a:t>¹ Data on file. Publication in 2023</a:t>
            </a: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 Versus manual toothbrushes</a:t>
            </a:r>
            <a:endParaRPr kumimoji="0" lang="en-DE"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endParaRPr>
          </a:p>
        </p:txBody>
      </p:sp>
      <p:pic>
        <p:nvPicPr>
          <p:cNvPr id="3" name="Grafik 2">
            <a:extLst>
              <a:ext uri="{FF2B5EF4-FFF2-40B4-BE49-F238E27FC236}">
                <a16:creationId xmlns:a16="http://schemas.microsoft.com/office/drawing/2014/main" id="{B9957006-C354-CD90-4A75-173B10A1E704}"/>
              </a:ext>
            </a:extLst>
          </p:cNvPr>
          <p:cNvPicPr>
            <a:picLocks/>
          </p:cNvPicPr>
          <p:nvPr/>
        </p:nvPicPr>
        <p:blipFill rotWithShape="1">
          <a:blip r:embed="rId7">
            <a:extLst>
              <a:ext uri="{28A0092B-C50C-407E-A947-70E740481C1C}">
                <a14:useLocalDpi xmlns:a14="http://schemas.microsoft.com/office/drawing/2010/main" val="0"/>
              </a:ext>
            </a:extLst>
          </a:blip>
          <a:srcRect l="27457" r="31035"/>
          <a:stretch/>
        </p:blipFill>
        <p:spPr>
          <a:xfrm>
            <a:off x="56" y="1030798"/>
            <a:ext cx="3669023" cy="5822258"/>
          </a:xfrm>
          <a:prstGeom prst="rect">
            <a:avLst/>
          </a:prstGeom>
        </p:spPr>
      </p:pic>
    </p:spTree>
    <p:extLst>
      <p:ext uri="{BB962C8B-B14F-4D97-AF65-F5344CB8AC3E}">
        <p14:creationId xmlns:p14="http://schemas.microsoft.com/office/powerpoint/2010/main" val="2624020625"/>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rafik 24">
            <a:extLst>
              <a:ext uri="{FF2B5EF4-FFF2-40B4-BE49-F238E27FC236}">
                <a16:creationId xmlns:a16="http://schemas.microsoft.com/office/drawing/2014/main" id="{13EB6396-1917-7F1C-3D51-F1BE73D209F6}"/>
              </a:ext>
            </a:extLst>
          </p:cNvPr>
          <p:cNvPicPr>
            <a:picLocks noChangeAspect="1"/>
          </p:cNvPicPr>
          <p:nvPr/>
        </p:nvPicPr>
        <p:blipFill>
          <a:blip r:embed="rId3"/>
          <a:stretch>
            <a:fillRect/>
          </a:stretch>
        </p:blipFill>
        <p:spPr>
          <a:xfrm>
            <a:off x="0" y="0"/>
            <a:ext cx="12192000" cy="6858000"/>
          </a:xfrm>
          <a:prstGeom prst="rect">
            <a:avLst/>
          </a:prstGeom>
        </p:spPr>
      </p:pic>
      <p:sp>
        <p:nvSpPr>
          <p:cNvPr id="4" name="Rechteck 3">
            <a:extLst>
              <a:ext uri="{FF2B5EF4-FFF2-40B4-BE49-F238E27FC236}">
                <a16:creationId xmlns:a16="http://schemas.microsoft.com/office/drawing/2014/main" id="{E82782D8-0DFB-EA3C-22F5-E9E0CD5FE14B}"/>
              </a:ext>
            </a:extLst>
          </p:cNvPr>
          <p:cNvSpPr/>
          <p:nvPr/>
        </p:nvSpPr>
        <p:spPr>
          <a:xfrm>
            <a:off x="0" y="0"/>
            <a:ext cx="1106457" cy="6858000"/>
          </a:xfrm>
          <a:prstGeom prst="rect">
            <a:avLst/>
          </a:prstGeom>
          <a:solidFill>
            <a:srgbClr val="EFD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hteck 2">
            <a:extLst>
              <a:ext uri="{FF2B5EF4-FFF2-40B4-BE49-F238E27FC236}">
                <a16:creationId xmlns:a16="http://schemas.microsoft.com/office/drawing/2014/main" id="{0A4D17FB-9CD0-ADD5-D4B9-E29283E6BE04}"/>
              </a:ext>
            </a:extLst>
          </p:cNvPr>
          <p:cNvSpPr/>
          <p:nvPr/>
        </p:nvSpPr>
        <p:spPr>
          <a:xfrm>
            <a:off x="188065" y="84535"/>
            <a:ext cx="5907935" cy="120032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600" b="0" i="0" u="none" strike="noStrike" kern="1200" cap="none" spc="0" normalizeH="0" baseline="0" noProof="0">
                <a:ln>
                  <a:noFill/>
                </a:ln>
                <a:solidFill>
                  <a:srgbClr val="001F60"/>
                </a:solidFill>
                <a:effectLst/>
                <a:uLnTx/>
                <a:uFillTx/>
                <a:latin typeface="HURMEGEOMETRICSANS1-LIGHT" panose="020B0400020000000000" pitchFamily="34" charset="77"/>
                <a:ea typeface="+mn-ea"/>
                <a:cs typeface="Gotham Bold" pitchFamily="50" charset="0"/>
              </a:rPr>
              <a:t>CURRENT PRACTICES &amp; RECOMMENDATIONS </a:t>
            </a:r>
            <a:r>
              <a:rPr kumimoji="0" lang="en-US" altLang="en-US" sz="3600" b="0" i="0" u="none" strike="noStrike" kern="1200" cap="none" spc="0" normalizeH="0" baseline="30000" noProof="0">
                <a:ln>
                  <a:noFill/>
                </a:ln>
                <a:solidFill>
                  <a:srgbClr val="001F60"/>
                </a:solidFill>
                <a:effectLst/>
                <a:uLnTx/>
                <a:uFillTx/>
                <a:latin typeface="HURMEGEOMETRICSANS1-LIGHT" panose="020B0400020000000000" pitchFamily="34" charset="77"/>
                <a:ea typeface="+mn-ea"/>
                <a:cs typeface="Gotham Bold" pitchFamily="50" charset="0"/>
              </a:rPr>
              <a:t>1-4</a:t>
            </a:r>
          </a:p>
        </p:txBody>
      </p:sp>
      <p:sp>
        <p:nvSpPr>
          <p:cNvPr id="8" name="Rectangle 14">
            <a:extLst>
              <a:ext uri="{FF2B5EF4-FFF2-40B4-BE49-F238E27FC236}">
                <a16:creationId xmlns:a16="http://schemas.microsoft.com/office/drawing/2014/main" id="{D66BF3B1-5413-B4EB-4702-D3A1582856B9}"/>
              </a:ext>
            </a:extLst>
          </p:cNvPr>
          <p:cNvSpPr/>
          <p:nvPr/>
        </p:nvSpPr>
        <p:spPr>
          <a:xfrm>
            <a:off x="518799" y="6254574"/>
            <a:ext cx="661621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srgbClr val="001F60"/>
                </a:solidFill>
                <a:effectLst/>
                <a:uLnTx/>
                <a:uFillTx/>
                <a:latin typeface="HURMEGEOMETRICSANS1-LIGHT" panose="020B0400020000000000" pitchFamily="34" charset="77"/>
                <a:ea typeface="+mn-ea"/>
                <a:cs typeface="+mn-cs"/>
              </a:rPr>
              <a:t>¹ </a:t>
            </a:r>
            <a:r>
              <a:rPr kumimoji="0" lang="da-DK" sz="800" b="0" i="0" u="none" strike="noStrike" kern="1200" cap="none" spc="0" normalizeH="0" baseline="0" noProof="0" dirty="0">
                <a:ln>
                  <a:noFill/>
                </a:ln>
                <a:solidFill>
                  <a:srgbClr val="001F60"/>
                </a:solidFill>
                <a:effectLst/>
                <a:uLnTx/>
                <a:uFillTx/>
                <a:latin typeface="HURMEGEOMETRICSANS1-LIGHT" panose="020B0400020000000000" pitchFamily="34" charset="77"/>
                <a:ea typeface="+mn-ea"/>
                <a:cs typeface="+mn-cs"/>
                <a:hlinkClick r:id="rId4">
                  <a:extLst>
                    <a:ext uri="{A12FA001-AC4F-418D-AE19-62706E023703}">
                      <ahyp:hlinkClr xmlns:ahyp="http://schemas.microsoft.com/office/drawing/2018/hyperlinkcolor" val="tx"/>
                    </a:ext>
                  </a:extLst>
                </a:hlinkClick>
              </a:rPr>
              <a:t>https://www.scottishdental.org/wp-content/uploads/2014/04/SIGN138.pdf</a:t>
            </a:r>
            <a:endParaRPr kumimoji="0" lang="en-US" sz="800" b="0" i="0" u="none" strike="noStrike" kern="1200" cap="none" spc="0" normalizeH="0" baseline="30000" noProof="0" dirty="0">
              <a:ln>
                <a:noFill/>
              </a:ln>
              <a:solidFill>
                <a:srgbClr val="001F60"/>
              </a:solidFill>
              <a:effectLst/>
              <a:uLnTx/>
              <a:uFillTx/>
              <a:latin typeface="HURMEGEOMETRICSANS1-LIGHT" panose="020B0400020000000000"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30000" noProof="0" dirty="0">
                <a:ln>
                  <a:noFill/>
                </a:ln>
                <a:solidFill>
                  <a:srgbClr val="001F60"/>
                </a:solidFill>
                <a:effectLst/>
                <a:uLnTx/>
                <a:uFillTx/>
                <a:latin typeface="HURMEGEOMETRICSANS1-LIGHT" panose="020B0400020000000000" pitchFamily="34" charset="77"/>
                <a:ea typeface="+mn-ea"/>
                <a:cs typeface="+mn-cs"/>
              </a:rPr>
              <a:t>2</a:t>
            </a:r>
            <a:r>
              <a:rPr kumimoji="0" lang="da-DK" sz="800" b="0" i="0" u="none" strike="noStrike" kern="1200" cap="none" spc="0" normalizeH="0" baseline="0" noProof="0" dirty="0">
                <a:ln>
                  <a:noFill/>
                </a:ln>
                <a:solidFill>
                  <a:srgbClr val="001F60"/>
                </a:solidFill>
                <a:effectLst/>
                <a:uLnTx/>
                <a:uFillTx/>
                <a:latin typeface="HURMEGEOMETRICSANS1-LIGHT" panose="020B0400020000000000" pitchFamily="34" charset="77"/>
                <a:ea typeface="+mn-ea"/>
                <a:cs typeface="+mn-cs"/>
              </a:rPr>
              <a:t> </a:t>
            </a:r>
            <a:r>
              <a:rPr kumimoji="0" lang="da-DK" sz="800" b="0" i="0" u="none" strike="noStrike" kern="1200" cap="none" spc="0" normalizeH="0" baseline="0" noProof="0" dirty="0">
                <a:ln>
                  <a:noFill/>
                </a:ln>
                <a:solidFill>
                  <a:srgbClr val="001F60"/>
                </a:solidFill>
                <a:effectLst/>
                <a:uLnTx/>
                <a:uFillTx/>
                <a:latin typeface="HURMEGEOMETRICSANS1-LIGHT" panose="020B0400020000000000" pitchFamily="34" charset="77"/>
                <a:ea typeface="+mn-ea"/>
                <a:cs typeface="+mn-cs"/>
                <a:hlinkClick r:id="rId5">
                  <a:extLst>
                    <a:ext uri="{A12FA001-AC4F-418D-AE19-62706E023703}">
                      <ahyp:hlinkClr xmlns:ahyp="http://schemas.microsoft.com/office/drawing/2018/hyperlinkcolor" val="tx"/>
                    </a:ext>
                  </a:extLst>
                </a:hlinkClick>
              </a:rPr>
              <a:t>http://mouthmonsters.mychildrensteeth.org/wpcontent/uploads/2019/02/StateofLittleTeeth.2ndEdition.pdf</a:t>
            </a:r>
            <a:endParaRPr kumimoji="0" lang="da-DK" sz="800" b="0" i="0" u="none" strike="noStrike" kern="1200" cap="none" spc="0" normalizeH="0" baseline="0" noProof="0" dirty="0">
              <a:ln>
                <a:noFill/>
              </a:ln>
              <a:solidFill>
                <a:srgbClr val="001F60"/>
              </a:solidFill>
              <a:effectLst/>
              <a:uLnTx/>
              <a:uFillTx/>
              <a:latin typeface="HURMEGEOMETRICSANS1-LIGHT" panose="020B0400020000000000"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30000" noProof="0" dirty="0">
                <a:ln>
                  <a:noFill/>
                </a:ln>
                <a:solidFill>
                  <a:srgbClr val="001F60"/>
                </a:solidFill>
                <a:effectLst/>
                <a:uLnTx/>
                <a:uFillTx/>
                <a:latin typeface="HURMEGEOMETRICSANS1-LIGHT" panose="020B0400020000000000" pitchFamily="34" charset="77"/>
                <a:ea typeface="+mn-ea"/>
                <a:cs typeface="+mn-cs"/>
              </a:rPr>
              <a:t>3</a:t>
            </a:r>
            <a:r>
              <a:rPr kumimoji="0" lang="da-DK" sz="800" b="0" i="0" u="none" strike="noStrike" kern="1200" cap="none" spc="0" normalizeH="0" baseline="0" noProof="0" dirty="0">
                <a:ln>
                  <a:noFill/>
                </a:ln>
                <a:solidFill>
                  <a:srgbClr val="001F60"/>
                </a:solidFill>
                <a:effectLst/>
                <a:uLnTx/>
                <a:uFillTx/>
                <a:latin typeface="HURMEGEOMETRICSANS1-LIGHT" panose="020B0400020000000000" pitchFamily="34" charset="77"/>
                <a:ea typeface="+mn-ea"/>
                <a:cs typeface="+mn-cs"/>
              </a:rPr>
              <a:t> </a:t>
            </a:r>
            <a:r>
              <a:rPr kumimoji="0" lang="da-DK" sz="800" b="0" i="0" u="sng" strike="noStrike" kern="1200" cap="none" spc="0" normalizeH="0" baseline="0" noProof="0" dirty="0" err="1">
                <a:ln>
                  <a:noFill/>
                </a:ln>
                <a:solidFill>
                  <a:srgbClr val="001F60"/>
                </a:solidFill>
                <a:effectLst/>
                <a:uLnTx/>
                <a:uFillTx/>
                <a:latin typeface="HURMEGEOMETRICSANS1-LIGHT" panose="020B0400020000000000" pitchFamily="34" charset="77"/>
                <a:ea typeface="+mn-ea"/>
                <a:cs typeface="+mn-cs"/>
              </a:rPr>
              <a:t>https</a:t>
            </a:r>
            <a:r>
              <a:rPr kumimoji="0" lang="da-DK" sz="800" b="0" i="0" u="sng" strike="noStrike" kern="1200" cap="none" spc="0" normalizeH="0" baseline="0" noProof="0" dirty="0">
                <a:ln>
                  <a:noFill/>
                </a:ln>
                <a:solidFill>
                  <a:srgbClr val="001F60"/>
                </a:solidFill>
                <a:effectLst/>
                <a:uLnTx/>
                <a:uFillTx/>
                <a:latin typeface="HURMEGEOMETRICSANS1-LIGHT" panose="020B0400020000000000" pitchFamily="34" charset="77"/>
                <a:ea typeface="+mn-ea"/>
                <a:cs typeface="+mn-cs"/>
              </a:rPr>
              <a:t>://</a:t>
            </a:r>
            <a:r>
              <a:rPr kumimoji="0" lang="da-DK" sz="800" b="0" i="0" u="sng" strike="noStrike" kern="1200" cap="none" spc="0" normalizeH="0" baseline="0" noProof="0" dirty="0" err="1">
                <a:ln>
                  <a:noFill/>
                </a:ln>
                <a:solidFill>
                  <a:srgbClr val="001F60"/>
                </a:solidFill>
                <a:effectLst/>
                <a:uLnTx/>
                <a:uFillTx/>
                <a:latin typeface="HURMEGEOMETRICSANS1-LIGHT" panose="020B0400020000000000" pitchFamily="34" charset="77"/>
                <a:ea typeface="+mn-ea"/>
                <a:cs typeface="+mn-cs"/>
              </a:rPr>
              <a:t>www.eapd.eu</a:t>
            </a:r>
            <a:r>
              <a:rPr kumimoji="0" lang="da-DK" sz="800" b="0" i="0" u="sng" strike="noStrike" kern="1200" cap="none" spc="0" normalizeH="0" baseline="0" noProof="0" dirty="0">
                <a:ln>
                  <a:noFill/>
                </a:ln>
                <a:solidFill>
                  <a:srgbClr val="001F60"/>
                </a:solidFill>
                <a:effectLst/>
                <a:uLnTx/>
                <a:uFillTx/>
                <a:latin typeface="HURMEGEOMETRICSANS1-LIGHT" panose="020B0400020000000000" pitchFamily="34" charset="77"/>
                <a:ea typeface="+mn-ea"/>
                <a:cs typeface="+mn-cs"/>
              </a:rPr>
              <a:t>/</a:t>
            </a:r>
            <a:r>
              <a:rPr kumimoji="0" lang="da-DK" sz="800" b="0" i="0" u="sng" strike="noStrike" kern="1200" cap="none" spc="0" normalizeH="0" baseline="0" noProof="0" dirty="0" err="1">
                <a:ln>
                  <a:noFill/>
                </a:ln>
                <a:solidFill>
                  <a:srgbClr val="001F60"/>
                </a:solidFill>
                <a:effectLst/>
                <a:uLnTx/>
                <a:uFillTx/>
                <a:latin typeface="HURMEGEOMETRICSANS1-LIGHT" panose="020B0400020000000000" pitchFamily="34" charset="77"/>
                <a:ea typeface="+mn-ea"/>
                <a:cs typeface="+mn-cs"/>
              </a:rPr>
              <a:t>index.php</a:t>
            </a:r>
            <a:r>
              <a:rPr kumimoji="0" lang="da-DK" sz="800" b="0" i="0" u="sng" strike="noStrike" kern="1200" cap="none" spc="0" normalizeH="0" baseline="0" noProof="0" dirty="0">
                <a:ln>
                  <a:noFill/>
                </a:ln>
                <a:solidFill>
                  <a:srgbClr val="001F60"/>
                </a:solidFill>
                <a:effectLst/>
                <a:uLnTx/>
                <a:uFillTx/>
                <a:latin typeface="HURMEGEOMETRICSANS1-LIGHT" panose="020B0400020000000000" pitchFamily="34" charset="77"/>
                <a:ea typeface="+mn-ea"/>
                <a:cs typeface="+mn-cs"/>
              </a:rPr>
              <a:t>/post/</a:t>
            </a:r>
            <a:r>
              <a:rPr kumimoji="0" lang="da-DK" sz="800" b="0" i="0" u="sng" strike="noStrike" kern="1200" cap="none" spc="0" normalizeH="0" baseline="0" noProof="0" dirty="0" err="1">
                <a:ln>
                  <a:noFill/>
                </a:ln>
                <a:solidFill>
                  <a:srgbClr val="001F60"/>
                </a:solidFill>
                <a:effectLst/>
                <a:uLnTx/>
                <a:uFillTx/>
                <a:latin typeface="HURMEGEOMETRICSANS1-LIGHT" panose="020B0400020000000000" pitchFamily="34" charset="77"/>
                <a:ea typeface="+mn-ea"/>
                <a:cs typeface="+mn-cs"/>
              </a:rPr>
              <a:t>prevention</a:t>
            </a:r>
            <a:r>
              <a:rPr kumimoji="0" lang="da-DK" sz="800" b="0" i="0" u="sng" strike="noStrike" kern="1200" cap="none" spc="0" normalizeH="0" baseline="0" noProof="0" dirty="0">
                <a:ln>
                  <a:noFill/>
                </a:ln>
                <a:solidFill>
                  <a:srgbClr val="001F60"/>
                </a:solidFill>
                <a:effectLst/>
                <a:uLnTx/>
                <a:uFillTx/>
                <a:latin typeface="HURMEGEOMETRICSANS1-LIGHT" panose="020B0400020000000000" pitchFamily="34" charset="77"/>
                <a:ea typeface="+mn-ea"/>
                <a:cs typeface="+mn-cs"/>
              </a:rPr>
              <a:t>-is-</a:t>
            </a:r>
            <a:r>
              <a:rPr kumimoji="0" lang="da-DK" sz="800" b="0" i="0" u="sng" strike="noStrike" kern="1200" cap="none" spc="0" normalizeH="0" baseline="0" noProof="0" dirty="0" err="1">
                <a:ln>
                  <a:noFill/>
                </a:ln>
                <a:solidFill>
                  <a:srgbClr val="001F60"/>
                </a:solidFill>
                <a:effectLst/>
                <a:uLnTx/>
                <a:uFillTx/>
                <a:latin typeface="HURMEGEOMETRICSANS1-LIGHT" panose="020B0400020000000000" pitchFamily="34" charset="77"/>
                <a:ea typeface="+mn-ea"/>
                <a:cs typeface="+mn-cs"/>
              </a:rPr>
              <a:t>effective</a:t>
            </a:r>
            <a:r>
              <a:rPr kumimoji="0" lang="da-DK" sz="800" b="0" i="0" u="sng" strike="noStrike" kern="1200" cap="none" spc="0" normalizeH="0" baseline="0" noProof="0" dirty="0">
                <a:ln>
                  <a:noFill/>
                </a:ln>
                <a:solidFill>
                  <a:srgbClr val="001F60"/>
                </a:solidFill>
                <a:effectLst/>
                <a:uLnTx/>
                <a:uFillTx/>
                <a:latin typeface="HURMEGEOMETRICSANS1-LIGHT" panose="020B0400020000000000" pitchFamily="34" charset="77"/>
                <a:ea typeface="+mn-ea"/>
                <a:cs typeface="+mn-cs"/>
              </a:rPr>
              <a:t>-</a:t>
            </a:r>
            <a:r>
              <a:rPr kumimoji="0" lang="da-DK" sz="800" b="0" i="0" u="sng" strike="noStrike" kern="1200" cap="none" spc="0" normalizeH="0" baseline="0" noProof="0" dirty="0" err="1">
                <a:ln>
                  <a:noFill/>
                </a:ln>
                <a:solidFill>
                  <a:srgbClr val="001F60"/>
                </a:solidFill>
                <a:effectLst/>
                <a:uLnTx/>
                <a:uFillTx/>
                <a:latin typeface="HURMEGEOMETRICSANS1-LIGHT" panose="020B0400020000000000" pitchFamily="34" charset="77"/>
                <a:ea typeface="+mn-ea"/>
                <a:cs typeface="+mn-cs"/>
              </a:rPr>
              <a:t>when</a:t>
            </a:r>
            <a:r>
              <a:rPr kumimoji="0" lang="da-DK" sz="800" b="0" i="0" u="sng" strike="noStrike" kern="1200" cap="none" spc="0" normalizeH="0" baseline="0" noProof="0" dirty="0">
                <a:ln>
                  <a:noFill/>
                </a:ln>
                <a:solidFill>
                  <a:srgbClr val="001F60"/>
                </a:solidFill>
                <a:effectLst/>
                <a:uLnTx/>
                <a:uFillTx/>
                <a:latin typeface="HURMEGEOMETRICSANS1-LIGHT" panose="020B0400020000000000" pitchFamily="34" charset="77"/>
                <a:ea typeface="+mn-ea"/>
                <a:cs typeface="+mn-cs"/>
              </a:rPr>
              <a:t>-it-starts-</a:t>
            </a:r>
            <a:r>
              <a:rPr kumimoji="0" lang="da-DK" sz="800" b="0" i="0" u="sng" strike="noStrike" kern="1200" cap="none" spc="0" normalizeH="0" baseline="0" noProof="0" dirty="0" err="1">
                <a:ln>
                  <a:noFill/>
                </a:ln>
                <a:solidFill>
                  <a:srgbClr val="001F60"/>
                </a:solidFill>
                <a:effectLst/>
                <a:uLnTx/>
                <a:uFillTx/>
                <a:latin typeface="HURMEGEOMETRICSANS1-LIGHT" panose="020B0400020000000000" pitchFamily="34" charset="77"/>
                <a:ea typeface="+mn-ea"/>
                <a:cs typeface="+mn-cs"/>
              </a:rPr>
              <a:t>early</a:t>
            </a:r>
            <a:endParaRPr kumimoji="0" lang="da-DK" sz="800" b="0" i="0" u="sng" strike="noStrike" kern="1200" cap="none" spc="0" normalizeH="0" baseline="0" noProof="0" dirty="0">
              <a:ln>
                <a:noFill/>
              </a:ln>
              <a:solidFill>
                <a:srgbClr val="001F60"/>
              </a:solidFill>
              <a:effectLst/>
              <a:uLnTx/>
              <a:uFillTx/>
              <a:latin typeface="HURMEGEOMETRICSANS1-LIGHT" panose="020B0400020000000000"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30000" noProof="0" dirty="0">
                <a:ln>
                  <a:noFill/>
                </a:ln>
                <a:solidFill>
                  <a:srgbClr val="001F60"/>
                </a:solidFill>
                <a:effectLst/>
                <a:uLnTx/>
                <a:uFillTx/>
                <a:latin typeface="HURMEGEOMETRICSANS1-LIGHT" panose="020B0400020000000000" pitchFamily="34" charset="77"/>
                <a:ea typeface="+mn-ea"/>
                <a:cs typeface="+mn-cs"/>
              </a:rPr>
              <a:t>4</a:t>
            </a:r>
            <a:r>
              <a:rPr kumimoji="0" lang="da-DK" sz="800" b="0" i="0" u="none" strike="noStrike" kern="1200" cap="none" spc="0" normalizeH="0" baseline="0" noProof="0" dirty="0">
                <a:ln>
                  <a:noFill/>
                </a:ln>
                <a:solidFill>
                  <a:srgbClr val="001F60"/>
                </a:solidFill>
                <a:effectLst/>
                <a:uLnTx/>
                <a:uFillTx/>
                <a:latin typeface="HURMEGEOMETRICSANS1-LIGHT" panose="020B0400020000000000" pitchFamily="34" charset="77"/>
                <a:ea typeface="+mn-ea"/>
                <a:cs typeface="+mn-cs"/>
              </a:rPr>
              <a:t> </a:t>
            </a:r>
            <a:r>
              <a:rPr kumimoji="0" lang="de-DE" sz="800" b="0" i="0" u="none" strike="noStrike" kern="1200" cap="none" spc="0" normalizeH="0" baseline="0" noProof="0" dirty="0">
                <a:ln>
                  <a:noFill/>
                </a:ln>
                <a:solidFill>
                  <a:srgbClr val="001F60"/>
                </a:solidFill>
                <a:effectLst/>
                <a:uLnTx/>
                <a:uFillTx/>
                <a:latin typeface="HURMEGEOMETRICSANS1-LIGHT" panose="020B0400020000000000" pitchFamily="34" charset="77"/>
                <a:ea typeface="+mn-ea"/>
                <a:cs typeface="+mn-cs"/>
                <a:hlinkClick r:id="rId6" tooltip="https://www.eapd.eu/uploads/files/EAPD_Fluoride_Guidelines_2019.pdf">
                  <a:extLst>
                    <a:ext uri="{A12FA001-AC4F-418D-AE19-62706E023703}">
                      <ahyp:hlinkClr xmlns:ahyp="http://schemas.microsoft.com/office/drawing/2018/hyperlinkcolor" val="tx"/>
                    </a:ext>
                  </a:extLst>
                </a:hlinkClick>
              </a:rPr>
              <a:t>https://www.eapd.eu/uploads/files/EAPD_Fluoride_Guidelines_2019.pdf</a:t>
            </a:r>
            <a:endParaRPr kumimoji="0" lang="da-DK" sz="800" b="0" i="0" u="none" strike="noStrike" kern="1200" cap="none" spc="0" normalizeH="0" baseline="0" noProof="0" dirty="0">
              <a:ln>
                <a:noFill/>
              </a:ln>
              <a:solidFill>
                <a:srgbClr val="001F60"/>
              </a:solidFill>
              <a:effectLst/>
              <a:uLnTx/>
              <a:uFillTx/>
              <a:latin typeface="HURMEGEOMETRICSANS1-LIGHT" panose="020B0400020000000000" pitchFamily="34" charset="77"/>
              <a:ea typeface="+mn-ea"/>
              <a:cs typeface="+mn-cs"/>
            </a:endParaRPr>
          </a:p>
        </p:txBody>
      </p:sp>
      <p:pic>
        <p:nvPicPr>
          <p:cNvPr id="23" name="Picture 2" descr="https://news.pg.com/sites/pg.newshq.businesswire.com/files/logo/image/2018_PGlogo.png">
            <a:extLst>
              <a:ext uri="{FF2B5EF4-FFF2-40B4-BE49-F238E27FC236}">
                <a16:creationId xmlns:a16="http://schemas.microsoft.com/office/drawing/2014/main" id="{4AFD3CAA-5E7F-D02E-57A0-2FCEBDD95F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16620" y="6387477"/>
            <a:ext cx="313463" cy="313753"/>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uppieren 13">
            <a:extLst>
              <a:ext uri="{FF2B5EF4-FFF2-40B4-BE49-F238E27FC236}">
                <a16:creationId xmlns:a16="http://schemas.microsoft.com/office/drawing/2014/main" id="{F9CC84DF-963D-4595-8376-2E74488DB321}"/>
              </a:ext>
            </a:extLst>
          </p:cNvPr>
          <p:cNvGrpSpPr/>
          <p:nvPr/>
        </p:nvGrpSpPr>
        <p:grpSpPr>
          <a:xfrm>
            <a:off x="1660380" y="1190348"/>
            <a:ext cx="2365877" cy="2365877"/>
            <a:chOff x="1941513" y="1468362"/>
            <a:chExt cx="2365877" cy="2365877"/>
          </a:xfrm>
        </p:grpSpPr>
        <p:sp>
          <p:nvSpPr>
            <p:cNvPr id="15" name="Textfeld 14">
              <a:extLst>
                <a:ext uri="{FF2B5EF4-FFF2-40B4-BE49-F238E27FC236}">
                  <a16:creationId xmlns:a16="http://schemas.microsoft.com/office/drawing/2014/main" id="{6B42223F-BEC8-1C7E-7CBF-D67F9CD08C17}"/>
                </a:ext>
              </a:extLst>
            </p:cNvPr>
            <p:cNvSpPr txBox="1"/>
            <p:nvPr/>
          </p:nvSpPr>
          <p:spPr>
            <a:xfrm>
              <a:off x="2230514" y="2841017"/>
              <a:ext cx="178082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1F60"/>
                  </a:solidFill>
                  <a:effectLst/>
                  <a:uLnTx/>
                  <a:uFillTx/>
                  <a:latin typeface="HURMEGEOMETRICSANS1-SEMIBOLD" panose="020B0500020000000000" pitchFamily="34" charset="77"/>
                  <a:ea typeface="+mn-ea"/>
                  <a:cs typeface="+mn-cs"/>
                </a:rPr>
                <a:t>Preventive care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1F60"/>
                  </a:solidFill>
                  <a:effectLst/>
                  <a:uLnTx/>
                  <a:uFillTx/>
                  <a:latin typeface="HURMEGEOMETRICSANS1-LIGHT" panose="020B0400020000000000" pitchFamily="34" charset="77"/>
                  <a:ea typeface="+mn-ea"/>
                  <a:cs typeface="+mn-cs"/>
                </a:rPr>
                <a:t>via a team approach </a:t>
              </a:r>
              <a:endParaRPr kumimoji="0" lang="en-DE" sz="1200" b="0" i="0" u="none" strike="noStrike" kern="1200" cap="none" spc="0" normalizeH="0" baseline="30000" noProof="0">
                <a:ln>
                  <a:noFill/>
                </a:ln>
                <a:solidFill>
                  <a:srgbClr val="001F60"/>
                </a:solidFill>
                <a:effectLst/>
                <a:uLnTx/>
                <a:uFillTx/>
                <a:latin typeface="HURMEGEOMETRICSANS1-LIGHT" panose="020B0400020000000000" pitchFamily="34" charset="77"/>
                <a:ea typeface="+mn-ea"/>
                <a:cs typeface="+mn-cs"/>
              </a:endParaRPr>
            </a:p>
          </p:txBody>
        </p:sp>
        <p:sp>
          <p:nvSpPr>
            <p:cNvPr id="5" name="Oval 4">
              <a:extLst>
                <a:ext uri="{FF2B5EF4-FFF2-40B4-BE49-F238E27FC236}">
                  <a16:creationId xmlns:a16="http://schemas.microsoft.com/office/drawing/2014/main" id="{48865724-F4EF-C3A3-ED80-715939DD1287}"/>
                </a:ext>
              </a:extLst>
            </p:cNvPr>
            <p:cNvSpPr/>
            <p:nvPr/>
          </p:nvSpPr>
          <p:spPr>
            <a:xfrm>
              <a:off x="1941513" y="1468362"/>
              <a:ext cx="2365877" cy="2365877"/>
            </a:xfrm>
            <a:prstGeom prst="ellipse">
              <a:avLst/>
            </a:prstGeom>
            <a:noFill/>
            <a:ln>
              <a:solidFill>
                <a:srgbClr val="001F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Grafik 5">
              <a:extLst>
                <a:ext uri="{FF2B5EF4-FFF2-40B4-BE49-F238E27FC236}">
                  <a16:creationId xmlns:a16="http://schemas.microsoft.com/office/drawing/2014/main" id="{A569D3D5-A7BD-47BA-1209-1E487E6AED5E}"/>
                </a:ext>
              </a:extLst>
            </p:cNvPr>
            <p:cNvPicPr>
              <a:picLocks noChangeAspect="1"/>
            </p:cNvPicPr>
            <p:nvPr/>
          </p:nvPicPr>
          <p:blipFill>
            <a:blip r:embed="rId8"/>
            <a:stretch>
              <a:fillRect/>
            </a:stretch>
          </p:blipFill>
          <p:spPr>
            <a:xfrm>
              <a:off x="2443476" y="1749514"/>
              <a:ext cx="1354901" cy="982378"/>
            </a:xfrm>
            <a:prstGeom prst="rect">
              <a:avLst/>
            </a:prstGeom>
          </p:spPr>
        </p:pic>
      </p:grpSp>
      <p:grpSp>
        <p:nvGrpSpPr>
          <p:cNvPr id="17" name="Gruppieren 16">
            <a:extLst>
              <a:ext uri="{FF2B5EF4-FFF2-40B4-BE49-F238E27FC236}">
                <a16:creationId xmlns:a16="http://schemas.microsoft.com/office/drawing/2014/main" id="{B96F69CF-3784-A84C-2221-45780235BE22}"/>
              </a:ext>
            </a:extLst>
          </p:cNvPr>
          <p:cNvGrpSpPr/>
          <p:nvPr/>
        </p:nvGrpSpPr>
        <p:grpSpPr>
          <a:xfrm>
            <a:off x="3122635" y="3855692"/>
            <a:ext cx="2375769" cy="2346501"/>
            <a:chOff x="3336793" y="3855692"/>
            <a:chExt cx="2375769" cy="2346501"/>
          </a:xfrm>
        </p:grpSpPr>
        <p:grpSp>
          <p:nvGrpSpPr>
            <p:cNvPr id="10" name="Gruppieren 9">
              <a:extLst>
                <a:ext uri="{FF2B5EF4-FFF2-40B4-BE49-F238E27FC236}">
                  <a16:creationId xmlns:a16="http://schemas.microsoft.com/office/drawing/2014/main" id="{FAB8D1BE-7AA1-37C6-1795-B0A6845E54D5}"/>
                </a:ext>
              </a:extLst>
            </p:cNvPr>
            <p:cNvGrpSpPr/>
            <p:nvPr/>
          </p:nvGrpSpPr>
          <p:grpSpPr>
            <a:xfrm>
              <a:off x="3336793" y="3855692"/>
              <a:ext cx="2375769" cy="2346501"/>
              <a:chOff x="578433" y="2594184"/>
              <a:chExt cx="3109491" cy="3071184"/>
            </a:xfrm>
          </p:grpSpPr>
          <p:sp>
            <p:nvSpPr>
              <p:cNvPr id="11" name="Textfeld 10">
                <a:extLst>
                  <a:ext uri="{FF2B5EF4-FFF2-40B4-BE49-F238E27FC236}">
                    <a16:creationId xmlns:a16="http://schemas.microsoft.com/office/drawing/2014/main" id="{2A042EEA-3D03-7C7B-BA80-90169FF7AE5F}"/>
                  </a:ext>
                </a:extLst>
              </p:cNvPr>
              <p:cNvSpPr txBox="1"/>
              <p:nvPr/>
            </p:nvSpPr>
            <p:spPr>
              <a:xfrm>
                <a:off x="596202" y="4154878"/>
                <a:ext cx="3091722" cy="12084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1F60"/>
                    </a:solidFill>
                    <a:effectLst/>
                    <a:uLnTx/>
                    <a:uFillTx/>
                    <a:latin typeface="HURMEGEOMETRICSANS1-SEMIBOLD" panose="020B0500020000000000" pitchFamily="34" charset="77"/>
                    <a:ea typeface="+mn-ea"/>
                    <a:cs typeface="+mn-cs"/>
                  </a:rPr>
                  <a:t>Parent-supervised plaque c</a:t>
                </a:r>
                <a:r>
                  <a:rPr kumimoji="0" lang="en-US" sz="1200" b="1" i="0" u="none" strike="noStrike" kern="1200" cap="none" spc="0" normalizeH="0" baseline="0" noProof="0" dirty="0" err="1">
                    <a:ln>
                      <a:noFill/>
                    </a:ln>
                    <a:solidFill>
                      <a:srgbClr val="001F60"/>
                    </a:solidFill>
                    <a:effectLst/>
                    <a:uLnTx/>
                    <a:uFillTx/>
                    <a:latin typeface="HURMEGEOMETRICSANS1-SEMIBOLD" panose="020B0500020000000000" pitchFamily="34" charset="77"/>
                    <a:ea typeface="+mn-ea"/>
                    <a:cs typeface="+mn-cs"/>
                  </a:rPr>
                  <a:t>ontrol</a:t>
                </a:r>
                <a:r>
                  <a:rPr kumimoji="0" lang="en-US" sz="1200" b="1" i="0" u="none" strike="noStrike" kern="1200" cap="none" spc="0" normalizeH="0" baseline="0" noProof="0" dirty="0">
                    <a:ln>
                      <a:noFill/>
                    </a:ln>
                    <a:solidFill>
                      <a:srgbClr val="001F60"/>
                    </a:solidFill>
                    <a:effectLst/>
                    <a:uLnTx/>
                    <a:uFillTx/>
                    <a:latin typeface="HURMEGEOMETRICSANS1-SEMIBOLD" panose="020B0500020000000000" pitchFamily="34" charset="77"/>
                    <a:ea typeface="+mn-ea"/>
                    <a:cs typeface="+mn-cs"/>
                  </a:rPr>
                  <a:t> + fluoride toothpaste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800" b="0" i="0" u="none" strike="noStrike" kern="1200" cap="none" spc="0" normalizeH="0" baseline="0" noProof="0" dirty="0">
                  <a:ln>
                    <a:noFill/>
                  </a:ln>
                  <a:solidFill>
                    <a:srgbClr val="001F60"/>
                  </a:solidFill>
                  <a:effectLst/>
                  <a:uLnTx/>
                  <a:uFillTx/>
                  <a:latin typeface="HURMEGEOMETRICSANS1-LIGHT" panose="020B0400020000000000" pitchFamily="34" charset="77"/>
                  <a:ea typeface="+mn-ea"/>
                  <a:cs typeface="Gotham-LightItalic"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100" b="0" i="0" u="none" strike="noStrike" kern="1200" cap="none" spc="0" normalizeH="0" baseline="0" noProof="0" dirty="0">
                    <a:ln>
                      <a:noFill/>
                    </a:ln>
                    <a:solidFill>
                      <a:srgbClr val="001F60"/>
                    </a:solidFill>
                    <a:effectLst/>
                    <a:uLnTx/>
                    <a:uFillTx/>
                    <a:latin typeface="HURMEGEOMETRICSANS1-LIGHT" panose="020B0400020000000000" pitchFamily="34" charset="77"/>
                    <a:ea typeface="+mn-ea"/>
                    <a:cs typeface="Gotham-LightItalic" pitchFamily="50" charset="0"/>
                  </a:rPr>
                  <a:t>From first tooth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100" b="0" i="0" u="none" strike="noStrike" kern="1200" cap="none" spc="0" normalizeH="0" baseline="0" noProof="0" dirty="0">
                    <a:ln>
                      <a:noFill/>
                    </a:ln>
                    <a:solidFill>
                      <a:srgbClr val="001F60"/>
                    </a:solidFill>
                    <a:effectLst/>
                    <a:uLnTx/>
                    <a:uFillTx/>
                    <a:latin typeface="HURMEGEOMETRICSANS1-LIGHT" panose="020B0400020000000000" pitchFamily="34" charset="77"/>
                    <a:ea typeface="+mn-ea"/>
                    <a:cs typeface="Gotham-LightItalic" pitchFamily="50" charset="0"/>
                  </a:rPr>
                  <a:t>at least age 9</a:t>
                </a:r>
              </a:p>
            </p:txBody>
          </p:sp>
          <p:sp>
            <p:nvSpPr>
              <p:cNvPr id="22" name="Oval 21">
                <a:extLst>
                  <a:ext uri="{FF2B5EF4-FFF2-40B4-BE49-F238E27FC236}">
                    <a16:creationId xmlns:a16="http://schemas.microsoft.com/office/drawing/2014/main" id="{526655D1-EE82-A336-1CCA-E3280B1BF8BE}"/>
                  </a:ext>
                </a:extLst>
              </p:cNvPr>
              <p:cNvSpPr/>
              <p:nvPr/>
            </p:nvSpPr>
            <p:spPr>
              <a:xfrm>
                <a:off x="578433" y="2594184"/>
                <a:ext cx="3071184" cy="3071184"/>
              </a:xfrm>
              <a:prstGeom prst="ellipse">
                <a:avLst/>
              </a:prstGeom>
              <a:noFill/>
              <a:ln>
                <a:solidFill>
                  <a:srgbClr val="001F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9" name="Grafik 8">
              <a:extLst>
                <a:ext uri="{FF2B5EF4-FFF2-40B4-BE49-F238E27FC236}">
                  <a16:creationId xmlns:a16="http://schemas.microsoft.com/office/drawing/2014/main" id="{C6407FD0-95D4-D6D7-3DE2-B5A9FE518DFF}"/>
                </a:ext>
              </a:extLst>
            </p:cNvPr>
            <p:cNvPicPr>
              <a:picLocks noChangeAspect="1"/>
            </p:cNvPicPr>
            <p:nvPr/>
          </p:nvPicPr>
          <p:blipFill>
            <a:blip r:embed="rId9"/>
            <a:stretch>
              <a:fillRect/>
            </a:stretch>
          </p:blipFill>
          <p:spPr>
            <a:xfrm>
              <a:off x="3932392" y="4097815"/>
              <a:ext cx="1232120" cy="990981"/>
            </a:xfrm>
            <a:prstGeom prst="rect">
              <a:avLst/>
            </a:prstGeom>
          </p:spPr>
        </p:pic>
      </p:grpSp>
      <p:grpSp>
        <p:nvGrpSpPr>
          <p:cNvPr id="16" name="Gruppieren 15">
            <a:extLst>
              <a:ext uri="{FF2B5EF4-FFF2-40B4-BE49-F238E27FC236}">
                <a16:creationId xmlns:a16="http://schemas.microsoft.com/office/drawing/2014/main" id="{60C22B80-1616-7E2A-441C-23B4430142C2}"/>
              </a:ext>
            </a:extLst>
          </p:cNvPr>
          <p:cNvGrpSpPr/>
          <p:nvPr/>
        </p:nvGrpSpPr>
        <p:grpSpPr>
          <a:xfrm>
            <a:off x="204112" y="3849475"/>
            <a:ext cx="2362193" cy="2362195"/>
            <a:chOff x="396345" y="3849475"/>
            <a:chExt cx="2362193" cy="2362195"/>
          </a:xfrm>
        </p:grpSpPr>
        <p:grpSp>
          <p:nvGrpSpPr>
            <p:cNvPr id="7" name="Gruppieren 6">
              <a:extLst>
                <a:ext uri="{FF2B5EF4-FFF2-40B4-BE49-F238E27FC236}">
                  <a16:creationId xmlns:a16="http://schemas.microsoft.com/office/drawing/2014/main" id="{997EE663-943E-9FBB-EFD4-7BFB3825D432}"/>
                </a:ext>
              </a:extLst>
            </p:cNvPr>
            <p:cNvGrpSpPr/>
            <p:nvPr/>
          </p:nvGrpSpPr>
          <p:grpSpPr>
            <a:xfrm>
              <a:off x="396345" y="3849475"/>
              <a:ext cx="2362193" cy="2362195"/>
              <a:chOff x="4962488" y="2981591"/>
              <a:chExt cx="3071184" cy="3071184"/>
            </a:xfrm>
          </p:grpSpPr>
          <p:sp>
            <p:nvSpPr>
              <p:cNvPr id="13" name="Textfeld 12">
                <a:extLst>
                  <a:ext uri="{FF2B5EF4-FFF2-40B4-BE49-F238E27FC236}">
                    <a16:creationId xmlns:a16="http://schemas.microsoft.com/office/drawing/2014/main" id="{A04D17C7-42B7-3724-2F95-8C5C7E7AAF48}"/>
                  </a:ext>
                </a:extLst>
              </p:cNvPr>
              <p:cNvSpPr txBox="1"/>
              <p:nvPr/>
            </p:nvSpPr>
            <p:spPr>
              <a:xfrm>
                <a:off x="4995896" y="4531230"/>
                <a:ext cx="3037776" cy="142054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1F60"/>
                    </a:solidFill>
                    <a:effectLst/>
                    <a:uLnTx/>
                    <a:uFillTx/>
                    <a:latin typeface="HURMEGEOMETRICSANS1-SEMIBOLD" panose="020B0500020000000000" pitchFamily="34" charset="77"/>
                    <a:ea typeface="+mn-ea"/>
                    <a:cs typeface="+mn-cs"/>
                  </a:rPr>
                  <a:t>Professional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1F60"/>
                    </a:solidFill>
                    <a:effectLst/>
                    <a:uLnTx/>
                    <a:uFillTx/>
                    <a:latin typeface="HURMEGEOMETRICSANS1-SEMIBOLD" panose="020B0500020000000000" pitchFamily="34" charset="77"/>
                    <a:ea typeface="+mn-ea"/>
                    <a:cs typeface="+mn-cs"/>
                  </a:rPr>
                  <a:t>oral health education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001F60"/>
                  </a:solidFill>
                  <a:effectLst/>
                  <a:uLnTx/>
                  <a:uFillTx/>
                  <a:latin typeface="HURMEGEOMETRICSANS1-SEMIBOLD" panose="020B0400020000000000" pitchFamily="34" charset="77"/>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100" b="0" i="0" u="none" strike="noStrike" kern="1200" cap="none" spc="0" normalizeH="0" baseline="0" noProof="0" dirty="0">
                    <a:ln>
                      <a:noFill/>
                    </a:ln>
                    <a:solidFill>
                      <a:srgbClr val="001F60"/>
                    </a:solidFill>
                    <a:effectLst/>
                    <a:uLnTx/>
                    <a:uFillTx/>
                    <a:latin typeface="HURMEGEOMETRICSANS1-LIGHT" panose="020B0400020000000000" pitchFamily="34" charset="77"/>
                    <a:ea typeface="+mn-ea"/>
                    <a:cs typeface="+mn-cs"/>
                  </a:rPr>
                  <a:t>Brushing guidance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100" b="0" i="0" u="none" strike="noStrike" kern="1200" cap="none" spc="0" normalizeH="0" baseline="0" noProof="0" dirty="0">
                    <a:ln>
                      <a:noFill/>
                    </a:ln>
                    <a:solidFill>
                      <a:srgbClr val="001F60"/>
                    </a:solidFill>
                    <a:effectLst/>
                    <a:uLnTx/>
                    <a:uFillTx/>
                    <a:latin typeface="HURMEGEOMETRICSANS1-LIGHT" panose="020B0400020000000000" pitchFamily="34" charset="77"/>
                    <a:ea typeface="+mn-ea"/>
                    <a:cs typeface="+mn-cs"/>
                  </a:rPr>
                  <a:t>Fluoride toothpaste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100" b="0" i="0" u="none" strike="noStrike" kern="1200" cap="none" spc="0" normalizeH="0" baseline="0" noProof="0" dirty="0">
                    <a:ln>
                      <a:noFill/>
                    </a:ln>
                    <a:solidFill>
                      <a:srgbClr val="001F60"/>
                    </a:solidFill>
                    <a:effectLst/>
                    <a:uLnTx/>
                    <a:uFillTx/>
                    <a:latin typeface="HURMEGEOMETRICSANS1-LIGHT" panose="020B0400020000000000" pitchFamily="34" charset="77"/>
                    <a:ea typeface="+mn-ea"/>
                    <a:cs typeface="+mn-cs"/>
                  </a:rPr>
                  <a:t>Dietary advice</a:t>
                </a:r>
                <a:endParaRPr kumimoji="0" lang="en-DE" sz="1100" b="0" i="0" u="none" strike="noStrike" kern="1200" cap="none" spc="0" normalizeH="0" baseline="0" noProof="0">
                  <a:ln>
                    <a:noFill/>
                  </a:ln>
                  <a:solidFill>
                    <a:srgbClr val="001F60"/>
                  </a:solidFill>
                  <a:effectLst/>
                  <a:uLnTx/>
                  <a:uFillTx/>
                  <a:latin typeface="HURMEGEOMETRICSANS1-LIGHT" panose="020B0400020000000000" pitchFamily="34" charset="77"/>
                  <a:ea typeface="+mn-ea"/>
                  <a:cs typeface="+mn-cs"/>
                </a:endParaRPr>
              </a:p>
            </p:txBody>
          </p:sp>
          <p:sp>
            <p:nvSpPr>
              <p:cNvPr id="21" name="Oval 20">
                <a:extLst>
                  <a:ext uri="{FF2B5EF4-FFF2-40B4-BE49-F238E27FC236}">
                    <a16:creationId xmlns:a16="http://schemas.microsoft.com/office/drawing/2014/main" id="{04DC5352-3F42-7D3C-2447-09BCA43264E2}"/>
                  </a:ext>
                </a:extLst>
              </p:cNvPr>
              <p:cNvSpPr/>
              <p:nvPr/>
            </p:nvSpPr>
            <p:spPr>
              <a:xfrm>
                <a:off x="4962488" y="2981591"/>
                <a:ext cx="3071184" cy="3071184"/>
              </a:xfrm>
              <a:prstGeom prst="ellipse">
                <a:avLst/>
              </a:prstGeom>
              <a:noFill/>
              <a:ln>
                <a:solidFill>
                  <a:srgbClr val="001F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2" name="Grafik 11">
              <a:extLst>
                <a:ext uri="{FF2B5EF4-FFF2-40B4-BE49-F238E27FC236}">
                  <a16:creationId xmlns:a16="http://schemas.microsoft.com/office/drawing/2014/main" id="{C8FC47CC-12FC-1675-A7B3-87F86C555A80}"/>
                </a:ext>
              </a:extLst>
            </p:cNvPr>
            <p:cNvPicPr>
              <a:picLocks noChangeAspect="1"/>
            </p:cNvPicPr>
            <p:nvPr/>
          </p:nvPicPr>
          <p:blipFill>
            <a:blip r:embed="rId10"/>
            <a:stretch>
              <a:fillRect/>
            </a:stretch>
          </p:blipFill>
          <p:spPr>
            <a:xfrm>
              <a:off x="1298690" y="4064661"/>
              <a:ext cx="642823" cy="897696"/>
            </a:xfrm>
            <a:prstGeom prst="rect">
              <a:avLst/>
            </a:prstGeom>
          </p:spPr>
        </p:pic>
      </p:grpSp>
      <p:grpSp>
        <p:nvGrpSpPr>
          <p:cNvPr id="18" name="Gruppieren 17">
            <a:extLst>
              <a:ext uri="{FF2B5EF4-FFF2-40B4-BE49-F238E27FC236}">
                <a16:creationId xmlns:a16="http://schemas.microsoft.com/office/drawing/2014/main" id="{CEFFCDD5-E343-8738-4BB2-6C5E70B815AF}"/>
              </a:ext>
            </a:extLst>
          </p:cNvPr>
          <p:cNvGrpSpPr/>
          <p:nvPr/>
        </p:nvGrpSpPr>
        <p:grpSpPr>
          <a:xfrm>
            <a:off x="2008963" y="3301667"/>
            <a:ext cx="1649238" cy="1649238"/>
            <a:chOff x="153913" y="1727970"/>
            <a:chExt cx="1649238" cy="1649238"/>
          </a:xfrm>
        </p:grpSpPr>
        <p:sp>
          <p:nvSpPr>
            <p:cNvPr id="2" name="Rechteck 1">
              <a:extLst>
                <a:ext uri="{FF2B5EF4-FFF2-40B4-BE49-F238E27FC236}">
                  <a16:creationId xmlns:a16="http://schemas.microsoft.com/office/drawing/2014/main" id="{22F82136-2A40-2CDC-9375-1962D3DE037D}"/>
                </a:ext>
              </a:extLst>
            </p:cNvPr>
            <p:cNvSpPr/>
            <p:nvPr/>
          </p:nvSpPr>
          <p:spPr>
            <a:xfrm>
              <a:off x="254911" y="2148525"/>
              <a:ext cx="1452267" cy="830997"/>
            </a:xfrm>
            <a:prstGeom prst="rect">
              <a:avLst/>
            </a:prstGeom>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001F60"/>
                  </a:solidFill>
                  <a:effectLst/>
                  <a:uLnTx/>
                  <a:uFillTx/>
                  <a:latin typeface="HURMEGEOMETRICSANS1-SEMIBOLD" panose="020B0400020000000000" pitchFamily="34" charset="77"/>
                  <a:ea typeface="+mn-ea"/>
                  <a:cs typeface="Gotham-LightItalic" pitchFamily="50" charset="0"/>
                </a:rPr>
                <a:t>PEDIATRIC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001F60"/>
                  </a:solidFill>
                  <a:effectLst/>
                  <a:uLnTx/>
                  <a:uFillTx/>
                  <a:latin typeface="HURMEGEOMETRICSANS1-SEMIBOLD" panose="020B0400020000000000" pitchFamily="34" charset="77"/>
                  <a:ea typeface="+mn-ea"/>
                  <a:cs typeface="Gotham-LightItalic" pitchFamily="50" charset="0"/>
                </a:rPr>
                <a:t>ORAL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001F60"/>
                  </a:solidFill>
                  <a:effectLst/>
                  <a:uLnTx/>
                  <a:uFillTx/>
                  <a:latin typeface="HURMEGEOMETRICSANS1-SEMIBOLD" panose="020B0400020000000000" pitchFamily="34" charset="77"/>
                  <a:ea typeface="+mn-ea"/>
                  <a:cs typeface="Gotham-LightItalic" pitchFamily="50" charset="0"/>
                </a:rPr>
                <a:t>HEALTH</a:t>
              </a:r>
            </a:p>
          </p:txBody>
        </p:sp>
        <p:sp>
          <p:nvSpPr>
            <p:cNvPr id="24" name="Oval 23">
              <a:extLst>
                <a:ext uri="{FF2B5EF4-FFF2-40B4-BE49-F238E27FC236}">
                  <a16:creationId xmlns:a16="http://schemas.microsoft.com/office/drawing/2014/main" id="{870FB90C-CD86-3EF5-9BF7-7ABA11156D28}"/>
                </a:ext>
              </a:extLst>
            </p:cNvPr>
            <p:cNvSpPr/>
            <p:nvPr/>
          </p:nvSpPr>
          <p:spPr>
            <a:xfrm>
              <a:off x="153913" y="1727970"/>
              <a:ext cx="1649238" cy="1649238"/>
            </a:xfrm>
            <a:prstGeom prst="ellipse">
              <a:avLst/>
            </a:prstGeom>
            <a:noFill/>
            <a:ln>
              <a:solidFill>
                <a:srgbClr val="001F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617004012"/>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EC1A1AC7-77B7-9196-7456-A83055F12AFF}"/>
              </a:ext>
            </a:extLst>
          </p:cNvPr>
          <p:cNvPicPr>
            <a:picLocks noChangeAspect="1"/>
          </p:cNvPicPr>
          <p:nvPr/>
        </p:nvPicPr>
        <p:blipFill>
          <a:blip r:embed="rId3"/>
          <a:stretch>
            <a:fillRect/>
          </a:stretch>
        </p:blipFill>
        <p:spPr>
          <a:xfrm>
            <a:off x="9081585" y="4051249"/>
            <a:ext cx="2186305" cy="1156094"/>
          </a:xfrm>
          <a:prstGeom prst="rect">
            <a:avLst/>
          </a:prstGeom>
        </p:spPr>
      </p:pic>
      <p:pic>
        <p:nvPicPr>
          <p:cNvPr id="13" name="Picture 26">
            <a:extLst>
              <a:ext uri="{FF2B5EF4-FFF2-40B4-BE49-F238E27FC236}">
                <a16:creationId xmlns:a16="http://schemas.microsoft.com/office/drawing/2014/main" id="{4698E541-117B-1B49-A580-BA07B65A710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630092" y="2385576"/>
            <a:ext cx="1985901" cy="1403944"/>
          </a:xfrm>
          <a:prstGeom prst="rect">
            <a:avLst/>
          </a:prstGeom>
          <a:effectLst>
            <a:outerShdw blurRad="50800" dist="50800" dir="2700000" algn="tl" rotWithShape="0">
              <a:prstClr val="black">
                <a:alpha val="20000"/>
              </a:prstClr>
            </a:outerShdw>
          </a:effectLst>
        </p:spPr>
      </p:pic>
      <p:pic>
        <p:nvPicPr>
          <p:cNvPr id="7" name="Picture 20">
            <a:extLst>
              <a:ext uri="{FF2B5EF4-FFF2-40B4-BE49-F238E27FC236}">
                <a16:creationId xmlns:a16="http://schemas.microsoft.com/office/drawing/2014/main" id="{7FF20B09-9880-3B05-BCD4-FC202D82405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569673" y="3592024"/>
            <a:ext cx="1010693" cy="1429031"/>
          </a:xfrm>
          <a:prstGeom prst="rect">
            <a:avLst/>
          </a:prstGeom>
          <a:effectLst>
            <a:outerShdw blurRad="50800" dist="50800" dir="2700000" algn="tl" rotWithShape="0">
              <a:prstClr val="black">
                <a:alpha val="20000"/>
              </a:prstClr>
            </a:outerShdw>
          </a:effectLst>
        </p:spPr>
      </p:pic>
      <p:pic>
        <p:nvPicPr>
          <p:cNvPr id="8" name="Picture 21">
            <a:extLst>
              <a:ext uri="{FF2B5EF4-FFF2-40B4-BE49-F238E27FC236}">
                <a16:creationId xmlns:a16="http://schemas.microsoft.com/office/drawing/2014/main" id="{395D45AC-8EB4-3F18-E748-36EF9346DDA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08182" y="3592024"/>
            <a:ext cx="1792512" cy="1788030"/>
          </a:xfrm>
          <a:prstGeom prst="rect">
            <a:avLst/>
          </a:prstGeom>
        </p:spPr>
      </p:pic>
      <p:pic>
        <p:nvPicPr>
          <p:cNvPr id="6" name="Picture 19">
            <a:extLst>
              <a:ext uri="{FF2B5EF4-FFF2-40B4-BE49-F238E27FC236}">
                <a16:creationId xmlns:a16="http://schemas.microsoft.com/office/drawing/2014/main" id="{758E3D1D-7446-76E5-FF27-B99B279AD99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58437" y="2288599"/>
            <a:ext cx="3801682" cy="1863853"/>
          </a:xfrm>
          <a:prstGeom prst="rect">
            <a:avLst/>
          </a:prstGeom>
        </p:spPr>
      </p:pic>
      <p:pic>
        <p:nvPicPr>
          <p:cNvPr id="11" name="Picture 24">
            <a:extLst>
              <a:ext uri="{FF2B5EF4-FFF2-40B4-BE49-F238E27FC236}">
                <a16:creationId xmlns:a16="http://schemas.microsoft.com/office/drawing/2014/main" id="{A189DDCC-4929-1B8B-7572-CE41BA72D6F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919653" y="3556309"/>
            <a:ext cx="1987606" cy="1405150"/>
          </a:xfrm>
          <a:prstGeom prst="rect">
            <a:avLst/>
          </a:prstGeom>
          <a:effectLst>
            <a:outerShdw blurRad="50800" dist="50800" dir="2700000" algn="tl" rotWithShape="0">
              <a:prstClr val="black">
                <a:alpha val="20000"/>
              </a:prstClr>
            </a:outerShdw>
          </a:effectLst>
        </p:spPr>
      </p:pic>
      <p:pic>
        <p:nvPicPr>
          <p:cNvPr id="12" name="Picture 25">
            <a:extLst>
              <a:ext uri="{FF2B5EF4-FFF2-40B4-BE49-F238E27FC236}">
                <a16:creationId xmlns:a16="http://schemas.microsoft.com/office/drawing/2014/main" id="{AECE49E8-09F6-8FA0-A4DD-2C9192AA4B09}"/>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995946" y="2385575"/>
            <a:ext cx="1985902" cy="1403945"/>
          </a:xfrm>
          <a:prstGeom prst="rect">
            <a:avLst/>
          </a:prstGeom>
          <a:solidFill>
            <a:sysClr val="window" lastClr="FFFFFF"/>
          </a:solidFill>
          <a:effectLst>
            <a:outerShdw blurRad="50800" dist="50800" dir="2700000" algn="tl" rotWithShape="0">
              <a:prstClr val="black">
                <a:alpha val="20000"/>
              </a:prstClr>
            </a:outerShdw>
          </a:effectLst>
        </p:spPr>
      </p:pic>
      <p:sp>
        <p:nvSpPr>
          <p:cNvPr id="18" name="TextBox 28">
            <a:extLst>
              <a:ext uri="{FF2B5EF4-FFF2-40B4-BE49-F238E27FC236}">
                <a16:creationId xmlns:a16="http://schemas.microsoft.com/office/drawing/2014/main" id="{2592189C-A6A1-DDF9-957D-95E1FD3CD9DA}"/>
              </a:ext>
            </a:extLst>
          </p:cNvPr>
          <p:cNvSpPr txBox="1"/>
          <p:nvPr/>
        </p:nvSpPr>
        <p:spPr>
          <a:xfrm flipH="1">
            <a:off x="736867" y="5473728"/>
            <a:ext cx="4384184" cy="118494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de-DE" sz="14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Educational pamphlets &amp; laminates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de-DE" sz="14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Waiting room tent cards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de-DE" sz="14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Worksheets to facilitate at-home care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de-DE" sz="14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Action Plans</a:t>
            </a:r>
          </a:p>
        </p:txBody>
      </p:sp>
      <p:sp>
        <p:nvSpPr>
          <p:cNvPr id="20" name="TextBox 28">
            <a:extLst>
              <a:ext uri="{FF2B5EF4-FFF2-40B4-BE49-F238E27FC236}">
                <a16:creationId xmlns:a16="http://schemas.microsoft.com/office/drawing/2014/main" id="{BDD875C8-FD0C-8CF0-B24F-1F92127EE5EE}"/>
              </a:ext>
            </a:extLst>
          </p:cNvPr>
          <p:cNvSpPr txBox="1"/>
          <p:nvPr/>
        </p:nvSpPr>
        <p:spPr>
          <a:xfrm flipH="1">
            <a:off x="6379224" y="5473728"/>
            <a:ext cx="4384184" cy="118494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rPr>
              <a:t>Communication and behavior change training</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de-DE" sz="14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rPr>
              <a:t>Patient </a:t>
            </a:r>
            <a:r>
              <a:rPr kumimoji="0" lang="de-DE" sz="1400" b="0" i="0" u="none" strike="noStrike" kern="1200" cap="none" spc="0" normalizeH="0" baseline="0" noProof="0" err="1">
                <a:ln>
                  <a:noFill/>
                </a:ln>
                <a:solidFill>
                  <a:prstClr val="white"/>
                </a:solidFill>
                <a:effectLst/>
                <a:uLnTx/>
                <a:uFillTx/>
                <a:latin typeface="HURMEGEOMETRICSANS1-LIGHT" panose="020B0400020000000000" pitchFamily="34" charset="77"/>
                <a:ea typeface="+mn-ea"/>
                <a:cs typeface="+mn-cs"/>
              </a:rPr>
              <a:t>conversation</a:t>
            </a:r>
            <a:r>
              <a:rPr kumimoji="0" lang="de-DE" sz="14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rPr>
              <a:t> </a:t>
            </a:r>
            <a:r>
              <a:rPr kumimoji="0" lang="de-DE" sz="1400" b="0" i="0" u="none" strike="noStrike" kern="1200" cap="none" spc="0" normalizeH="0" baseline="0" noProof="0" err="1">
                <a:ln>
                  <a:noFill/>
                </a:ln>
                <a:solidFill>
                  <a:prstClr val="white"/>
                </a:solidFill>
                <a:effectLst/>
                <a:uLnTx/>
                <a:uFillTx/>
                <a:latin typeface="HURMEGEOMETRICSANS1-LIGHT" panose="020B0400020000000000" pitchFamily="34" charset="77"/>
                <a:ea typeface="+mn-ea"/>
                <a:cs typeface="+mn-cs"/>
              </a:rPr>
              <a:t>flow</a:t>
            </a:r>
            <a:r>
              <a:rPr kumimoji="0" lang="de-DE" sz="14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rPr>
              <a:t>-charts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de-DE" sz="14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rPr>
              <a:t>Patient </a:t>
            </a:r>
            <a:r>
              <a:rPr kumimoji="0" lang="de-DE" sz="1400" b="0" i="0" u="none" strike="noStrike" kern="1200" cap="none" spc="0" normalizeH="0" baseline="0" noProof="0" err="1">
                <a:ln>
                  <a:noFill/>
                </a:ln>
                <a:solidFill>
                  <a:prstClr val="white"/>
                </a:solidFill>
                <a:effectLst/>
                <a:uLnTx/>
                <a:uFillTx/>
                <a:latin typeface="HURMEGEOMETRICSANS1-LIGHT" panose="020B0400020000000000" pitchFamily="34" charset="77"/>
                <a:ea typeface="+mn-ea"/>
                <a:cs typeface="+mn-cs"/>
              </a:rPr>
              <a:t>education</a:t>
            </a:r>
            <a:r>
              <a:rPr kumimoji="0" lang="de-DE" sz="14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rPr>
              <a:t> </a:t>
            </a:r>
            <a:r>
              <a:rPr kumimoji="0" lang="de-DE" sz="1400" b="0" i="0" u="none" strike="noStrike" kern="1200" cap="none" spc="0" normalizeH="0" baseline="0" noProof="0" err="1">
                <a:ln>
                  <a:noFill/>
                </a:ln>
                <a:solidFill>
                  <a:prstClr val="white"/>
                </a:solidFill>
                <a:effectLst/>
                <a:uLnTx/>
                <a:uFillTx/>
                <a:latin typeface="HURMEGEOMETRICSANS1-LIGHT" panose="020B0400020000000000" pitchFamily="34" charset="77"/>
                <a:ea typeface="+mn-ea"/>
                <a:cs typeface="+mn-cs"/>
              </a:rPr>
              <a:t>videos</a:t>
            </a:r>
            <a:endParaRPr kumimoji="0" lang="de-DE" sz="14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de-DE" sz="14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rPr>
              <a:t>Implementation </a:t>
            </a:r>
            <a:r>
              <a:rPr kumimoji="0" lang="de-DE" sz="1400" b="0" i="0" u="none" strike="noStrike" kern="1200" cap="none" spc="0" normalizeH="0" baseline="0" noProof="0" err="1">
                <a:ln>
                  <a:noFill/>
                </a:ln>
                <a:solidFill>
                  <a:prstClr val="white"/>
                </a:solidFill>
                <a:effectLst/>
                <a:uLnTx/>
                <a:uFillTx/>
                <a:latin typeface="HURMEGEOMETRICSANS1-LIGHT" panose="020B0400020000000000" pitchFamily="34" charset="77"/>
                <a:ea typeface="+mn-ea"/>
                <a:cs typeface="+mn-cs"/>
              </a:rPr>
              <a:t>guides</a:t>
            </a:r>
            <a:endParaRPr kumimoji="0" lang="de-DE" sz="14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endParaRPr>
          </a:p>
        </p:txBody>
      </p:sp>
      <p:grpSp>
        <p:nvGrpSpPr>
          <p:cNvPr id="19" name="Gruppieren 18">
            <a:extLst>
              <a:ext uri="{FF2B5EF4-FFF2-40B4-BE49-F238E27FC236}">
                <a16:creationId xmlns:a16="http://schemas.microsoft.com/office/drawing/2014/main" id="{055C9D8E-AE20-A7E6-4EF2-B06BFDF92939}"/>
              </a:ext>
            </a:extLst>
          </p:cNvPr>
          <p:cNvGrpSpPr/>
          <p:nvPr/>
        </p:nvGrpSpPr>
        <p:grpSpPr>
          <a:xfrm>
            <a:off x="378320" y="1419996"/>
            <a:ext cx="4525600" cy="821405"/>
            <a:chOff x="1992843" y="2053080"/>
            <a:chExt cx="4525600" cy="821405"/>
          </a:xfrm>
        </p:grpSpPr>
        <p:grpSp>
          <p:nvGrpSpPr>
            <p:cNvPr id="21" name="Gruppieren 20">
              <a:extLst>
                <a:ext uri="{FF2B5EF4-FFF2-40B4-BE49-F238E27FC236}">
                  <a16:creationId xmlns:a16="http://schemas.microsoft.com/office/drawing/2014/main" id="{7E1B53A0-B1E7-19E0-D3AA-8320BCEA3702}"/>
                </a:ext>
              </a:extLst>
            </p:cNvPr>
            <p:cNvGrpSpPr/>
            <p:nvPr/>
          </p:nvGrpSpPr>
          <p:grpSpPr>
            <a:xfrm>
              <a:off x="1992843" y="2053080"/>
              <a:ext cx="4525600" cy="717094"/>
              <a:chOff x="2412181" y="5812221"/>
              <a:chExt cx="5868179" cy="929829"/>
            </a:xfrm>
          </p:grpSpPr>
          <p:sp>
            <p:nvSpPr>
              <p:cNvPr id="23" name="Rechteck 22">
                <a:extLst>
                  <a:ext uri="{FF2B5EF4-FFF2-40B4-BE49-F238E27FC236}">
                    <a16:creationId xmlns:a16="http://schemas.microsoft.com/office/drawing/2014/main" id="{31BAE07F-FA55-494B-7BE8-548CC157AFC2}"/>
                  </a:ext>
                </a:extLst>
              </p:cNvPr>
              <p:cNvSpPr/>
              <p:nvPr/>
            </p:nvSpPr>
            <p:spPr>
              <a:xfrm>
                <a:off x="2877096" y="5812221"/>
                <a:ext cx="4957469" cy="929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C17C5886-2EC8-130B-BD2C-DC8DC6AB3CFF}"/>
                  </a:ext>
                </a:extLst>
              </p:cNvPr>
              <p:cNvSpPr/>
              <p:nvPr/>
            </p:nvSpPr>
            <p:spPr>
              <a:xfrm>
                <a:off x="7350531" y="5812221"/>
                <a:ext cx="929829" cy="929829"/>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CFDBC849-F6F5-EF74-A812-F1C8ED5F6D3F}"/>
                  </a:ext>
                </a:extLst>
              </p:cNvPr>
              <p:cNvSpPr/>
              <p:nvPr/>
            </p:nvSpPr>
            <p:spPr>
              <a:xfrm>
                <a:off x="2412181" y="5812221"/>
                <a:ext cx="929829" cy="929829"/>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 name="Rectangle 9">
              <a:extLst>
                <a:ext uri="{FF2B5EF4-FFF2-40B4-BE49-F238E27FC236}">
                  <a16:creationId xmlns:a16="http://schemas.microsoft.com/office/drawing/2014/main" id="{C912E571-09AB-CEA1-1758-5C00F39612CF}"/>
                </a:ext>
              </a:extLst>
            </p:cNvPr>
            <p:cNvSpPr/>
            <p:nvPr/>
          </p:nvSpPr>
          <p:spPr>
            <a:xfrm>
              <a:off x="2188689" y="2135821"/>
              <a:ext cx="426405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001F60"/>
                  </a:solidFill>
                  <a:effectLst/>
                  <a:uLnTx/>
                  <a:uFillTx/>
                  <a:latin typeface="HURMEGEOMETRICSANS1-SEMIBOLD" panose="020B0500020000000000" pitchFamily="34" charset="77"/>
                  <a:ea typeface="+mn-ea"/>
                  <a:cs typeface="+mn-cs"/>
                </a:rPr>
                <a:t>RESOURCES TO GUIDE &amp; SUPPORT PARENTS</a:t>
              </a:r>
              <a:r>
                <a:rPr kumimoji="0" lang="en-US" sz="1400" b="0" i="0" u="none" strike="noStrike" kern="1200" cap="none" spc="0" normalizeH="0" baseline="0" noProof="0" dirty="0">
                  <a:ln>
                    <a:noFill/>
                  </a:ln>
                  <a:solidFill>
                    <a:srgbClr val="001F60"/>
                  </a:solidFill>
                  <a:effectLst/>
                  <a:uLnTx/>
                  <a:uFillTx/>
                  <a:latin typeface="HURMEGEOMETRICSANS1-LIGHT" panose="020B0400020000000000" pitchFamily="34" charset="77"/>
                  <a:ea typeface="+mn-ea"/>
                  <a:cs typeface="+mn-cs"/>
                </a:rPr>
                <a:t>, </a:t>
              </a:r>
              <a:r>
                <a:rPr kumimoji="0" lang="en-US" sz="1400" b="0" i="0" u="none" strike="noStrike" kern="1200" cap="none" spc="0" normalizeH="0" baseline="0" noProof="0" dirty="0" err="1">
                  <a:ln>
                    <a:noFill/>
                  </a:ln>
                  <a:solidFill>
                    <a:srgbClr val="001F60"/>
                  </a:solidFill>
                  <a:effectLst/>
                  <a:uLnTx/>
                  <a:uFillTx/>
                  <a:latin typeface="HURMEGEOMETRICSANS1-LIGHT" panose="020B0400020000000000" pitchFamily="34" charset="77"/>
                  <a:ea typeface="+mn-ea"/>
                  <a:cs typeface="+mn-cs"/>
                </a:rPr>
                <a:t>carers</a:t>
              </a:r>
              <a:r>
                <a:rPr kumimoji="0" lang="en-US" sz="1400" b="0" i="0" u="none" strike="noStrike" kern="1200" cap="none" spc="0" normalizeH="0" baseline="0" noProof="0" dirty="0">
                  <a:ln>
                    <a:noFill/>
                  </a:ln>
                  <a:solidFill>
                    <a:srgbClr val="001F60"/>
                  </a:solidFill>
                  <a:effectLst/>
                  <a:uLnTx/>
                  <a:uFillTx/>
                  <a:latin typeface="HURMEGEOMETRICSANS1-LIGHT" panose="020B0400020000000000" pitchFamily="34" charset="77"/>
                  <a:ea typeface="+mn-ea"/>
                  <a:cs typeface="+mn-cs"/>
                </a:rPr>
                <a:t> and children on good oral health habits at home</a:t>
              </a:r>
            </a:p>
          </p:txBody>
        </p:sp>
      </p:grpSp>
      <p:grpSp>
        <p:nvGrpSpPr>
          <p:cNvPr id="26" name="Gruppieren 25">
            <a:extLst>
              <a:ext uri="{FF2B5EF4-FFF2-40B4-BE49-F238E27FC236}">
                <a16:creationId xmlns:a16="http://schemas.microsoft.com/office/drawing/2014/main" id="{B725D66F-BC53-7700-726D-951141F3BC54}"/>
              </a:ext>
            </a:extLst>
          </p:cNvPr>
          <p:cNvGrpSpPr/>
          <p:nvPr/>
        </p:nvGrpSpPr>
        <p:grpSpPr>
          <a:xfrm>
            <a:off x="6677310" y="1419996"/>
            <a:ext cx="4459897" cy="717094"/>
            <a:chOff x="1992843" y="2053080"/>
            <a:chExt cx="4459897" cy="717094"/>
          </a:xfrm>
        </p:grpSpPr>
        <p:grpSp>
          <p:nvGrpSpPr>
            <p:cNvPr id="27" name="Gruppieren 26">
              <a:extLst>
                <a:ext uri="{FF2B5EF4-FFF2-40B4-BE49-F238E27FC236}">
                  <a16:creationId xmlns:a16="http://schemas.microsoft.com/office/drawing/2014/main" id="{1D7FFC4D-6D22-6C3C-3D00-5BE0C2D27A55}"/>
                </a:ext>
              </a:extLst>
            </p:cNvPr>
            <p:cNvGrpSpPr/>
            <p:nvPr/>
          </p:nvGrpSpPr>
          <p:grpSpPr>
            <a:xfrm>
              <a:off x="1992843" y="2053080"/>
              <a:ext cx="4344499" cy="717094"/>
              <a:chOff x="2412181" y="5812221"/>
              <a:chExt cx="5633352" cy="929829"/>
            </a:xfrm>
          </p:grpSpPr>
          <p:sp>
            <p:nvSpPr>
              <p:cNvPr id="29" name="Rechteck 28">
                <a:extLst>
                  <a:ext uri="{FF2B5EF4-FFF2-40B4-BE49-F238E27FC236}">
                    <a16:creationId xmlns:a16="http://schemas.microsoft.com/office/drawing/2014/main" id="{7D2CEBF3-48DA-50AC-7DC8-02485035F525}"/>
                  </a:ext>
                </a:extLst>
              </p:cNvPr>
              <p:cNvSpPr/>
              <p:nvPr/>
            </p:nvSpPr>
            <p:spPr>
              <a:xfrm>
                <a:off x="2877097" y="5812221"/>
                <a:ext cx="4702723" cy="929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5DFA9F63-12FC-50ED-C64C-572210C0D089}"/>
                  </a:ext>
                </a:extLst>
              </p:cNvPr>
              <p:cNvSpPr/>
              <p:nvPr/>
            </p:nvSpPr>
            <p:spPr>
              <a:xfrm>
                <a:off x="7115704" y="5812221"/>
                <a:ext cx="929829" cy="929829"/>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A0CCBA9A-49D0-8626-BADD-CE4D22D28126}"/>
                  </a:ext>
                </a:extLst>
              </p:cNvPr>
              <p:cNvSpPr/>
              <p:nvPr/>
            </p:nvSpPr>
            <p:spPr>
              <a:xfrm>
                <a:off x="2412181" y="5812221"/>
                <a:ext cx="929829" cy="929829"/>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8" name="Rectangle 9">
              <a:extLst>
                <a:ext uri="{FF2B5EF4-FFF2-40B4-BE49-F238E27FC236}">
                  <a16:creationId xmlns:a16="http://schemas.microsoft.com/office/drawing/2014/main" id="{1BAE7E4C-3DF4-DD7B-E71F-23B14FA6AE28}"/>
                </a:ext>
              </a:extLst>
            </p:cNvPr>
            <p:cNvSpPr/>
            <p:nvPr/>
          </p:nvSpPr>
          <p:spPr>
            <a:xfrm>
              <a:off x="2188689" y="2135821"/>
              <a:ext cx="426405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001F60"/>
                  </a:solidFill>
                  <a:effectLst/>
                  <a:uLnTx/>
                  <a:uFillTx/>
                  <a:latin typeface="HURMEGEOMETRICSANS1-SEMIBOLD" panose="020B0500020000000000" pitchFamily="34" charset="77"/>
                  <a:ea typeface="+mn-ea"/>
                  <a:cs typeface="+mn-cs"/>
                </a:rPr>
                <a:t>RESOURCES FOR DENTAL PROFESSIONALS </a:t>
              </a:r>
              <a:br>
                <a:rPr kumimoji="0" lang="en-US" sz="1400" b="1" i="0" u="none" strike="noStrike" kern="1200" cap="none" spc="0" normalizeH="0" baseline="0" noProof="0">
                  <a:ln>
                    <a:noFill/>
                  </a:ln>
                  <a:solidFill>
                    <a:srgbClr val="001F60"/>
                  </a:solidFill>
                  <a:effectLst/>
                  <a:uLnTx/>
                  <a:uFillTx/>
                  <a:latin typeface="HURMEGEOMETRICSANS1-SEMIBOLD" panose="020B0500020000000000" pitchFamily="34" charset="77"/>
                  <a:ea typeface="+mn-ea"/>
                  <a:cs typeface="+mn-cs"/>
                </a:rPr>
              </a:br>
              <a:r>
                <a:rPr kumimoji="0" lang="en-US" sz="1400" b="0" i="0" u="none" strike="noStrike" kern="1200" cap="none" spc="0" normalizeH="0" baseline="0" noProof="0">
                  <a:ln>
                    <a:noFill/>
                  </a:ln>
                  <a:solidFill>
                    <a:srgbClr val="001F60"/>
                  </a:solidFill>
                  <a:effectLst/>
                  <a:uLnTx/>
                  <a:uFillTx/>
                  <a:latin typeface="HURMEGEOMETRICSANS1-LIGHT" panose="020B0400020000000000" pitchFamily="34" charset="77"/>
                  <a:ea typeface="+mn-ea"/>
                  <a:cs typeface="+mn-cs"/>
                </a:rPr>
                <a:t>to enhance oral health conversations</a:t>
              </a:r>
            </a:p>
          </p:txBody>
        </p:sp>
      </p:grpSp>
      <p:cxnSp>
        <p:nvCxnSpPr>
          <p:cNvPr id="32" name="Gerade Verbindung 31">
            <a:extLst>
              <a:ext uri="{FF2B5EF4-FFF2-40B4-BE49-F238E27FC236}">
                <a16:creationId xmlns:a16="http://schemas.microsoft.com/office/drawing/2014/main" id="{CBFC6536-A0C0-9317-AA83-0BD651E01F9C}"/>
              </a:ext>
            </a:extLst>
          </p:cNvPr>
          <p:cNvCxnSpPr>
            <a:cxnSpLocks/>
          </p:cNvCxnSpPr>
          <p:nvPr/>
        </p:nvCxnSpPr>
        <p:spPr>
          <a:xfrm>
            <a:off x="0" y="1760440"/>
            <a:ext cx="486659" cy="0"/>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3" name="Gerade Verbindung 32">
            <a:extLst>
              <a:ext uri="{FF2B5EF4-FFF2-40B4-BE49-F238E27FC236}">
                <a16:creationId xmlns:a16="http://schemas.microsoft.com/office/drawing/2014/main" id="{3544100E-D10D-A278-F7DA-F86EA3375CD0}"/>
              </a:ext>
            </a:extLst>
          </p:cNvPr>
          <p:cNvCxnSpPr>
            <a:cxnSpLocks/>
          </p:cNvCxnSpPr>
          <p:nvPr/>
        </p:nvCxnSpPr>
        <p:spPr>
          <a:xfrm>
            <a:off x="10984375" y="1760440"/>
            <a:ext cx="1296364" cy="0"/>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34" name="Titel 1">
            <a:extLst>
              <a:ext uri="{FF2B5EF4-FFF2-40B4-BE49-F238E27FC236}">
                <a16:creationId xmlns:a16="http://schemas.microsoft.com/office/drawing/2014/main" id="{9D64C7B0-3879-BE7A-B6C0-F40FE2CA8065}"/>
              </a:ext>
            </a:extLst>
          </p:cNvPr>
          <p:cNvSpPr txBox="1">
            <a:spLocks/>
          </p:cNvSpPr>
          <p:nvPr/>
        </p:nvSpPr>
        <p:spPr>
          <a:xfrm>
            <a:off x="548999" y="226997"/>
            <a:ext cx="10516397" cy="678905"/>
          </a:xfrm>
          <a:prstGeom prst="rect">
            <a:avLst/>
          </a:prstGeom>
        </p:spPr>
        <p:txBody>
          <a:bodyPr anchor="t">
            <a:noAutofit/>
          </a:bodyPr>
          <a:lstStyle>
            <a:lvl1pPr algn="l" defTabSz="914400" rtl="0" eaLnBrk="1" latinLnBrk="0" hangingPunct="1">
              <a:lnSpc>
                <a:spcPct val="100000"/>
              </a:lnSpc>
              <a:spcBef>
                <a:spcPct val="0"/>
              </a:spcBef>
              <a:buNone/>
              <a:defRPr sz="2000" b="1" i="0" kern="1200" dirty="0">
                <a:solidFill>
                  <a:schemeClr val="bg1"/>
                </a:solidFill>
                <a:latin typeface="HURMEGEOMETRICSANS1-SEMIBOLD" panose="020B0400020000000000" pitchFamily="34" charset="77"/>
                <a:ea typeface="+mn-ea"/>
                <a:cs typeface="+mn-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HURMEGEOMETRICSANS1-LIGHT" panose="020B0400020000000000" pitchFamily="34" charset="77"/>
                <a:ea typeface="Tahoma" panose="020B0604030504040204" pitchFamily="34" charset="0"/>
                <a:cs typeface="Tahoma" panose="020B0604030504040204" pitchFamily="34" charset="0"/>
              </a:rPr>
              <a:t>STRONG TEETH MAKE STRONG KIDS: </a:t>
            </a:r>
            <a:br>
              <a:rPr kumimoji="0" lang="en-US" sz="2000" b="0" i="0" u="none" strike="noStrike" kern="1200" cap="none" spc="0" normalizeH="0" baseline="0" noProof="0" dirty="0">
                <a:ln>
                  <a:noFill/>
                </a:ln>
                <a:solidFill>
                  <a:prstClr val="white"/>
                </a:solidFill>
                <a:effectLst/>
                <a:uLnTx/>
                <a:uFillTx/>
                <a:latin typeface="HURMEGEOMETRICSANS1-LIGHT" panose="020B0400020000000000" pitchFamily="34" charset="77"/>
                <a:ea typeface="Tahoma" panose="020B0604030504040204" pitchFamily="34" charset="0"/>
                <a:cs typeface="Tahoma" panose="020B0604030504040204" pitchFamily="34" charset="0"/>
              </a:rPr>
            </a:br>
            <a:r>
              <a:rPr kumimoji="0" lang="en-US" altLang="en-US" sz="20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Gotham Light" pitchFamily="50" charset="0"/>
              </a:rPr>
              <a:t>RESOURCES DESIGNED TO SUPPORT ORAL HEALTH CONVERSATIONS</a:t>
            </a:r>
            <a:endParaRPr kumimoji="0" lang="en-US" sz="2000" b="0" i="0" u="none" strike="noStrike" kern="1200" cap="none" spc="0" normalizeH="0" baseline="30000" noProof="0" dirty="0">
              <a:ln>
                <a:noFill/>
              </a:ln>
              <a:solidFill>
                <a:prstClr val="white"/>
              </a:solidFill>
              <a:effectLst/>
              <a:uLnTx/>
              <a:uFillTx/>
              <a:latin typeface="HURMEGEOMETRICSANS1-LIGHT" panose="020B0400020000000000" pitchFamily="34" charset="77"/>
              <a:ea typeface="+mn-ea"/>
              <a:cs typeface="+mn-cs"/>
            </a:endParaRPr>
          </a:p>
        </p:txBody>
      </p:sp>
    </p:spTree>
    <p:extLst>
      <p:ext uri="{BB962C8B-B14F-4D97-AF65-F5344CB8AC3E}">
        <p14:creationId xmlns:p14="http://schemas.microsoft.com/office/powerpoint/2010/main" val="41201401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2" presetClass="entr" presetSubtype="4"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p:tgtEl>
                                          <p:spTgt spid="32"/>
                                        </p:tgtEl>
                                        <p:attrNameLst>
                                          <p:attrName>ppt_y</p:attrName>
                                        </p:attrNameLst>
                                      </p:cBhvr>
                                      <p:tavLst>
                                        <p:tav tm="0">
                                          <p:val>
                                            <p:strVal val="#ppt_y+#ppt_h*1.125000"/>
                                          </p:val>
                                        </p:tav>
                                        <p:tav tm="100000">
                                          <p:val>
                                            <p:strVal val="#ppt_y"/>
                                          </p:val>
                                        </p:tav>
                                      </p:tavLst>
                                    </p:anim>
                                    <p:animEffect transition="in" filter="wipe(up)">
                                      <p:cBhvr>
                                        <p:cTn id="26" dur="500"/>
                                        <p:tgtEl>
                                          <p:spTgt spid="32"/>
                                        </p:tgtEl>
                                      </p:cBhvr>
                                    </p:animEffect>
                                  </p:childTnLst>
                                </p:cTn>
                              </p:par>
                              <p:par>
                                <p:cTn id="27" presetID="12" presetClass="entr" presetSubtype="4"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additive="base">
                                        <p:cTn id="29" dur="500"/>
                                        <p:tgtEl>
                                          <p:spTgt spid="33"/>
                                        </p:tgtEl>
                                        <p:attrNameLst>
                                          <p:attrName>ppt_y</p:attrName>
                                        </p:attrNameLst>
                                      </p:cBhvr>
                                      <p:tavLst>
                                        <p:tav tm="0">
                                          <p:val>
                                            <p:strVal val="#ppt_y+#ppt_h*1.125000"/>
                                          </p:val>
                                        </p:tav>
                                        <p:tav tm="100000">
                                          <p:val>
                                            <p:strVal val="#ppt_y"/>
                                          </p:val>
                                        </p:tav>
                                      </p:tavLst>
                                    </p:anim>
                                    <p:animEffect transition="in" filter="wipe(up)">
                                      <p:cBhvr>
                                        <p:cTn id="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7">
            <a:extLst>
              <a:ext uri="{FF2B5EF4-FFF2-40B4-BE49-F238E27FC236}">
                <a16:creationId xmlns:a16="http://schemas.microsoft.com/office/drawing/2014/main" id="{ED9D97CE-8AA1-9F05-CA8A-ABC254BF3970}"/>
              </a:ext>
            </a:extLst>
          </p:cNvPr>
          <p:cNvSpPr txBox="1"/>
          <p:nvPr/>
        </p:nvSpPr>
        <p:spPr>
          <a:xfrm>
            <a:off x="548999" y="6378377"/>
            <a:ext cx="839180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prstClr val="white"/>
                </a:solidFill>
                <a:effectLst/>
                <a:uLnTx/>
                <a:uFillTx/>
                <a:latin typeface="HURMEGEOMETRICSANS1-LIGHT" panose="020B0400020000000000" pitchFamily="34" charset="77"/>
                <a:ea typeface="+mn-ea"/>
                <a:cs typeface="+mn-cs"/>
              </a:rPr>
              <a:t>1 </a:t>
            </a: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Giles E et al. "Strong Teeth": BMC Oral Health 21, 267 (2021). </a:t>
            </a: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hlinkClick r:id="rId3">
                  <a:extLst>
                    <a:ext uri="{A12FA001-AC4F-418D-AE19-62706E023703}">
                      <ahyp:hlinkClr xmlns:ahyp="http://schemas.microsoft.com/office/drawing/2018/hyperlinkcolor" val="tx"/>
                    </a:ext>
                  </a:extLst>
                </a:hlinkClick>
              </a:rPr>
              <a:t>https://doi.org/10.1186/s12903-021-01608-x</a:t>
            </a: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prstClr val="white"/>
                </a:solidFill>
                <a:effectLst/>
                <a:uLnTx/>
                <a:uFillTx/>
                <a:latin typeface="HURMEGEOMETRICSANS1-LIGHT" panose="020B0400020000000000" pitchFamily="34" charset="77"/>
                <a:ea typeface="+mn-ea"/>
                <a:cs typeface="+mn-cs"/>
              </a:rPr>
              <a:t>2 </a:t>
            </a: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Bhatti et al. BMC Oral Health (2021) 21:138 </a:t>
            </a: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hlinkClick r:id="rId4">
                  <a:extLst>
                    <a:ext uri="{A12FA001-AC4F-418D-AE19-62706E023703}">
                      <ahyp:hlinkClr xmlns:ahyp="http://schemas.microsoft.com/office/drawing/2018/hyperlinkcolor" val="tx"/>
                    </a:ext>
                  </a:extLst>
                </a:hlinkClick>
              </a:rPr>
              <a:t>https://doi.org/10.1186/s12903-021-01444-z</a:t>
            </a: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prstClr val="white"/>
                </a:solidFill>
                <a:effectLst/>
                <a:uLnTx/>
                <a:uFillTx/>
                <a:latin typeface="HURMEGEOMETRICSANS1-LIGHT" panose="020B0400020000000000" pitchFamily="34" charset="77"/>
                <a:ea typeface="+mn-ea"/>
                <a:cs typeface="+mn-cs"/>
              </a:rPr>
              <a:t>3 </a:t>
            </a: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Bhatti et al. BMC Oral Health (2021) 21:210 </a:t>
            </a: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hlinkClick r:id="rId5">
                  <a:extLst>
                    <a:ext uri="{A12FA001-AC4F-418D-AE19-62706E023703}">
                      <ahyp:hlinkClr xmlns:ahyp="http://schemas.microsoft.com/office/drawing/2018/hyperlinkcolor" val="tx"/>
                    </a:ext>
                  </a:extLst>
                </a:hlinkClick>
              </a:rPr>
              <a:t>https://doi.org/10.1186/s12903-021-01560-w</a:t>
            </a: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 </a:t>
            </a:r>
            <a:endParaRPr kumimoji="0" lang="en-DE" sz="8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endParaRPr>
          </a:p>
        </p:txBody>
      </p:sp>
      <p:sp>
        <p:nvSpPr>
          <p:cNvPr id="6" name="Textfeld 5">
            <a:extLst>
              <a:ext uri="{FF2B5EF4-FFF2-40B4-BE49-F238E27FC236}">
                <a16:creationId xmlns:a16="http://schemas.microsoft.com/office/drawing/2014/main" id="{A4F9B096-D383-84EB-6483-4C1DAA5AC061}"/>
              </a:ext>
            </a:extLst>
          </p:cNvPr>
          <p:cNvSpPr txBox="1"/>
          <p:nvPr/>
        </p:nvSpPr>
        <p:spPr>
          <a:xfrm>
            <a:off x="548999" y="1545901"/>
            <a:ext cx="3898310"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Gotham-Light" pitchFamily="50" charset="0"/>
              </a:rPr>
              <a:t>Complex oral health intervention underpinned by behavior change theory</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Gotham-Light" pitchFamily="50"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Gotham-Light" pitchFamily="50" charset="0"/>
              </a:rPr>
              <a:t>Training with a focus on the conversation between dental professional and parent</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Gotham-Light" pitchFamily="50"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Gotham-Light" pitchFamily="50" charset="0"/>
              </a:rPr>
              <a:t>Evaluation of the acceptability of the "Strong Teeth" oral health conversation</a:t>
            </a:r>
            <a:endParaRPr kumimoji="0" lang="en-US" sz="1400" b="0" i="0" u="none" strike="noStrike" kern="1200" cap="none" spc="0" normalizeH="0" baseline="0" noProof="0" dirty="0">
              <a:ln>
                <a:noFill/>
              </a:ln>
              <a:solidFill>
                <a:prstClr val="black"/>
              </a:solidFill>
              <a:effectLst/>
              <a:uLnTx/>
              <a:uFillTx/>
              <a:latin typeface="HURMEGEOMETRICSANS1-LIGHT" panose="020B0400020000000000" pitchFamily="34" charset="77"/>
              <a:ea typeface="+mn-ea"/>
              <a:cs typeface="Gotham-Light" pitchFamily="50" charset="0"/>
            </a:endParaRPr>
          </a:p>
        </p:txBody>
      </p:sp>
      <p:cxnSp>
        <p:nvCxnSpPr>
          <p:cNvPr id="7" name="Gerade Verbindung 6">
            <a:extLst>
              <a:ext uri="{FF2B5EF4-FFF2-40B4-BE49-F238E27FC236}">
                <a16:creationId xmlns:a16="http://schemas.microsoft.com/office/drawing/2014/main" id="{67DAD8C3-7A61-FB5B-B841-A08F3E3D1F06}"/>
              </a:ext>
            </a:extLst>
          </p:cNvPr>
          <p:cNvCxnSpPr>
            <a:cxnSpLocks/>
          </p:cNvCxnSpPr>
          <p:nvPr/>
        </p:nvCxnSpPr>
        <p:spPr>
          <a:xfrm>
            <a:off x="0" y="1795164"/>
            <a:ext cx="486659" cy="0"/>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 name="Gerade Verbindung 7">
            <a:extLst>
              <a:ext uri="{FF2B5EF4-FFF2-40B4-BE49-F238E27FC236}">
                <a16:creationId xmlns:a16="http://schemas.microsoft.com/office/drawing/2014/main" id="{5B34EADD-E358-8D31-3AF2-6678E851E452}"/>
              </a:ext>
            </a:extLst>
          </p:cNvPr>
          <p:cNvCxnSpPr>
            <a:cxnSpLocks/>
          </p:cNvCxnSpPr>
          <p:nvPr/>
        </p:nvCxnSpPr>
        <p:spPr>
          <a:xfrm>
            <a:off x="0" y="2917382"/>
            <a:ext cx="486659" cy="0"/>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9" name="Gerade Verbindung 8">
            <a:extLst>
              <a:ext uri="{FF2B5EF4-FFF2-40B4-BE49-F238E27FC236}">
                <a16:creationId xmlns:a16="http://schemas.microsoft.com/office/drawing/2014/main" id="{0C34218A-1092-A27B-5C2C-F202D4A701F9}"/>
              </a:ext>
            </a:extLst>
          </p:cNvPr>
          <p:cNvCxnSpPr>
            <a:cxnSpLocks/>
          </p:cNvCxnSpPr>
          <p:nvPr/>
        </p:nvCxnSpPr>
        <p:spPr>
          <a:xfrm>
            <a:off x="0" y="4053455"/>
            <a:ext cx="486659" cy="0"/>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16B4C402-9D2F-153B-F922-74AF93114AFD}"/>
              </a:ext>
            </a:extLst>
          </p:cNvPr>
          <p:cNvCxnSpPr>
            <a:cxnSpLocks/>
          </p:cNvCxnSpPr>
          <p:nvPr/>
        </p:nvCxnSpPr>
        <p:spPr>
          <a:xfrm>
            <a:off x="6530109" y="4975198"/>
            <a:ext cx="0" cy="292634"/>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CC096603-804F-5A70-F8DD-36C7E1D73E9A}"/>
              </a:ext>
            </a:extLst>
          </p:cNvPr>
          <p:cNvCxnSpPr>
            <a:cxnSpLocks/>
          </p:cNvCxnSpPr>
          <p:nvPr/>
        </p:nvCxnSpPr>
        <p:spPr>
          <a:xfrm>
            <a:off x="8867509" y="4975198"/>
            <a:ext cx="0" cy="292634"/>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3" name="Picture 4">
            <a:extLst>
              <a:ext uri="{FF2B5EF4-FFF2-40B4-BE49-F238E27FC236}">
                <a16:creationId xmlns:a16="http://schemas.microsoft.com/office/drawing/2014/main" id="{823DD690-855B-7DB2-850F-DCB0B7A5B157}"/>
              </a:ext>
            </a:extLst>
          </p:cNvPr>
          <p:cNvPicPr>
            <a:picLocks noChangeAspect="1"/>
          </p:cNvPicPr>
          <p:nvPr/>
        </p:nvPicPr>
        <p:blipFill>
          <a:blip r:embed="rId6"/>
          <a:stretch>
            <a:fillRect/>
          </a:stretch>
        </p:blipFill>
        <p:spPr>
          <a:xfrm>
            <a:off x="4697169" y="1545901"/>
            <a:ext cx="6096528" cy="3429297"/>
          </a:xfrm>
          <a:prstGeom prst="rect">
            <a:avLst/>
          </a:prstGeom>
        </p:spPr>
      </p:pic>
      <p:grpSp>
        <p:nvGrpSpPr>
          <p:cNvPr id="17" name="Gruppieren 16">
            <a:extLst>
              <a:ext uri="{FF2B5EF4-FFF2-40B4-BE49-F238E27FC236}">
                <a16:creationId xmlns:a16="http://schemas.microsoft.com/office/drawing/2014/main" id="{CE9F7F68-176F-5FDF-E37D-E628772C4D7E}"/>
              </a:ext>
            </a:extLst>
          </p:cNvPr>
          <p:cNvGrpSpPr/>
          <p:nvPr/>
        </p:nvGrpSpPr>
        <p:grpSpPr>
          <a:xfrm>
            <a:off x="5653809" y="5257711"/>
            <a:ext cx="1789409" cy="717094"/>
            <a:chOff x="2074462" y="2053080"/>
            <a:chExt cx="1789409" cy="717094"/>
          </a:xfrm>
        </p:grpSpPr>
        <p:grpSp>
          <p:nvGrpSpPr>
            <p:cNvPr id="18" name="Gruppieren 17">
              <a:extLst>
                <a:ext uri="{FF2B5EF4-FFF2-40B4-BE49-F238E27FC236}">
                  <a16:creationId xmlns:a16="http://schemas.microsoft.com/office/drawing/2014/main" id="{F9AE8F9E-E2AC-04DE-7443-E04CE3643FA5}"/>
                </a:ext>
              </a:extLst>
            </p:cNvPr>
            <p:cNvGrpSpPr/>
            <p:nvPr/>
          </p:nvGrpSpPr>
          <p:grpSpPr>
            <a:xfrm>
              <a:off x="2074462" y="2053080"/>
              <a:ext cx="1789409" cy="717094"/>
              <a:chOff x="2518013" y="5812221"/>
              <a:chExt cx="2320261" cy="929829"/>
            </a:xfrm>
          </p:grpSpPr>
          <p:sp>
            <p:nvSpPr>
              <p:cNvPr id="20" name="Rechteck 19">
                <a:extLst>
                  <a:ext uri="{FF2B5EF4-FFF2-40B4-BE49-F238E27FC236}">
                    <a16:creationId xmlns:a16="http://schemas.microsoft.com/office/drawing/2014/main" id="{1B8E9F10-F64B-02F1-8C09-8C90BB8A1D34}"/>
                  </a:ext>
                </a:extLst>
              </p:cNvPr>
              <p:cNvSpPr/>
              <p:nvPr/>
            </p:nvSpPr>
            <p:spPr>
              <a:xfrm>
                <a:off x="2962440" y="5812221"/>
                <a:ext cx="1432945" cy="929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6D83D972-3AE4-2FF7-9C77-E27279469881}"/>
                  </a:ext>
                </a:extLst>
              </p:cNvPr>
              <p:cNvSpPr/>
              <p:nvPr/>
            </p:nvSpPr>
            <p:spPr>
              <a:xfrm>
                <a:off x="3908445" y="5812221"/>
                <a:ext cx="929829" cy="929829"/>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2B61B26E-8BAE-15BE-5556-7628387BDFE8}"/>
                  </a:ext>
                </a:extLst>
              </p:cNvPr>
              <p:cNvSpPr/>
              <p:nvPr/>
            </p:nvSpPr>
            <p:spPr>
              <a:xfrm>
                <a:off x="2518013" y="5812221"/>
                <a:ext cx="929829" cy="929829"/>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Rectangle 9">
              <a:extLst>
                <a:ext uri="{FF2B5EF4-FFF2-40B4-BE49-F238E27FC236}">
                  <a16:creationId xmlns:a16="http://schemas.microsoft.com/office/drawing/2014/main" id="{566C87C9-59DE-C57B-288B-3E7343625CFB}"/>
                </a:ext>
              </a:extLst>
            </p:cNvPr>
            <p:cNvSpPr/>
            <p:nvPr/>
          </p:nvSpPr>
          <p:spPr>
            <a:xfrm>
              <a:off x="2188690" y="2135821"/>
              <a:ext cx="156095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1F60"/>
                  </a:solidFill>
                  <a:effectLst/>
                  <a:uLnTx/>
                  <a:uFillTx/>
                  <a:latin typeface="HURMEGEOMETRICSANS1-SEMIBOLD" panose="020B0400020000000000" pitchFamily="34" charset="77"/>
                  <a:ea typeface="+mn-ea"/>
                  <a:cs typeface="+mn-cs"/>
                </a:rPr>
                <a:t>Quantitative Study</a:t>
              </a:r>
              <a:r>
                <a:rPr kumimoji="0" lang="en-US" sz="1600" b="1" i="0" u="none" strike="noStrike" kern="1200" cap="none" spc="0" normalizeH="0" baseline="30000" noProof="0">
                  <a:ln>
                    <a:noFill/>
                  </a:ln>
                  <a:solidFill>
                    <a:srgbClr val="001F60"/>
                  </a:solidFill>
                  <a:effectLst/>
                  <a:uLnTx/>
                  <a:uFillTx/>
                  <a:latin typeface="HURMEGEOMETRICSANS1-SEMIBOLD" panose="020B0400020000000000" pitchFamily="34" charset="77"/>
                  <a:ea typeface="+mn-ea"/>
                  <a:cs typeface="+mn-cs"/>
                </a:rPr>
                <a:t>1</a:t>
              </a:r>
              <a:endParaRPr kumimoji="0" lang="en-DE" sz="1600" b="1" i="0" u="none" strike="noStrike" kern="1200" cap="none" spc="0" normalizeH="0" baseline="30000" noProof="0">
                <a:ln>
                  <a:noFill/>
                </a:ln>
                <a:solidFill>
                  <a:srgbClr val="001F60"/>
                </a:solidFill>
                <a:effectLst/>
                <a:uLnTx/>
                <a:uFillTx/>
                <a:latin typeface="HURMEGEOMETRICSANS1-SEMIBOLD" panose="020B0400020000000000" pitchFamily="34" charset="77"/>
                <a:ea typeface="+mn-ea"/>
                <a:cs typeface="+mn-cs"/>
              </a:endParaRPr>
            </a:p>
          </p:txBody>
        </p:sp>
      </p:grpSp>
      <p:grpSp>
        <p:nvGrpSpPr>
          <p:cNvPr id="23" name="Gruppieren 22">
            <a:extLst>
              <a:ext uri="{FF2B5EF4-FFF2-40B4-BE49-F238E27FC236}">
                <a16:creationId xmlns:a16="http://schemas.microsoft.com/office/drawing/2014/main" id="{C554FF02-0C42-4E16-4D83-1DCBAD12E72F}"/>
              </a:ext>
            </a:extLst>
          </p:cNvPr>
          <p:cNvGrpSpPr/>
          <p:nvPr/>
        </p:nvGrpSpPr>
        <p:grpSpPr>
          <a:xfrm>
            <a:off x="7972804" y="5257711"/>
            <a:ext cx="1789409" cy="717094"/>
            <a:chOff x="2074462" y="2053080"/>
            <a:chExt cx="1789409" cy="717094"/>
          </a:xfrm>
        </p:grpSpPr>
        <p:grpSp>
          <p:nvGrpSpPr>
            <p:cNvPr id="24" name="Gruppieren 23">
              <a:extLst>
                <a:ext uri="{FF2B5EF4-FFF2-40B4-BE49-F238E27FC236}">
                  <a16:creationId xmlns:a16="http://schemas.microsoft.com/office/drawing/2014/main" id="{A6020E2F-F14C-D78D-E182-4E7B04AD3B21}"/>
                </a:ext>
              </a:extLst>
            </p:cNvPr>
            <p:cNvGrpSpPr/>
            <p:nvPr/>
          </p:nvGrpSpPr>
          <p:grpSpPr>
            <a:xfrm>
              <a:off x="2074462" y="2053080"/>
              <a:ext cx="1789409" cy="717094"/>
              <a:chOff x="2518013" y="5812221"/>
              <a:chExt cx="2320261" cy="929829"/>
            </a:xfrm>
          </p:grpSpPr>
          <p:sp>
            <p:nvSpPr>
              <p:cNvPr id="26" name="Rechteck 25">
                <a:extLst>
                  <a:ext uri="{FF2B5EF4-FFF2-40B4-BE49-F238E27FC236}">
                    <a16:creationId xmlns:a16="http://schemas.microsoft.com/office/drawing/2014/main" id="{4813AD87-285D-B763-C449-467384FBBF96}"/>
                  </a:ext>
                </a:extLst>
              </p:cNvPr>
              <p:cNvSpPr/>
              <p:nvPr/>
            </p:nvSpPr>
            <p:spPr>
              <a:xfrm>
                <a:off x="2962440" y="5812221"/>
                <a:ext cx="1432945" cy="929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6C86F866-F124-EB36-69AF-D989732E95F4}"/>
                  </a:ext>
                </a:extLst>
              </p:cNvPr>
              <p:cNvSpPr/>
              <p:nvPr/>
            </p:nvSpPr>
            <p:spPr>
              <a:xfrm>
                <a:off x="3908445" y="5812221"/>
                <a:ext cx="929829" cy="929829"/>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8D455D37-2CBB-CDB4-7AAF-EE8403F4087B}"/>
                  </a:ext>
                </a:extLst>
              </p:cNvPr>
              <p:cNvSpPr/>
              <p:nvPr/>
            </p:nvSpPr>
            <p:spPr>
              <a:xfrm>
                <a:off x="2518013" y="5812221"/>
                <a:ext cx="929829" cy="929829"/>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 name="Rectangle 9">
              <a:extLst>
                <a:ext uri="{FF2B5EF4-FFF2-40B4-BE49-F238E27FC236}">
                  <a16:creationId xmlns:a16="http://schemas.microsoft.com/office/drawing/2014/main" id="{4B664ED3-3B0F-5507-0AF9-6D6BDE8A6F27}"/>
                </a:ext>
              </a:extLst>
            </p:cNvPr>
            <p:cNvSpPr/>
            <p:nvPr/>
          </p:nvSpPr>
          <p:spPr>
            <a:xfrm>
              <a:off x="2188690" y="2135821"/>
              <a:ext cx="156095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1F60"/>
                  </a:solidFill>
                  <a:effectLst/>
                  <a:uLnTx/>
                  <a:uFillTx/>
                  <a:latin typeface="HURMEGEOMETRICSANS1-SEMIBOLD" panose="020B0400020000000000" pitchFamily="34" charset="77"/>
                  <a:ea typeface="+mn-ea"/>
                  <a:cs typeface="+mn-cs"/>
                </a:rPr>
                <a:t>Qualitative Study</a:t>
              </a:r>
              <a:r>
                <a:rPr kumimoji="0" lang="en-US" sz="1600" b="1" i="0" u="none" strike="noStrike" kern="1200" cap="none" spc="0" normalizeH="0" baseline="30000" noProof="0">
                  <a:ln>
                    <a:noFill/>
                  </a:ln>
                  <a:solidFill>
                    <a:srgbClr val="001F60"/>
                  </a:solidFill>
                  <a:effectLst/>
                  <a:uLnTx/>
                  <a:uFillTx/>
                  <a:latin typeface="HURMEGEOMETRICSANS1-SEMIBOLD" panose="020B0400020000000000" pitchFamily="34" charset="77"/>
                  <a:ea typeface="+mn-ea"/>
                  <a:cs typeface="+mn-cs"/>
                </a:rPr>
                <a:t>2</a:t>
              </a:r>
              <a:endParaRPr kumimoji="0" lang="en-DE" sz="1600" b="1" i="0" u="none" strike="noStrike" kern="1200" cap="none" spc="0" normalizeH="0" baseline="30000" noProof="0">
                <a:ln>
                  <a:noFill/>
                </a:ln>
                <a:solidFill>
                  <a:srgbClr val="001F60"/>
                </a:solidFill>
                <a:effectLst/>
                <a:uLnTx/>
                <a:uFillTx/>
                <a:latin typeface="HURMEGEOMETRICSANS1-SEMIBOLD" panose="020B0400020000000000" pitchFamily="34" charset="77"/>
                <a:ea typeface="+mn-ea"/>
                <a:cs typeface="+mn-cs"/>
              </a:endParaRPr>
            </a:p>
          </p:txBody>
        </p:sp>
      </p:grpSp>
      <p:sp>
        <p:nvSpPr>
          <p:cNvPr id="37" name="Titel 1">
            <a:extLst>
              <a:ext uri="{FF2B5EF4-FFF2-40B4-BE49-F238E27FC236}">
                <a16:creationId xmlns:a16="http://schemas.microsoft.com/office/drawing/2014/main" id="{9405C5AA-35C9-60B5-68E0-BEA9048A46D6}"/>
              </a:ext>
            </a:extLst>
          </p:cNvPr>
          <p:cNvSpPr txBox="1">
            <a:spLocks/>
          </p:cNvSpPr>
          <p:nvPr/>
        </p:nvSpPr>
        <p:spPr>
          <a:xfrm>
            <a:off x="548999" y="226997"/>
            <a:ext cx="10516397" cy="678905"/>
          </a:xfrm>
          <a:prstGeom prst="rect">
            <a:avLst/>
          </a:prstGeom>
        </p:spPr>
        <p:txBody>
          <a:bodyPr anchor="t">
            <a:noAutofit/>
          </a:bodyPr>
          <a:lstStyle>
            <a:lvl1pPr algn="l" defTabSz="914400" rtl="0" eaLnBrk="1" latinLnBrk="0" hangingPunct="1">
              <a:lnSpc>
                <a:spcPct val="100000"/>
              </a:lnSpc>
              <a:spcBef>
                <a:spcPct val="0"/>
              </a:spcBef>
              <a:buNone/>
              <a:defRPr sz="2000" b="1" i="0" kern="1200" dirty="0">
                <a:solidFill>
                  <a:schemeClr val="bg1"/>
                </a:solidFill>
                <a:latin typeface="HURMEGEOMETRICSANS1-SEMIBOLD" panose="020B0400020000000000" pitchFamily="34" charset="77"/>
                <a:ea typeface="+mn-ea"/>
                <a:cs typeface="+mn-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HURMEGEOMETRICSANS1-LIGHT" panose="020B0400020000000000" pitchFamily="34" charset="77"/>
                <a:ea typeface="Tahoma" panose="020B0604030504040204" pitchFamily="34" charset="0"/>
                <a:cs typeface="Tahoma" panose="020B0604030504040204" pitchFamily="34" charset="0"/>
              </a:rPr>
              <a:t>STRONG TEETH MAKE STRONG KIDS: </a:t>
            </a:r>
            <a:br>
              <a:rPr kumimoji="0" lang="en-US" sz="2000" b="0" i="0" u="none" strike="noStrike" kern="1200" cap="none" spc="0" normalizeH="0" baseline="0" noProof="0">
                <a:ln>
                  <a:noFill/>
                </a:ln>
                <a:solidFill>
                  <a:prstClr val="white"/>
                </a:solidFill>
                <a:effectLst/>
                <a:uLnTx/>
                <a:uFillTx/>
                <a:latin typeface="HURMEGEOMETRICSANS1-LIGHT" panose="020B0400020000000000" pitchFamily="34" charset="77"/>
                <a:ea typeface="Tahoma" panose="020B0604030504040204" pitchFamily="34" charset="0"/>
                <a:cs typeface="Tahoma" panose="020B0604030504040204" pitchFamily="34" charset="0"/>
              </a:rPr>
            </a:br>
            <a:r>
              <a:rPr kumimoji="0" lang="en-US" sz="2000" b="0" i="0" u="none" strike="noStrike" kern="1200" cap="none" spc="0" normalizeH="0" baseline="0" noProof="0">
                <a:ln>
                  <a:noFill/>
                </a:ln>
                <a:solidFill>
                  <a:prstClr val="white"/>
                </a:solidFill>
                <a:effectLst/>
                <a:uLnTx/>
                <a:uFillTx/>
                <a:latin typeface="HURMEGEOMETRICSANS1-LIGHT" panose="020B0400020000000000" pitchFamily="34" charset="77"/>
                <a:ea typeface="Tahoma" panose="020B0604030504040204" pitchFamily="34" charset="0"/>
                <a:cs typeface="Tahoma" panose="020B0604030504040204" pitchFamily="34" charset="0"/>
              </a:rPr>
              <a:t>P&amp;G- FUNDED FEASIBILITY STUDY TO SUPPORT DENTAL TEAMS</a:t>
            </a:r>
            <a:endParaRPr kumimoji="0" lang="en-US" sz="20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endParaRPr>
          </a:p>
        </p:txBody>
      </p:sp>
    </p:spTree>
    <p:extLst>
      <p:ext uri="{BB962C8B-B14F-4D97-AF65-F5344CB8AC3E}">
        <p14:creationId xmlns:p14="http://schemas.microsoft.com/office/powerpoint/2010/main" val="5959573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par>
                                <p:cTn id="9" presetID="1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par>
                                <p:cTn id="13" presetID="1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ppt_y</p:attrName>
                                        </p:attrNameLst>
                                      </p:cBhvr>
                                      <p:tavLst>
                                        <p:tav tm="0">
                                          <p:val>
                                            <p:strVal val="#ppt_y+#ppt_h*1.125000"/>
                                          </p:val>
                                        </p:tav>
                                        <p:tav tm="100000">
                                          <p:val>
                                            <p:strVal val="#ppt_y"/>
                                          </p:val>
                                        </p:tav>
                                      </p:tavLst>
                                    </p:anim>
                                    <p:animEffect transition="in" filter="wipe(up)">
                                      <p:cBhvr>
                                        <p:cTn id="16" dur="500"/>
                                        <p:tgtEl>
                                          <p:spTgt spid="8"/>
                                        </p:tgtEl>
                                      </p:cBhvr>
                                    </p:animEffect>
                                  </p:childTnLst>
                                </p:cTn>
                              </p:par>
                              <p:par>
                                <p:cTn id="17" presetID="1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ppt_y</p:attrName>
                                        </p:attrNameLst>
                                      </p:cBhvr>
                                      <p:tavLst>
                                        <p:tav tm="0">
                                          <p:val>
                                            <p:strVal val="#ppt_y+#ppt_h*1.125000"/>
                                          </p:val>
                                        </p:tav>
                                        <p:tav tm="100000">
                                          <p:val>
                                            <p:strVal val="#ppt_y"/>
                                          </p:val>
                                        </p:tav>
                                      </p:tavLst>
                                    </p:anim>
                                    <p:animEffect transition="in" filter="wipe(up)">
                                      <p:cBhvr>
                                        <p:cTn id="20" dur="500"/>
                                        <p:tgtEl>
                                          <p:spTgt spid="9"/>
                                        </p:tgtEl>
                                      </p:cBhvr>
                                    </p:animEffect>
                                  </p:childTnLst>
                                </p:cTn>
                              </p:par>
                              <p:par>
                                <p:cTn id="21" presetID="1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p:tgtEl>
                                          <p:spTgt spid="14"/>
                                        </p:tgtEl>
                                        <p:attrNameLst>
                                          <p:attrName>ppt_y</p:attrName>
                                        </p:attrNameLst>
                                      </p:cBhvr>
                                      <p:tavLst>
                                        <p:tav tm="0">
                                          <p:val>
                                            <p:strVal val="#ppt_y+#ppt_h*1.125000"/>
                                          </p:val>
                                        </p:tav>
                                        <p:tav tm="100000">
                                          <p:val>
                                            <p:strVal val="#ppt_y"/>
                                          </p:val>
                                        </p:tav>
                                      </p:tavLst>
                                    </p:anim>
                                    <p:animEffect transition="in" filter="wipe(up)">
                                      <p:cBhvr>
                                        <p:cTn id="24" dur="500"/>
                                        <p:tgtEl>
                                          <p:spTgt spid="14"/>
                                        </p:tgtEl>
                                      </p:cBhvr>
                                    </p:animEffect>
                                  </p:childTnLst>
                                </p:cTn>
                              </p:par>
                              <p:par>
                                <p:cTn id="25" presetID="1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p:tgtEl>
                                          <p:spTgt spid="15"/>
                                        </p:tgtEl>
                                        <p:attrNameLst>
                                          <p:attrName>ppt_y</p:attrName>
                                        </p:attrNameLst>
                                      </p:cBhvr>
                                      <p:tavLst>
                                        <p:tav tm="0">
                                          <p:val>
                                            <p:strVal val="#ppt_y+#ppt_h*1.125000"/>
                                          </p:val>
                                        </p:tav>
                                        <p:tav tm="100000">
                                          <p:val>
                                            <p:strVal val="#ppt_y"/>
                                          </p:val>
                                        </p:tav>
                                      </p:tavLst>
                                    </p:anim>
                                    <p:animEffect transition="in" filter="wipe(up)">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Gerade Verbindung 3">
            <a:extLst>
              <a:ext uri="{FF2B5EF4-FFF2-40B4-BE49-F238E27FC236}">
                <a16:creationId xmlns:a16="http://schemas.microsoft.com/office/drawing/2014/main" id="{BE9BF251-409A-5CFA-792C-D905D7437B32}"/>
              </a:ext>
            </a:extLst>
          </p:cNvPr>
          <p:cNvCxnSpPr>
            <a:cxnSpLocks/>
          </p:cNvCxnSpPr>
          <p:nvPr/>
        </p:nvCxnSpPr>
        <p:spPr>
          <a:xfrm>
            <a:off x="3518453" y="3228121"/>
            <a:ext cx="7100783"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5" name="Rectangle 9">
            <a:extLst>
              <a:ext uri="{FF2B5EF4-FFF2-40B4-BE49-F238E27FC236}">
                <a16:creationId xmlns:a16="http://schemas.microsoft.com/office/drawing/2014/main" id="{51AA1F2A-8285-BAB7-A556-1BB39242E42C}"/>
              </a:ext>
            </a:extLst>
          </p:cNvPr>
          <p:cNvSpPr/>
          <p:nvPr/>
        </p:nvSpPr>
        <p:spPr>
          <a:xfrm>
            <a:off x="549000" y="2091472"/>
            <a:ext cx="1564006"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prstClr val="white"/>
                </a:solidFill>
                <a:effectLst/>
                <a:uLnTx/>
                <a:uFillTx/>
                <a:latin typeface="HURMEGEOMETRICSANS1-SEMIBOLD" panose="020B0400020000000000" pitchFamily="34" charset="77"/>
                <a:ea typeface="+mn-ea"/>
                <a:cs typeface="Gotham-LightItalic" pitchFamily="50" charset="0"/>
              </a:rPr>
              <a:t>RECRUITMENT</a:t>
            </a:r>
          </a:p>
        </p:txBody>
      </p:sp>
      <p:sp>
        <p:nvSpPr>
          <p:cNvPr id="8" name="TextBox 15">
            <a:extLst>
              <a:ext uri="{FF2B5EF4-FFF2-40B4-BE49-F238E27FC236}">
                <a16:creationId xmlns:a16="http://schemas.microsoft.com/office/drawing/2014/main" id="{0AFFAA86-B6D9-8E44-79AB-E514F12C3EC2}"/>
              </a:ext>
            </a:extLst>
          </p:cNvPr>
          <p:cNvSpPr txBox="1"/>
          <p:nvPr/>
        </p:nvSpPr>
        <p:spPr>
          <a:xfrm>
            <a:off x="10025196" y="1999139"/>
            <a:ext cx="114375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prstClr val="white"/>
                </a:solidFill>
                <a:effectLst/>
                <a:uLnTx/>
                <a:uFillTx/>
                <a:latin typeface="HURMEGEOMETRICSANS1-SEMIBOLD" panose="020B0400020000000000" pitchFamily="34" charset="77"/>
                <a:ea typeface="+mn-ea"/>
                <a:cs typeface="Arial" pitchFamily="34" charset="0"/>
              </a:rPr>
              <a:t>2 MONTH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prstClr val="white"/>
                </a:solidFill>
                <a:effectLst/>
                <a:uLnTx/>
                <a:uFillTx/>
                <a:latin typeface="HURMEGEOMETRICSANS1-SEMIBOLD" panose="020B0400020000000000" pitchFamily="34" charset="77"/>
                <a:ea typeface="+mn-ea"/>
                <a:cs typeface="Arial" pitchFamily="34" charset="0"/>
              </a:rPr>
              <a:t>FOLLOW-UP</a:t>
            </a:r>
          </a:p>
        </p:txBody>
      </p:sp>
      <p:sp>
        <p:nvSpPr>
          <p:cNvPr id="9" name="TextBox 22">
            <a:extLst>
              <a:ext uri="{FF2B5EF4-FFF2-40B4-BE49-F238E27FC236}">
                <a16:creationId xmlns:a16="http://schemas.microsoft.com/office/drawing/2014/main" id="{EA3DFC49-1D09-1594-33B2-1D135FC0BABF}"/>
              </a:ext>
            </a:extLst>
          </p:cNvPr>
          <p:cNvSpPr txBox="1"/>
          <p:nvPr/>
        </p:nvSpPr>
        <p:spPr>
          <a:xfrm>
            <a:off x="3787204" y="2091472"/>
            <a:ext cx="893193"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prstClr val="white"/>
                </a:solidFill>
                <a:effectLst/>
                <a:uLnTx/>
                <a:uFillTx/>
                <a:latin typeface="HURMEGEOMETRICSANS1-SEMIBOLD" panose="020B0400020000000000" pitchFamily="34" charset="77"/>
                <a:ea typeface="+mn-ea"/>
                <a:cs typeface="Arial" pitchFamily="34" charset="0"/>
              </a:rPr>
              <a:t>BASELINE</a:t>
            </a:r>
          </a:p>
        </p:txBody>
      </p:sp>
      <p:sp>
        <p:nvSpPr>
          <p:cNvPr id="11" name="TextBox 27">
            <a:extLst>
              <a:ext uri="{FF2B5EF4-FFF2-40B4-BE49-F238E27FC236}">
                <a16:creationId xmlns:a16="http://schemas.microsoft.com/office/drawing/2014/main" id="{E8FDCAB0-A730-3429-2409-F30F7FF0BADA}"/>
              </a:ext>
            </a:extLst>
          </p:cNvPr>
          <p:cNvSpPr txBox="1"/>
          <p:nvPr/>
        </p:nvSpPr>
        <p:spPr>
          <a:xfrm>
            <a:off x="6950592" y="1999139"/>
            <a:ext cx="109036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prstClr val="white"/>
                </a:solidFill>
                <a:effectLst/>
                <a:uLnTx/>
                <a:uFillTx/>
                <a:latin typeface="HURMEGEOMETRICSANS1-SEMIBOLD" panose="020B0400020000000000" pitchFamily="34" charset="77"/>
                <a:ea typeface="+mn-ea"/>
                <a:cs typeface="Arial" pitchFamily="34" charset="0"/>
              </a:rPr>
              <a:t>2 WEEK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prstClr val="white"/>
                </a:solidFill>
                <a:effectLst/>
                <a:uLnTx/>
                <a:uFillTx/>
                <a:latin typeface="HURMEGEOMETRICSANS1-SEMIBOLD" panose="020B0400020000000000" pitchFamily="34" charset="77"/>
                <a:ea typeface="+mn-ea"/>
                <a:cs typeface="Arial" pitchFamily="34" charset="0"/>
              </a:rPr>
              <a:t>FOLLOW-UP</a:t>
            </a:r>
          </a:p>
        </p:txBody>
      </p:sp>
      <p:sp>
        <p:nvSpPr>
          <p:cNvPr id="12" name="TextBox 27">
            <a:extLst>
              <a:ext uri="{FF2B5EF4-FFF2-40B4-BE49-F238E27FC236}">
                <a16:creationId xmlns:a16="http://schemas.microsoft.com/office/drawing/2014/main" id="{CA7156AE-6837-1A64-F840-870217BF06D6}"/>
              </a:ext>
            </a:extLst>
          </p:cNvPr>
          <p:cNvSpPr txBox="1"/>
          <p:nvPr/>
        </p:nvSpPr>
        <p:spPr>
          <a:xfrm flipH="1">
            <a:off x="5018188" y="1999139"/>
            <a:ext cx="150776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prstClr val="white"/>
                </a:solidFill>
                <a:effectLst/>
                <a:uLnTx/>
                <a:uFillTx/>
                <a:latin typeface="HURMEGEOMETRICSANS1-SEMIBOLD" panose="020B0400020000000000" pitchFamily="34" charset="77"/>
                <a:ea typeface="+mn-ea"/>
                <a:cs typeface="Arial" pitchFamily="34" charset="0"/>
              </a:rPr>
              <a:t>STRONG TEETH INTERVENTION</a:t>
            </a:r>
          </a:p>
        </p:txBody>
      </p:sp>
      <p:pic>
        <p:nvPicPr>
          <p:cNvPr id="13" name="Picture 1">
            <a:extLst>
              <a:ext uri="{FF2B5EF4-FFF2-40B4-BE49-F238E27FC236}">
                <a16:creationId xmlns:a16="http://schemas.microsoft.com/office/drawing/2014/main" id="{09A9BAB1-F0A2-6376-1BB8-93FE01C3D0BC}"/>
              </a:ext>
            </a:extLst>
          </p:cNvPr>
          <p:cNvPicPr>
            <a:picLocks noChangeAspect="1"/>
          </p:cNvPicPr>
          <p:nvPr/>
        </p:nvPicPr>
        <p:blipFill>
          <a:blip r:embed="rId3"/>
          <a:stretch>
            <a:fillRect/>
          </a:stretch>
        </p:blipFill>
        <p:spPr>
          <a:xfrm>
            <a:off x="4778095" y="2683698"/>
            <a:ext cx="1982068" cy="1114913"/>
          </a:xfrm>
          <a:prstGeom prst="rect">
            <a:avLst/>
          </a:prstGeom>
          <a:ln w="12700">
            <a:solidFill>
              <a:schemeClr val="bg1"/>
            </a:solidFill>
          </a:ln>
        </p:spPr>
      </p:pic>
      <p:graphicFrame>
        <p:nvGraphicFramePr>
          <p:cNvPr id="23" name="Table 15">
            <a:extLst>
              <a:ext uri="{FF2B5EF4-FFF2-40B4-BE49-F238E27FC236}">
                <a16:creationId xmlns:a16="http://schemas.microsoft.com/office/drawing/2014/main" id="{FBEB37C9-7494-B7D0-60CF-CE3CCC5FD4B6}"/>
              </a:ext>
            </a:extLst>
          </p:cNvPr>
          <p:cNvGraphicFramePr>
            <a:graphicFrameLocks noGrp="1"/>
          </p:cNvGraphicFramePr>
          <p:nvPr/>
        </p:nvGraphicFramePr>
        <p:xfrm>
          <a:off x="357844" y="2687937"/>
          <a:ext cx="3135802" cy="1088386"/>
        </p:xfrm>
        <a:graphic>
          <a:graphicData uri="http://schemas.openxmlformats.org/drawingml/2006/table">
            <a:tbl>
              <a:tblPr firstRow="1" bandRow="1">
                <a:effectLst/>
                <a:tableStyleId>{5C22544A-7EE6-4342-B048-85BDC9FD1C3A}</a:tableStyleId>
              </a:tblPr>
              <a:tblGrid>
                <a:gridCol w="1706213">
                  <a:extLst>
                    <a:ext uri="{9D8B030D-6E8A-4147-A177-3AD203B41FA5}">
                      <a16:colId xmlns:a16="http://schemas.microsoft.com/office/drawing/2014/main" val="1404537936"/>
                    </a:ext>
                  </a:extLst>
                </a:gridCol>
                <a:gridCol w="1429589">
                  <a:extLst>
                    <a:ext uri="{9D8B030D-6E8A-4147-A177-3AD203B41FA5}">
                      <a16:colId xmlns:a16="http://schemas.microsoft.com/office/drawing/2014/main" val="1140080618"/>
                    </a:ext>
                  </a:extLst>
                </a:gridCol>
              </a:tblGrid>
              <a:tr h="544193">
                <a:tc>
                  <a:txBody>
                    <a:bodyPr/>
                    <a:lstStyle/>
                    <a:p>
                      <a:pPr marL="0" algn="l" defTabSz="914400" rtl="0" eaLnBrk="1" latinLnBrk="0" hangingPunct="1"/>
                      <a:r>
                        <a:rPr lang="en-US" sz="1200" b="1" i="0" kern="1200">
                          <a:solidFill>
                            <a:schemeClr val="lt1"/>
                          </a:solidFill>
                          <a:latin typeface="HURMEGEOMETRICSANS1-SEMIBOLD" panose="020B0500020000000000" pitchFamily="34" charset="77"/>
                          <a:ea typeface="+mn-ea"/>
                          <a:cs typeface="Gotham-MediumItalic" pitchFamily="50" charset="0"/>
                        </a:rPr>
                        <a:t>Dental Teams</a:t>
                      </a:r>
                    </a:p>
                  </a:txBody>
                  <a:tcPr marL="72000" marR="72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478"/>
                    </a:solidFill>
                  </a:tcPr>
                </a:tc>
                <a:tc>
                  <a:txBody>
                    <a:bodyPr/>
                    <a:lstStyle/>
                    <a:p>
                      <a:pPr marL="0" indent="0" algn="ctr">
                        <a:spcBef>
                          <a:spcPts val="1200"/>
                        </a:spcBef>
                      </a:pPr>
                      <a:r>
                        <a:rPr lang="en-US" sz="1000" b="0" i="0" kern="1200">
                          <a:solidFill>
                            <a:schemeClr val="bg1"/>
                          </a:solidFill>
                          <a:latin typeface="HURMEGEOMETRICSANS1-LIGHT" panose="020B0400020000000000" pitchFamily="34" charset="77"/>
                          <a:ea typeface="+mn-ea"/>
                          <a:cs typeface="Gotham Light" pitchFamily="50" charset="0"/>
                        </a:rPr>
                        <a:t>5 dental practices in North of England</a:t>
                      </a:r>
                    </a:p>
                  </a:txBody>
                  <a:tcPr marL="72000" marR="72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30000"/>
                      </a:schemeClr>
                    </a:solidFill>
                  </a:tcPr>
                </a:tc>
                <a:extLst>
                  <a:ext uri="{0D108BD9-81ED-4DB2-BD59-A6C34878D82A}">
                    <a16:rowId xmlns:a16="http://schemas.microsoft.com/office/drawing/2014/main" val="1485223450"/>
                  </a:ext>
                </a:extLst>
              </a:tr>
              <a:tr h="544193">
                <a:tc>
                  <a:txBody>
                    <a:bodyPr/>
                    <a:lstStyle/>
                    <a:p>
                      <a:pPr algn="l"/>
                      <a:r>
                        <a:rPr lang="en-US" sz="1200" b="1" i="0" kern="1200">
                          <a:solidFill>
                            <a:schemeClr val="lt1"/>
                          </a:solidFill>
                          <a:latin typeface="HURMEGEOMETRICSANS1-SEMIBOLD" panose="020B0500020000000000" pitchFamily="34" charset="77"/>
                          <a:ea typeface="+mn-ea"/>
                          <a:cs typeface="Gotham-MediumItalic" pitchFamily="50" charset="0"/>
                        </a:rPr>
                        <a:t>Participants at Baseline</a:t>
                      </a:r>
                    </a:p>
                  </a:txBody>
                  <a:tcPr marL="72000" marR="72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478"/>
                    </a:solidFill>
                  </a:tcPr>
                </a:tc>
                <a:tc>
                  <a:txBody>
                    <a:bodyPr/>
                    <a:lstStyle/>
                    <a:p>
                      <a:pPr marL="0" indent="0" algn="ctr" defTabSz="914400" rtl="0" eaLnBrk="1" latinLnBrk="0" hangingPunct="1">
                        <a:buClr>
                          <a:schemeClr val="bg2">
                            <a:lumMod val="50000"/>
                          </a:schemeClr>
                        </a:buClr>
                        <a:buSzPct val="90000"/>
                        <a:buFont typeface="Arial" panose="020B0604020202020204" pitchFamily="34" charset="0"/>
                        <a:buNone/>
                      </a:pPr>
                      <a:r>
                        <a:rPr lang="en-US" sz="1000" b="0" i="0" kern="1200">
                          <a:solidFill>
                            <a:schemeClr val="bg1"/>
                          </a:solidFill>
                          <a:latin typeface="HURMEGEOMETRICSANS1-LIGHT" panose="020B0400020000000000" pitchFamily="34" charset="77"/>
                          <a:ea typeface="+mn-ea"/>
                          <a:cs typeface="Gotham Light" pitchFamily="50" charset="0"/>
                        </a:rPr>
                        <a:t>36 dyads (parents &amp; children aged 0-5)</a:t>
                      </a:r>
                    </a:p>
                  </a:txBody>
                  <a:tcPr marL="72000" marR="72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10000"/>
                      </a:schemeClr>
                    </a:solidFill>
                  </a:tcPr>
                </a:tc>
                <a:extLst>
                  <a:ext uri="{0D108BD9-81ED-4DB2-BD59-A6C34878D82A}">
                    <a16:rowId xmlns:a16="http://schemas.microsoft.com/office/drawing/2014/main" val="3375977425"/>
                  </a:ext>
                </a:extLst>
              </a:tr>
            </a:tbl>
          </a:graphicData>
        </a:graphic>
      </p:graphicFrame>
      <p:sp>
        <p:nvSpPr>
          <p:cNvPr id="24" name="TextBox 20">
            <a:extLst>
              <a:ext uri="{FF2B5EF4-FFF2-40B4-BE49-F238E27FC236}">
                <a16:creationId xmlns:a16="http://schemas.microsoft.com/office/drawing/2014/main" id="{1235C280-331B-A10D-86B5-FF0A6FFE04E5}"/>
              </a:ext>
            </a:extLst>
          </p:cNvPr>
          <p:cNvSpPr txBox="1"/>
          <p:nvPr/>
        </p:nvSpPr>
        <p:spPr>
          <a:xfrm>
            <a:off x="548999" y="6377971"/>
            <a:ext cx="61214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prstClr val="white"/>
                </a:solidFill>
                <a:effectLst/>
                <a:uLnTx/>
                <a:uFillTx/>
                <a:latin typeface="HURMEGEOMETRICSANS1-LIGHT" panose="020B0400020000000000" pitchFamily="34" charset="77"/>
                <a:ea typeface="+mn-ea"/>
                <a:cs typeface="+mn-cs"/>
              </a:rPr>
              <a:t>1 </a:t>
            </a: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Giles E et al. "Strong Teeth": BMC Oral Health 21, 267 (2021). </a:t>
            </a: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hlinkClick r:id="rId4">
                  <a:extLst>
                    <a:ext uri="{A12FA001-AC4F-418D-AE19-62706E023703}">
                      <ahyp:hlinkClr xmlns:ahyp="http://schemas.microsoft.com/office/drawing/2018/hyperlinkcolor" val="tx"/>
                    </a:ext>
                  </a:extLst>
                </a:hlinkClick>
              </a:rPr>
              <a:t>https://doi.org/10.1186/s12903-021-01608-x</a:t>
            </a:r>
            <a:endPar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prstClr val="white"/>
                </a:solidFill>
                <a:effectLst/>
                <a:uLnTx/>
                <a:uFillTx/>
                <a:latin typeface="HURMEGEOMETRICSANS1-LIGHT" panose="020B0400020000000000" pitchFamily="34" charset="77"/>
                <a:ea typeface="+mn-ea"/>
                <a:cs typeface="+mn-cs"/>
              </a:rPr>
              <a:t>2 </a:t>
            </a: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Bhatti et al. BMC Oral Health (2021) 21:138 </a:t>
            </a: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hlinkClick r:id="rId5">
                  <a:extLst>
                    <a:ext uri="{A12FA001-AC4F-418D-AE19-62706E023703}">
                      <ahyp:hlinkClr xmlns:ahyp="http://schemas.microsoft.com/office/drawing/2018/hyperlinkcolor" val="tx"/>
                    </a:ext>
                  </a:extLst>
                </a:hlinkClick>
              </a:rPr>
              <a:t>https://doi.org/10.1186/s12903-021-01444-z</a:t>
            </a:r>
            <a:endPar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30000" noProof="0" dirty="0">
                <a:ln>
                  <a:noFill/>
                </a:ln>
                <a:solidFill>
                  <a:prstClr val="white"/>
                </a:solidFill>
                <a:effectLst/>
                <a:uLnTx/>
                <a:uFillTx/>
                <a:latin typeface="HURMEGEOMETRICSANS1-LIGHT" panose="020B0400020000000000" pitchFamily="34" charset="77"/>
                <a:ea typeface="+mn-ea"/>
                <a:cs typeface="+mn-cs"/>
              </a:rPr>
              <a:t>3</a:t>
            </a:r>
            <a:r>
              <a:rPr kumimoji="0" lang="de-DE"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 P&amp;G </a:t>
            </a:r>
            <a:r>
              <a:rPr kumimoji="0" lang="de-DE" sz="800" b="0" i="0" u="none" strike="noStrike" kern="1200" cap="none" spc="0" normalizeH="0" baseline="0" noProof="0" dirty="0" err="1">
                <a:ln>
                  <a:noFill/>
                </a:ln>
                <a:solidFill>
                  <a:prstClr val="white"/>
                </a:solidFill>
                <a:effectLst/>
                <a:uLnTx/>
                <a:uFillTx/>
                <a:latin typeface="HURMEGEOMETRICSANS1-LIGHT" panose="020B0400020000000000" pitchFamily="34" charset="77"/>
                <a:ea typeface="+mn-ea"/>
                <a:cs typeface="+mn-cs"/>
              </a:rPr>
              <a:t>Funded</a:t>
            </a:r>
            <a:endParaRPr kumimoji="0" lang="en-DE"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endParaRPr>
          </a:p>
        </p:txBody>
      </p:sp>
      <p:sp>
        <p:nvSpPr>
          <p:cNvPr id="25" name="Abgerundetes Rechteck 24">
            <a:extLst>
              <a:ext uri="{FF2B5EF4-FFF2-40B4-BE49-F238E27FC236}">
                <a16:creationId xmlns:a16="http://schemas.microsoft.com/office/drawing/2014/main" id="{D3F73B3D-C990-97E2-7A3B-FAA08DC1E5AD}"/>
              </a:ext>
            </a:extLst>
          </p:cNvPr>
          <p:cNvSpPr/>
          <p:nvPr/>
        </p:nvSpPr>
        <p:spPr>
          <a:xfrm>
            <a:off x="845829" y="4286585"/>
            <a:ext cx="1558346" cy="675837"/>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feld 25">
            <a:extLst>
              <a:ext uri="{FF2B5EF4-FFF2-40B4-BE49-F238E27FC236}">
                <a16:creationId xmlns:a16="http://schemas.microsoft.com/office/drawing/2014/main" id="{57855D27-98D0-E1B8-AD0A-22F1617C5F5E}"/>
              </a:ext>
            </a:extLst>
          </p:cNvPr>
          <p:cNvSpPr txBox="1"/>
          <p:nvPr/>
        </p:nvSpPr>
        <p:spPr>
          <a:xfrm>
            <a:off x="840169" y="4460317"/>
            <a:ext cx="1564006"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Gotham-MediumItalic" pitchFamily="50" charset="0"/>
              </a:rPr>
              <a:t>Data Collection</a:t>
            </a:r>
          </a:p>
        </p:txBody>
      </p:sp>
      <p:cxnSp>
        <p:nvCxnSpPr>
          <p:cNvPr id="27" name="Gerade Verbindung 26">
            <a:extLst>
              <a:ext uri="{FF2B5EF4-FFF2-40B4-BE49-F238E27FC236}">
                <a16:creationId xmlns:a16="http://schemas.microsoft.com/office/drawing/2014/main" id="{86118486-9EF7-2688-11C5-418752CAB857}"/>
              </a:ext>
            </a:extLst>
          </p:cNvPr>
          <p:cNvCxnSpPr>
            <a:cxnSpLocks/>
          </p:cNvCxnSpPr>
          <p:nvPr/>
        </p:nvCxnSpPr>
        <p:spPr>
          <a:xfrm>
            <a:off x="1611315" y="3776323"/>
            <a:ext cx="0" cy="510261"/>
          </a:xfrm>
          <a:prstGeom prst="line">
            <a:avLst/>
          </a:prstGeom>
          <a:ln w="12700" cap="flat">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8" name="Abgerundetes Rechteck 27">
            <a:extLst>
              <a:ext uri="{FF2B5EF4-FFF2-40B4-BE49-F238E27FC236}">
                <a16:creationId xmlns:a16="http://schemas.microsoft.com/office/drawing/2014/main" id="{5AFD5539-83FE-CCA7-91CC-0B31A0976560}"/>
              </a:ext>
            </a:extLst>
          </p:cNvPr>
          <p:cNvSpPr/>
          <p:nvPr/>
        </p:nvSpPr>
        <p:spPr>
          <a:xfrm>
            <a:off x="3094719" y="4286586"/>
            <a:ext cx="2251193" cy="1263754"/>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feld 28">
            <a:extLst>
              <a:ext uri="{FF2B5EF4-FFF2-40B4-BE49-F238E27FC236}">
                <a16:creationId xmlns:a16="http://schemas.microsoft.com/office/drawing/2014/main" id="{8D938EB4-A318-B911-FB2D-73A9D49F1B2C}"/>
              </a:ext>
            </a:extLst>
          </p:cNvPr>
          <p:cNvSpPr txBox="1"/>
          <p:nvPr/>
        </p:nvSpPr>
        <p:spPr>
          <a:xfrm>
            <a:off x="3117022" y="4439288"/>
            <a:ext cx="2233146" cy="98488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Questionnaire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Dental Examination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Filming of parent-child toothbrushing interaction</a:t>
            </a:r>
          </a:p>
        </p:txBody>
      </p:sp>
      <p:sp>
        <p:nvSpPr>
          <p:cNvPr id="30" name="Abgerundetes Rechteck 29">
            <a:extLst>
              <a:ext uri="{FF2B5EF4-FFF2-40B4-BE49-F238E27FC236}">
                <a16:creationId xmlns:a16="http://schemas.microsoft.com/office/drawing/2014/main" id="{8E8926A2-F4BC-9B84-D754-A7D5C6B04AA4}"/>
              </a:ext>
            </a:extLst>
          </p:cNvPr>
          <p:cNvSpPr/>
          <p:nvPr/>
        </p:nvSpPr>
        <p:spPr>
          <a:xfrm>
            <a:off x="6414993" y="4286586"/>
            <a:ext cx="2233145" cy="1263754"/>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feld 30">
            <a:extLst>
              <a:ext uri="{FF2B5EF4-FFF2-40B4-BE49-F238E27FC236}">
                <a16:creationId xmlns:a16="http://schemas.microsoft.com/office/drawing/2014/main" id="{7257E11A-076C-7600-3C55-C799F1B83014}"/>
              </a:ext>
            </a:extLst>
          </p:cNvPr>
          <p:cNvSpPr txBox="1"/>
          <p:nvPr/>
        </p:nvSpPr>
        <p:spPr>
          <a:xfrm>
            <a:off x="6437295" y="4409879"/>
            <a:ext cx="2210843" cy="98488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rPr>
              <a:t>Questionnaire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rPr>
              <a:t>Dental Examination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rPr>
              <a:t>Filming of parent-child toothbrushing interaction</a:t>
            </a:r>
          </a:p>
        </p:txBody>
      </p:sp>
      <p:sp>
        <p:nvSpPr>
          <p:cNvPr id="32" name="Abgerundetes Rechteck 31">
            <a:extLst>
              <a:ext uri="{FF2B5EF4-FFF2-40B4-BE49-F238E27FC236}">
                <a16:creationId xmlns:a16="http://schemas.microsoft.com/office/drawing/2014/main" id="{27359D30-326E-2CDD-4BCD-7A4CE5BB2E16}"/>
              </a:ext>
            </a:extLst>
          </p:cNvPr>
          <p:cNvSpPr/>
          <p:nvPr/>
        </p:nvSpPr>
        <p:spPr>
          <a:xfrm>
            <a:off x="9507636" y="4286584"/>
            <a:ext cx="2233145" cy="187666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feld 32">
            <a:extLst>
              <a:ext uri="{FF2B5EF4-FFF2-40B4-BE49-F238E27FC236}">
                <a16:creationId xmlns:a16="http://schemas.microsoft.com/office/drawing/2014/main" id="{D08FA300-A796-7891-8439-F1490530FBE8}"/>
              </a:ext>
            </a:extLst>
          </p:cNvPr>
          <p:cNvSpPr txBox="1"/>
          <p:nvPr/>
        </p:nvSpPr>
        <p:spPr>
          <a:xfrm>
            <a:off x="9529938" y="4455079"/>
            <a:ext cx="2210843" cy="1800493"/>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Questionnaire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Dental Examination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Filming of parent-child toothbrushing interaction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Qualitative interview with parents and dental team members</a:t>
            </a:r>
          </a:p>
        </p:txBody>
      </p:sp>
      <p:cxnSp>
        <p:nvCxnSpPr>
          <p:cNvPr id="34" name="Gerade Verbindung 33">
            <a:extLst>
              <a:ext uri="{FF2B5EF4-FFF2-40B4-BE49-F238E27FC236}">
                <a16:creationId xmlns:a16="http://schemas.microsoft.com/office/drawing/2014/main" id="{8B80F7AE-6708-2044-5DE1-52E696102879}"/>
              </a:ext>
            </a:extLst>
          </p:cNvPr>
          <p:cNvCxnSpPr>
            <a:cxnSpLocks/>
          </p:cNvCxnSpPr>
          <p:nvPr/>
        </p:nvCxnSpPr>
        <p:spPr>
          <a:xfrm>
            <a:off x="4188692" y="2469552"/>
            <a:ext cx="0" cy="1817032"/>
          </a:xfrm>
          <a:prstGeom prst="line">
            <a:avLst/>
          </a:prstGeom>
          <a:ln w="12700" cap="flat">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 name="Gerade Verbindung 34">
            <a:extLst>
              <a:ext uri="{FF2B5EF4-FFF2-40B4-BE49-F238E27FC236}">
                <a16:creationId xmlns:a16="http://schemas.microsoft.com/office/drawing/2014/main" id="{E584D96B-4508-F34F-BBB0-3446D4EF8B22}"/>
              </a:ext>
            </a:extLst>
          </p:cNvPr>
          <p:cNvCxnSpPr>
            <a:cxnSpLocks/>
          </p:cNvCxnSpPr>
          <p:nvPr/>
        </p:nvCxnSpPr>
        <p:spPr>
          <a:xfrm>
            <a:off x="7472839" y="2469552"/>
            <a:ext cx="0" cy="1817032"/>
          </a:xfrm>
          <a:prstGeom prst="line">
            <a:avLst/>
          </a:prstGeom>
          <a:ln w="12700" cap="flat">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EAC96A6B-C758-4C63-CA96-BA0B117A9EEC}"/>
              </a:ext>
            </a:extLst>
          </p:cNvPr>
          <p:cNvCxnSpPr>
            <a:cxnSpLocks/>
            <a:endCxn id="32" idx="0"/>
          </p:cNvCxnSpPr>
          <p:nvPr/>
        </p:nvCxnSpPr>
        <p:spPr>
          <a:xfrm>
            <a:off x="10619236" y="2469552"/>
            <a:ext cx="4973" cy="1817032"/>
          </a:xfrm>
          <a:prstGeom prst="line">
            <a:avLst/>
          </a:prstGeom>
          <a:ln w="12700" cap="flat">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37" name="Titel 1">
            <a:extLst>
              <a:ext uri="{FF2B5EF4-FFF2-40B4-BE49-F238E27FC236}">
                <a16:creationId xmlns:a16="http://schemas.microsoft.com/office/drawing/2014/main" id="{4D78C39A-2AD4-5723-8AA3-BFBC9685DE8D}"/>
              </a:ext>
            </a:extLst>
          </p:cNvPr>
          <p:cNvSpPr txBox="1">
            <a:spLocks/>
          </p:cNvSpPr>
          <p:nvPr/>
        </p:nvSpPr>
        <p:spPr>
          <a:xfrm>
            <a:off x="548999" y="226997"/>
            <a:ext cx="10516397" cy="678905"/>
          </a:xfrm>
          <a:prstGeom prst="rect">
            <a:avLst/>
          </a:prstGeom>
        </p:spPr>
        <p:txBody>
          <a:bodyPr anchor="t">
            <a:noAutofit/>
          </a:bodyPr>
          <a:lstStyle>
            <a:lvl1pPr algn="l" defTabSz="914400" rtl="0" eaLnBrk="1" latinLnBrk="0" hangingPunct="1">
              <a:lnSpc>
                <a:spcPct val="100000"/>
              </a:lnSpc>
              <a:spcBef>
                <a:spcPct val="0"/>
              </a:spcBef>
              <a:buNone/>
              <a:defRPr sz="2000" b="1" i="0" kern="1200" dirty="0">
                <a:solidFill>
                  <a:schemeClr val="bg1"/>
                </a:solidFill>
                <a:latin typeface="HURMEGEOMETRICSANS1-SEMIBOLD" panose="020B0400020000000000" pitchFamily="34" charset="77"/>
                <a:ea typeface="+mn-ea"/>
                <a:cs typeface="+mn-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HURMEGEOMETRICSANS1-LIGHT" panose="020B0400020000000000" pitchFamily="34" charset="77"/>
                <a:ea typeface="Tahoma" panose="020B0604030504040204" pitchFamily="34" charset="0"/>
                <a:cs typeface="Tahoma" panose="020B0604030504040204" pitchFamily="34" charset="0"/>
              </a:rPr>
              <a:t>FEASIBILITY STUDY TO EXPLORE ACCEPTABILITY, FEASIBILITY AND IMPACT OF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HURMEGEOMETRICSANS1-LIGHT" panose="020B0400020000000000" pitchFamily="34" charset="77"/>
                <a:ea typeface="Tahoma" panose="020B0604030504040204" pitchFamily="34" charset="0"/>
                <a:cs typeface="Tahoma" panose="020B0604030504040204" pitchFamily="34" charset="0"/>
              </a:rPr>
              <a:t>STRONG TEETH ORAL HEALTH CONVERSATION TO SUPPORT DENTAL TEAMS </a:t>
            </a:r>
            <a:r>
              <a:rPr kumimoji="0" lang="en-US" sz="2000" b="0" i="0" u="none" strike="noStrike" kern="1200" cap="none" spc="0" normalizeH="0" baseline="30000" noProof="0" dirty="0">
                <a:ln>
                  <a:noFill/>
                </a:ln>
                <a:solidFill>
                  <a:prstClr val="white"/>
                </a:solidFill>
                <a:effectLst/>
                <a:uLnTx/>
                <a:uFillTx/>
                <a:latin typeface="HURMEGEOMETRICSANS1-LIGHT" panose="020B0400020000000000" pitchFamily="34" charset="77"/>
                <a:ea typeface="Tahoma" panose="020B0604030504040204" pitchFamily="34" charset="0"/>
                <a:cs typeface="Tahoma" panose="020B0604030504040204" pitchFamily="34" charset="0"/>
              </a:rPr>
              <a:t>1-3</a:t>
            </a:r>
            <a:endParaRPr kumimoji="0" lang="en-US" sz="2000" b="0" i="0" u="none" strike="noStrike" kern="1200" cap="none" spc="0" normalizeH="0" baseline="30000" noProof="0" dirty="0">
              <a:ln>
                <a:noFill/>
              </a:ln>
              <a:solidFill>
                <a:prstClr val="white"/>
              </a:solidFill>
              <a:effectLst/>
              <a:uLnTx/>
              <a:uFillTx/>
              <a:latin typeface="HURMEGEOMETRICSANS1-LIGHT" panose="020B0400020000000000" pitchFamily="34" charset="77"/>
              <a:ea typeface="+mn-ea"/>
              <a:cs typeface="+mn-cs"/>
            </a:endParaRPr>
          </a:p>
        </p:txBody>
      </p:sp>
    </p:spTree>
    <p:extLst>
      <p:ext uri="{BB962C8B-B14F-4D97-AF65-F5344CB8AC3E}">
        <p14:creationId xmlns:p14="http://schemas.microsoft.com/office/powerpoint/2010/main" val="1995139525"/>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8">
            <a:extLst>
              <a:ext uri="{FF2B5EF4-FFF2-40B4-BE49-F238E27FC236}">
                <a16:creationId xmlns:a16="http://schemas.microsoft.com/office/drawing/2014/main" id="{44B870E8-0C92-DE9B-CA21-7273E8889824}"/>
              </a:ext>
            </a:extLst>
          </p:cNvPr>
          <p:cNvSpPr txBox="1"/>
          <p:nvPr/>
        </p:nvSpPr>
        <p:spPr>
          <a:xfrm flipH="1">
            <a:off x="582505" y="5610975"/>
            <a:ext cx="47415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URMEGEOMETRICSANS1-SEMIBOLD" panose="020B0500020000000000" pitchFamily="34" charset="77"/>
                <a:ea typeface="+mn-ea"/>
                <a:cs typeface="Gotham-MediumItalic" pitchFamily="50" charset="0"/>
              </a:rPr>
              <a:t>24% MORE PATIENTS </a:t>
            </a:r>
            <a:r>
              <a:rPr kumimoji="0" lang="en-US" sz="14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Gotham-MediumItalic" pitchFamily="50" charset="0"/>
              </a:rPr>
              <a:t>showed total compliance with all DBOH Guidelines at the 2 month follow up. </a:t>
            </a:r>
          </a:p>
        </p:txBody>
      </p:sp>
      <p:sp>
        <p:nvSpPr>
          <p:cNvPr id="13" name="Titel 1">
            <a:extLst>
              <a:ext uri="{FF2B5EF4-FFF2-40B4-BE49-F238E27FC236}">
                <a16:creationId xmlns:a16="http://schemas.microsoft.com/office/drawing/2014/main" id="{A62F32D4-AF4B-133F-336D-D65A00AD0243}"/>
              </a:ext>
            </a:extLst>
          </p:cNvPr>
          <p:cNvSpPr txBox="1">
            <a:spLocks/>
          </p:cNvSpPr>
          <p:nvPr/>
        </p:nvSpPr>
        <p:spPr>
          <a:xfrm>
            <a:off x="548999" y="226997"/>
            <a:ext cx="10516397" cy="678905"/>
          </a:xfrm>
          <a:prstGeom prst="rect">
            <a:avLst/>
          </a:prstGeom>
        </p:spPr>
        <p:txBody>
          <a:bodyPr anchor="t">
            <a:noAutofit/>
          </a:bodyPr>
          <a:lstStyle>
            <a:lvl1pPr algn="l" defTabSz="914400" rtl="0" eaLnBrk="1" latinLnBrk="0" hangingPunct="1">
              <a:lnSpc>
                <a:spcPct val="100000"/>
              </a:lnSpc>
              <a:spcBef>
                <a:spcPct val="0"/>
              </a:spcBef>
              <a:buNone/>
              <a:defRPr sz="2000" b="1" i="0" kern="1200" dirty="0">
                <a:solidFill>
                  <a:schemeClr val="bg1"/>
                </a:solidFill>
                <a:latin typeface="HURMEGEOMETRICSANS1-SEMIBOLD" panose="020B0400020000000000" pitchFamily="34" charset="77"/>
                <a:ea typeface="+mn-ea"/>
                <a:cs typeface="+mn-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HURMEGEOMETRICSANS1-LIGHT" panose="020B0400020000000000" pitchFamily="34" charset="77"/>
                <a:ea typeface="Tahoma" panose="020B0604030504040204" pitchFamily="34" charset="0"/>
                <a:cs typeface="Tahoma" panose="020B0604030504040204" pitchFamily="34" charset="0"/>
              </a:rPr>
              <a:t>STRONG TEETH MAKE STRONG KIDS: INTERVENTION SHOWS TREND TOWARDS COMPLIANCE WITH GUIDELINES AND IMPROVED PLAQUE CONTROL WITH OR </a:t>
            </a:r>
            <a:r>
              <a:rPr kumimoji="0" lang="en-US" sz="2000" b="0" i="0" u="none" strike="noStrike" kern="1200" cap="none" spc="0" normalizeH="0" baseline="30000" noProof="0">
                <a:ln>
                  <a:noFill/>
                </a:ln>
                <a:solidFill>
                  <a:prstClr val="white"/>
                </a:solidFill>
                <a:effectLst/>
                <a:uLnTx/>
                <a:uFillTx/>
                <a:latin typeface="HURMEGEOMETRICSANS1-LIGHT" panose="020B0400020000000000" pitchFamily="34" charset="77"/>
                <a:ea typeface="Tahoma" panose="020B0604030504040204" pitchFamily="34" charset="0"/>
                <a:cs typeface="Tahoma" panose="020B0604030504040204" pitchFamily="34" charset="0"/>
              </a:rPr>
              <a:t>1</a:t>
            </a:r>
            <a:endParaRPr kumimoji="0" lang="en-US" sz="2000" b="0" i="0" u="none" strike="noStrike" kern="1200" cap="none" spc="0" normalizeH="0" baseline="30000" noProof="0">
              <a:ln>
                <a:noFill/>
              </a:ln>
              <a:solidFill>
                <a:prstClr val="white"/>
              </a:solidFill>
              <a:effectLst/>
              <a:uLnTx/>
              <a:uFillTx/>
              <a:latin typeface="HURMEGEOMETRICSANS1-LIGHT" panose="020B0400020000000000" pitchFamily="34" charset="77"/>
              <a:ea typeface="+mn-ea"/>
              <a:cs typeface="+mn-cs"/>
            </a:endParaRPr>
          </a:p>
        </p:txBody>
      </p:sp>
      <p:sp>
        <p:nvSpPr>
          <p:cNvPr id="17" name="Rectangle 9">
            <a:extLst>
              <a:ext uri="{FF2B5EF4-FFF2-40B4-BE49-F238E27FC236}">
                <a16:creationId xmlns:a16="http://schemas.microsoft.com/office/drawing/2014/main" id="{5EFB75F5-9AA0-143F-EED4-250843C477D5}"/>
              </a:ext>
            </a:extLst>
          </p:cNvPr>
          <p:cNvSpPr/>
          <p:nvPr/>
        </p:nvSpPr>
        <p:spPr>
          <a:xfrm>
            <a:off x="549000" y="1322761"/>
            <a:ext cx="4610830"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URMEGEOMETRICSANS1-SEMIBOLD" panose="020B0400020000000000" pitchFamily="34" charset="77"/>
                <a:ea typeface="+mn-ea"/>
                <a:cs typeface="+mn-cs"/>
              </a:rPr>
              <a:t>QUANTITATIVE STUDY RESULTS</a:t>
            </a:r>
            <a:endParaRPr kumimoji="0" lang="en-DE" sz="1400" b="1" i="0" u="none" strike="noStrike" kern="1200" cap="none" spc="0" normalizeH="0" baseline="0" noProof="0">
              <a:ln>
                <a:noFill/>
              </a:ln>
              <a:solidFill>
                <a:prstClr val="white"/>
              </a:solidFill>
              <a:effectLst/>
              <a:uLnTx/>
              <a:uFillTx/>
              <a:latin typeface="HURMEGEOMETRICSANS1-SEMIBOLD" panose="020B0400020000000000" pitchFamily="34" charset="77"/>
              <a:ea typeface="+mn-ea"/>
              <a:cs typeface="+mn-cs"/>
            </a:endParaRPr>
          </a:p>
        </p:txBody>
      </p:sp>
      <p:sp>
        <p:nvSpPr>
          <p:cNvPr id="18" name="Textfeld 17">
            <a:extLst>
              <a:ext uri="{FF2B5EF4-FFF2-40B4-BE49-F238E27FC236}">
                <a16:creationId xmlns:a16="http://schemas.microsoft.com/office/drawing/2014/main" id="{9487FE0F-9392-8ED0-8587-EE5C858AB00A}"/>
              </a:ext>
            </a:extLst>
          </p:cNvPr>
          <p:cNvSpPr txBox="1"/>
          <p:nvPr/>
        </p:nvSpPr>
        <p:spPr>
          <a:xfrm>
            <a:off x="549000" y="1709761"/>
            <a:ext cx="49112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Gotham Light" pitchFamily="50" charset="0"/>
              </a:rPr>
              <a:t>Compliance to Delivering Better Oral Health guidance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Gotham Light" pitchFamily="50" charset="0"/>
              </a:rPr>
              <a:t>at 2 weeks and 2 months post "Strong Teeth" intervention</a:t>
            </a:r>
          </a:p>
        </p:txBody>
      </p:sp>
      <p:cxnSp>
        <p:nvCxnSpPr>
          <p:cNvPr id="19" name="Gerade Verbindung 18">
            <a:extLst>
              <a:ext uri="{FF2B5EF4-FFF2-40B4-BE49-F238E27FC236}">
                <a16:creationId xmlns:a16="http://schemas.microsoft.com/office/drawing/2014/main" id="{8640E59F-E6CF-A684-38BD-612044441462}"/>
              </a:ext>
            </a:extLst>
          </p:cNvPr>
          <p:cNvCxnSpPr>
            <a:cxnSpLocks/>
          </p:cNvCxnSpPr>
          <p:nvPr/>
        </p:nvCxnSpPr>
        <p:spPr>
          <a:xfrm>
            <a:off x="0" y="1895211"/>
            <a:ext cx="486659" cy="0"/>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a16="http://schemas.microsoft.com/office/drawing/2014/main" id="{A1429EFA-3F17-2374-AEE3-4339C14857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341" r="3341"/>
          <a:stretch/>
        </p:blipFill>
        <p:spPr>
          <a:xfrm>
            <a:off x="209039" y="2290942"/>
            <a:ext cx="4610830" cy="3320034"/>
          </a:xfrm>
          <a:prstGeom prst="rect">
            <a:avLst/>
          </a:prstGeom>
        </p:spPr>
      </p:pic>
      <p:sp>
        <p:nvSpPr>
          <p:cNvPr id="2" name="TextBox 20">
            <a:extLst>
              <a:ext uri="{FF2B5EF4-FFF2-40B4-BE49-F238E27FC236}">
                <a16:creationId xmlns:a16="http://schemas.microsoft.com/office/drawing/2014/main" id="{BE67D1CF-8595-809B-8309-F6058509A98D}"/>
              </a:ext>
            </a:extLst>
          </p:cNvPr>
          <p:cNvSpPr txBox="1"/>
          <p:nvPr/>
        </p:nvSpPr>
        <p:spPr>
          <a:xfrm>
            <a:off x="548999" y="6377971"/>
            <a:ext cx="6121400"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prstClr val="white"/>
                </a:solidFill>
                <a:effectLst/>
                <a:uLnTx/>
                <a:uFillTx/>
                <a:latin typeface="HURMEGEOMETRICSANS1-LIGHT" panose="020B0400020000000000" pitchFamily="34" charset="77"/>
                <a:ea typeface="+mn-ea"/>
                <a:cs typeface="+mn-cs"/>
              </a:rPr>
              <a:t>1 </a:t>
            </a: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Giles E et al. "Strong Teeth": BMC Oral Health 21, 267 (2021). </a:t>
            </a: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hlinkClick r:id="rId5">
                  <a:extLst>
                    <a:ext uri="{A12FA001-AC4F-418D-AE19-62706E023703}">
                      <ahyp:hlinkClr xmlns:ahyp="http://schemas.microsoft.com/office/drawing/2018/hyperlinkcolor" val="tx"/>
                    </a:ext>
                  </a:extLst>
                </a:hlinkClick>
              </a:rPr>
              <a:t>https://doi.org/10.1186/s12903-021-01608-x</a:t>
            </a:r>
            <a:endPar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endParaRPr>
          </a:p>
        </p:txBody>
      </p:sp>
      <p:pic>
        <p:nvPicPr>
          <p:cNvPr id="6" name="Grafik 5">
            <a:extLst>
              <a:ext uri="{FF2B5EF4-FFF2-40B4-BE49-F238E27FC236}">
                <a16:creationId xmlns:a16="http://schemas.microsoft.com/office/drawing/2014/main" id="{35362E4A-9702-BDFA-5AFD-F39A61D5F698}"/>
              </a:ext>
            </a:extLst>
          </p:cNvPr>
          <p:cNvPicPr>
            <a:picLocks noChangeAspect="1"/>
          </p:cNvPicPr>
          <p:nvPr/>
        </p:nvPicPr>
        <p:blipFill>
          <a:blip r:embed="rId6">
            <a:extLst>
              <a:ext uri="{28A0092B-C50C-407E-A947-70E740481C1C}">
                <a14:useLocalDpi xmlns:a14="http://schemas.microsoft.com/office/drawing/2010/main" val="0"/>
              </a:ext>
            </a:extLst>
          </a:blip>
          <a:srcRect l="1044" r="1044"/>
          <a:stretch/>
        </p:blipFill>
        <p:spPr>
          <a:xfrm flipH="1">
            <a:off x="3618269" y="1026204"/>
            <a:ext cx="8573731" cy="5831795"/>
          </a:xfrm>
          <a:prstGeom prst="rect">
            <a:avLst/>
          </a:prstGeom>
        </p:spPr>
      </p:pic>
    </p:spTree>
    <p:extLst>
      <p:ext uri="{BB962C8B-B14F-4D97-AF65-F5344CB8AC3E}">
        <p14:creationId xmlns:p14="http://schemas.microsoft.com/office/powerpoint/2010/main" val="2277134168"/>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9">
            <a:extLst>
              <a:ext uri="{FF2B5EF4-FFF2-40B4-BE49-F238E27FC236}">
                <a16:creationId xmlns:a16="http://schemas.microsoft.com/office/drawing/2014/main" id="{0C7333C7-E1CA-E9E4-BC04-F598936A4E11}"/>
              </a:ext>
            </a:extLst>
          </p:cNvPr>
          <p:cNvSpPr/>
          <p:nvPr/>
        </p:nvSpPr>
        <p:spPr>
          <a:xfrm>
            <a:off x="549000" y="1322761"/>
            <a:ext cx="4610830"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URMEGEOMETRICSANS1-SEMIBOLD" panose="020B0400020000000000" pitchFamily="34" charset="77"/>
                <a:ea typeface="+mn-ea"/>
                <a:cs typeface="+mn-cs"/>
              </a:rPr>
              <a:t>QUANTITATIVE STUDY RESULTS</a:t>
            </a:r>
            <a:endParaRPr kumimoji="0" lang="en-DE" sz="1400" b="1" i="0" u="none" strike="noStrike" kern="1200" cap="none" spc="0" normalizeH="0" baseline="0" noProof="0">
              <a:ln>
                <a:noFill/>
              </a:ln>
              <a:solidFill>
                <a:prstClr val="white"/>
              </a:solidFill>
              <a:effectLst/>
              <a:uLnTx/>
              <a:uFillTx/>
              <a:latin typeface="HURMEGEOMETRICSANS1-SEMIBOLD" panose="020B0400020000000000" pitchFamily="34" charset="77"/>
              <a:ea typeface="+mn-ea"/>
              <a:cs typeface="+mn-cs"/>
            </a:endParaRPr>
          </a:p>
        </p:txBody>
      </p:sp>
      <p:sp>
        <p:nvSpPr>
          <p:cNvPr id="13" name="Textfeld 12">
            <a:extLst>
              <a:ext uri="{FF2B5EF4-FFF2-40B4-BE49-F238E27FC236}">
                <a16:creationId xmlns:a16="http://schemas.microsoft.com/office/drawing/2014/main" id="{E01946E9-3FEC-5E05-0DF4-0B6476156E8A}"/>
              </a:ext>
            </a:extLst>
          </p:cNvPr>
          <p:cNvSpPr txBox="1"/>
          <p:nvPr/>
        </p:nvSpPr>
        <p:spPr>
          <a:xfrm>
            <a:off x="549000" y="1709761"/>
            <a:ext cx="49112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Gotham Light" pitchFamily="50" charset="0"/>
              </a:rPr>
              <a:t>Improving plaque scores for children aged 3-5 years old using an OR electric toothbrush</a:t>
            </a:r>
          </a:p>
        </p:txBody>
      </p:sp>
      <p:cxnSp>
        <p:nvCxnSpPr>
          <p:cNvPr id="16" name="Gerade Verbindung 15">
            <a:extLst>
              <a:ext uri="{FF2B5EF4-FFF2-40B4-BE49-F238E27FC236}">
                <a16:creationId xmlns:a16="http://schemas.microsoft.com/office/drawing/2014/main" id="{C6E68D79-E4EA-4B75-77E6-AB106C9EC411}"/>
              </a:ext>
            </a:extLst>
          </p:cNvPr>
          <p:cNvCxnSpPr>
            <a:cxnSpLocks/>
          </p:cNvCxnSpPr>
          <p:nvPr/>
        </p:nvCxnSpPr>
        <p:spPr>
          <a:xfrm>
            <a:off x="0" y="1895211"/>
            <a:ext cx="486659" cy="0"/>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20" name="Grafik 19">
            <a:extLst>
              <a:ext uri="{FF2B5EF4-FFF2-40B4-BE49-F238E27FC236}">
                <a16:creationId xmlns:a16="http://schemas.microsoft.com/office/drawing/2014/main" id="{C2C7DC7C-9CD1-4D79-9B33-F09CA1EDDC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49151" y="2300857"/>
            <a:ext cx="4911273" cy="3689036"/>
          </a:xfrm>
          <a:prstGeom prst="rect">
            <a:avLst/>
          </a:prstGeom>
        </p:spPr>
      </p:pic>
      <p:sp>
        <p:nvSpPr>
          <p:cNvPr id="21" name="TextBox 28">
            <a:extLst>
              <a:ext uri="{FF2B5EF4-FFF2-40B4-BE49-F238E27FC236}">
                <a16:creationId xmlns:a16="http://schemas.microsoft.com/office/drawing/2014/main" id="{04C62FCF-8547-2CFA-1BF7-BD284C7CFB55}"/>
              </a:ext>
            </a:extLst>
          </p:cNvPr>
          <p:cNvSpPr txBox="1"/>
          <p:nvPr/>
        </p:nvSpPr>
        <p:spPr>
          <a:xfrm flipH="1">
            <a:off x="801980" y="5971942"/>
            <a:ext cx="43578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Arial" pitchFamily="34" charset="0"/>
              </a:rPr>
              <a:t>Box </a:t>
            </a:r>
            <a:r>
              <a:rPr kumimoji="0" lang="de-DE" sz="1200" b="0" i="0" u="none" strike="noStrike" kern="1200" cap="none" spc="0" normalizeH="0" baseline="0" noProof="0" err="1">
                <a:ln>
                  <a:noFill/>
                </a:ln>
                <a:solidFill>
                  <a:prstClr val="white"/>
                </a:solidFill>
                <a:effectLst/>
                <a:uLnTx/>
                <a:uFillTx/>
                <a:latin typeface="HURMEGEOMETRICSANS1-LIGHT" panose="020B0400020000000000" pitchFamily="34" charset="77"/>
                <a:ea typeface="+mn-ea"/>
                <a:cs typeface="Arial" pitchFamily="34" charset="0"/>
              </a:rPr>
              <a:t>plot</a:t>
            </a:r>
            <a:r>
              <a:rPr kumimoji="0" lang="de-DE" sz="12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Arial" pitchFamily="34" charset="0"/>
              </a:rPr>
              <a:t> </a:t>
            </a:r>
            <a:r>
              <a:rPr kumimoji="0" lang="de-DE" sz="1200" b="0" i="0" u="none" strike="noStrike" kern="1200" cap="none" spc="0" normalizeH="0" baseline="0" noProof="0" err="1">
                <a:ln>
                  <a:noFill/>
                </a:ln>
                <a:solidFill>
                  <a:prstClr val="white"/>
                </a:solidFill>
                <a:effectLst/>
                <a:uLnTx/>
                <a:uFillTx/>
                <a:latin typeface="HURMEGEOMETRICSANS1-LIGHT" panose="020B0400020000000000" pitchFamily="34" charset="77"/>
                <a:ea typeface="+mn-ea"/>
                <a:cs typeface="Arial" pitchFamily="34" charset="0"/>
              </a:rPr>
              <a:t>for</a:t>
            </a:r>
            <a:r>
              <a:rPr kumimoji="0" lang="de-DE" sz="12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Arial" pitchFamily="34" charset="0"/>
              </a:rPr>
              <a:t> </a:t>
            </a:r>
            <a:r>
              <a:rPr kumimoji="0" lang="de-DE" sz="1200" b="0" i="0" u="none" strike="noStrike" kern="1200" cap="none" spc="0" normalizeH="0" baseline="0" noProof="0" err="1">
                <a:ln>
                  <a:noFill/>
                </a:ln>
                <a:solidFill>
                  <a:prstClr val="white"/>
                </a:solidFill>
                <a:effectLst/>
                <a:uLnTx/>
                <a:uFillTx/>
                <a:latin typeface="HURMEGEOMETRICSANS1-LIGHT" panose="020B0400020000000000" pitchFamily="34" charset="77"/>
                <a:ea typeface="+mn-ea"/>
                <a:cs typeface="Arial" pitchFamily="34" charset="0"/>
              </a:rPr>
              <a:t>plaque</a:t>
            </a:r>
            <a:r>
              <a:rPr kumimoji="0" lang="de-DE" sz="12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Arial" pitchFamily="34" charset="0"/>
              </a:rPr>
              <a:t> </a:t>
            </a:r>
            <a:r>
              <a:rPr kumimoji="0" lang="de-DE" sz="1200" b="0" i="0" u="none" strike="noStrike" kern="1200" cap="none" spc="0" normalizeH="0" baseline="0" noProof="0" err="1">
                <a:ln>
                  <a:noFill/>
                </a:ln>
                <a:solidFill>
                  <a:prstClr val="white"/>
                </a:solidFill>
                <a:effectLst/>
                <a:uLnTx/>
                <a:uFillTx/>
                <a:latin typeface="HURMEGEOMETRICSANS1-LIGHT" panose="020B0400020000000000" pitchFamily="34" charset="77"/>
                <a:ea typeface="+mn-ea"/>
                <a:cs typeface="Arial" pitchFamily="34" charset="0"/>
              </a:rPr>
              <a:t>scores</a:t>
            </a:r>
            <a:r>
              <a:rPr kumimoji="0" lang="de-DE" sz="12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Arial" pitchFamily="34" charset="0"/>
              </a:rPr>
              <a:t> </a:t>
            </a:r>
            <a:r>
              <a:rPr kumimoji="0" lang="de-DE" sz="1200" b="0" i="0" u="none" strike="noStrike" kern="1200" cap="none" spc="0" normalizeH="0" baseline="0" noProof="0" err="1">
                <a:ln>
                  <a:noFill/>
                </a:ln>
                <a:solidFill>
                  <a:prstClr val="white"/>
                </a:solidFill>
                <a:effectLst/>
                <a:uLnTx/>
                <a:uFillTx/>
                <a:latin typeface="HURMEGEOMETRICSANS1-LIGHT" panose="020B0400020000000000" pitchFamily="34" charset="77"/>
                <a:ea typeface="+mn-ea"/>
                <a:cs typeface="Arial" pitchFamily="34" charset="0"/>
              </a:rPr>
              <a:t>within</a:t>
            </a:r>
            <a:r>
              <a:rPr kumimoji="0" lang="de-DE" sz="12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Arial" pitchFamily="34" charset="0"/>
              </a:rPr>
              <a:t> </a:t>
            </a:r>
            <a:r>
              <a:rPr kumimoji="0" lang="de-DE" sz="1200" b="0" i="0" u="none" strike="noStrike" kern="1200" cap="none" spc="0" normalizeH="0" baseline="0" noProof="0" err="1">
                <a:ln>
                  <a:noFill/>
                </a:ln>
                <a:solidFill>
                  <a:prstClr val="white"/>
                </a:solidFill>
                <a:effectLst/>
                <a:uLnTx/>
                <a:uFillTx/>
                <a:latin typeface="HURMEGEOMETRICSANS1-LIGHT" panose="020B0400020000000000" pitchFamily="34" charset="77"/>
                <a:ea typeface="+mn-ea"/>
                <a:cs typeface="Arial" pitchFamily="34" charset="0"/>
              </a:rPr>
              <a:t>the</a:t>
            </a:r>
            <a:r>
              <a:rPr kumimoji="0" lang="de-DE" sz="12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Arial" pitchFamily="34" charset="0"/>
              </a:rPr>
              <a:t> 3-5 </a:t>
            </a:r>
            <a:r>
              <a:rPr kumimoji="0" lang="de-DE" sz="1200" b="0" i="0" u="none" strike="noStrike" kern="1200" cap="none" spc="0" normalizeH="0" baseline="0" noProof="0" err="1">
                <a:ln>
                  <a:noFill/>
                </a:ln>
                <a:solidFill>
                  <a:prstClr val="white"/>
                </a:solidFill>
                <a:effectLst/>
                <a:uLnTx/>
                <a:uFillTx/>
                <a:latin typeface="HURMEGEOMETRICSANS1-LIGHT" panose="020B0400020000000000" pitchFamily="34" charset="77"/>
                <a:ea typeface="+mn-ea"/>
                <a:cs typeface="Arial" pitchFamily="34" charset="0"/>
              </a:rPr>
              <a:t>age</a:t>
            </a:r>
            <a:r>
              <a:rPr kumimoji="0" lang="de-DE" sz="12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Arial" pitchFamily="34" charset="0"/>
              </a:rPr>
              <a:t> </a:t>
            </a:r>
            <a:r>
              <a:rPr kumimoji="0" lang="de-DE" sz="1200" b="0" i="0" u="none" strike="noStrike" kern="1200" cap="none" spc="0" normalizeH="0" baseline="0" noProof="0" err="1">
                <a:ln>
                  <a:noFill/>
                </a:ln>
                <a:solidFill>
                  <a:prstClr val="white"/>
                </a:solidFill>
                <a:effectLst/>
                <a:uLnTx/>
                <a:uFillTx/>
                <a:latin typeface="HURMEGEOMETRICSANS1-LIGHT" panose="020B0400020000000000" pitchFamily="34" charset="77"/>
                <a:ea typeface="+mn-ea"/>
                <a:cs typeface="Arial" pitchFamily="34" charset="0"/>
              </a:rPr>
              <a:t>group</a:t>
            </a:r>
            <a:endParaRPr kumimoji="0" lang="de-DE" sz="12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Arial" pitchFamily="34" charset="0"/>
            </a:endParaRPr>
          </a:p>
        </p:txBody>
      </p:sp>
      <p:sp>
        <p:nvSpPr>
          <p:cNvPr id="18" name="Titel 1">
            <a:extLst>
              <a:ext uri="{FF2B5EF4-FFF2-40B4-BE49-F238E27FC236}">
                <a16:creationId xmlns:a16="http://schemas.microsoft.com/office/drawing/2014/main" id="{74B86BC3-21DA-8392-0D95-ED8A138D0C2D}"/>
              </a:ext>
            </a:extLst>
          </p:cNvPr>
          <p:cNvSpPr txBox="1">
            <a:spLocks/>
          </p:cNvSpPr>
          <p:nvPr/>
        </p:nvSpPr>
        <p:spPr>
          <a:xfrm>
            <a:off x="548999" y="226997"/>
            <a:ext cx="10516397" cy="678905"/>
          </a:xfrm>
          <a:prstGeom prst="rect">
            <a:avLst/>
          </a:prstGeom>
        </p:spPr>
        <p:txBody>
          <a:bodyPr anchor="t">
            <a:noAutofit/>
          </a:bodyPr>
          <a:lstStyle>
            <a:lvl1pPr algn="l" defTabSz="914400" rtl="0" eaLnBrk="1" latinLnBrk="0" hangingPunct="1">
              <a:lnSpc>
                <a:spcPct val="100000"/>
              </a:lnSpc>
              <a:spcBef>
                <a:spcPct val="0"/>
              </a:spcBef>
              <a:buNone/>
              <a:defRPr sz="2000" b="1" i="0" kern="1200" dirty="0">
                <a:solidFill>
                  <a:schemeClr val="bg1"/>
                </a:solidFill>
                <a:latin typeface="HURMEGEOMETRICSANS1-SEMIBOLD" panose="020B0400020000000000" pitchFamily="34" charset="77"/>
                <a:ea typeface="+mn-ea"/>
                <a:cs typeface="+mn-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HURMEGEOMETRICSANS1-LIGHT" panose="020B0400020000000000" pitchFamily="34" charset="77"/>
                <a:ea typeface="Tahoma" panose="020B0604030504040204" pitchFamily="34" charset="0"/>
                <a:cs typeface="Tahoma" panose="020B0604030504040204" pitchFamily="34" charset="0"/>
              </a:rPr>
              <a:t>STRONG TEETH MAKE STRONG KIDS: INTERVENTION SHOWS TREND TOWARDS COMPLIANCE WITH GUIDELINES AND IMPROVED PLAQUE SCORES WITH OR </a:t>
            </a:r>
            <a:r>
              <a:rPr kumimoji="0" lang="en-US" sz="2000" b="0" i="0" u="none" strike="noStrike" kern="1200" cap="none" spc="0" normalizeH="0" baseline="30000" noProof="0" dirty="0">
                <a:ln>
                  <a:noFill/>
                </a:ln>
                <a:solidFill>
                  <a:prstClr val="white"/>
                </a:solidFill>
                <a:effectLst/>
                <a:uLnTx/>
                <a:uFillTx/>
                <a:latin typeface="HURMEGEOMETRICSANS1-LIGHT" panose="020B0400020000000000" pitchFamily="34" charset="77"/>
                <a:ea typeface="Tahoma" panose="020B0604030504040204" pitchFamily="34" charset="0"/>
                <a:cs typeface="Tahoma" panose="020B0604030504040204" pitchFamily="34" charset="0"/>
              </a:rPr>
              <a:t>1</a:t>
            </a:r>
            <a:endParaRPr kumimoji="0" lang="en-US" sz="2000" b="0" i="0" u="none" strike="noStrike" kern="1200" cap="none" spc="0" normalizeH="0" baseline="30000" noProof="0" dirty="0">
              <a:ln>
                <a:noFill/>
              </a:ln>
              <a:solidFill>
                <a:prstClr val="white"/>
              </a:solidFill>
              <a:effectLst/>
              <a:uLnTx/>
              <a:uFillTx/>
              <a:latin typeface="HURMEGEOMETRICSANS1-LIGHT" panose="020B0400020000000000" pitchFamily="34" charset="77"/>
              <a:ea typeface="+mn-ea"/>
              <a:cs typeface="+mn-cs"/>
            </a:endParaRPr>
          </a:p>
        </p:txBody>
      </p:sp>
      <p:sp>
        <p:nvSpPr>
          <p:cNvPr id="2" name="TextBox 20">
            <a:extLst>
              <a:ext uri="{FF2B5EF4-FFF2-40B4-BE49-F238E27FC236}">
                <a16:creationId xmlns:a16="http://schemas.microsoft.com/office/drawing/2014/main" id="{37765446-E038-2960-8370-B44B4F607EFF}"/>
              </a:ext>
            </a:extLst>
          </p:cNvPr>
          <p:cNvSpPr txBox="1"/>
          <p:nvPr/>
        </p:nvSpPr>
        <p:spPr>
          <a:xfrm>
            <a:off x="548999" y="6377971"/>
            <a:ext cx="6121400"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prstClr val="white"/>
                </a:solidFill>
                <a:effectLst/>
                <a:uLnTx/>
                <a:uFillTx/>
                <a:latin typeface="HURMEGEOMETRICSANS1-LIGHT" panose="020B0400020000000000" pitchFamily="34" charset="77"/>
                <a:ea typeface="+mn-ea"/>
                <a:cs typeface="+mn-cs"/>
              </a:rPr>
              <a:t>1 </a:t>
            </a: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Giles E et al. "Strong Teeth": BMC Oral Health 21, 267 (2021). </a:t>
            </a: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hlinkClick r:id="rId5">
                  <a:extLst>
                    <a:ext uri="{A12FA001-AC4F-418D-AE19-62706E023703}">
                      <ahyp:hlinkClr xmlns:ahyp="http://schemas.microsoft.com/office/drawing/2018/hyperlinkcolor" val="tx"/>
                    </a:ext>
                  </a:extLst>
                </a:hlinkClick>
              </a:rPr>
              <a:t>https://doi.org/10.1186/s12903-021-01608-x</a:t>
            </a:r>
            <a:endPar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endParaRPr>
          </a:p>
        </p:txBody>
      </p:sp>
      <p:pic>
        <p:nvPicPr>
          <p:cNvPr id="5" name="Grafik 4">
            <a:extLst>
              <a:ext uri="{FF2B5EF4-FFF2-40B4-BE49-F238E27FC236}">
                <a16:creationId xmlns:a16="http://schemas.microsoft.com/office/drawing/2014/main" id="{AF9C3C08-BBDF-97A8-6ECE-F521D342F47E}"/>
              </a:ext>
            </a:extLst>
          </p:cNvPr>
          <p:cNvPicPr>
            <a:picLocks noChangeAspect="1"/>
          </p:cNvPicPr>
          <p:nvPr/>
        </p:nvPicPr>
        <p:blipFill rotWithShape="1">
          <a:blip r:embed="rId6">
            <a:extLst>
              <a:ext uri="{28A0092B-C50C-407E-A947-70E740481C1C}">
                <a14:useLocalDpi xmlns:a14="http://schemas.microsoft.com/office/drawing/2010/main" val="0"/>
              </a:ext>
            </a:extLst>
          </a:blip>
          <a:srcRect l="13986" r="-3897"/>
          <a:stretch/>
        </p:blipFill>
        <p:spPr>
          <a:xfrm flipH="1">
            <a:off x="4330700" y="1034932"/>
            <a:ext cx="7861300" cy="5823068"/>
          </a:xfrm>
          <a:prstGeom prst="rect">
            <a:avLst/>
          </a:prstGeom>
        </p:spPr>
      </p:pic>
      <p:grpSp>
        <p:nvGrpSpPr>
          <p:cNvPr id="38" name="Gruppieren 37">
            <a:extLst>
              <a:ext uri="{FF2B5EF4-FFF2-40B4-BE49-F238E27FC236}">
                <a16:creationId xmlns:a16="http://schemas.microsoft.com/office/drawing/2014/main" id="{4C0E8178-4F61-29F4-5FA7-BD2DDD6366CC}"/>
              </a:ext>
            </a:extLst>
          </p:cNvPr>
          <p:cNvGrpSpPr/>
          <p:nvPr/>
        </p:nvGrpSpPr>
        <p:grpSpPr>
          <a:xfrm>
            <a:off x="6606597" y="6063782"/>
            <a:ext cx="4873149" cy="561351"/>
            <a:chOff x="2549016" y="2165587"/>
            <a:chExt cx="2604057" cy="299967"/>
          </a:xfrm>
        </p:grpSpPr>
        <p:grpSp>
          <p:nvGrpSpPr>
            <p:cNvPr id="39" name="Gruppieren 38">
              <a:extLst>
                <a:ext uri="{FF2B5EF4-FFF2-40B4-BE49-F238E27FC236}">
                  <a16:creationId xmlns:a16="http://schemas.microsoft.com/office/drawing/2014/main" id="{8D656028-69C7-5DF3-5425-BE8FC17B5686}"/>
                </a:ext>
              </a:extLst>
            </p:cNvPr>
            <p:cNvGrpSpPr/>
            <p:nvPr/>
          </p:nvGrpSpPr>
          <p:grpSpPr>
            <a:xfrm>
              <a:off x="2549016" y="2165587"/>
              <a:ext cx="2604057" cy="299967"/>
              <a:chOff x="3133358" y="5958120"/>
              <a:chExt cx="3376588" cy="388957"/>
            </a:xfrm>
          </p:grpSpPr>
          <p:sp>
            <p:nvSpPr>
              <p:cNvPr id="41" name="Rechteck 40">
                <a:extLst>
                  <a:ext uri="{FF2B5EF4-FFF2-40B4-BE49-F238E27FC236}">
                    <a16:creationId xmlns:a16="http://schemas.microsoft.com/office/drawing/2014/main" id="{CCD110D0-47AE-59CF-D324-B033DA892868}"/>
                  </a:ext>
                </a:extLst>
              </p:cNvPr>
              <p:cNvSpPr/>
              <p:nvPr/>
            </p:nvSpPr>
            <p:spPr>
              <a:xfrm>
                <a:off x="3330182" y="5958120"/>
                <a:ext cx="2983174" cy="388946"/>
              </a:xfrm>
              <a:prstGeom prst="rect">
                <a:avLst/>
              </a:prstGeom>
              <a:ln w="127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70ABE3C1-44C9-4F51-C33A-C7563E1DB708}"/>
                  </a:ext>
                </a:extLst>
              </p:cNvPr>
              <p:cNvSpPr/>
              <p:nvPr/>
            </p:nvSpPr>
            <p:spPr>
              <a:xfrm>
                <a:off x="6121000" y="5958131"/>
                <a:ext cx="388946" cy="388946"/>
              </a:xfrm>
              <a:prstGeom prst="ellipse">
                <a:avLst/>
              </a:prstGeom>
              <a:ln w="127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C1FEE4D5-37A4-71CF-3654-AAF26D3C9B7A}"/>
                  </a:ext>
                </a:extLst>
              </p:cNvPr>
              <p:cNvSpPr/>
              <p:nvPr/>
            </p:nvSpPr>
            <p:spPr>
              <a:xfrm>
                <a:off x="3133358" y="5958121"/>
                <a:ext cx="388947" cy="388946"/>
              </a:xfrm>
              <a:prstGeom prst="ellipse">
                <a:avLst/>
              </a:prstGeom>
              <a:ln w="127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0" name="Rectangle 9">
              <a:extLst>
                <a:ext uri="{FF2B5EF4-FFF2-40B4-BE49-F238E27FC236}">
                  <a16:creationId xmlns:a16="http://schemas.microsoft.com/office/drawing/2014/main" id="{43AFD6D8-FA9F-D7C8-BE8F-9A513B3622BB}"/>
                </a:ext>
              </a:extLst>
            </p:cNvPr>
            <p:cNvSpPr/>
            <p:nvPr/>
          </p:nvSpPr>
          <p:spPr>
            <a:xfrm>
              <a:off x="2549016" y="2227767"/>
              <a:ext cx="2604057" cy="164466"/>
            </a:xfrm>
            <a:prstGeom prst="rect">
              <a:avLst/>
            </a:prstGeom>
            <a:ln w="127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1F60"/>
                  </a:solidFill>
                  <a:effectLst/>
                  <a:uLnTx/>
                  <a:uFillTx/>
                  <a:latin typeface="HURMEGEOMETRICSANS1-LIGHT" panose="020B0400020000000000" pitchFamily="34" charset="77"/>
                  <a:ea typeface="+mn-ea"/>
                  <a:cs typeface="+mn-cs"/>
                </a:rPr>
                <a:t>Average brushing duration </a:t>
              </a:r>
              <a:r>
                <a:rPr kumimoji="0" lang="en-US" sz="1400" b="1" i="0" u="none" strike="noStrike" kern="1200" cap="none" spc="0" normalizeH="0" baseline="0" noProof="0" dirty="0">
                  <a:ln>
                    <a:noFill/>
                  </a:ln>
                  <a:solidFill>
                    <a:srgbClr val="001F60"/>
                  </a:solidFill>
                  <a:effectLst/>
                  <a:uLnTx/>
                  <a:uFillTx/>
                  <a:latin typeface="HURMEGEOMETRICSANS1-SEMIBOLD" panose="020B0500020000000000" pitchFamily="34" charset="77"/>
                  <a:ea typeface="+mn-ea"/>
                  <a:cs typeface="+mn-cs"/>
                </a:rPr>
                <a:t>increased by 18 seconds</a:t>
              </a:r>
            </a:p>
          </p:txBody>
        </p:sp>
      </p:grpSp>
    </p:spTree>
    <p:extLst>
      <p:ext uri="{BB962C8B-B14F-4D97-AF65-F5344CB8AC3E}">
        <p14:creationId xmlns:p14="http://schemas.microsoft.com/office/powerpoint/2010/main" val="399085992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7E69B67-DF55-0E4C-E055-50149DDAA53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2" name="Picture 2" descr="https://news.pg.com/sites/pg.newshq.businesswire.com/files/logo/image/2018_PGlogo.png">
            <a:extLst>
              <a:ext uri="{FF2B5EF4-FFF2-40B4-BE49-F238E27FC236}">
                <a16:creationId xmlns:a16="http://schemas.microsoft.com/office/drawing/2014/main" id="{AFCFE8E4-6B00-DE42-42A6-8C77A88BA8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20931" y="6387478"/>
            <a:ext cx="313463" cy="313753"/>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7">
            <a:extLst>
              <a:ext uri="{FF2B5EF4-FFF2-40B4-BE49-F238E27FC236}">
                <a16:creationId xmlns:a16="http://schemas.microsoft.com/office/drawing/2014/main" id="{F3090A06-94E0-347C-4CB0-B48E5FF675A9}"/>
              </a:ext>
            </a:extLst>
          </p:cNvPr>
          <p:cNvSpPr/>
          <p:nvPr/>
        </p:nvSpPr>
        <p:spPr>
          <a:xfrm>
            <a:off x="6123259" y="561654"/>
            <a:ext cx="5707617" cy="1000274"/>
          </a:xfrm>
          <a:prstGeom prst="rect">
            <a:avLst/>
          </a:prstGeom>
        </p:spPr>
        <p:txBody>
          <a:bodyPr wrap="square">
            <a:sp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000" b="1" i="0" u="none" strike="noStrike" kern="1200" cap="none" spc="0" normalizeH="0" baseline="0" noProof="0">
                <a:ln>
                  <a:noFill/>
                </a:ln>
                <a:solidFill>
                  <a:srgbClr val="002060"/>
                </a:solidFill>
                <a:effectLst/>
                <a:uLnTx/>
                <a:uFillTx/>
                <a:latin typeface="HURMEGEOMETRICSANS1-SEMIBOLD" panose="020B0500020000000000" pitchFamily="34" charset="77"/>
                <a:ea typeface="+mn-ea"/>
                <a:cs typeface="+mn-cs"/>
              </a:rPr>
              <a:t>CHILDHOOD CARIES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000" b="0" i="0" u="none" strike="noStrike" kern="1200" cap="none" spc="0" normalizeH="0" baseline="0" noProof="0">
                <a:ln>
                  <a:noFill/>
                </a:ln>
                <a:solidFill>
                  <a:srgbClr val="002060"/>
                </a:solidFill>
                <a:effectLst/>
                <a:uLnTx/>
                <a:uFillTx/>
                <a:latin typeface="HURMEGEOMETRICSANS1-LIGHT" panose="020B0400020000000000" pitchFamily="34" charset="77"/>
                <a:ea typeface="+mn-ea"/>
                <a:cs typeface="+mn-cs"/>
              </a:rPr>
              <a:t>A GLOBAL PANDEMIC </a:t>
            </a:r>
            <a:r>
              <a:rPr kumimoji="0" lang="en-US" sz="3000" b="0" i="0" u="none" strike="noStrike" kern="1200" cap="none" spc="0" normalizeH="0" baseline="30000" noProof="0">
                <a:ln>
                  <a:noFill/>
                </a:ln>
                <a:solidFill>
                  <a:srgbClr val="002060"/>
                </a:solidFill>
                <a:effectLst/>
                <a:uLnTx/>
                <a:uFillTx/>
                <a:latin typeface="HURMEGEOMETRICSANS1-LIGHT" panose="020B0400020000000000" pitchFamily="34" charset="77"/>
                <a:ea typeface="+mn-ea"/>
                <a:cs typeface="+mn-cs"/>
              </a:rPr>
              <a:t>1-2</a:t>
            </a:r>
          </a:p>
        </p:txBody>
      </p:sp>
      <p:sp>
        <p:nvSpPr>
          <p:cNvPr id="6" name="Rectangle 1">
            <a:extLst>
              <a:ext uri="{FF2B5EF4-FFF2-40B4-BE49-F238E27FC236}">
                <a16:creationId xmlns:a16="http://schemas.microsoft.com/office/drawing/2014/main" id="{F55F0388-4B93-0E2F-C392-91F17C148245}"/>
              </a:ext>
            </a:extLst>
          </p:cNvPr>
          <p:cNvSpPr/>
          <p:nvPr/>
        </p:nvSpPr>
        <p:spPr>
          <a:xfrm>
            <a:off x="534126" y="6458322"/>
            <a:ext cx="393409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¹ https://</a:t>
            </a:r>
            <a:r>
              <a:rPr kumimoji="0" lang="en-US" sz="800" b="0" i="0" u="none" strike="noStrike" kern="1200" cap="none" spc="0" normalizeH="0" baseline="0" noProof="0" dirty="0" err="1">
                <a:ln>
                  <a:noFill/>
                </a:ln>
                <a:solidFill>
                  <a:prstClr val="white"/>
                </a:solidFill>
                <a:effectLst/>
                <a:uLnTx/>
                <a:uFillTx/>
                <a:latin typeface="HURMEGEOMETRICSANS1-LIGHT" panose="020B0400020000000000" pitchFamily="34" charset="77"/>
                <a:ea typeface="+mn-ea"/>
                <a:cs typeface="+mn-cs"/>
              </a:rPr>
              <a:t>www.fdiworlddental.org</a:t>
            </a: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/oral-health/ask-the-dentist/facts-figures-and-stats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prstClr val="white"/>
                </a:solidFill>
                <a:effectLst/>
                <a:uLnTx/>
                <a:uFillTx/>
                <a:latin typeface="HURMEGEOMETRICSANS1-LIGHT" panose="020B0400020000000000" pitchFamily="34" charset="77"/>
                <a:ea typeface="+mn-ea"/>
                <a:cs typeface="+mn-cs"/>
              </a:rPr>
              <a:t>2 </a:t>
            </a: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https://</a:t>
            </a:r>
            <a:r>
              <a:rPr kumimoji="0" lang="en-US" sz="800" b="0" i="0" u="none" strike="noStrike" kern="1200" cap="none" spc="0" normalizeH="0" baseline="0" noProof="0" dirty="0" err="1">
                <a:ln>
                  <a:noFill/>
                </a:ln>
                <a:solidFill>
                  <a:prstClr val="white"/>
                </a:solidFill>
                <a:effectLst/>
                <a:uLnTx/>
                <a:uFillTx/>
                <a:latin typeface="HURMEGEOMETRICSANS1-LIGHT" panose="020B0400020000000000" pitchFamily="34" charset="77"/>
                <a:ea typeface="+mn-ea"/>
                <a:cs typeface="+mn-cs"/>
              </a:rPr>
              <a:t>www.who.int</a:t>
            </a: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/news-room/fact-sheets/detail/oral-health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8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endParaRPr>
          </a:p>
        </p:txBody>
      </p:sp>
      <p:sp>
        <p:nvSpPr>
          <p:cNvPr id="10" name="Subtitle 2">
            <a:extLst>
              <a:ext uri="{FF2B5EF4-FFF2-40B4-BE49-F238E27FC236}">
                <a16:creationId xmlns:a16="http://schemas.microsoft.com/office/drawing/2014/main" id="{149C91B1-CD73-B59B-9737-11A0D46D6DBC}"/>
              </a:ext>
            </a:extLst>
          </p:cNvPr>
          <p:cNvSpPr txBox="1">
            <a:spLocks/>
          </p:cNvSpPr>
          <p:nvPr/>
        </p:nvSpPr>
        <p:spPr>
          <a:xfrm>
            <a:off x="6123065" y="2208645"/>
            <a:ext cx="994736" cy="83407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002060"/>
                </a:solidFill>
                <a:effectLst/>
                <a:uLnTx/>
                <a:uFillTx/>
                <a:latin typeface="HURMEGEOMETRICSANS1-SEMIBOLD" panose="020B0500020000000000" pitchFamily="34" charset="77"/>
                <a:ea typeface="+mn-ea"/>
                <a:cs typeface="+mn-cs"/>
              </a:rPr>
              <a:t>#1</a:t>
            </a:r>
          </a:p>
        </p:txBody>
      </p:sp>
      <p:sp>
        <p:nvSpPr>
          <p:cNvPr id="15" name="Textfeld 14">
            <a:extLst>
              <a:ext uri="{FF2B5EF4-FFF2-40B4-BE49-F238E27FC236}">
                <a16:creationId xmlns:a16="http://schemas.microsoft.com/office/drawing/2014/main" id="{AA133AB9-7D7E-A80C-99E4-9186D358866A}"/>
              </a:ext>
            </a:extLst>
          </p:cNvPr>
          <p:cNvSpPr txBox="1"/>
          <p:nvPr/>
        </p:nvSpPr>
        <p:spPr>
          <a:xfrm>
            <a:off x="7317118" y="2208296"/>
            <a:ext cx="3933084" cy="646331"/>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2060"/>
                </a:solidFill>
                <a:effectLst/>
                <a:uLnTx/>
                <a:uFillTx/>
                <a:latin typeface="HURMEGEOMETRICSANS1-LIGHT" panose="020B0400020000000000" pitchFamily="34" charset="77"/>
                <a:ea typeface="+mn-ea"/>
                <a:cs typeface="+mn-cs"/>
              </a:rPr>
              <a:t>m</a:t>
            </a:r>
            <a:r>
              <a:rPr kumimoji="0" lang="en-US" sz="2000" b="0" i="0" u="none" strike="noStrike" kern="1200" cap="none" spc="0" normalizeH="0" baseline="0" noProof="0" dirty="0" err="1">
                <a:ln>
                  <a:noFill/>
                </a:ln>
                <a:solidFill>
                  <a:srgbClr val="002060"/>
                </a:solidFill>
                <a:effectLst/>
                <a:uLnTx/>
                <a:uFillTx/>
                <a:latin typeface="HURMEGEOMETRICSANS1-LIGHT" panose="020B0400020000000000" pitchFamily="34" charset="77"/>
                <a:ea typeface="+mn-ea"/>
                <a:cs typeface="+mn-cs"/>
              </a:rPr>
              <a:t>ost</a:t>
            </a:r>
            <a:r>
              <a:rPr kumimoji="0" lang="en-US" sz="2000" b="0" i="0" u="none" strike="noStrike" kern="1200" cap="none" spc="0" normalizeH="0" baseline="0" noProof="0" dirty="0">
                <a:ln>
                  <a:noFill/>
                </a:ln>
                <a:solidFill>
                  <a:srgbClr val="002060"/>
                </a:solidFill>
                <a:effectLst/>
                <a:uLnTx/>
                <a:uFillTx/>
                <a:latin typeface="HURMEGEOMETRICSANS1-LIGHT" panose="020B0400020000000000" pitchFamily="34" charset="77"/>
                <a:ea typeface="+mn-ea"/>
                <a:cs typeface="+mn-cs"/>
              </a:rPr>
              <a:t> common </a:t>
            </a:r>
            <a:r>
              <a:rPr kumimoji="0" lang="en-US" sz="2000" b="0" i="0" u="sng" strike="noStrike" kern="1200" cap="none" spc="0" normalizeH="0" baseline="0" noProof="0" dirty="0">
                <a:ln>
                  <a:noFill/>
                </a:ln>
                <a:solidFill>
                  <a:srgbClr val="002060"/>
                </a:solidFill>
                <a:effectLst/>
                <a:uLnTx/>
                <a:uFillTx/>
                <a:latin typeface="HURMEGEOMETRICSANS1-LIGHT" panose="020B0400020000000000" pitchFamily="34" charset="77"/>
                <a:ea typeface="+mn-ea"/>
                <a:cs typeface="+mn-cs"/>
              </a:rPr>
              <a:t>preventable</a:t>
            </a:r>
            <a:r>
              <a:rPr kumimoji="0" lang="en-US" sz="2000" b="0" i="0" u="none" strike="noStrike" kern="1200" cap="none" spc="0" normalizeH="0" baseline="0" noProof="0" dirty="0">
                <a:ln>
                  <a:noFill/>
                </a:ln>
                <a:solidFill>
                  <a:srgbClr val="002060"/>
                </a:solidFill>
                <a:effectLst/>
                <a:uLnTx/>
                <a:uFillTx/>
                <a:latin typeface="HURMEGEOMETRICSANS1-LIGHT" panose="020B0400020000000000" pitchFamily="34" charset="77"/>
                <a:ea typeface="+mn-ea"/>
                <a:cs typeface="+mn-cs"/>
              </a:rPr>
              <a:t> infectious disease in children</a:t>
            </a:r>
          </a:p>
        </p:txBody>
      </p:sp>
      <p:sp>
        <p:nvSpPr>
          <p:cNvPr id="17" name="Textfeld 16">
            <a:extLst>
              <a:ext uri="{FF2B5EF4-FFF2-40B4-BE49-F238E27FC236}">
                <a16:creationId xmlns:a16="http://schemas.microsoft.com/office/drawing/2014/main" id="{5BEDDF32-1CA9-A1ED-BB8C-64E810873136}"/>
              </a:ext>
            </a:extLst>
          </p:cNvPr>
          <p:cNvSpPr txBox="1"/>
          <p:nvPr/>
        </p:nvSpPr>
        <p:spPr>
          <a:xfrm>
            <a:off x="5671198" y="3186716"/>
            <a:ext cx="1898470" cy="892552"/>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002060"/>
                </a:solidFill>
                <a:effectLst/>
                <a:uLnTx/>
                <a:uFillTx/>
                <a:latin typeface="HURMEGEOMETRICSANS1-SEMIBOLD" panose="020B0500020000000000" pitchFamily="34" charset="77"/>
                <a:ea typeface="+mn-ea"/>
                <a:cs typeface="+mn-cs"/>
              </a:rPr>
              <a:t>573</a:t>
            </a:r>
            <a:r>
              <a:rPr kumimoji="0" lang="en-US" sz="2000" b="1" i="0" u="none" strike="noStrike" kern="1200" cap="none" spc="0" normalizeH="0" baseline="0" noProof="0" dirty="0">
                <a:ln>
                  <a:noFill/>
                </a:ln>
                <a:solidFill>
                  <a:srgbClr val="002060"/>
                </a:solidFill>
                <a:effectLst/>
                <a:uLnTx/>
                <a:uFillTx/>
                <a:latin typeface="HURMEGEOMETRICSANS1-SEMIBOLD" panose="020B0500020000000000" pitchFamily="34" charset="77"/>
                <a:ea typeface="+mn-ea"/>
                <a:cs typeface="+mn-cs"/>
              </a:rPr>
              <a:t> </a:t>
            </a:r>
          </a:p>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2060"/>
                </a:solidFill>
                <a:effectLst/>
                <a:uLnTx/>
                <a:uFillTx/>
                <a:latin typeface="HURMEGEOMETRICSANS1-LIGHT" panose="020B0400020000000000" pitchFamily="34" charset="77"/>
                <a:ea typeface="+mn-ea"/>
                <a:cs typeface="+mn-cs"/>
              </a:rPr>
              <a:t>million</a:t>
            </a:r>
            <a:r>
              <a:rPr kumimoji="0" lang="en-US" sz="2000" b="1" i="0" u="none" strike="noStrike" kern="1200" cap="none" spc="0" normalizeH="0" baseline="0" noProof="0" dirty="0">
                <a:ln>
                  <a:noFill/>
                </a:ln>
                <a:solidFill>
                  <a:srgbClr val="002060"/>
                </a:solidFill>
                <a:effectLst/>
                <a:uLnTx/>
                <a:uFillTx/>
                <a:latin typeface="HURMEGEOMETRICSANS1-SEMIBOLD" panose="020B0500020000000000" pitchFamily="34" charset="77"/>
                <a:ea typeface="+mn-ea"/>
                <a:cs typeface="+mn-cs"/>
              </a:rPr>
              <a:t> </a:t>
            </a:r>
          </a:p>
        </p:txBody>
      </p:sp>
      <p:sp>
        <p:nvSpPr>
          <p:cNvPr id="19" name="Textfeld 18">
            <a:extLst>
              <a:ext uri="{FF2B5EF4-FFF2-40B4-BE49-F238E27FC236}">
                <a16:creationId xmlns:a16="http://schemas.microsoft.com/office/drawing/2014/main" id="{2F777FA0-1B4A-B636-D243-569AF3051A3F}"/>
              </a:ext>
            </a:extLst>
          </p:cNvPr>
          <p:cNvSpPr txBox="1"/>
          <p:nvPr/>
        </p:nvSpPr>
        <p:spPr>
          <a:xfrm>
            <a:off x="7317118" y="3316328"/>
            <a:ext cx="4513758" cy="646331"/>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2060"/>
                </a:solidFill>
                <a:effectLst/>
                <a:uLnTx/>
                <a:uFillTx/>
                <a:latin typeface="HURMEGEOMETRICSANS1-LIGHT" panose="020B0400020000000000" pitchFamily="34" charset="77"/>
                <a:ea typeface="+mn-ea"/>
                <a:cs typeface="+mn-cs"/>
              </a:rPr>
              <a:t>c</a:t>
            </a:r>
            <a:r>
              <a:rPr kumimoji="0" lang="en-US" sz="2000" b="0" i="0" u="none" strike="noStrike" kern="1200" cap="none" spc="0" normalizeH="0" baseline="0" noProof="0" dirty="0" err="1">
                <a:ln>
                  <a:noFill/>
                </a:ln>
                <a:solidFill>
                  <a:srgbClr val="002060"/>
                </a:solidFill>
                <a:effectLst/>
                <a:uLnTx/>
                <a:uFillTx/>
                <a:latin typeface="HURMEGEOMETRICSANS1-LIGHT" panose="020B0400020000000000" pitchFamily="34" charset="77"/>
                <a:ea typeface="+mn-ea"/>
                <a:cs typeface="+mn-cs"/>
              </a:rPr>
              <a:t>hildren</a:t>
            </a:r>
            <a:r>
              <a:rPr kumimoji="0" lang="en-US" sz="2000" b="0" i="0" u="none" strike="noStrike" kern="1200" cap="none" spc="0" normalizeH="0" baseline="0" noProof="0" dirty="0">
                <a:ln>
                  <a:noFill/>
                </a:ln>
                <a:solidFill>
                  <a:srgbClr val="002060"/>
                </a:solidFill>
                <a:effectLst/>
                <a:uLnTx/>
                <a:uFillTx/>
                <a:latin typeface="HURMEGEOMETRICSANS1-LIGHT" panose="020B0400020000000000" pitchFamily="34" charset="77"/>
                <a:ea typeface="+mn-ea"/>
                <a:cs typeface="+mn-cs"/>
              </a:rPr>
              <a:t> worldwide have untreated dental caries in primary teeth</a:t>
            </a:r>
          </a:p>
        </p:txBody>
      </p:sp>
      <p:sp>
        <p:nvSpPr>
          <p:cNvPr id="20" name="Textfeld 19">
            <a:extLst>
              <a:ext uri="{FF2B5EF4-FFF2-40B4-BE49-F238E27FC236}">
                <a16:creationId xmlns:a16="http://schemas.microsoft.com/office/drawing/2014/main" id="{0B8F6933-D1FB-1AA9-8B77-846FDBBC9618}"/>
              </a:ext>
            </a:extLst>
          </p:cNvPr>
          <p:cNvSpPr txBox="1"/>
          <p:nvPr/>
        </p:nvSpPr>
        <p:spPr>
          <a:xfrm>
            <a:off x="5671198" y="4558316"/>
            <a:ext cx="1898470" cy="480131"/>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2060"/>
                </a:solidFill>
                <a:effectLst/>
                <a:uLnTx/>
                <a:uFillTx/>
                <a:latin typeface="HURMEGEOMETRICSANS1-SEMIBOLD" panose="020B0500020000000000" pitchFamily="34" charset="77"/>
                <a:ea typeface="+mn-ea"/>
                <a:cs typeface="+mn-cs"/>
              </a:rPr>
              <a:t>60-90%</a:t>
            </a:r>
          </a:p>
        </p:txBody>
      </p:sp>
      <p:sp>
        <p:nvSpPr>
          <p:cNvPr id="21" name="Textfeld 20">
            <a:extLst>
              <a:ext uri="{FF2B5EF4-FFF2-40B4-BE49-F238E27FC236}">
                <a16:creationId xmlns:a16="http://schemas.microsoft.com/office/drawing/2014/main" id="{2A21C6CB-56CB-E575-CE29-CA8C08D4AB56}"/>
              </a:ext>
            </a:extLst>
          </p:cNvPr>
          <p:cNvSpPr txBox="1"/>
          <p:nvPr/>
        </p:nvSpPr>
        <p:spPr>
          <a:xfrm>
            <a:off x="7317119" y="4439734"/>
            <a:ext cx="3592286" cy="646331"/>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2060"/>
                </a:solidFill>
                <a:effectLst/>
                <a:uLnTx/>
                <a:uFillTx/>
                <a:latin typeface="HURMEGEOMETRICSANS1-LIGHT" panose="020B0400020000000000" pitchFamily="34" charset="77"/>
                <a:ea typeface="+mn-ea"/>
                <a:cs typeface="+mn-cs"/>
              </a:rPr>
              <a:t>of schoolchildren globally have experienced caries</a:t>
            </a:r>
          </a:p>
        </p:txBody>
      </p:sp>
      <p:sp>
        <p:nvSpPr>
          <p:cNvPr id="22" name="Subtitle 2">
            <a:extLst>
              <a:ext uri="{FF2B5EF4-FFF2-40B4-BE49-F238E27FC236}">
                <a16:creationId xmlns:a16="http://schemas.microsoft.com/office/drawing/2014/main" id="{522EAB07-98F6-72E0-ECB3-6D27B56C7127}"/>
              </a:ext>
            </a:extLst>
          </p:cNvPr>
          <p:cNvSpPr txBox="1">
            <a:spLocks/>
          </p:cNvSpPr>
          <p:nvPr/>
        </p:nvSpPr>
        <p:spPr>
          <a:xfrm>
            <a:off x="6123065" y="5498447"/>
            <a:ext cx="994736" cy="83407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002060"/>
                </a:solidFill>
                <a:effectLst/>
                <a:uLnTx/>
                <a:uFillTx/>
                <a:latin typeface="HURMEGEOMETRICSANS1-SEMIBOLD" panose="020B0500020000000000" pitchFamily="34" charset="77"/>
                <a:ea typeface="+mn-ea"/>
                <a:cs typeface="+mn-cs"/>
              </a:rPr>
              <a:t>#1</a:t>
            </a:r>
          </a:p>
        </p:txBody>
      </p:sp>
      <p:sp>
        <p:nvSpPr>
          <p:cNvPr id="23" name="Textfeld 22">
            <a:extLst>
              <a:ext uri="{FF2B5EF4-FFF2-40B4-BE49-F238E27FC236}">
                <a16:creationId xmlns:a16="http://schemas.microsoft.com/office/drawing/2014/main" id="{6A13C972-75A9-16AE-A758-00ACDDEE9B3F}"/>
              </a:ext>
            </a:extLst>
          </p:cNvPr>
          <p:cNvSpPr txBox="1"/>
          <p:nvPr/>
        </p:nvSpPr>
        <p:spPr>
          <a:xfrm>
            <a:off x="7317119" y="5497825"/>
            <a:ext cx="3592286" cy="646331"/>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2060"/>
                </a:solidFill>
                <a:effectLst/>
                <a:uLnTx/>
                <a:uFillTx/>
                <a:latin typeface="HURMEGEOMETRICSANS1-LIGHT" panose="020B0400020000000000" pitchFamily="34" charset="77"/>
                <a:ea typeface="+mn-ea"/>
                <a:cs typeface="+mn-cs"/>
              </a:rPr>
              <a:t>cause of hospital admissions in children aged 5-9</a:t>
            </a:r>
          </a:p>
        </p:txBody>
      </p:sp>
      <p:cxnSp>
        <p:nvCxnSpPr>
          <p:cNvPr id="12" name="Gerade Verbindung 11">
            <a:extLst>
              <a:ext uri="{FF2B5EF4-FFF2-40B4-BE49-F238E27FC236}">
                <a16:creationId xmlns:a16="http://schemas.microsoft.com/office/drawing/2014/main" id="{41956DDB-253D-1A1A-F16B-8521B8D4916D}"/>
              </a:ext>
            </a:extLst>
          </p:cNvPr>
          <p:cNvCxnSpPr/>
          <p:nvPr/>
        </p:nvCxnSpPr>
        <p:spPr>
          <a:xfrm>
            <a:off x="6203941" y="1734671"/>
            <a:ext cx="6239435" cy="0"/>
          </a:xfrm>
          <a:prstGeom prst="line">
            <a:avLst/>
          </a:prstGeom>
          <a:ln w="25400" cap="rnd">
            <a:solidFill>
              <a:srgbClr val="002060"/>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68244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7" grpId="0"/>
      <p:bldP spid="19" grpId="0"/>
      <p:bldP spid="20" grpId="0"/>
      <p:bldP spid="21" grpId="0"/>
      <p:bldP spid="22"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1B3EF64E-771F-7276-B5D9-C94DBB3F71FB}"/>
              </a:ext>
            </a:extLst>
          </p:cNvPr>
          <p:cNvPicPr>
            <a:picLocks noChangeAspect="1"/>
          </p:cNvPicPr>
          <p:nvPr/>
        </p:nvPicPr>
        <p:blipFill rotWithShape="1">
          <a:blip r:embed="rId3">
            <a:alphaModFix amt="32000"/>
            <a:extLst>
              <a:ext uri="{28A0092B-C50C-407E-A947-70E740481C1C}">
                <a14:useLocalDpi xmlns:a14="http://schemas.microsoft.com/office/drawing/2010/main" val="0"/>
              </a:ext>
            </a:extLst>
          </a:blip>
          <a:srcRect t="39995" r="37449"/>
          <a:stretch/>
        </p:blipFill>
        <p:spPr>
          <a:xfrm>
            <a:off x="8109154" y="-1"/>
            <a:ext cx="4111844" cy="3944483"/>
          </a:xfrm>
          <a:prstGeom prst="rect">
            <a:avLst/>
          </a:prstGeom>
        </p:spPr>
      </p:pic>
      <p:sp>
        <p:nvSpPr>
          <p:cNvPr id="9" name="Textfeld 65">
            <a:extLst>
              <a:ext uri="{FF2B5EF4-FFF2-40B4-BE49-F238E27FC236}">
                <a16:creationId xmlns:a16="http://schemas.microsoft.com/office/drawing/2014/main" id="{A96B225F-9BC2-87A5-52BE-230D11833756}"/>
              </a:ext>
            </a:extLst>
          </p:cNvPr>
          <p:cNvSpPr txBox="1"/>
          <p:nvPr/>
        </p:nvSpPr>
        <p:spPr>
          <a:xfrm>
            <a:off x="796777" y="2693889"/>
            <a:ext cx="1598453"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E459A0"/>
                </a:solidFill>
                <a:effectLst/>
                <a:uLnTx/>
                <a:uFillTx/>
                <a:latin typeface="HURMEGEOMETRICSANS1-SEMIBOLD" panose="020B0500020000000000" pitchFamily="34" charset="77"/>
                <a:ea typeface="+mn-ea"/>
                <a:cs typeface="+mn-cs"/>
              </a:rPr>
              <a:t>EFFICACY</a:t>
            </a:r>
          </a:p>
        </p:txBody>
      </p:sp>
      <p:sp>
        <p:nvSpPr>
          <p:cNvPr id="20" name="Textfeld 19">
            <a:extLst>
              <a:ext uri="{FF2B5EF4-FFF2-40B4-BE49-F238E27FC236}">
                <a16:creationId xmlns:a16="http://schemas.microsoft.com/office/drawing/2014/main" id="{F885DAAA-81BF-9A08-6057-3347D6915072}"/>
              </a:ext>
            </a:extLst>
          </p:cNvPr>
          <p:cNvSpPr txBox="1"/>
          <p:nvPr/>
        </p:nvSpPr>
        <p:spPr>
          <a:xfrm>
            <a:off x="136952" y="3569417"/>
            <a:ext cx="3089359" cy="153888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Gotham-Medium" pitchFamily="50" charset="0"/>
              </a:rPr>
              <a:t>Superior whole mouth plaque control over 4 weeks </a:t>
            </a:r>
            <a:r>
              <a:rPr kumimoji="0" lang="en-US" sz="1400" b="0" i="0" u="none" strike="noStrike" kern="1200" cap="none" spc="0" normalizeH="0" baseline="30000" noProof="0" dirty="0">
                <a:ln>
                  <a:noFill/>
                </a:ln>
                <a:solidFill>
                  <a:prstClr val="white"/>
                </a:solidFill>
                <a:effectLst/>
                <a:uLnTx/>
                <a:uFillTx/>
                <a:latin typeface="HURMEGEOMETRICSANS1-LIGHT" panose="020B0400020000000000" pitchFamily="34" charset="77"/>
                <a:ea typeface="+mn-ea"/>
                <a:cs typeface="Gotham-Medium" pitchFamily="50" charset="0"/>
              </a:rPr>
              <a:t>1*</a:t>
            </a:r>
            <a:r>
              <a:rPr kumimoji="0" lang="en-US" sz="14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Gotham-Medium" pitchFamily="50" charset="0"/>
              </a:rPr>
              <a: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E459A0"/>
                </a:solidFill>
                <a:effectLst/>
                <a:uLnTx/>
                <a:uFillTx/>
                <a:latin typeface="HURMEGEOMETRICSANS1-LIGHT" panose="020B0400020000000000" pitchFamily="34" charset="77"/>
                <a:ea typeface="+mn-ea"/>
                <a:cs typeface="+mn-cs"/>
              </a:rPr>
              <a:t>1.6x greater plaque reduction </a:t>
            </a:r>
            <a:r>
              <a:rPr kumimoji="0" lang="en-US" sz="14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in children ages 3-6</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E459A0"/>
                </a:solidFill>
                <a:effectLst/>
                <a:uLnTx/>
                <a:uFillTx/>
                <a:latin typeface="HURMEGEOMETRICSANS1-LIGHT" panose="020B0400020000000000" pitchFamily="34" charset="77"/>
                <a:ea typeface="+mn-ea"/>
                <a:cs typeface="+mn-cs"/>
              </a:rPr>
              <a:t>1.9x greater plaque reduction </a:t>
            </a:r>
            <a:r>
              <a:rPr kumimoji="0" lang="en-US" sz="14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in children ages 7-9</a:t>
            </a:r>
          </a:p>
        </p:txBody>
      </p:sp>
      <p:cxnSp>
        <p:nvCxnSpPr>
          <p:cNvPr id="21" name="Gerade Verbindung 20">
            <a:extLst>
              <a:ext uri="{FF2B5EF4-FFF2-40B4-BE49-F238E27FC236}">
                <a16:creationId xmlns:a16="http://schemas.microsoft.com/office/drawing/2014/main" id="{76BF06E2-E121-08D1-B8D5-4266C53C9E51}"/>
              </a:ext>
            </a:extLst>
          </p:cNvPr>
          <p:cNvCxnSpPr>
            <a:cxnSpLocks/>
          </p:cNvCxnSpPr>
          <p:nvPr/>
        </p:nvCxnSpPr>
        <p:spPr>
          <a:xfrm>
            <a:off x="1596003" y="3159125"/>
            <a:ext cx="0" cy="269875"/>
          </a:xfrm>
          <a:prstGeom prst="line">
            <a:avLst/>
          </a:prstGeom>
          <a:ln w="19050" cap="rnd">
            <a:solidFill>
              <a:srgbClr val="E459A0"/>
            </a:solidFill>
            <a:round/>
          </a:ln>
        </p:spPr>
        <p:style>
          <a:lnRef idx="1">
            <a:schemeClr val="accent1"/>
          </a:lnRef>
          <a:fillRef idx="0">
            <a:schemeClr val="accent1"/>
          </a:fillRef>
          <a:effectRef idx="0">
            <a:schemeClr val="accent1"/>
          </a:effectRef>
          <a:fontRef idx="minor">
            <a:schemeClr val="tx1"/>
          </a:fontRef>
        </p:style>
      </p:cxnSp>
      <p:sp>
        <p:nvSpPr>
          <p:cNvPr id="22" name="Textfeld 21">
            <a:extLst>
              <a:ext uri="{FF2B5EF4-FFF2-40B4-BE49-F238E27FC236}">
                <a16:creationId xmlns:a16="http://schemas.microsoft.com/office/drawing/2014/main" id="{B8374F0C-B1FC-896A-DA20-0557B4208403}"/>
              </a:ext>
            </a:extLst>
          </p:cNvPr>
          <p:cNvSpPr txBox="1"/>
          <p:nvPr/>
        </p:nvSpPr>
        <p:spPr>
          <a:xfrm>
            <a:off x="3378712" y="3512691"/>
            <a:ext cx="2880000"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rPr>
              <a:t>Cross-sectional study findings show children using OR electric toothbrushes are more likely to have </a:t>
            </a:r>
            <a:r>
              <a:rPr kumimoji="0" lang="en-US" sz="1400" b="0" i="0" u="none" strike="noStrike" kern="1200" cap="none" spc="0" normalizeH="0" baseline="30000" noProof="0">
                <a:ln>
                  <a:noFill/>
                </a:ln>
                <a:solidFill>
                  <a:prstClr val="white"/>
                </a:solidFill>
                <a:effectLst/>
                <a:uLnTx/>
                <a:uFillTx/>
                <a:latin typeface="HURMEGEOMETRICSANS1-LIGHT" panose="020B0400020000000000" pitchFamily="34" charset="77"/>
                <a:ea typeface="+mn-ea"/>
                <a:cs typeface="+mn-cs"/>
              </a:rPr>
              <a:t>2*</a:t>
            </a:r>
            <a:endParaRPr kumimoji="0" lang="en-US" sz="14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9AD1EC"/>
                </a:solidFill>
                <a:effectLst/>
                <a:uLnTx/>
                <a:uFillTx/>
                <a:latin typeface="HURMEGEOMETRICSANS1-LIGHT" panose="020B0400020000000000" pitchFamily="34" charset="77"/>
                <a:ea typeface="+mn-ea"/>
                <a:cs typeface="+mn-cs"/>
              </a:rPr>
              <a:t>Less Plaque: </a:t>
            </a:r>
            <a:r>
              <a:rPr kumimoji="0" lang="en-US" sz="14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rPr>
              <a:t>6x higher odds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9AD1EC"/>
                </a:solidFill>
                <a:effectLst/>
                <a:uLnTx/>
                <a:uFillTx/>
                <a:latin typeface="HURMEGEOMETRICSANS1-LIGHT" panose="020B0400020000000000" pitchFamily="34" charset="77"/>
                <a:ea typeface="+mn-ea"/>
                <a:cs typeface="+mn-cs"/>
              </a:rPr>
              <a:t>Caries-free teeth: </a:t>
            </a:r>
            <a:r>
              <a:rPr kumimoji="0" lang="en-US" sz="14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rPr>
              <a:t>1.4x higher odds</a:t>
            </a:r>
          </a:p>
        </p:txBody>
      </p:sp>
      <p:sp>
        <p:nvSpPr>
          <p:cNvPr id="24" name="Textfeld 23">
            <a:extLst>
              <a:ext uri="{FF2B5EF4-FFF2-40B4-BE49-F238E27FC236}">
                <a16:creationId xmlns:a16="http://schemas.microsoft.com/office/drawing/2014/main" id="{5546F1D1-0E0A-CD08-1683-FAD5184391DD}"/>
              </a:ext>
            </a:extLst>
          </p:cNvPr>
          <p:cNvSpPr txBox="1"/>
          <p:nvPr/>
        </p:nvSpPr>
        <p:spPr>
          <a:xfrm>
            <a:off x="6208424" y="3512691"/>
            <a:ext cx="2880000" cy="227754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FFC000">
                    <a:lumMod val="40000"/>
                    <a:lumOff val="60000"/>
                  </a:srgbClr>
                </a:solidFill>
                <a:effectLst/>
                <a:uLnTx/>
                <a:uFillTx/>
                <a:latin typeface="HURMEGEOMETRICSANS1-LIGHT" panose="020B0400020000000000" pitchFamily="34" charset="77"/>
                <a:ea typeface="+mn-ea"/>
                <a:cs typeface="Gotham-Medium" pitchFamily="50" charset="0"/>
              </a:rPr>
              <a:t>3 </a:t>
            </a:r>
            <a:r>
              <a:rPr kumimoji="0" lang="en-US" sz="1400" b="0" i="0" u="none" strike="noStrike" kern="1200" cap="none" spc="0" normalizeH="0" baseline="0" noProof="0" dirty="0">
                <a:ln>
                  <a:noFill/>
                </a:ln>
                <a:solidFill>
                  <a:srgbClr val="FFC000">
                    <a:lumMod val="40000"/>
                    <a:lumOff val="60000"/>
                  </a:srgbClr>
                </a:solidFill>
                <a:effectLst/>
                <a:uLnTx/>
                <a:uFillTx/>
                <a:latin typeface="HURMEGEOMETRICSANS1-LIGHT" panose="020B0400020000000000" pitchFamily="34" charset="77"/>
                <a:ea typeface="+mn-ea"/>
                <a:cs typeface="+mn-cs"/>
              </a:rPr>
              <a:t>separate studies </a:t>
            </a:r>
            <a:r>
              <a:rPr kumimoji="0" lang="en-US" sz="14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on  safety for pediatric patients </a:t>
            </a:r>
            <a:r>
              <a:rPr kumimoji="0" lang="en-US" sz="1400" b="0" i="0" u="none" strike="noStrike" kern="1200" cap="none" spc="0" normalizeH="0" baseline="30000" noProof="0" dirty="0">
                <a:ln>
                  <a:noFill/>
                </a:ln>
                <a:solidFill>
                  <a:prstClr val="white"/>
                </a:solidFill>
                <a:effectLst/>
                <a:uLnTx/>
                <a:uFillTx/>
                <a:latin typeface="HURMEGEOMETRICSANS1-LIGHT" panose="020B0400020000000000" pitchFamily="34" charset="77"/>
                <a:ea typeface="+mn-ea"/>
                <a:cs typeface="+mn-cs"/>
              </a:rPr>
              <a:t>3-5</a:t>
            </a:r>
            <a:r>
              <a:rPr kumimoji="0" lang="en-US" sz="1400" b="0" i="0" u="none" strike="noStrike" kern="1200" cap="none" spc="0" normalizeH="0" baseline="30000" noProof="0" dirty="0">
                <a:ln>
                  <a:noFill/>
                </a:ln>
                <a:solidFill>
                  <a:prstClr val="white"/>
                </a:solidFill>
                <a:effectLst/>
                <a:uLnTx/>
                <a:uFillTx/>
                <a:latin typeface="HURMEGEOMETRICSANS1-LIGHT" panose="020B0400020000000000" pitchFamily="34" charset="77"/>
                <a:ea typeface="+mn-ea"/>
                <a:cs typeface="Gotham-Medium" pitchFamily="50" charset="0"/>
              </a:rPr>
              <a:t>*</a:t>
            </a:r>
            <a:endParaRPr kumimoji="0" lang="en-US" sz="14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FFC000">
                    <a:lumMod val="40000"/>
                    <a:lumOff val="60000"/>
                  </a:srgbClr>
                </a:solidFill>
                <a:effectLst/>
                <a:uLnTx/>
                <a:uFillTx/>
                <a:latin typeface="HURMEGEOMETRICSANS1-LIGHT" panose="020B0400020000000000" pitchFamily="34" charset="77"/>
                <a:ea typeface="+mn-ea"/>
                <a:cs typeface="+mn-cs"/>
              </a:rPr>
              <a:t>256 subjects</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FFC000">
                    <a:lumMod val="40000"/>
                    <a:lumOff val="60000"/>
                  </a:srgbClr>
                </a:solidFill>
                <a:effectLst/>
                <a:uLnTx/>
                <a:uFillTx/>
                <a:latin typeface="HURMEGEOMETRICSANS1-LIGHT" panose="020B0400020000000000" pitchFamily="34" charset="77"/>
                <a:ea typeface="+mn-ea"/>
                <a:cs typeface="+mn-cs"/>
              </a:rPr>
              <a:t>No adverse effects </a:t>
            </a:r>
            <a:r>
              <a:rPr kumimoji="0" lang="en-US" sz="14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on hard </a:t>
            </a:r>
            <a:br>
              <a:rPr kumimoji="0" lang="en-US" sz="14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br>
            <a:r>
              <a:rPr kumimoji="0" lang="en-US" sz="14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or soft tissues</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Gotham-Medium" pitchFamily="50" charset="0"/>
            </a:endParaRPr>
          </a:p>
        </p:txBody>
      </p:sp>
      <p:sp>
        <p:nvSpPr>
          <p:cNvPr id="25" name="Textfeld 24">
            <a:extLst>
              <a:ext uri="{FF2B5EF4-FFF2-40B4-BE49-F238E27FC236}">
                <a16:creationId xmlns:a16="http://schemas.microsoft.com/office/drawing/2014/main" id="{DA104678-AB69-A2AC-46F9-1E57F62E812C}"/>
              </a:ext>
            </a:extLst>
          </p:cNvPr>
          <p:cNvSpPr txBox="1"/>
          <p:nvPr/>
        </p:nvSpPr>
        <p:spPr>
          <a:xfrm>
            <a:off x="9083292" y="3512691"/>
            <a:ext cx="2880000" cy="29238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URMEGEOMETRICSANS1-SEMIBOLD" panose="020B0500020000000000" pitchFamily="34" charset="77"/>
                <a:ea typeface="+mn-ea"/>
                <a:cs typeface="Gotham-Medium" pitchFamily="50" charset="0"/>
              </a:rPr>
              <a:t>81</a:t>
            </a:r>
            <a:r>
              <a:rPr kumimoji="0" lang="en-US" sz="1400" b="1" i="0" u="none" strike="noStrike" kern="1200" cap="none" spc="0" normalizeH="0" baseline="0" noProof="0">
                <a:ln>
                  <a:noFill/>
                </a:ln>
                <a:solidFill>
                  <a:prstClr val="white"/>
                </a:solidFill>
                <a:effectLst/>
                <a:uLnTx/>
                <a:uFillTx/>
                <a:latin typeface="HURMEGEOMETRICSANS1-SEMIBOLD" panose="020B0500020000000000" pitchFamily="34" charset="77"/>
                <a:ea typeface="+mn-ea"/>
                <a:cs typeface="Gotham-Medium" pitchFamily="50" charset="0"/>
              </a:rPr>
              <a:t>% of parents</a:t>
            </a:r>
            <a:r>
              <a:rPr kumimoji="0" lang="en-US" sz="14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Gotham-Medium" pitchFamily="50" charset="0"/>
              </a:rPr>
              <a:t> </a:t>
            </a:r>
            <a:r>
              <a:rPr kumimoji="0" lang="en-US" sz="14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Gotham-Medium" pitchFamily="50" charset="0"/>
              </a:rPr>
              <a:t>thought the OR  brush was more effective </a:t>
            </a:r>
            <a:r>
              <a:rPr kumimoji="0" lang="en-US" sz="1400" b="0" i="0" u="none" strike="noStrike" kern="1200" cap="none" spc="0" normalizeH="0" baseline="30000" noProof="0" dirty="0">
                <a:ln>
                  <a:noFill/>
                </a:ln>
                <a:solidFill>
                  <a:prstClr val="white"/>
                </a:solidFill>
                <a:effectLst/>
                <a:uLnTx/>
                <a:uFillTx/>
                <a:latin typeface="HURMEGEOMETRICSANS1-LIGHT" panose="020B0400020000000000" pitchFamily="34" charset="77"/>
                <a:ea typeface="+mn-ea"/>
                <a:cs typeface="Gotham-Medium" pitchFamily="50" charset="0"/>
              </a:rPr>
              <a:t>3</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Gotham-Medium" pitchFamily="50"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URMEGEOMETRICSANS1-SEMIBOLD" panose="020B0500020000000000" pitchFamily="34" charset="77"/>
                <a:ea typeface="+mn-ea"/>
                <a:cs typeface="Gotham-Medium" pitchFamily="50" charset="0"/>
              </a:rPr>
              <a:t>74% of children agreed </a:t>
            </a:r>
            <a:r>
              <a:rPr kumimoji="0" lang="en-US" sz="14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Gotham-Medium" pitchFamily="50" charset="0"/>
              </a:rPr>
              <a:t>the OR brush was more fun to use </a:t>
            </a:r>
            <a:r>
              <a:rPr kumimoji="0" lang="en-US" sz="1400" b="0" i="0" u="none" strike="noStrike" kern="1200" cap="none" spc="0" normalizeH="0" baseline="30000" noProof="0" dirty="0">
                <a:ln>
                  <a:noFill/>
                </a:ln>
                <a:solidFill>
                  <a:prstClr val="white"/>
                </a:solidFill>
                <a:effectLst/>
                <a:uLnTx/>
                <a:uFillTx/>
                <a:latin typeface="HURMEGEOMETRICSANS1-LIGHT" panose="020B0400020000000000" pitchFamily="34" charset="77"/>
                <a:ea typeface="+mn-ea"/>
                <a:cs typeface="Gotham-Medium" pitchFamily="50" charset="0"/>
              </a:rPr>
              <a:t>3</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Gotham-Medium" pitchFamily="50"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URMEGEOMETRICSANS1-SEMIBOLD" panose="020B0500020000000000" pitchFamily="34" charset="77"/>
                <a:ea typeface="+mn-ea"/>
                <a:cs typeface="Gotham-Medium" pitchFamily="50" charset="0"/>
              </a:rPr>
              <a:t>80% of dental professionals </a:t>
            </a:r>
            <a:r>
              <a:rPr kumimoji="0" lang="en-US" sz="14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Gotham-Medium" pitchFamily="50" charset="0"/>
              </a:rPr>
              <a:t>felt strongly that they would recommend the OR brush for children</a:t>
            </a:r>
            <a:r>
              <a:rPr kumimoji="0" lang="en-US" sz="1400" b="0" i="0" u="none" strike="noStrike" kern="1200" cap="none" spc="0" normalizeH="0" baseline="30000" noProof="0" dirty="0">
                <a:ln>
                  <a:noFill/>
                </a:ln>
                <a:solidFill>
                  <a:prstClr val="white"/>
                </a:solidFill>
                <a:effectLst/>
                <a:uLnTx/>
                <a:uFillTx/>
                <a:latin typeface="HURMEGEOMETRICSANS1-LIGHT" panose="020B0400020000000000" pitchFamily="34" charset="77"/>
                <a:ea typeface="+mn-ea"/>
                <a:cs typeface="Gotham-Medium" pitchFamily="50" charset="0"/>
              </a:rPr>
              <a:t>3</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Gotham-Medium" pitchFamily="50" charset="0"/>
            </a:endParaRPr>
          </a:p>
        </p:txBody>
      </p:sp>
      <p:pic>
        <p:nvPicPr>
          <p:cNvPr id="27" name="Graphic 40" descr="Smiling face with no fill">
            <a:extLst>
              <a:ext uri="{FF2B5EF4-FFF2-40B4-BE49-F238E27FC236}">
                <a16:creationId xmlns:a16="http://schemas.microsoft.com/office/drawing/2014/main" id="{AE08B7D5-4B24-6A66-E994-A5D185D3CA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74812" y="1647899"/>
            <a:ext cx="1124906" cy="1124906"/>
          </a:xfrm>
          <a:prstGeom prst="rect">
            <a:avLst/>
          </a:prstGeom>
        </p:spPr>
      </p:pic>
      <p:pic>
        <p:nvPicPr>
          <p:cNvPr id="38" name="Grafik 37">
            <a:extLst>
              <a:ext uri="{FF2B5EF4-FFF2-40B4-BE49-F238E27FC236}">
                <a16:creationId xmlns:a16="http://schemas.microsoft.com/office/drawing/2014/main" id="{3B40864F-7A47-7860-3F50-8F621AD0DA53}"/>
              </a:ext>
            </a:extLst>
          </p:cNvPr>
          <p:cNvPicPr>
            <a:picLocks noChangeAspect="1"/>
          </p:cNvPicPr>
          <p:nvPr/>
        </p:nvPicPr>
        <p:blipFill>
          <a:blip r:embed="rId6"/>
          <a:stretch>
            <a:fillRect/>
          </a:stretch>
        </p:blipFill>
        <p:spPr>
          <a:xfrm>
            <a:off x="6857969" y="1665125"/>
            <a:ext cx="997477" cy="1118705"/>
          </a:xfrm>
          <a:prstGeom prst="rect">
            <a:avLst/>
          </a:prstGeom>
        </p:spPr>
      </p:pic>
      <p:pic>
        <p:nvPicPr>
          <p:cNvPr id="39" name="Grafik 38">
            <a:extLst>
              <a:ext uri="{FF2B5EF4-FFF2-40B4-BE49-F238E27FC236}">
                <a16:creationId xmlns:a16="http://schemas.microsoft.com/office/drawing/2014/main" id="{9C830356-C156-2B8C-0C70-0866FA25521B}"/>
              </a:ext>
            </a:extLst>
          </p:cNvPr>
          <p:cNvPicPr>
            <a:picLocks noChangeAspect="1"/>
          </p:cNvPicPr>
          <p:nvPr/>
        </p:nvPicPr>
        <p:blipFill>
          <a:blip r:embed="rId7"/>
          <a:stretch>
            <a:fillRect/>
          </a:stretch>
        </p:blipFill>
        <p:spPr>
          <a:xfrm>
            <a:off x="4012309" y="1731465"/>
            <a:ext cx="1154283" cy="962424"/>
          </a:xfrm>
          <a:prstGeom prst="rect">
            <a:avLst/>
          </a:prstGeom>
        </p:spPr>
      </p:pic>
      <p:pic>
        <p:nvPicPr>
          <p:cNvPr id="41" name="Grafik 40">
            <a:extLst>
              <a:ext uri="{FF2B5EF4-FFF2-40B4-BE49-F238E27FC236}">
                <a16:creationId xmlns:a16="http://schemas.microsoft.com/office/drawing/2014/main" id="{27F811D8-2B76-C3B8-4259-1D5FF8228C83}"/>
              </a:ext>
            </a:extLst>
          </p:cNvPr>
          <p:cNvPicPr>
            <a:picLocks noChangeAspect="1"/>
          </p:cNvPicPr>
          <p:nvPr/>
        </p:nvPicPr>
        <p:blipFill>
          <a:blip r:embed="rId8"/>
          <a:stretch>
            <a:fillRect/>
          </a:stretch>
        </p:blipFill>
        <p:spPr>
          <a:xfrm>
            <a:off x="1344654" y="1731465"/>
            <a:ext cx="502699" cy="939004"/>
          </a:xfrm>
          <a:prstGeom prst="rect">
            <a:avLst/>
          </a:prstGeom>
        </p:spPr>
      </p:pic>
      <p:sp>
        <p:nvSpPr>
          <p:cNvPr id="23" name="TextBox 39">
            <a:extLst>
              <a:ext uri="{FF2B5EF4-FFF2-40B4-BE49-F238E27FC236}">
                <a16:creationId xmlns:a16="http://schemas.microsoft.com/office/drawing/2014/main" id="{340C0582-E960-09E5-D7E2-22CF12FC8300}"/>
              </a:ext>
            </a:extLst>
          </p:cNvPr>
          <p:cNvSpPr txBox="1"/>
          <p:nvPr/>
        </p:nvSpPr>
        <p:spPr>
          <a:xfrm>
            <a:off x="527299" y="5828355"/>
            <a:ext cx="7150100" cy="107721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prstClr val="white"/>
                </a:solidFill>
                <a:effectLst/>
                <a:uLnTx/>
                <a:uFillTx/>
                <a:latin typeface="HURMEGEOMETRICSANS1-LIGHT" panose="020B0400020000000000" pitchFamily="34" charset="77"/>
                <a:ea typeface="+mn-ea"/>
                <a:cs typeface="+mn-cs"/>
              </a:rPr>
              <a:t>1 </a:t>
            </a: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Data on File, Publication in 2023;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prstClr val="white"/>
                </a:solidFill>
                <a:effectLst/>
                <a:uLnTx/>
                <a:uFillTx/>
                <a:latin typeface="HURMEGEOMETRICSANS1-LIGHT" panose="020B0400020000000000" pitchFamily="34" charset="77"/>
                <a:ea typeface="+mn-ea"/>
                <a:cs typeface="+mn-cs"/>
              </a:rPr>
              <a:t>2 </a:t>
            </a:r>
            <a:r>
              <a:rPr kumimoji="0" lang="en-US" sz="800" b="0" i="0" u="none" strike="noStrike" kern="1200" cap="none" spc="0" normalizeH="0" baseline="0" noProof="0" dirty="0" err="1">
                <a:ln>
                  <a:noFill/>
                </a:ln>
                <a:solidFill>
                  <a:prstClr val="white"/>
                </a:solidFill>
                <a:effectLst/>
                <a:uLnTx/>
                <a:uFillTx/>
                <a:latin typeface="HURMEGEOMETRICSANS1-LIGHT" panose="020B0400020000000000" pitchFamily="34" charset="77"/>
                <a:ea typeface="+mn-ea"/>
                <a:cs typeface="+mn-cs"/>
              </a:rPr>
              <a:t>Davidovich.et</a:t>
            </a: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 al, Int. J. Environ. Res. Public Health 2020, 17(22), 8595;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prstClr val="white"/>
                </a:solidFill>
                <a:effectLst/>
                <a:uLnTx/>
                <a:uFillTx/>
                <a:latin typeface="HURMEGEOMETRICSANS1-LIGHT" panose="020B0400020000000000" pitchFamily="34" charset="77"/>
                <a:ea typeface="+mn-ea"/>
                <a:cs typeface="+mn-cs"/>
              </a:rPr>
              <a:t>3</a:t>
            </a: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 Nowak et al. Compendium 23(3): Suppl2:25-32, 2002;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prstClr val="white"/>
                </a:solidFill>
                <a:effectLst/>
                <a:uLnTx/>
                <a:uFillTx/>
                <a:latin typeface="HURMEGEOMETRICSANS1-LIGHT" panose="020B0400020000000000" pitchFamily="34" charset="77"/>
                <a:ea typeface="+mn-ea"/>
                <a:cs typeface="+mn-cs"/>
              </a:rPr>
              <a:t>4 </a:t>
            </a: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https://</a:t>
            </a:r>
            <a:r>
              <a:rPr kumimoji="0" lang="en-US" sz="800" b="0" i="0" u="none" strike="noStrike" kern="1200" cap="none" spc="0" normalizeH="0" baseline="0" noProof="0" dirty="0" err="1">
                <a:ln>
                  <a:noFill/>
                </a:ln>
                <a:solidFill>
                  <a:prstClr val="white"/>
                </a:solidFill>
                <a:effectLst/>
                <a:uLnTx/>
                <a:uFillTx/>
                <a:latin typeface="HURMEGEOMETRICSANS1-LIGHT" panose="020B0400020000000000" pitchFamily="34" charset="77"/>
                <a:ea typeface="+mn-ea"/>
                <a:cs typeface="+mn-cs"/>
              </a:rPr>
              <a:t>www.dentalcare.com</a:t>
            </a: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/-/media/</a:t>
            </a:r>
            <a:r>
              <a:rPr kumimoji="0" lang="en-US" sz="800" b="0" i="0" u="none" strike="noStrike" kern="1200" cap="none" spc="0" normalizeH="0" baseline="0" noProof="0" dirty="0" err="1">
                <a:ln>
                  <a:noFill/>
                </a:ln>
                <a:solidFill>
                  <a:prstClr val="white"/>
                </a:solidFill>
                <a:effectLst/>
                <a:uLnTx/>
                <a:uFillTx/>
                <a:latin typeface="HURMEGEOMETRICSANS1-LIGHT" panose="020B0400020000000000" pitchFamily="34" charset="77"/>
                <a:ea typeface="+mn-ea"/>
                <a:cs typeface="+mn-cs"/>
              </a:rPr>
              <a:t>dentalcareus</a:t>
            </a: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/research/pdf/</a:t>
            </a:r>
            <a:r>
              <a:rPr kumimoji="0" lang="en-US" sz="800" b="0" i="0" u="none" strike="noStrike" kern="1200" cap="none" spc="0" normalizeH="0" baseline="0" noProof="0" dirty="0" err="1">
                <a:ln>
                  <a:noFill/>
                </a:ln>
                <a:solidFill>
                  <a:prstClr val="white"/>
                </a:solidFill>
                <a:effectLst/>
                <a:uLnTx/>
                <a:uFillTx/>
                <a:latin typeface="HURMEGEOMETRICSANS1-LIGHT" panose="020B0400020000000000" pitchFamily="34" charset="77"/>
                <a:ea typeface="+mn-ea"/>
                <a:cs typeface="+mn-cs"/>
              </a:rPr>
              <a:t>ca_power</a:t>
            </a: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a:t>
            </a:r>
            <a:r>
              <a:rPr kumimoji="0" lang="en-US" sz="800" b="0" i="0" u="none" strike="noStrike" kern="1200" cap="none" spc="0" normalizeH="0" baseline="0" noProof="0" dirty="0" err="1">
                <a:ln>
                  <a:noFill/>
                </a:ln>
                <a:solidFill>
                  <a:prstClr val="white"/>
                </a:solidFill>
                <a:effectLst/>
                <a:uLnTx/>
                <a:uFillTx/>
                <a:latin typeface="HURMEGEOMETRICSANS1-LIGHT" panose="020B0400020000000000" pitchFamily="34" charset="77"/>
                <a:ea typeface="+mn-ea"/>
                <a:cs typeface="+mn-cs"/>
              </a:rPr>
              <a:t>garciagodoy.pdf?la</a:t>
            </a: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a:t>
            </a:r>
            <a:r>
              <a:rPr kumimoji="0" lang="en-US" sz="800" b="0" i="0" u="none" strike="noStrike" kern="1200" cap="none" spc="0" normalizeH="0" baseline="0" noProof="0" dirty="0" err="1">
                <a:ln>
                  <a:noFill/>
                </a:ln>
                <a:solidFill>
                  <a:prstClr val="white"/>
                </a:solidFill>
                <a:effectLst/>
                <a:uLnTx/>
                <a:uFillTx/>
                <a:latin typeface="HURMEGEOMETRICSANS1-LIGHT" panose="020B0400020000000000" pitchFamily="34" charset="77"/>
                <a:ea typeface="+mn-ea"/>
                <a:cs typeface="+mn-cs"/>
              </a:rPr>
              <a:t>en&amp;v</a:t>
            </a: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=1-201604250926;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prstClr val="white"/>
                </a:solidFill>
                <a:effectLst/>
                <a:uLnTx/>
                <a:uFillTx/>
                <a:latin typeface="HURMEGEOMETRICSANS1-LIGHT" panose="020B0400020000000000" pitchFamily="34" charset="77"/>
                <a:ea typeface="+mn-ea"/>
                <a:cs typeface="+mn-cs"/>
              </a:rPr>
              <a:t>5</a:t>
            </a: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 https://</a:t>
            </a:r>
            <a:r>
              <a:rPr kumimoji="0" lang="en-US" sz="800" b="0" i="0" u="none" strike="noStrike" kern="1200" cap="none" spc="0" normalizeH="0" baseline="0" noProof="0" dirty="0" err="1">
                <a:ln>
                  <a:noFill/>
                </a:ln>
                <a:solidFill>
                  <a:prstClr val="white"/>
                </a:solidFill>
                <a:effectLst/>
                <a:uLnTx/>
                <a:uFillTx/>
                <a:latin typeface="HURMEGEOMETRICSANS1-LIGHT" panose="020B0400020000000000" pitchFamily="34" charset="77"/>
                <a:ea typeface="+mn-ea"/>
                <a:cs typeface="+mn-cs"/>
              </a:rPr>
              <a:t>www.dentalcare.com</a:t>
            </a: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/-/media/</a:t>
            </a:r>
            <a:r>
              <a:rPr kumimoji="0" lang="en-US" sz="800" b="0" i="0" u="none" strike="noStrike" kern="1200" cap="none" spc="0" normalizeH="0" baseline="0" noProof="0" dirty="0" err="1">
                <a:ln>
                  <a:noFill/>
                </a:ln>
                <a:solidFill>
                  <a:prstClr val="white"/>
                </a:solidFill>
                <a:effectLst/>
                <a:uLnTx/>
                <a:uFillTx/>
                <a:latin typeface="HURMEGEOMETRICSANS1-LIGHT" panose="020B0400020000000000" pitchFamily="34" charset="77"/>
                <a:ea typeface="+mn-ea"/>
                <a:cs typeface="+mn-cs"/>
              </a:rPr>
              <a:t>dentalcareus</a:t>
            </a: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/research/pdf/vitality/grossman1997.pdf?la=</a:t>
            </a:r>
            <a:r>
              <a:rPr kumimoji="0" lang="en-US" sz="800" b="0" i="0" u="none" strike="noStrike" kern="1200" cap="none" spc="0" normalizeH="0" baseline="0" noProof="0" dirty="0" err="1">
                <a:ln>
                  <a:noFill/>
                </a:ln>
                <a:solidFill>
                  <a:prstClr val="white"/>
                </a:solidFill>
                <a:effectLst/>
                <a:uLnTx/>
                <a:uFillTx/>
                <a:latin typeface="HURMEGEOMETRICSANS1-LIGHT" panose="020B0400020000000000" pitchFamily="34" charset="77"/>
                <a:ea typeface="+mn-ea"/>
                <a:cs typeface="+mn-cs"/>
              </a:rPr>
              <a:t>en&amp;v</a:t>
            </a: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=1-201604251004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 Versus manual t</a:t>
            </a:r>
            <a:r>
              <a:rPr kumimoji="0" lang="en-US" sz="800" b="0" i="0" u="none" strike="noStrike" kern="1200" cap="none" spc="0" normalizeH="0" baseline="0" noProof="0" dirty="0" err="1">
                <a:ln>
                  <a:noFill/>
                </a:ln>
                <a:solidFill>
                  <a:prstClr val="white"/>
                </a:solidFill>
                <a:effectLst/>
                <a:uLnTx/>
                <a:uFillTx/>
                <a:latin typeface="HURMEGEOMETRICSANS1-LIGHT" panose="020B0400020000000000" pitchFamily="34" charset="77"/>
                <a:ea typeface="+mn-ea"/>
                <a:cs typeface="+mn-cs"/>
              </a:rPr>
              <a:t>oothbrush</a:t>
            </a:r>
            <a:endPar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 Practice-based study involving 13 dental offices and a total of 154 children aged 4 to 9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endParaRPr>
          </a:p>
        </p:txBody>
      </p:sp>
      <p:sp>
        <p:nvSpPr>
          <p:cNvPr id="26" name="Oval 25">
            <a:extLst>
              <a:ext uri="{FF2B5EF4-FFF2-40B4-BE49-F238E27FC236}">
                <a16:creationId xmlns:a16="http://schemas.microsoft.com/office/drawing/2014/main" id="{D3845F17-1D1F-BBFA-046E-0A6920C73DAD}"/>
              </a:ext>
            </a:extLst>
          </p:cNvPr>
          <p:cNvSpPr/>
          <p:nvPr/>
        </p:nvSpPr>
        <p:spPr>
          <a:xfrm>
            <a:off x="757273" y="1467913"/>
            <a:ext cx="1691212" cy="1691212"/>
          </a:xfrm>
          <a:prstGeom prst="ellipse">
            <a:avLst/>
          </a:prstGeom>
          <a:noFill/>
          <a:ln w="19050">
            <a:solidFill>
              <a:srgbClr val="E459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E459A0"/>
              </a:solidFill>
              <a:effectLst/>
              <a:uLnTx/>
              <a:uFillTx/>
              <a:latin typeface="Calibri" panose="020F0502020204030204"/>
              <a:ea typeface="+mn-ea"/>
              <a:cs typeface="+mn-cs"/>
            </a:endParaRPr>
          </a:p>
        </p:txBody>
      </p:sp>
      <p:sp>
        <p:nvSpPr>
          <p:cNvPr id="28" name="Textfeld 65">
            <a:extLst>
              <a:ext uri="{FF2B5EF4-FFF2-40B4-BE49-F238E27FC236}">
                <a16:creationId xmlns:a16="http://schemas.microsoft.com/office/drawing/2014/main" id="{4A1D856E-65E4-4CB4-4B42-B1062012835E}"/>
              </a:ext>
            </a:extLst>
          </p:cNvPr>
          <p:cNvSpPr txBox="1"/>
          <p:nvPr/>
        </p:nvSpPr>
        <p:spPr>
          <a:xfrm>
            <a:off x="3755734" y="2693889"/>
            <a:ext cx="1598453"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9AD1EC"/>
                </a:solidFill>
                <a:effectLst/>
                <a:uLnTx/>
                <a:uFillTx/>
                <a:latin typeface="HURMEGEOMETRICSANS1-SEMIBOLD" panose="020B0500020000000000" pitchFamily="34" charset="77"/>
                <a:ea typeface="+mn-ea"/>
                <a:cs typeface="+mn-cs"/>
              </a:rPr>
              <a:t>IMPACT</a:t>
            </a:r>
          </a:p>
        </p:txBody>
      </p:sp>
      <p:cxnSp>
        <p:nvCxnSpPr>
          <p:cNvPr id="33" name="Gerade Verbindung 32">
            <a:extLst>
              <a:ext uri="{FF2B5EF4-FFF2-40B4-BE49-F238E27FC236}">
                <a16:creationId xmlns:a16="http://schemas.microsoft.com/office/drawing/2014/main" id="{2BC6EA60-DEE2-5185-BF92-EB85919A8A20}"/>
              </a:ext>
            </a:extLst>
          </p:cNvPr>
          <p:cNvCxnSpPr>
            <a:cxnSpLocks/>
          </p:cNvCxnSpPr>
          <p:nvPr/>
        </p:nvCxnSpPr>
        <p:spPr>
          <a:xfrm>
            <a:off x="4554960" y="3159125"/>
            <a:ext cx="0" cy="269875"/>
          </a:xfrm>
          <a:prstGeom prst="line">
            <a:avLst/>
          </a:prstGeom>
          <a:ln w="19050" cap="rnd">
            <a:solidFill>
              <a:srgbClr val="9AD1EC"/>
            </a:solidFill>
            <a:round/>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49CCE392-2F3A-AE10-D6E2-6431E345E80B}"/>
              </a:ext>
            </a:extLst>
          </p:cNvPr>
          <p:cNvSpPr/>
          <p:nvPr/>
        </p:nvSpPr>
        <p:spPr>
          <a:xfrm>
            <a:off x="3716230" y="1467913"/>
            <a:ext cx="1691212" cy="1691212"/>
          </a:xfrm>
          <a:prstGeom prst="ellipse">
            <a:avLst/>
          </a:prstGeom>
          <a:noFill/>
          <a:ln w="19050">
            <a:solidFill>
              <a:srgbClr val="9AD1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E459A0"/>
              </a:solidFill>
              <a:effectLst/>
              <a:uLnTx/>
              <a:uFillTx/>
              <a:latin typeface="Calibri" panose="020F0502020204030204"/>
              <a:ea typeface="+mn-ea"/>
              <a:cs typeface="+mn-cs"/>
            </a:endParaRPr>
          </a:p>
        </p:txBody>
      </p:sp>
      <p:sp>
        <p:nvSpPr>
          <p:cNvPr id="37" name="Textfeld 65">
            <a:extLst>
              <a:ext uri="{FF2B5EF4-FFF2-40B4-BE49-F238E27FC236}">
                <a16:creationId xmlns:a16="http://schemas.microsoft.com/office/drawing/2014/main" id="{3E858C27-0DCC-5DEF-2340-8C47CC1C98C3}"/>
              </a:ext>
            </a:extLst>
          </p:cNvPr>
          <p:cNvSpPr txBox="1"/>
          <p:nvPr/>
        </p:nvSpPr>
        <p:spPr>
          <a:xfrm>
            <a:off x="6564248" y="2693889"/>
            <a:ext cx="1598453"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C000">
                    <a:lumMod val="40000"/>
                    <a:lumOff val="60000"/>
                  </a:srgbClr>
                </a:solidFill>
                <a:effectLst/>
                <a:uLnTx/>
                <a:uFillTx/>
                <a:latin typeface="HURMEGEOMETRICSANS1-SEMIBOLD" panose="020B0500020000000000" pitchFamily="34" charset="77"/>
                <a:ea typeface="+mn-ea"/>
                <a:cs typeface="+mn-cs"/>
              </a:rPr>
              <a:t>SAFETY</a:t>
            </a:r>
          </a:p>
        </p:txBody>
      </p:sp>
      <p:cxnSp>
        <p:nvCxnSpPr>
          <p:cNvPr id="40" name="Gerade Verbindung 39">
            <a:extLst>
              <a:ext uri="{FF2B5EF4-FFF2-40B4-BE49-F238E27FC236}">
                <a16:creationId xmlns:a16="http://schemas.microsoft.com/office/drawing/2014/main" id="{EF89101F-76A6-A70A-D64E-BFB257896C8A}"/>
              </a:ext>
            </a:extLst>
          </p:cNvPr>
          <p:cNvCxnSpPr>
            <a:cxnSpLocks/>
          </p:cNvCxnSpPr>
          <p:nvPr/>
        </p:nvCxnSpPr>
        <p:spPr>
          <a:xfrm>
            <a:off x="7363474" y="3159125"/>
            <a:ext cx="0" cy="269875"/>
          </a:xfrm>
          <a:prstGeom prst="line">
            <a:avLst/>
          </a:prstGeom>
          <a:ln w="19050" cap="rnd">
            <a:solidFill>
              <a:schemeClr val="accent4">
                <a:lumMod val="40000"/>
                <a:lumOff val="60000"/>
              </a:schemeClr>
            </a:solidFill>
            <a:round/>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C7C4889F-5BC5-7806-24AC-4119BB9F36D4}"/>
              </a:ext>
            </a:extLst>
          </p:cNvPr>
          <p:cNvSpPr/>
          <p:nvPr/>
        </p:nvSpPr>
        <p:spPr>
          <a:xfrm>
            <a:off x="6524744" y="1467913"/>
            <a:ext cx="1691212" cy="1691212"/>
          </a:xfrm>
          <a:prstGeom prst="ellipse">
            <a:avLst/>
          </a:prstGeom>
          <a:no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E459A0"/>
              </a:solidFill>
              <a:effectLst/>
              <a:uLnTx/>
              <a:uFillTx/>
              <a:latin typeface="Calibri" panose="020F0502020204030204"/>
              <a:ea typeface="+mn-ea"/>
              <a:cs typeface="+mn-cs"/>
            </a:endParaRPr>
          </a:p>
        </p:txBody>
      </p:sp>
      <p:sp>
        <p:nvSpPr>
          <p:cNvPr id="43" name="Textfeld 65">
            <a:extLst>
              <a:ext uri="{FF2B5EF4-FFF2-40B4-BE49-F238E27FC236}">
                <a16:creationId xmlns:a16="http://schemas.microsoft.com/office/drawing/2014/main" id="{68EC8414-9D25-C21C-4634-DEA04472CF66}"/>
              </a:ext>
            </a:extLst>
          </p:cNvPr>
          <p:cNvSpPr txBox="1"/>
          <p:nvPr/>
        </p:nvSpPr>
        <p:spPr>
          <a:xfrm>
            <a:off x="9541208" y="2675960"/>
            <a:ext cx="1598453"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white"/>
                </a:solidFill>
                <a:effectLst/>
                <a:uLnTx/>
                <a:uFillTx/>
                <a:latin typeface="HURMEGEOMETRICSANS1-SEMIBOLD" panose="020B0500020000000000" pitchFamily="34" charset="77"/>
                <a:ea typeface="+mn-ea"/>
                <a:cs typeface="+mn-cs"/>
              </a:rPr>
              <a:t>ACCEPTANCE</a:t>
            </a:r>
          </a:p>
        </p:txBody>
      </p:sp>
      <p:cxnSp>
        <p:nvCxnSpPr>
          <p:cNvPr id="44" name="Gerade Verbindung 43">
            <a:extLst>
              <a:ext uri="{FF2B5EF4-FFF2-40B4-BE49-F238E27FC236}">
                <a16:creationId xmlns:a16="http://schemas.microsoft.com/office/drawing/2014/main" id="{9AA93928-393C-B480-A539-079963D048AC}"/>
              </a:ext>
            </a:extLst>
          </p:cNvPr>
          <p:cNvCxnSpPr>
            <a:cxnSpLocks/>
          </p:cNvCxnSpPr>
          <p:nvPr/>
        </p:nvCxnSpPr>
        <p:spPr>
          <a:xfrm>
            <a:off x="10304574" y="3159125"/>
            <a:ext cx="0" cy="269875"/>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9026BE6E-923B-0207-5C95-207D8EB1D238}"/>
              </a:ext>
            </a:extLst>
          </p:cNvPr>
          <p:cNvSpPr/>
          <p:nvPr/>
        </p:nvSpPr>
        <p:spPr>
          <a:xfrm>
            <a:off x="9465844" y="1467913"/>
            <a:ext cx="1691212" cy="169121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E459A0"/>
              </a:solidFill>
              <a:effectLst/>
              <a:uLnTx/>
              <a:uFillTx/>
              <a:latin typeface="Calibri" panose="020F0502020204030204"/>
              <a:ea typeface="+mn-ea"/>
              <a:cs typeface="+mn-cs"/>
            </a:endParaRPr>
          </a:p>
        </p:txBody>
      </p:sp>
      <p:sp>
        <p:nvSpPr>
          <p:cNvPr id="48" name="Titel 1">
            <a:extLst>
              <a:ext uri="{FF2B5EF4-FFF2-40B4-BE49-F238E27FC236}">
                <a16:creationId xmlns:a16="http://schemas.microsoft.com/office/drawing/2014/main" id="{FB381188-ED58-AD81-34C5-A4F0FAE304CB}"/>
              </a:ext>
            </a:extLst>
          </p:cNvPr>
          <p:cNvSpPr txBox="1">
            <a:spLocks/>
          </p:cNvSpPr>
          <p:nvPr/>
        </p:nvSpPr>
        <p:spPr>
          <a:xfrm>
            <a:off x="548999" y="226997"/>
            <a:ext cx="9225813" cy="678905"/>
          </a:xfrm>
          <a:prstGeom prst="rect">
            <a:avLst/>
          </a:prstGeom>
        </p:spPr>
        <p:txBody>
          <a:bodyPr anchor="t">
            <a:noAutofit/>
          </a:bodyPr>
          <a:lstStyle>
            <a:lvl1pPr algn="l" defTabSz="914400" rtl="0" eaLnBrk="1" latinLnBrk="0" hangingPunct="1">
              <a:lnSpc>
                <a:spcPct val="100000"/>
              </a:lnSpc>
              <a:spcBef>
                <a:spcPct val="0"/>
              </a:spcBef>
              <a:buNone/>
              <a:defRPr sz="2000" b="1" i="0" kern="1200" dirty="0">
                <a:solidFill>
                  <a:schemeClr val="bg1"/>
                </a:solidFill>
                <a:latin typeface="HURMEGEOMETRICSANS1-SEMIBOLD" panose="020B0400020000000000" pitchFamily="34" charset="77"/>
                <a:ea typeface="+mn-ea"/>
                <a:cs typeface="+mn-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HURMEGEOMETRICSANS1-SEMIBOLD" panose="020B0400020000000000" pitchFamily="34" charset="77"/>
                <a:ea typeface="+mn-ea"/>
                <a:cs typeface="+mn-cs"/>
              </a:rPr>
              <a:t>EFFICACY, IMPACT, SAFETY AND ACCEPTANCE </a:t>
            </a:r>
            <a:br>
              <a:rPr kumimoji="0" lang="en-US" sz="2000" b="1" i="0" u="none" strike="noStrike" kern="1200" cap="none" spc="0" normalizeH="0" baseline="0" noProof="0" dirty="0">
                <a:ln>
                  <a:noFill/>
                </a:ln>
                <a:solidFill>
                  <a:srgbClr val="FFFFFF"/>
                </a:solidFill>
                <a:effectLst/>
                <a:uLnTx/>
                <a:uFillTx/>
                <a:latin typeface="HURMEGEOMETRICSANS1-SEMIBOLD" panose="020B0400020000000000" pitchFamily="34" charset="77"/>
                <a:ea typeface="+mn-ea"/>
                <a:cs typeface="+mn-cs"/>
              </a:rPr>
            </a:br>
            <a:r>
              <a:rPr kumimoji="0" lang="en-US" sz="2000" b="0" i="0" u="none" strike="noStrike" kern="1200" cap="none" spc="0" normalizeH="0" baseline="0" noProof="0" dirty="0">
                <a:ln>
                  <a:noFill/>
                </a:ln>
                <a:solidFill>
                  <a:srgbClr val="FFFFFF"/>
                </a:solidFill>
                <a:effectLst/>
                <a:uLnTx/>
                <a:uFillTx/>
                <a:latin typeface="HURMEGEOMETRICSANS1-LIGHT" panose="020B0400020000000000" pitchFamily="34" charset="77"/>
                <a:ea typeface="+mn-ea"/>
                <a:cs typeface="+mn-cs"/>
              </a:rPr>
              <a:t>OF OSCILLATION ROTATION TECHNOLOGY FOR PEDIATRIC PATIENTS</a:t>
            </a:r>
            <a:br>
              <a:rPr kumimoji="0" lang="en-US" sz="2000" b="0" i="0" u="none" strike="noStrike" kern="1200" cap="none" spc="0" normalizeH="0" baseline="0" noProof="0" dirty="0">
                <a:ln>
                  <a:noFill/>
                </a:ln>
                <a:solidFill>
                  <a:srgbClr val="FFFFFF"/>
                </a:solidFill>
                <a:effectLst/>
                <a:uLnTx/>
                <a:uFillTx/>
                <a:latin typeface="HURMEGEOMETRICSANS1-LIGHT" panose="020B0400020000000000" pitchFamily="34" charset="77"/>
                <a:ea typeface="+mn-ea"/>
                <a:cs typeface="+mn-cs"/>
              </a:rPr>
            </a:br>
            <a:endParaRPr kumimoji="0" lang="en-US" sz="2000" b="0" i="0" u="none" strike="noStrike" kern="1200" cap="none" spc="0" normalizeH="0" baseline="30000" noProof="0" dirty="0">
              <a:ln>
                <a:noFill/>
              </a:ln>
              <a:solidFill>
                <a:prstClr val="white"/>
              </a:solidFill>
              <a:effectLst/>
              <a:uLnTx/>
              <a:uFillTx/>
              <a:latin typeface="HURMEGEOMETRICSANS1-LIGHT" panose="020B0400020000000000" pitchFamily="34" charset="77"/>
              <a:ea typeface="+mn-ea"/>
              <a:cs typeface="+mn-cs"/>
            </a:endParaRPr>
          </a:p>
        </p:txBody>
      </p:sp>
    </p:spTree>
    <p:extLst>
      <p:ext uri="{BB962C8B-B14F-4D97-AF65-F5344CB8AC3E}">
        <p14:creationId xmlns:p14="http://schemas.microsoft.com/office/powerpoint/2010/main" val="162428597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03D14AD-D8AB-B119-691C-B53F4CB1A01A}"/>
              </a:ext>
            </a:extLst>
          </p:cNvPr>
          <p:cNvPicPr>
            <a:picLocks noChangeAspect="1"/>
          </p:cNvPicPr>
          <p:nvPr/>
        </p:nvPicPr>
        <p:blipFill rotWithShape="1">
          <a:blip r:embed="rId3">
            <a:extLst>
              <a:ext uri="{28A0092B-C50C-407E-A947-70E740481C1C}">
                <a14:useLocalDpi xmlns:a14="http://schemas.microsoft.com/office/drawing/2010/main" val="0"/>
              </a:ext>
            </a:extLst>
          </a:blip>
          <a:srcRect t="3059" r="3059"/>
          <a:stretch/>
        </p:blipFill>
        <p:spPr>
          <a:xfrm>
            <a:off x="3450435" y="1028700"/>
            <a:ext cx="8752864" cy="5829301"/>
          </a:xfrm>
          <a:prstGeom prst="rect">
            <a:avLst/>
          </a:prstGeom>
        </p:spPr>
      </p:pic>
      <p:sp>
        <p:nvSpPr>
          <p:cNvPr id="3" name="Rectangle 1">
            <a:extLst>
              <a:ext uri="{FF2B5EF4-FFF2-40B4-BE49-F238E27FC236}">
                <a16:creationId xmlns:a16="http://schemas.microsoft.com/office/drawing/2014/main" id="{92533B1E-498B-EC0D-80F1-77172A8DE9B1}"/>
              </a:ext>
            </a:extLst>
          </p:cNvPr>
          <p:cNvSpPr/>
          <p:nvPr/>
        </p:nvSpPr>
        <p:spPr>
          <a:xfrm>
            <a:off x="538840" y="6449052"/>
            <a:ext cx="3467616"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Hurme Geometric Sans 1" panose="020B0500020000000000" pitchFamily="34" charset="77"/>
                <a:ea typeface="+mn-ea"/>
                <a:cs typeface="+mn-cs"/>
              </a:rPr>
              <a:t>¹ Hall-Scullin et al. Journal of Dental Research 2017, Vol. 96(7) 762–767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Hurme Geometric Sans 1" panose="020B0500020000000000" pitchFamily="34" charset="77"/>
                <a:ea typeface="+mn-ea"/>
                <a:cs typeface="+mn-cs"/>
              </a:rPr>
              <a:t>* Versus 22% of children with caries-free primary teeth</a:t>
            </a:r>
          </a:p>
        </p:txBody>
      </p:sp>
      <p:grpSp>
        <p:nvGrpSpPr>
          <p:cNvPr id="9" name="Gruppieren 8">
            <a:extLst>
              <a:ext uri="{FF2B5EF4-FFF2-40B4-BE49-F238E27FC236}">
                <a16:creationId xmlns:a16="http://schemas.microsoft.com/office/drawing/2014/main" id="{2AAAB905-2A3C-DDBD-1738-95C37BDA0E53}"/>
              </a:ext>
            </a:extLst>
          </p:cNvPr>
          <p:cNvGrpSpPr/>
          <p:nvPr/>
        </p:nvGrpSpPr>
        <p:grpSpPr>
          <a:xfrm>
            <a:off x="549000" y="1548786"/>
            <a:ext cx="4525599" cy="717094"/>
            <a:chOff x="1992843" y="2053080"/>
            <a:chExt cx="4525599" cy="717094"/>
          </a:xfrm>
        </p:grpSpPr>
        <p:grpSp>
          <p:nvGrpSpPr>
            <p:cNvPr id="11" name="Gruppieren 10">
              <a:extLst>
                <a:ext uri="{FF2B5EF4-FFF2-40B4-BE49-F238E27FC236}">
                  <a16:creationId xmlns:a16="http://schemas.microsoft.com/office/drawing/2014/main" id="{D1D2A4F0-F60F-6DB2-07E0-E0AC9BC5A0F4}"/>
                </a:ext>
              </a:extLst>
            </p:cNvPr>
            <p:cNvGrpSpPr/>
            <p:nvPr/>
          </p:nvGrpSpPr>
          <p:grpSpPr>
            <a:xfrm>
              <a:off x="1992843" y="2053080"/>
              <a:ext cx="4525599" cy="717094"/>
              <a:chOff x="2412181" y="5812221"/>
              <a:chExt cx="5868178" cy="929829"/>
            </a:xfrm>
          </p:grpSpPr>
          <p:sp>
            <p:nvSpPr>
              <p:cNvPr id="13" name="Rechteck 12">
                <a:extLst>
                  <a:ext uri="{FF2B5EF4-FFF2-40B4-BE49-F238E27FC236}">
                    <a16:creationId xmlns:a16="http://schemas.microsoft.com/office/drawing/2014/main" id="{3581E75E-8BB2-32AE-5343-E08FDDB5D2DE}"/>
                  </a:ext>
                </a:extLst>
              </p:cNvPr>
              <p:cNvSpPr/>
              <p:nvPr/>
            </p:nvSpPr>
            <p:spPr>
              <a:xfrm>
                <a:off x="2877096" y="5812221"/>
                <a:ext cx="4957469" cy="929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70A9A0C-9711-B22D-17EC-27849C0F93FD}"/>
                  </a:ext>
                </a:extLst>
              </p:cNvPr>
              <p:cNvSpPr/>
              <p:nvPr/>
            </p:nvSpPr>
            <p:spPr>
              <a:xfrm>
                <a:off x="7350530" y="5812221"/>
                <a:ext cx="929829" cy="929829"/>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4BAE9E72-568D-3622-630C-00DF090237B5}"/>
                  </a:ext>
                </a:extLst>
              </p:cNvPr>
              <p:cNvSpPr/>
              <p:nvPr/>
            </p:nvSpPr>
            <p:spPr>
              <a:xfrm>
                <a:off x="2412181" y="5812221"/>
                <a:ext cx="929829" cy="929829"/>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 name="Rectangle 9">
              <a:extLst>
                <a:ext uri="{FF2B5EF4-FFF2-40B4-BE49-F238E27FC236}">
                  <a16:creationId xmlns:a16="http://schemas.microsoft.com/office/drawing/2014/main" id="{675F5E9E-419E-E3C2-1023-ACF7CD5BAAFC}"/>
                </a:ext>
              </a:extLst>
            </p:cNvPr>
            <p:cNvSpPr/>
            <p:nvPr/>
          </p:nvSpPr>
          <p:spPr>
            <a:xfrm>
              <a:off x="2188689" y="2135821"/>
              <a:ext cx="4264051" cy="523220"/>
            </a:xfrm>
            <a:prstGeom prst="rect">
              <a:avLst/>
            </a:prstGeom>
          </p:spPr>
          <p:txBody>
            <a:bodyPr wrap="square">
              <a:spAutoFit/>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1400" b="1" i="0" u="none" strike="noStrike" kern="1200" cap="none" spc="0" normalizeH="0" baseline="0" noProof="0" dirty="0">
                  <a:ln>
                    <a:noFill/>
                  </a:ln>
                  <a:solidFill>
                    <a:srgbClr val="001F60"/>
                  </a:solidFill>
                  <a:effectLst/>
                  <a:uLnTx/>
                  <a:uFillTx/>
                  <a:latin typeface="HURMEGEOMETRICSANS1-SEMIBOLD" panose="020B0400020000000000" pitchFamily="34" charset="77"/>
                  <a:ea typeface="+mn-ea"/>
                  <a:cs typeface="+mn-cs"/>
                </a:rPr>
                <a:t>56% OF CHILDREN WITH CAVITIES </a:t>
              </a:r>
              <a:r>
                <a:rPr kumimoji="0" lang="en-US" sz="1400" b="0" i="0" u="none" strike="noStrike" kern="1200" cap="none" spc="0" normalizeH="0" baseline="0" noProof="0" dirty="0">
                  <a:ln>
                    <a:noFill/>
                  </a:ln>
                  <a:solidFill>
                    <a:srgbClr val="001F60"/>
                  </a:solidFill>
                  <a:effectLst/>
                  <a:uLnTx/>
                  <a:uFillTx/>
                  <a:latin typeface="HURMEGEOMETRICSANS1-LIGHT" panose="020B0400020000000000"/>
                  <a:ea typeface="+mn-ea"/>
                  <a:cs typeface="+mn-cs"/>
                </a:rPr>
                <a:t>in primary teeth develop cavities in permanent teeth.</a:t>
              </a:r>
              <a:r>
                <a:rPr kumimoji="0" lang="en-US" sz="1400" b="0" i="0" u="none" strike="noStrike" kern="1200" cap="none" spc="0" normalizeH="0" baseline="30000" noProof="0" dirty="0">
                  <a:ln>
                    <a:noFill/>
                  </a:ln>
                  <a:solidFill>
                    <a:srgbClr val="001F60"/>
                  </a:solidFill>
                  <a:effectLst/>
                  <a:uLnTx/>
                  <a:uFillTx/>
                  <a:latin typeface="HURMEGEOMETRICSANS1-LIGHT" panose="020B0400020000000000"/>
                  <a:ea typeface="+mn-ea"/>
                  <a:cs typeface="+mn-cs"/>
                </a:rPr>
                <a:t>1</a:t>
              </a:r>
              <a:r>
                <a:rPr kumimoji="0" lang="en-US" sz="1400" b="0" i="0" u="none" strike="noStrike" kern="1200" cap="none" spc="0" normalizeH="0" baseline="0" noProof="0" dirty="0">
                  <a:ln>
                    <a:noFill/>
                  </a:ln>
                  <a:solidFill>
                    <a:srgbClr val="001F60"/>
                  </a:solidFill>
                  <a:effectLst/>
                  <a:uLnTx/>
                  <a:uFillTx/>
                  <a:latin typeface="HURMEGEOMETRICSANS1-LIGHT" panose="020B0400020000000000"/>
                  <a:ea typeface="+mn-ea"/>
                  <a:cs typeface="+mn-cs"/>
                </a:rPr>
                <a:t>*</a:t>
              </a:r>
            </a:p>
          </p:txBody>
        </p:sp>
      </p:grpSp>
      <p:cxnSp>
        <p:nvCxnSpPr>
          <p:cNvPr id="16" name="Gerade Verbindung 15">
            <a:extLst>
              <a:ext uri="{FF2B5EF4-FFF2-40B4-BE49-F238E27FC236}">
                <a16:creationId xmlns:a16="http://schemas.microsoft.com/office/drawing/2014/main" id="{51866280-0ABC-AE5F-B98C-84A3B3E5CA5D}"/>
              </a:ext>
            </a:extLst>
          </p:cNvPr>
          <p:cNvCxnSpPr>
            <a:cxnSpLocks/>
            <a:endCxn id="15" idx="2"/>
          </p:cNvCxnSpPr>
          <p:nvPr/>
        </p:nvCxnSpPr>
        <p:spPr>
          <a:xfrm flipV="1">
            <a:off x="-46300" y="1907333"/>
            <a:ext cx="595300" cy="2065"/>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18" name="Picture 2" descr="https://news.pg.com/sites/pg.newshq.businesswire.com/files/logo/image/2018_PGlogo.png">
            <a:extLst>
              <a:ext uri="{FF2B5EF4-FFF2-40B4-BE49-F238E27FC236}">
                <a16:creationId xmlns:a16="http://schemas.microsoft.com/office/drawing/2014/main" id="{F18D7486-FD8F-0ECB-A52B-88F5AA7065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16620" y="6387477"/>
            <a:ext cx="313463" cy="313753"/>
          </a:xfrm>
          <a:prstGeom prst="rect">
            <a:avLst/>
          </a:prstGeom>
          <a:noFill/>
          <a:extLst>
            <a:ext uri="{909E8E84-426E-40DD-AFC4-6F175D3DCCD1}">
              <a14:hiddenFill xmlns:a14="http://schemas.microsoft.com/office/drawing/2010/main">
                <a:solidFill>
                  <a:srgbClr val="FFFFFF"/>
                </a:solidFill>
              </a14:hiddenFill>
            </a:ext>
          </a:extLst>
        </p:spPr>
      </p:pic>
      <p:sp>
        <p:nvSpPr>
          <p:cNvPr id="19" name="Titel 1">
            <a:extLst>
              <a:ext uri="{FF2B5EF4-FFF2-40B4-BE49-F238E27FC236}">
                <a16:creationId xmlns:a16="http://schemas.microsoft.com/office/drawing/2014/main" id="{0CCDF9E8-BEA0-BD71-C7E4-EB000BB5BAE0}"/>
              </a:ext>
            </a:extLst>
          </p:cNvPr>
          <p:cNvSpPr txBox="1">
            <a:spLocks/>
          </p:cNvSpPr>
          <p:nvPr/>
        </p:nvSpPr>
        <p:spPr>
          <a:xfrm>
            <a:off x="549000" y="226997"/>
            <a:ext cx="8259334" cy="678905"/>
          </a:xfrm>
          <a:prstGeom prst="rect">
            <a:avLst/>
          </a:prstGeom>
        </p:spPr>
        <p:txBody>
          <a:bodyPr anchor="t">
            <a:noAutofit/>
          </a:bodyPr>
          <a:lstStyle>
            <a:lvl1pPr algn="l" defTabSz="914400" rtl="0" eaLnBrk="1" latinLnBrk="0" hangingPunct="1">
              <a:lnSpc>
                <a:spcPct val="100000"/>
              </a:lnSpc>
              <a:spcBef>
                <a:spcPct val="0"/>
              </a:spcBef>
              <a:buNone/>
              <a:defRPr sz="2000" b="1" i="0" kern="1200" dirty="0">
                <a:solidFill>
                  <a:schemeClr val="bg1"/>
                </a:solidFill>
                <a:latin typeface="HURMEGEOMETRICSANS1-SEMIBOLD" panose="020B0400020000000000" pitchFamily="34" charset="77"/>
                <a:ea typeface="+mn-ea"/>
                <a:cs typeface="+mn-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CAVITIES IN THE PRIMARY DENTITION </a:t>
            </a:r>
            <a:br>
              <a:rPr kumimoji="0" lang="en-US" sz="20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br>
            <a:r>
              <a:rPr kumimoji="0" lang="en-US" sz="20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IS A PREDICTOR OF CAVITIES IN THE PERMANENT DENTITION</a:t>
            </a:r>
          </a:p>
        </p:txBody>
      </p:sp>
      <p:pic>
        <p:nvPicPr>
          <p:cNvPr id="5" name="Grafik 4">
            <a:extLst>
              <a:ext uri="{FF2B5EF4-FFF2-40B4-BE49-F238E27FC236}">
                <a16:creationId xmlns:a16="http://schemas.microsoft.com/office/drawing/2014/main" id="{715AD4DA-DFFE-3A4B-C149-6B5B37C4F7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98750" y="2522196"/>
            <a:ext cx="6987763" cy="3679808"/>
          </a:xfrm>
          <a:prstGeom prst="rect">
            <a:avLst/>
          </a:prstGeom>
        </p:spPr>
      </p:pic>
    </p:spTree>
    <p:extLst>
      <p:ext uri="{BB962C8B-B14F-4D97-AF65-F5344CB8AC3E}">
        <p14:creationId xmlns:p14="http://schemas.microsoft.com/office/powerpoint/2010/main" val="222842073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Grafik 31">
            <a:extLst>
              <a:ext uri="{FF2B5EF4-FFF2-40B4-BE49-F238E27FC236}">
                <a16:creationId xmlns:a16="http://schemas.microsoft.com/office/drawing/2014/main" id="{BDBCDF99-4039-CFEB-35FD-43E15AC85259}"/>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3044" t="10690" r="27175" b="14194"/>
          <a:stretch/>
        </p:blipFill>
        <p:spPr>
          <a:xfrm>
            <a:off x="6499692" y="2478047"/>
            <a:ext cx="4957202" cy="3280189"/>
          </a:xfrm>
          <a:prstGeom prst="rect">
            <a:avLst/>
          </a:prstGeom>
        </p:spPr>
      </p:pic>
      <p:grpSp>
        <p:nvGrpSpPr>
          <p:cNvPr id="8" name="Gruppieren 7">
            <a:extLst>
              <a:ext uri="{FF2B5EF4-FFF2-40B4-BE49-F238E27FC236}">
                <a16:creationId xmlns:a16="http://schemas.microsoft.com/office/drawing/2014/main" id="{C0C92ACE-4472-786C-4C92-49AE791936AD}"/>
              </a:ext>
            </a:extLst>
          </p:cNvPr>
          <p:cNvGrpSpPr/>
          <p:nvPr/>
        </p:nvGrpSpPr>
        <p:grpSpPr>
          <a:xfrm>
            <a:off x="6499692" y="1448943"/>
            <a:ext cx="4525599" cy="738664"/>
            <a:chOff x="1992843" y="2042295"/>
            <a:chExt cx="4525599" cy="738664"/>
          </a:xfrm>
        </p:grpSpPr>
        <p:grpSp>
          <p:nvGrpSpPr>
            <p:cNvPr id="9" name="Gruppieren 8">
              <a:extLst>
                <a:ext uri="{FF2B5EF4-FFF2-40B4-BE49-F238E27FC236}">
                  <a16:creationId xmlns:a16="http://schemas.microsoft.com/office/drawing/2014/main" id="{EA161F01-F19C-D69B-168B-367EAEF41F2B}"/>
                </a:ext>
              </a:extLst>
            </p:cNvPr>
            <p:cNvGrpSpPr/>
            <p:nvPr/>
          </p:nvGrpSpPr>
          <p:grpSpPr>
            <a:xfrm>
              <a:off x="1992843" y="2053080"/>
              <a:ext cx="4525599" cy="717094"/>
              <a:chOff x="2412181" y="5812221"/>
              <a:chExt cx="5868178" cy="929829"/>
            </a:xfrm>
          </p:grpSpPr>
          <p:sp>
            <p:nvSpPr>
              <p:cNvPr id="12" name="Rechteck 11">
                <a:extLst>
                  <a:ext uri="{FF2B5EF4-FFF2-40B4-BE49-F238E27FC236}">
                    <a16:creationId xmlns:a16="http://schemas.microsoft.com/office/drawing/2014/main" id="{A1B7FF7A-3200-E7EC-4F75-D12D46C89857}"/>
                  </a:ext>
                </a:extLst>
              </p:cNvPr>
              <p:cNvSpPr/>
              <p:nvPr/>
            </p:nvSpPr>
            <p:spPr>
              <a:xfrm>
                <a:off x="2877096" y="5812221"/>
                <a:ext cx="4957469" cy="9298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820FABEF-1FDF-E9D3-67BA-A2A5A9435337}"/>
                  </a:ext>
                </a:extLst>
              </p:cNvPr>
              <p:cNvSpPr/>
              <p:nvPr/>
            </p:nvSpPr>
            <p:spPr>
              <a:xfrm>
                <a:off x="7350530" y="5812221"/>
                <a:ext cx="929829" cy="929829"/>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478BD695-D477-7702-0396-DEA58FD4F723}"/>
                  </a:ext>
                </a:extLst>
              </p:cNvPr>
              <p:cNvSpPr/>
              <p:nvPr/>
            </p:nvSpPr>
            <p:spPr>
              <a:xfrm>
                <a:off x="2412181" y="5812221"/>
                <a:ext cx="929829" cy="929829"/>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Rectangle 9">
              <a:extLst>
                <a:ext uri="{FF2B5EF4-FFF2-40B4-BE49-F238E27FC236}">
                  <a16:creationId xmlns:a16="http://schemas.microsoft.com/office/drawing/2014/main" id="{E105C174-1EA4-7BA2-7015-C259F3281A43}"/>
                </a:ext>
              </a:extLst>
            </p:cNvPr>
            <p:cNvSpPr/>
            <p:nvPr/>
          </p:nvSpPr>
          <p:spPr>
            <a:xfrm>
              <a:off x="2152233" y="2042295"/>
              <a:ext cx="4264051" cy="738664"/>
            </a:xfrm>
            <a:prstGeom prst="rect">
              <a:avLst/>
            </a:prstGeom>
          </p:spPr>
          <p:txBody>
            <a:bodyPr wrap="square">
              <a:spAutoFit/>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1400" b="0" i="0" u="none" strike="noStrike" kern="1200" cap="none" spc="0" normalizeH="0" baseline="0" noProof="0" dirty="0">
                  <a:ln>
                    <a:noFill/>
                  </a:ln>
                  <a:solidFill>
                    <a:srgbClr val="001F60"/>
                  </a:solidFill>
                  <a:effectLst/>
                  <a:uLnTx/>
                  <a:uFillTx/>
                  <a:latin typeface="HURMEGEOMETRICSANS1-LIGHT" panose="020B0400020000000000"/>
                  <a:ea typeface="+mn-ea"/>
                  <a:cs typeface="+mn-cs"/>
                </a:rPr>
                <a:t>Influence of caries in primary molars on caries rate of first permanent molars among children aged 6-12 years *</a:t>
              </a:r>
              <a:endParaRPr kumimoji="0" lang="en-US" sz="1400" b="0" i="0" u="none" strike="noStrike" kern="1200" cap="none" spc="0" normalizeH="0" baseline="30000" noProof="0" dirty="0">
                <a:ln>
                  <a:noFill/>
                </a:ln>
                <a:solidFill>
                  <a:srgbClr val="001F60"/>
                </a:solidFill>
                <a:effectLst/>
                <a:uLnTx/>
                <a:uFillTx/>
                <a:latin typeface="HURMEGEOMETRICSANS1-LIGHT" panose="020B0400020000000000"/>
                <a:ea typeface="+mn-ea"/>
                <a:cs typeface="+mn-cs"/>
              </a:endParaRPr>
            </a:p>
          </p:txBody>
        </p:sp>
      </p:grpSp>
      <p:sp>
        <p:nvSpPr>
          <p:cNvPr id="19" name="Titel 1">
            <a:extLst>
              <a:ext uri="{FF2B5EF4-FFF2-40B4-BE49-F238E27FC236}">
                <a16:creationId xmlns:a16="http://schemas.microsoft.com/office/drawing/2014/main" id="{9BC87334-4BA1-DE73-1EE0-2DEB8A50BB54}"/>
              </a:ext>
            </a:extLst>
          </p:cNvPr>
          <p:cNvSpPr txBox="1">
            <a:spLocks/>
          </p:cNvSpPr>
          <p:nvPr/>
        </p:nvSpPr>
        <p:spPr>
          <a:xfrm>
            <a:off x="549000" y="226997"/>
            <a:ext cx="7366701" cy="678905"/>
          </a:xfrm>
          <a:prstGeom prst="rect">
            <a:avLst/>
          </a:prstGeom>
        </p:spPr>
        <p:txBody>
          <a:bodyPr anchor="t">
            <a:noAutofit/>
          </a:bodyPr>
          <a:lstStyle>
            <a:lvl1pPr algn="l" defTabSz="914400" rtl="0" eaLnBrk="1" latinLnBrk="0" hangingPunct="1">
              <a:lnSpc>
                <a:spcPct val="100000"/>
              </a:lnSpc>
              <a:spcBef>
                <a:spcPct val="0"/>
              </a:spcBef>
              <a:buNone/>
              <a:defRPr sz="2000" b="1" i="0" kern="1200" dirty="0">
                <a:solidFill>
                  <a:schemeClr val="bg1"/>
                </a:solidFill>
                <a:latin typeface="HURMEGEOMETRICSANS1-SEMIBOLD" panose="020B0400020000000000" pitchFamily="34" charset="77"/>
                <a:ea typeface="+mn-ea"/>
                <a:cs typeface="+mn-cs"/>
              </a:defRPr>
            </a:lvl1pPr>
          </a:lstStyle>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rPr>
              <a:t>INTERPROXIMAL CARIES IN PRIMARY MOLARS LEADS TO A 15x HIGHER CARIES RATE IN PERMANENT MOLARS </a:t>
            </a:r>
            <a:r>
              <a:rPr kumimoji="0" lang="en-US" sz="2000" b="0" i="0" u="none" strike="noStrike" kern="1200" cap="none" spc="0" normalizeH="0" baseline="30000" noProof="0">
                <a:ln>
                  <a:noFill/>
                </a:ln>
                <a:solidFill>
                  <a:prstClr val="white"/>
                </a:solidFill>
                <a:effectLst/>
                <a:uLnTx/>
                <a:uFillTx/>
                <a:latin typeface="HURMEGEOMETRICSANS1-LIGHT" panose="020B0400020000000000" pitchFamily="34" charset="77"/>
                <a:ea typeface="+mn-ea"/>
                <a:cs typeface="+mn-cs"/>
              </a:rPr>
              <a:t>1</a:t>
            </a:r>
          </a:p>
        </p:txBody>
      </p:sp>
      <p:sp>
        <p:nvSpPr>
          <p:cNvPr id="10" name="TextBox 36">
            <a:extLst>
              <a:ext uri="{FF2B5EF4-FFF2-40B4-BE49-F238E27FC236}">
                <a16:creationId xmlns:a16="http://schemas.microsoft.com/office/drawing/2014/main" id="{AC69911A-BB0F-12BB-CB9B-0A0DE8BEFCAC}"/>
              </a:ext>
            </a:extLst>
          </p:cNvPr>
          <p:cNvSpPr txBox="1"/>
          <p:nvPr/>
        </p:nvSpPr>
        <p:spPr>
          <a:xfrm>
            <a:off x="518160" y="6461726"/>
            <a:ext cx="4713844" cy="215444"/>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prstClr val="white"/>
                </a:solidFill>
                <a:effectLst/>
                <a:uLnTx/>
                <a:uFillTx/>
                <a:latin typeface="HURMEGEOMETRICSANS1-LIGHT" panose="020B0400020000000000" pitchFamily="34" charset="77"/>
                <a:ea typeface="+mn-ea"/>
                <a:cs typeface="+mn-cs"/>
              </a:rPr>
              <a:t>1</a:t>
            </a: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 Mejàre I, Caries Res. 2001 May-Jun;35(3):178-85. </a:t>
            </a:r>
            <a:r>
              <a:rPr kumimoji="0" lang="en-US" sz="800" b="0" i="0" u="none" strike="noStrike" kern="1200" cap="none" spc="0" normalizeH="0" baseline="0" noProof="0" dirty="0" err="1">
                <a:ln>
                  <a:noFill/>
                </a:ln>
                <a:solidFill>
                  <a:prstClr val="white"/>
                </a:solidFill>
                <a:effectLst/>
                <a:uLnTx/>
                <a:uFillTx/>
                <a:latin typeface="HURMEGEOMETRICSANS1-LIGHT" panose="020B0400020000000000" pitchFamily="34" charset="77"/>
                <a:ea typeface="+mn-ea"/>
                <a:cs typeface="+mn-cs"/>
              </a:rPr>
              <a:t>doi</a:t>
            </a: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 10.1159/000047453. PMID: 11385197.​</a:t>
            </a:r>
          </a:p>
        </p:txBody>
      </p:sp>
      <p:sp>
        <p:nvSpPr>
          <p:cNvPr id="16" name="Textfeld 15">
            <a:extLst>
              <a:ext uri="{FF2B5EF4-FFF2-40B4-BE49-F238E27FC236}">
                <a16:creationId xmlns:a16="http://schemas.microsoft.com/office/drawing/2014/main" id="{0E30A264-2FB7-CC31-2E7A-48959AABE9EB}"/>
              </a:ext>
            </a:extLst>
          </p:cNvPr>
          <p:cNvSpPr txBox="1"/>
          <p:nvPr/>
        </p:nvSpPr>
        <p:spPr>
          <a:xfrm>
            <a:off x="6858239" y="5758236"/>
            <a:ext cx="406489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Status of distal surface of </a:t>
            </a:r>
            <a:r>
              <a:rPr lang="de-DE" sz="1400" dirty="0">
                <a:solidFill>
                  <a:prstClr val="white"/>
                </a:solidFill>
                <a:latin typeface="HURMEGEOMETRICSANS1-LIGHT" panose="020B0400020000000000" pitchFamily="34" charset="77"/>
              </a:rPr>
              <a:t>second </a:t>
            </a:r>
            <a:r>
              <a:rPr kumimoji="0" lang="de-DE" sz="14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primary molars</a:t>
            </a:r>
          </a:p>
        </p:txBody>
      </p:sp>
      <p:sp>
        <p:nvSpPr>
          <p:cNvPr id="15" name="TextBox 14">
            <a:extLst>
              <a:ext uri="{FF2B5EF4-FFF2-40B4-BE49-F238E27FC236}">
                <a16:creationId xmlns:a16="http://schemas.microsoft.com/office/drawing/2014/main" id="{A30BFDA3-FC6B-474F-ADF1-D69C3C246A41}"/>
              </a:ext>
            </a:extLst>
          </p:cNvPr>
          <p:cNvSpPr txBox="1"/>
          <p:nvPr/>
        </p:nvSpPr>
        <p:spPr>
          <a:xfrm>
            <a:off x="10128174" y="6461726"/>
            <a:ext cx="6103344" cy="215444"/>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 95% Confidence interval​</a:t>
            </a:r>
          </a:p>
        </p:txBody>
      </p:sp>
      <p:pic>
        <p:nvPicPr>
          <p:cNvPr id="4" name="Grafik 3">
            <a:extLst>
              <a:ext uri="{FF2B5EF4-FFF2-40B4-BE49-F238E27FC236}">
                <a16:creationId xmlns:a16="http://schemas.microsoft.com/office/drawing/2014/main" id="{8F5B33F7-BEC1-D8BF-67CD-D5BD2A7FD25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45857" y="1529406"/>
            <a:ext cx="5508730" cy="3417214"/>
          </a:xfrm>
          <a:prstGeom prst="rect">
            <a:avLst/>
          </a:prstGeom>
        </p:spPr>
      </p:pic>
      <p:sp>
        <p:nvSpPr>
          <p:cNvPr id="2" name="Rectangle 9">
            <a:extLst>
              <a:ext uri="{FF2B5EF4-FFF2-40B4-BE49-F238E27FC236}">
                <a16:creationId xmlns:a16="http://schemas.microsoft.com/office/drawing/2014/main" id="{F9053C1B-DCDA-9248-5BC6-F96CBF503EA3}"/>
              </a:ext>
            </a:extLst>
          </p:cNvPr>
          <p:cNvSpPr/>
          <p:nvPr/>
        </p:nvSpPr>
        <p:spPr>
          <a:xfrm>
            <a:off x="686705" y="4967383"/>
            <a:ext cx="4988207" cy="2308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Image </a:t>
            </a:r>
            <a:r>
              <a:rPr kumimoji="0" lang="de-DE" sz="900" b="0" i="0" u="none" strike="noStrike" kern="1200" cap="none" spc="0" normalizeH="0" baseline="0" noProof="0" dirty="0" err="1">
                <a:ln>
                  <a:noFill/>
                </a:ln>
                <a:solidFill>
                  <a:prstClr val="white"/>
                </a:solidFill>
                <a:effectLst/>
                <a:uLnTx/>
                <a:uFillTx/>
                <a:latin typeface="HURMEGEOMETRICSANS1-LIGHT" panose="020B0400020000000000" pitchFamily="34" charset="77"/>
                <a:ea typeface="+mn-ea"/>
                <a:cs typeface="+mn-cs"/>
              </a:rPr>
              <a:t>courtesy</a:t>
            </a:r>
            <a:r>
              <a:rPr kumimoji="0" lang="de-DE" sz="9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 </a:t>
            </a:r>
            <a:r>
              <a:rPr kumimoji="0" lang="de-DE" sz="900" b="0" i="0" u="none" strike="noStrike" kern="1200" cap="none" spc="0" normalizeH="0" baseline="0" noProof="0" dirty="0" err="1">
                <a:ln>
                  <a:noFill/>
                </a:ln>
                <a:solidFill>
                  <a:prstClr val="white"/>
                </a:solidFill>
                <a:effectLst/>
                <a:uLnTx/>
                <a:uFillTx/>
                <a:latin typeface="HURMEGEOMETRICSANS1-LIGHT" panose="020B0400020000000000" pitchFamily="34" charset="77"/>
                <a:ea typeface="+mn-ea"/>
                <a:cs typeface="+mn-cs"/>
              </a:rPr>
              <a:t>of</a:t>
            </a:r>
            <a:r>
              <a:rPr kumimoji="0" lang="de-DE" sz="9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 </a:t>
            </a:r>
            <a:r>
              <a:rPr kumimoji="0" lang="de-DE" sz="900" b="0" i="0" u="none" strike="noStrike" kern="1200" cap="none" spc="0" normalizeH="0" baseline="0" noProof="0" dirty="0" err="1">
                <a:ln>
                  <a:noFill/>
                </a:ln>
                <a:solidFill>
                  <a:prstClr val="white"/>
                </a:solidFill>
                <a:effectLst/>
                <a:uLnTx/>
                <a:uFillTx/>
                <a:latin typeface="HURMEGEOMETRICSANS1-LIGHT" panose="020B0400020000000000" pitchFamily="34" charset="77"/>
                <a:ea typeface="+mn-ea"/>
                <a:cs typeface="+mn-cs"/>
              </a:rPr>
              <a:t>Dr</a:t>
            </a:r>
            <a:r>
              <a:rPr kumimoji="0" lang="de-DE" sz="9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 Clarissa Bonifacio, Faculty </a:t>
            </a:r>
            <a:r>
              <a:rPr kumimoji="0" lang="de-DE" sz="900" b="0" i="0" u="none" strike="noStrike" kern="1200" cap="none" spc="0" normalizeH="0" baseline="0" noProof="0" dirty="0" err="1">
                <a:ln>
                  <a:noFill/>
                </a:ln>
                <a:solidFill>
                  <a:prstClr val="white"/>
                </a:solidFill>
                <a:effectLst/>
                <a:uLnTx/>
                <a:uFillTx/>
                <a:latin typeface="HURMEGEOMETRICSANS1-LIGHT" panose="020B0400020000000000" pitchFamily="34" charset="77"/>
                <a:ea typeface="+mn-ea"/>
                <a:cs typeface="+mn-cs"/>
              </a:rPr>
              <a:t>of</a:t>
            </a:r>
            <a:r>
              <a:rPr kumimoji="0" lang="de-DE" sz="9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 </a:t>
            </a:r>
            <a:r>
              <a:rPr kumimoji="0" lang="de-DE" sz="900" b="0" i="0" u="none" strike="noStrike" kern="1200" cap="none" spc="0" normalizeH="0" baseline="0" noProof="0" dirty="0" err="1">
                <a:ln>
                  <a:noFill/>
                </a:ln>
                <a:solidFill>
                  <a:prstClr val="white"/>
                </a:solidFill>
                <a:effectLst/>
                <a:uLnTx/>
                <a:uFillTx/>
                <a:latin typeface="HURMEGEOMETRICSANS1-LIGHT" panose="020B0400020000000000" pitchFamily="34" charset="77"/>
                <a:ea typeface="+mn-ea"/>
                <a:cs typeface="+mn-cs"/>
              </a:rPr>
              <a:t>Dentistry</a:t>
            </a:r>
            <a:r>
              <a:rPr kumimoji="0" lang="de-DE" sz="9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 ACTA</a:t>
            </a:r>
          </a:p>
        </p:txBody>
      </p:sp>
    </p:spTree>
    <p:extLst>
      <p:ext uri="{BB962C8B-B14F-4D97-AF65-F5344CB8AC3E}">
        <p14:creationId xmlns:p14="http://schemas.microsoft.com/office/powerpoint/2010/main" val="27451473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DE1B9B0-1BDE-F79E-728B-905D6612943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2" name="Picture 2" descr="https://news.pg.com/sites/pg.newshq.businesswire.com/files/logo/image/2018_PGlogo.png">
            <a:extLst>
              <a:ext uri="{FF2B5EF4-FFF2-40B4-BE49-F238E27FC236}">
                <a16:creationId xmlns:a16="http://schemas.microsoft.com/office/drawing/2014/main" id="{AFCFE8E4-6B00-DE42-42A6-8C77A88BA8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20931" y="6387478"/>
            <a:ext cx="313463" cy="313753"/>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7">
            <a:extLst>
              <a:ext uri="{FF2B5EF4-FFF2-40B4-BE49-F238E27FC236}">
                <a16:creationId xmlns:a16="http://schemas.microsoft.com/office/drawing/2014/main" id="{F3090A06-94E0-347C-4CB0-B48E5FF675A9}"/>
              </a:ext>
            </a:extLst>
          </p:cNvPr>
          <p:cNvSpPr/>
          <p:nvPr/>
        </p:nvSpPr>
        <p:spPr>
          <a:xfrm>
            <a:off x="6096000" y="291887"/>
            <a:ext cx="5502206" cy="1015663"/>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2000" b="0" i="0" u="none" strike="noStrike" kern="1200" cap="none" spc="0" normalizeH="0" baseline="0" noProof="0">
                <a:ln>
                  <a:noFill/>
                </a:ln>
                <a:solidFill>
                  <a:srgbClr val="002060"/>
                </a:solidFill>
                <a:effectLst/>
                <a:uLnTx/>
                <a:uFillTx/>
                <a:latin typeface="HURMEGEOMETRICSANS1-LIGHT" panose="020B0400020000000000" pitchFamily="34" charset="77"/>
                <a:ea typeface="+mn-ea"/>
                <a:cs typeface="+mn-cs"/>
              </a:rPr>
              <a:t>PREVENTIVE HABITS REINFORCED BY PARENTS FROM EARLY CHILDHOOD ARE A DOMINANT INFLUENCE ON ORAL HEALTH </a:t>
            </a:r>
            <a:r>
              <a:rPr kumimoji="0" lang="en-US" sz="2000" b="0" i="0" u="none" strike="noStrike" kern="1200" cap="none" spc="0" normalizeH="0" baseline="30000" noProof="0">
                <a:ln>
                  <a:noFill/>
                </a:ln>
                <a:solidFill>
                  <a:srgbClr val="002060"/>
                </a:solidFill>
                <a:effectLst/>
                <a:uLnTx/>
                <a:uFillTx/>
                <a:latin typeface="HURMEGEOMETRICSANS1-LIGHT" panose="020B0400020000000000" pitchFamily="34" charset="77"/>
                <a:ea typeface="+mn-ea"/>
                <a:cs typeface="+mn-cs"/>
              </a:rPr>
              <a:t>1</a:t>
            </a:r>
          </a:p>
        </p:txBody>
      </p:sp>
      <p:sp>
        <p:nvSpPr>
          <p:cNvPr id="15" name="Textfeld 14">
            <a:extLst>
              <a:ext uri="{FF2B5EF4-FFF2-40B4-BE49-F238E27FC236}">
                <a16:creationId xmlns:a16="http://schemas.microsoft.com/office/drawing/2014/main" id="{AA133AB9-7D7E-A80C-99E4-9186D358866A}"/>
              </a:ext>
            </a:extLst>
          </p:cNvPr>
          <p:cNvSpPr txBox="1"/>
          <p:nvPr/>
        </p:nvSpPr>
        <p:spPr>
          <a:xfrm>
            <a:off x="6096000" y="2576615"/>
            <a:ext cx="5771495"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HURMEGEOMETRICSANS1-LIGHT" panose="020B0400020000000000" pitchFamily="34" charset="77"/>
                <a:ea typeface="+mn-ea"/>
                <a:cs typeface="+mn-cs"/>
              </a:rPr>
              <a:t>“You learn it from a young age don’t you, like your parents tell you to brush your teeth before you go to bed and when you wake up, and you just stick to the routine”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1F60"/>
                </a:solidFill>
                <a:effectLst/>
                <a:uLnTx/>
                <a:uFillTx/>
                <a:latin typeface="HURMEGEOMETRICSANS1-LIGHT" panose="020B0400020000000000" pitchFamily="34" charset="77"/>
                <a:ea typeface="+mn-ea"/>
                <a:cs typeface="+mn-cs"/>
              </a:rPr>
              <a:t>Qualitative study of the views of English adolescents on their caries risk and prevention behaviors</a:t>
            </a:r>
            <a:endParaRPr kumimoji="0" lang="en-DE" sz="1400" b="0" i="0" u="none" strike="noStrike" kern="1200" cap="none" spc="0" normalizeH="0" baseline="0" noProof="0">
              <a:ln>
                <a:noFill/>
              </a:ln>
              <a:solidFill>
                <a:srgbClr val="001F60"/>
              </a:solidFill>
              <a:effectLst/>
              <a:uLnTx/>
              <a:uFillTx/>
              <a:latin typeface="HURMEGEOMETRICSANS1-LIGHT" panose="020B0400020000000000"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endParaRPr>
          </a:p>
        </p:txBody>
      </p:sp>
      <p:sp>
        <p:nvSpPr>
          <p:cNvPr id="18" name="Rectangle 17">
            <a:extLst>
              <a:ext uri="{FF2B5EF4-FFF2-40B4-BE49-F238E27FC236}">
                <a16:creationId xmlns:a16="http://schemas.microsoft.com/office/drawing/2014/main" id="{3EA47201-74CB-D4A3-AF78-DE3B327BF565}"/>
              </a:ext>
            </a:extLst>
          </p:cNvPr>
          <p:cNvSpPr/>
          <p:nvPr/>
        </p:nvSpPr>
        <p:spPr>
          <a:xfrm>
            <a:off x="514942" y="6464277"/>
            <a:ext cx="5564344"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srgbClr val="001F60"/>
                </a:solidFill>
                <a:effectLst/>
                <a:uLnTx/>
                <a:uFillTx/>
                <a:latin typeface="HURMEGEOMETRICSANS1-LIGHT" panose="020B0400020000000000" pitchFamily="34" charset="77"/>
                <a:ea typeface="+mn-ea"/>
                <a:cs typeface="+mn-cs"/>
              </a:rPr>
              <a:t>1 </a:t>
            </a:r>
            <a:r>
              <a:rPr kumimoji="0" lang="en-US" sz="800" b="0" i="0" u="none" strike="noStrike" kern="1200" cap="none" spc="0" normalizeH="0" baseline="0" noProof="0" dirty="0">
                <a:ln>
                  <a:noFill/>
                </a:ln>
                <a:solidFill>
                  <a:srgbClr val="001F60"/>
                </a:solidFill>
                <a:effectLst/>
                <a:uLnTx/>
                <a:uFillTx/>
                <a:latin typeface="HURMEGEOMETRICSANS1-LIGHT" panose="020B0400020000000000" pitchFamily="34" charset="77"/>
                <a:ea typeface="+mn-ea"/>
                <a:cs typeface="+mn-cs"/>
              </a:rPr>
              <a:t>Hall-Scullin, E., Goldthorpe, J., Milsom, K. et al. BMC Oral Health 15, 141 (2015). https://</a:t>
            </a:r>
            <a:r>
              <a:rPr kumimoji="0" lang="en-US" sz="800" b="0" i="0" u="none" strike="noStrike" kern="1200" cap="none" spc="0" normalizeH="0" baseline="0" noProof="0" dirty="0" err="1">
                <a:ln>
                  <a:noFill/>
                </a:ln>
                <a:solidFill>
                  <a:srgbClr val="001F60"/>
                </a:solidFill>
                <a:effectLst/>
                <a:uLnTx/>
                <a:uFillTx/>
                <a:latin typeface="HURMEGEOMETRICSANS1-LIGHT" panose="020B0400020000000000" pitchFamily="34" charset="77"/>
                <a:ea typeface="+mn-ea"/>
                <a:cs typeface="+mn-cs"/>
              </a:rPr>
              <a:t>doi.org</a:t>
            </a:r>
            <a:r>
              <a:rPr kumimoji="0" lang="en-US" sz="800" b="0" i="0" u="none" strike="noStrike" kern="1200" cap="none" spc="0" normalizeH="0" baseline="0" noProof="0" dirty="0">
                <a:ln>
                  <a:noFill/>
                </a:ln>
                <a:solidFill>
                  <a:srgbClr val="001F60"/>
                </a:solidFill>
                <a:effectLst/>
                <a:uLnTx/>
                <a:uFillTx/>
                <a:latin typeface="HURMEGEOMETRICSANS1-LIGHT" panose="020B0400020000000000" pitchFamily="34" charset="77"/>
                <a:ea typeface="+mn-ea"/>
                <a:cs typeface="+mn-cs"/>
              </a:rPr>
              <a:t>/10.1186/s12903-015-0128-1</a:t>
            </a:r>
          </a:p>
        </p:txBody>
      </p:sp>
      <p:cxnSp>
        <p:nvCxnSpPr>
          <p:cNvPr id="8" name="Gerade Verbindung 7">
            <a:extLst>
              <a:ext uri="{FF2B5EF4-FFF2-40B4-BE49-F238E27FC236}">
                <a16:creationId xmlns:a16="http://schemas.microsoft.com/office/drawing/2014/main" id="{83B9365A-A9D6-4221-D067-5DA9A0681250}"/>
              </a:ext>
            </a:extLst>
          </p:cNvPr>
          <p:cNvCxnSpPr>
            <a:cxnSpLocks/>
          </p:cNvCxnSpPr>
          <p:nvPr/>
        </p:nvCxnSpPr>
        <p:spPr>
          <a:xfrm>
            <a:off x="6203941" y="1393956"/>
            <a:ext cx="5988059" cy="0"/>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6526092"/>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522FF7EE-8521-4200-6A53-4C0901DD9C3E}"/>
              </a:ext>
            </a:extLst>
          </p:cNvPr>
          <p:cNvPicPr>
            <a:picLocks noChangeAspect="1"/>
          </p:cNvPicPr>
          <p:nvPr/>
        </p:nvPicPr>
        <p:blipFill rotWithShape="1">
          <a:blip r:embed="rId3">
            <a:extLst>
              <a:ext uri="{28A0092B-C50C-407E-A947-70E740481C1C}">
                <a14:useLocalDpi xmlns:a14="http://schemas.microsoft.com/office/drawing/2010/main" val="0"/>
              </a:ext>
            </a:extLst>
          </a:blip>
          <a:srcRect l="36349" r="8246"/>
          <a:stretch/>
        </p:blipFill>
        <p:spPr>
          <a:xfrm>
            <a:off x="6461050" y="-634"/>
            <a:ext cx="5693020" cy="6858633"/>
          </a:xfrm>
          <a:prstGeom prst="rect">
            <a:avLst/>
          </a:prstGeom>
        </p:spPr>
      </p:pic>
      <p:sp>
        <p:nvSpPr>
          <p:cNvPr id="3" name="Rechteck 2">
            <a:extLst>
              <a:ext uri="{FF2B5EF4-FFF2-40B4-BE49-F238E27FC236}">
                <a16:creationId xmlns:a16="http://schemas.microsoft.com/office/drawing/2014/main" id="{C5284199-F127-EDF5-C274-428EE530E3F4}"/>
              </a:ext>
            </a:extLst>
          </p:cNvPr>
          <p:cNvSpPr/>
          <p:nvPr/>
        </p:nvSpPr>
        <p:spPr>
          <a:xfrm rot="10800000">
            <a:off x="0" y="0"/>
            <a:ext cx="8116478" cy="6858634"/>
          </a:xfrm>
          <a:prstGeom prst="rect">
            <a:avLst/>
          </a:prstGeom>
          <a:gradFill flip="none" rotWithShape="1">
            <a:gsLst>
              <a:gs pos="80000">
                <a:schemeClr val="accent1">
                  <a:lumMod val="0"/>
                  <a:lumOff val="100000"/>
                </a:schemeClr>
              </a:gs>
              <a:gs pos="100000">
                <a:srgbClr val="F1EEEF">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ubtitle 2">
            <a:extLst>
              <a:ext uri="{FF2B5EF4-FFF2-40B4-BE49-F238E27FC236}">
                <a16:creationId xmlns:a16="http://schemas.microsoft.com/office/drawing/2014/main" id="{17095FF6-8E62-53AD-A25C-BB18745A2031}"/>
              </a:ext>
            </a:extLst>
          </p:cNvPr>
          <p:cNvSpPr txBox="1">
            <a:spLocks/>
          </p:cNvSpPr>
          <p:nvPr/>
        </p:nvSpPr>
        <p:spPr>
          <a:xfrm>
            <a:off x="671149" y="1935508"/>
            <a:ext cx="2685055" cy="54680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2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1F60"/>
                </a:solidFill>
                <a:effectLst/>
                <a:uLnTx/>
                <a:uFillTx/>
                <a:latin typeface="HURMEGEOMETRICSANS1-SEMIBOLD" panose="020B0400020000000000" pitchFamily="34" charset="77"/>
                <a:ea typeface="+mn-ea"/>
                <a:cs typeface="+mn-cs"/>
              </a:rPr>
              <a:t>3 out of 10 </a:t>
            </a:r>
          </a:p>
        </p:txBody>
      </p:sp>
      <p:sp>
        <p:nvSpPr>
          <p:cNvPr id="8" name="Textfeld 7">
            <a:extLst>
              <a:ext uri="{FF2B5EF4-FFF2-40B4-BE49-F238E27FC236}">
                <a16:creationId xmlns:a16="http://schemas.microsoft.com/office/drawing/2014/main" id="{4D5E2CC0-6BCC-AC78-503E-F12475FB06C8}"/>
              </a:ext>
            </a:extLst>
          </p:cNvPr>
          <p:cNvSpPr txBox="1"/>
          <p:nvPr/>
        </p:nvSpPr>
        <p:spPr>
          <a:xfrm>
            <a:off x="838576" y="2497386"/>
            <a:ext cx="235020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sz="1600" b="0" i="0" u="none" strike="noStrike" kern="1200" cap="none" spc="0" normalizeH="0" baseline="0" noProof="0">
                <a:ln>
                  <a:noFill/>
                </a:ln>
                <a:solidFill>
                  <a:srgbClr val="001F60"/>
                </a:solidFill>
                <a:effectLst/>
                <a:uLnTx/>
                <a:uFillTx/>
                <a:latin typeface="HURMEGEOMETRICSANS1-LIGHT" panose="020B0400020000000000" pitchFamily="34" charset="77"/>
                <a:ea typeface="+mn-ea"/>
                <a:cs typeface="+mn-cs"/>
              </a:rPr>
              <a:t>children or adolescents may have experienced dental pain in the past</a:t>
            </a:r>
            <a:r>
              <a:rPr kumimoji="0" lang="en-US" sz="1600" b="0" i="0" u="none" strike="noStrike" kern="1200" cap="none" spc="0" normalizeH="0" baseline="30000" noProof="0">
                <a:ln>
                  <a:noFill/>
                </a:ln>
                <a:solidFill>
                  <a:srgbClr val="001F60"/>
                </a:solidFill>
                <a:effectLst/>
                <a:uLnTx/>
                <a:uFillTx/>
                <a:latin typeface="HURMEGEOMETRICSANS1-LIGHT" panose="020B0400020000000000" pitchFamily="34" charset="77"/>
                <a:ea typeface="+mn-ea"/>
                <a:cs typeface="+mn-cs"/>
              </a:rPr>
              <a:t>1</a:t>
            </a:r>
          </a:p>
        </p:txBody>
      </p:sp>
      <p:sp>
        <p:nvSpPr>
          <p:cNvPr id="9" name="Subtitle 2">
            <a:extLst>
              <a:ext uri="{FF2B5EF4-FFF2-40B4-BE49-F238E27FC236}">
                <a16:creationId xmlns:a16="http://schemas.microsoft.com/office/drawing/2014/main" id="{A0A96672-407F-91F2-7502-EFD0210A4BDF}"/>
              </a:ext>
            </a:extLst>
          </p:cNvPr>
          <p:cNvSpPr txBox="1">
            <a:spLocks/>
          </p:cNvSpPr>
          <p:nvPr/>
        </p:nvSpPr>
        <p:spPr>
          <a:xfrm>
            <a:off x="3552746" y="1960146"/>
            <a:ext cx="3383406" cy="52217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2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1F60"/>
                </a:solidFill>
                <a:effectLst/>
                <a:uLnTx/>
                <a:uFillTx/>
                <a:latin typeface="HURMEGEOMETRICSANS1-SEMIBOLD" panose="020B0400020000000000" pitchFamily="34" charset="77"/>
                <a:ea typeface="+mn-ea"/>
                <a:cs typeface="+mn-cs"/>
              </a:rPr>
              <a:t>45% MORE LIKELY</a:t>
            </a:r>
          </a:p>
        </p:txBody>
      </p:sp>
      <p:sp>
        <p:nvSpPr>
          <p:cNvPr id="10" name="Textfeld 9">
            <a:extLst>
              <a:ext uri="{FF2B5EF4-FFF2-40B4-BE49-F238E27FC236}">
                <a16:creationId xmlns:a16="http://schemas.microsoft.com/office/drawing/2014/main" id="{7593233C-B68F-0317-11E6-6959C1666CC7}"/>
              </a:ext>
            </a:extLst>
          </p:cNvPr>
          <p:cNvSpPr txBox="1"/>
          <p:nvPr/>
        </p:nvSpPr>
        <p:spPr>
          <a:xfrm>
            <a:off x="4069349" y="2497386"/>
            <a:ext cx="235020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sz="1600" b="0" i="0" u="none" strike="noStrike" kern="1200" cap="none" spc="0" normalizeH="0" baseline="0" noProof="0">
                <a:ln>
                  <a:noFill/>
                </a:ln>
                <a:solidFill>
                  <a:srgbClr val="001F60"/>
                </a:solidFill>
                <a:effectLst/>
                <a:uLnTx/>
                <a:uFillTx/>
                <a:latin typeface="HURMEGEOMETRICSANS1-LIGHT" panose="020B0400020000000000" pitchFamily="34" charset="77"/>
                <a:ea typeface="+mn-ea"/>
                <a:cs typeface="+mn-cs"/>
              </a:rPr>
              <a:t>to experience emotional distress</a:t>
            </a:r>
            <a:r>
              <a:rPr kumimoji="0" lang="en-US" sz="1600" b="0" i="0" u="none" strike="noStrike" kern="1200" cap="none" spc="0" normalizeH="0" baseline="30000" noProof="0">
                <a:ln>
                  <a:noFill/>
                </a:ln>
                <a:solidFill>
                  <a:srgbClr val="001F60"/>
                </a:solidFill>
                <a:effectLst/>
                <a:uLnTx/>
                <a:uFillTx/>
                <a:latin typeface="HURMEGEOMETRICSANS1-LIGHT" panose="020B0400020000000000" pitchFamily="34" charset="77"/>
                <a:ea typeface="+mn-ea"/>
                <a:cs typeface="+mn-cs"/>
              </a:rPr>
              <a:t>3</a:t>
            </a:r>
            <a:endParaRPr kumimoji="0" lang="en-US" sz="1600" b="0" i="0" u="none" strike="noStrike" kern="1200" cap="none" spc="0" normalizeH="0" baseline="0" noProof="0">
              <a:ln>
                <a:noFill/>
              </a:ln>
              <a:solidFill>
                <a:srgbClr val="001F60"/>
              </a:solidFill>
              <a:effectLst/>
              <a:uLnTx/>
              <a:uFillTx/>
              <a:latin typeface="HURMEGEOMETRICSANS1-LIGHT" panose="020B0400020000000000" pitchFamily="34" charset="77"/>
              <a:ea typeface="+mn-ea"/>
              <a:cs typeface="+mn-cs"/>
            </a:endParaRPr>
          </a:p>
        </p:txBody>
      </p:sp>
      <p:sp>
        <p:nvSpPr>
          <p:cNvPr id="12" name="Textfeld 11">
            <a:extLst>
              <a:ext uri="{FF2B5EF4-FFF2-40B4-BE49-F238E27FC236}">
                <a16:creationId xmlns:a16="http://schemas.microsoft.com/office/drawing/2014/main" id="{74529402-E2B7-F681-6D55-54582B1CC751}"/>
              </a:ext>
            </a:extLst>
          </p:cNvPr>
          <p:cNvSpPr txBox="1"/>
          <p:nvPr/>
        </p:nvSpPr>
        <p:spPr>
          <a:xfrm>
            <a:off x="945403" y="5169945"/>
            <a:ext cx="213654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sz="1600" b="0" i="0" u="none" strike="noStrike" kern="1200" cap="none" spc="0" normalizeH="0" baseline="0" noProof="0">
                <a:ln>
                  <a:noFill/>
                </a:ln>
                <a:solidFill>
                  <a:srgbClr val="001F60"/>
                </a:solidFill>
                <a:effectLst/>
                <a:uLnTx/>
                <a:uFillTx/>
                <a:latin typeface="HURMEGEOMETRICSANS1-LIGHT" panose="020B0400020000000000" pitchFamily="34" charset="77"/>
                <a:ea typeface="+mn-ea"/>
                <a:cs typeface="+mn-cs"/>
              </a:rPr>
              <a:t>to miss school &amp; perform poorly</a:t>
            </a:r>
            <a:r>
              <a:rPr kumimoji="0" lang="en-US" sz="1600" b="0" i="0" u="none" strike="noStrike" kern="1200" cap="none" spc="0" normalizeH="0" baseline="30000" noProof="0">
                <a:ln>
                  <a:noFill/>
                </a:ln>
                <a:solidFill>
                  <a:srgbClr val="001F60"/>
                </a:solidFill>
                <a:effectLst/>
                <a:uLnTx/>
                <a:uFillTx/>
                <a:latin typeface="HURMEGEOMETRICSANS1-LIGHT" panose="020B0400020000000000" pitchFamily="34" charset="77"/>
                <a:ea typeface="+mn-ea"/>
                <a:cs typeface="+mn-cs"/>
              </a:rPr>
              <a:t>2</a:t>
            </a:r>
            <a:endParaRPr kumimoji="0" lang="en-US" sz="1600" b="0" i="0" u="none" strike="noStrike" kern="1200" cap="none" spc="0" normalizeH="0" baseline="0" noProof="0">
              <a:ln>
                <a:noFill/>
              </a:ln>
              <a:solidFill>
                <a:srgbClr val="001F60"/>
              </a:solidFill>
              <a:effectLst/>
              <a:uLnTx/>
              <a:uFillTx/>
              <a:latin typeface="HURMEGEOMETRICSANS1-LIGHT" panose="020B0400020000000000" pitchFamily="34" charset="77"/>
              <a:ea typeface="+mn-ea"/>
              <a:cs typeface="+mn-cs"/>
            </a:endParaRPr>
          </a:p>
        </p:txBody>
      </p:sp>
      <p:sp>
        <p:nvSpPr>
          <p:cNvPr id="14" name="Textfeld 13">
            <a:extLst>
              <a:ext uri="{FF2B5EF4-FFF2-40B4-BE49-F238E27FC236}">
                <a16:creationId xmlns:a16="http://schemas.microsoft.com/office/drawing/2014/main" id="{B987012E-50A5-4E78-7862-ECDD12C3DD4F}"/>
              </a:ext>
            </a:extLst>
          </p:cNvPr>
          <p:cNvSpPr txBox="1"/>
          <p:nvPr/>
        </p:nvSpPr>
        <p:spPr>
          <a:xfrm>
            <a:off x="3936772" y="5189924"/>
            <a:ext cx="2615355" cy="1225977"/>
          </a:xfrm>
          <a:prstGeom prst="rect">
            <a:avLst/>
          </a:prstGeom>
          <a:noFill/>
        </p:spPr>
        <p:txBody>
          <a:bodyPr wrap="square">
            <a:spAutoFit/>
          </a:bodyPr>
          <a:lstStyle/>
          <a:p>
            <a:pPr marL="0" marR="0" lvl="0" indent="0" algn="ctr" defTabSz="914400" rtl="0" eaLnBrk="1" fontAlgn="auto" latinLnBrk="0" hangingPunct="1">
              <a:lnSpc>
                <a:spcPct val="90000"/>
              </a:lnSpc>
              <a:spcBef>
                <a:spcPts val="200"/>
              </a:spcBef>
              <a:spcAft>
                <a:spcPts val="0"/>
              </a:spcAft>
              <a:buClrTx/>
              <a:buSzTx/>
              <a:buFontTx/>
              <a:buNone/>
              <a:tabLst/>
              <a:defRPr/>
            </a:pPr>
            <a:r>
              <a:rPr kumimoji="0" lang="en-US" sz="1600" b="0" i="0" u="none" strike="noStrike" kern="1200" cap="none" spc="0" normalizeH="0" baseline="0" noProof="0">
                <a:ln>
                  <a:noFill/>
                </a:ln>
                <a:solidFill>
                  <a:srgbClr val="001F60"/>
                </a:solidFill>
                <a:effectLst/>
                <a:uLnTx/>
                <a:uFillTx/>
                <a:latin typeface="HURMEGEOMETRICSANS1-LIGHT" panose="020B0400020000000000" pitchFamily="34" charset="77"/>
                <a:ea typeface="+mn-ea"/>
                <a:cs typeface="+mn-cs"/>
              </a:rPr>
              <a:t>of children aged 12 are too embarrassed </a:t>
            </a:r>
          </a:p>
          <a:p>
            <a:pPr marL="0" marR="0" lvl="0" indent="0" algn="ctr" defTabSz="914400" rtl="0" eaLnBrk="1" fontAlgn="auto" latinLnBrk="0" hangingPunct="1">
              <a:lnSpc>
                <a:spcPct val="90000"/>
              </a:lnSpc>
              <a:spcBef>
                <a:spcPts val="200"/>
              </a:spcBef>
              <a:spcAft>
                <a:spcPts val="0"/>
              </a:spcAft>
              <a:buClrTx/>
              <a:buSzTx/>
              <a:buFontTx/>
              <a:buNone/>
              <a:tabLst/>
              <a:defRPr/>
            </a:pPr>
            <a:r>
              <a:rPr kumimoji="0" lang="en-US" sz="1600" b="0" i="0" u="none" strike="noStrike" kern="1200" cap="none" spc="0" normalizeH="0" baseline="0" noProof="0">
                <a:ln>
                  <a:noFill/>
                </a:ln>
                <a:solidFill>
                  <a:srgbClr val="001F60"/>
                </a:solidFill>
                <a:effectLst/>
                <a:uLnTx/>
                <a:uFillTx/>
                <a:latin typeface="HURMEGEOMETRICSANS1-LIGHT" panose="020B0400020000000000" pitchFamily="34" charset="77"/>
                <a:ea typeface="+mn-ea"/>
                <a:cs typeface="+mn-cs"/>
              </a:rPr>
              <a:t>to smile or laugh due to the condition of their teeth</a:t>
            </a:r>
            <a:r>
              <a:rPr kumimoji="0" lang="en-US" sz="1600" b="0" i="0" u="none" strike="noStrike" kern="1200" cap="none" spc="0" normalizeH="0" baseline="30000" noProof="0">
                <a:ln>
                  <a:noFill/>
                </a:ln>
                <a:solidFill>
                  <a:srgbClr val="001F60"/>
                </a:solidFill>
                <a:effectLst/>
                <a:uLnTx/>
                <a:uFillTx/>
                <a:latin typeface="HURMEGEOMETRICSANS1-LIGHT" panose="020B0400020000000000" pitchFamily="34" charset="77"/>
                <a:ea typeface="+mn-ea"/>
                <a:cs typeface="+mn-cs"/>
              </a:rPr>
              <a:t>4*</a:t>
            </a:r>
            <a:endParaRPr kumimoji="0" lang="en-US" sz="1600" b="0" i="0" u="none" strike="noStrike" kern="1200" cap="none" spc="0" normalizeH="0" baseline="0" noProof="0">
              <a:ln>
                <a:noFill/>
              </a:ln>
              <a:solidFill>
                <a:srgbClr val="001F60"/>
              </a:solidFill>
              <a:effectLst/>
              <a:uLnTx/>
              <a:uFillTx/>
              <a:latin typeface="HURMEGEOMETRICSANS1-LIGHT" panose="020B0400020000000000" pitchFamily="34" charset="77"/>
              <a:ea typeface="+mn-ea"/>
              <a:cs typeface="+mn-cs"/>
            </a:endParaRPr>
          </a:p>
        </p:txBody>
      </p:sp>
      <p:sp>
        <p:nvSpPr>
          <p:cNvPr id="15" name="Subtitle 2">
            <a:extLst>
              <a:ext uri="{FF2B5EF4-FFF2-40B4-BE49-F238E27FC236}">
                <a16:creationId xmlns:a16="http://schemas.microsoft.com/office/drawing/2014/main" id="{CBCC3A60-3A74-4512-ABD1-6644DDB625D7}"/>
              </a:ext>
            </a:extLst>
          </p:cNvPr>
          <p:cNvSpPr txBox="1">
            <a:spLocks/>
          </p:cNvSpPr>
          <p:nvPr/>
        </p:nvSpPr>
        <p:spPr>
          <a:xfrm>
            <a:off x="427533" y="4663101"/>
            <a:ext cx="3172286" cy="54161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2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1F60"/>
                </a:solidFill>
                <a:effectLst/>
                <a:uLnTx/>
                <a:uFillTx/>
                <a:latin typeface="HURMEGEOMETRICSANS1-SEMIBOLD" panose="020B0400020000000000" pitchFamily="34" charset="77"/>
                <a:ea typeface="+mn-ea"/>
                <a:cs typeface="+mn-cs"/>
              </a:rPr>
              <a:t>3x MORE LIKELY</a:t>
            </a:r>
          </a:p>
        </p:txBody>
      </p:sp>
      <p:sp>
        <p:nvSpPr>
          <p:cNvPr id="16" name="Subtitle 2">
            <a:extLst>
              <a:ext uri="{FF2B5EF4-FFF2-40B4-BE49-F238E27FC236}">
                <a16:creationId xmlns:a16="http://schemas.microsoft.com/office/drawing/2014/main" id="{642E54F4-435E-1A10-46E6-8C70282FB223}"/>
              </a:ext>
            </a:extLst>
          </p:cNvPr>
          <p:cNvSpPr txBox="1">
            <a:spLocks/>
          </p:cNvSpPr>
          <p:nvPr/>
        </p:nvSpPr>
        <p:spPr>
          <a:xfrm>
            <a:off x="4101449" y="4683079"/>
            <a:ext cx="2286000" cy="67890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2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1F60"/>
                </a:solidFill>
                <a:effectLst/>
                <a:uLnTx/>
                <a:uFillTx/>
                <a:latin typeface="HURMEGEOMETRICSANS1-SEMIBOLD" panose="020B0400020000000000" pitchFamily="34" charset="77"/>
                <a:ea typeface="+mn-ea"/>
                <a:cs typeface="+mn-cs"/>
              </a:rPr>
              <a:t>35%</a:t>
            </a:r>
          </a:p>
        </p:txBody>
      </p:sp>
      <p:sp>
        <p:nvSpPr>
          <p:cNvPr id="21" name="Subtitle 2">
            <a:extLst>
              <a:ext uri="{FF2B5EF4-FFF2-40B4-BE49-F238E27FC236}">
                <a16:creationId xmlns:a16="http://schemas.microsoft.com/office/drawing/2014/main" id="{587B1C1B-B9DD-F6D9-1E07-7F8B8F2B36D2}"/>
              </a:ext>
            </a:extLst>
          </p:cNvPr>
          <p:cNvSpPr txBox="1">
            <a:spLocks/>
          </p:cNvSpPr>
          <p:nvPr/>
        </p:nvSpPr>
        <p:spPr>
          <a:xfrm>
            <a:off x="1381768" y="1436060"/>
            <a:ext cx="1263817" cy="57859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2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E459A0"/>
                </a:solidFill>
                <a:effectLst/>
                <a:uLnTx/>
                <a:uFillTx/>
                <a:latin typeface="HURMEGEOMETRICSANS1-LIGHT" panose="020B0400020000000000" pitchFamily="34" charset="77"/>
                <a:ea typeface="+mn-ea"/>
                <a:cs typeface="+mn-cs"/>
              </a:rPr>
              <a:t>PAIN</a:t>
            </a:r>
          </a:p>
        </p:txBody>
      </p:sp>
      <p:sp>
        <p:nvSpPr>
          <p:cNvPr id="22" name="Subtitle 2">
            <a:extLst>
              <a:ext uri="{FF2B5EF4-FFF2-40B4-BE49-F238E27FC236}">
                <a16:creationId xmlns:a16="http://schemas.microsoft.com/office/drawing/2014/main" id="{15C91294-10F7-C8E5-4397-B5D27B032CAE}"/>
              </a:ext>
            </a:extLst>
          </p:cNvPr>
          <p:cNvSpPr txBox="1">
            <a:spLocks/>
          </p:cNvSpPr>
          <p:nvPr/>
        </p:nvSpPr>
        <p:spPr>
          <a:xfrm>
            <a:off x="4178784" y="1474669"/>
            <a:ext cx="2131330" cy="53998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2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E459A0"/>
                </a:solidFill>
                <a:effectLst/>
                <a:uLnTx/>
                <a:uFillTx/>
                <a:latin typeface="HURMEGEOMETRICSANS1-LIGHT" panose="020B0400020000000000" pitchFamily="34" charset="77"/>
                <a:ea typeface="+mn-ea"/>
                <a:cs typeface="+mn-cs"/>
              </a:rPr>
              <a:t>ANXIETY</a:t>
            </a:r>
          </a:p>
        </p:txBody>
      </p:sp>
      <p:sp>
        <p:nvSpPr>
          <p:cNvPr id="23" name="Subtitle 2">
            <a:extLst>
              <a:ext uri="{FF2B5EF4-FFF2-40B4-BE49-F238E27FC236}">
                <a16:creationId xmlns:a16="http://schemas.microsoft.com/office/drawing/2014/main" id="{E63CEA53-A123-C716-6657-F85ABFF22AA5}"/>
              </a:ext>
            </a:extLst>
          </p:cNvPr>
          <p:cNvSpPr txBox="1">
            <a:spLocks/>
          </p:cNvSpPr>
          <p:nvPr/>
        </p:nvSpPr>
        <p:spPr>
          <a:xfrm>
            <a:off x="256211" y="3613815"/>
            <a:ext cx="3514930" cy="10596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E459A0"/>
                </a:solidFill>
                <a:effectLst/>
                <a:uLnTx/>
                <a:uFillTx/>
                <a:latin typeface="HURMEGEOMETRICSANS1-LIGHT" panose="020B0400020000000000" pitchFamily="34" charset="77"/>
                <a:ea typeface="+mn-ea"/>
                <a:cs typeface="+mn-cs"/>
              </a:rPr>
              <a:t>DISRUPTED</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E459A0"/>
                </a:solidFill>
                <a:effectLst/>
                <a:uLnTx/>
                <a:uFillTx/>
                <a:latin typeface="HURMEGEOMETRICSANS1-LIGHT" panose="020B0400020000000000" pitchFamily="34" charset="77"/>
                <a:ea typeface="+mn-ea"/>
                <a:cs typeface="+mn-cs"/>
              </a:rPr>
              <a:t>DEVELOPMENT</a:t>
            </a:r>
            <a:endParaRPr kumimoji="0" lang="en-DE" sz="3200" b="0" i="0" u="none" strike="noStrike" kern="1200" cap="none" spc="0" normalizeH="0" baseline="0" noProof="0">
              <a:ln>
                <a:noFill/>
              </a:ln>
              <a:solidFill>
                <a:srgbClr val="E459A0"/>
              </a:solidFill>
              <a:effectLst/>
              <a:uLnTx/>
              <a:uFillTx/>
              <a:latin typeface="HURMEGEOMETRICSANS1-LIGHT" panose="020B0400020000000000" pitchFamily="34" charset="77"/>
              <a:ea typeface="+mn-ea"/>
              <a:cs typeface="+mn-cs"/>
            </a:endParaRPr>
          </a:p>
          <a:p>
            <a:pPr marL="0" marR="0" lvl="0" indent="0" algn="ctr" defTabSz="914400" rtl="0" eaLnBrk="1" fontAlgn="auto" latinLnBrk="0" hangingPunct="1">
              <a:lnSpc>
                <a:spcPct val="100000"/>
              </a:lnSpc>
              <a:spcBef>
                <a:spcPts val="200"/>
              </a:spcBef>
              <a:spcAft>
                <a:spcPts val="0"/>
              </a:spcAft>
              <a:buClrTx/>
              <a:buSzTx/>
              <a:buFont typeface="Arial" panose="020B0604020202020204" pitchFamily="34" charset="0"/>
              <a:buNone/>
              <a:tabLst/>
              <a:defRPr/>
            </a:pPr>
            <a:endParaRPr kumimoji="0" lang="en-US" sz="3200" b="0" i="0" u="none" strike="noStrike" kern="1200" cap="none" spc="0" normalizeH="0" baseline="0" noProof="0">
              <a:ln>
                <a:noFill/>
              </a:ln>
              <a:solidFill>
                <a:srgbClr val="E459A0"/>
              </a:solidFill>
              <a:effectLst/>
              <a:uLnTx/>
              <a:uFillTx/>
              <a:latin typeface="HURMEGEOMETRICSANS1-LIGHT" panose="020B0400020000000000" pitchFamily="34" charset="77"/>
              <a:ea typeface="+mn-ea"/>
              <a:cs typeface="+mn-cs"/>
            </a:endParaRPr>
          </a:p>
        </p:txBody>
      </p:sp>
      <p:sp>
        <p:nvSpPr>
          <p:cNvPr id="24" name="Subtitle 2">
            <a:extLst>
              <a:ext uri="{FF2B5EF4-FFF2-40B4-BE49-F238E27FC236}">
                <a16:creationId xmlns:a16="http://schemas.microsoft.com/office/drawing/2014/main" id="{71CF83FE-B2D9-56D4-B5A9-417EE6DE573A}"/>
              </a:ext>
            </a:extLst>
          </p:cNvPr>
          <p:cNvSpPr txBox="1">
            <a:spLocks/>
          </p:cNvSpPr>
          <p:nvPr/>
        </p:nvSpPr>
        <p:spPr>
          <a:xfrm>
            <a:off x="3398987" y="3613815"/>
            <a:ext cx="3690925" cy="10596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2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E459A0"/>
                </a:solidFill>
                <a:effectLst/>
                <a:uLnTx/>
                <a:uFillTx/>
                <a:latin typeface="HURMEGEOMETRICSANS1-LIGHT" panose="020B0400020000000000" pitchFamily="34" charset="77"/>
                <a:ea typeface="+mn-ea"/>
                <a:cs typeface="+mn-cs"/>
              </a:rPr>
              <a:t>LOW SELF-CONFIDENCE</a:t>
            </a:r>
            <a:endParaRPr kumimoji="0" lang="en-DE" sz="3200" b="0" i="0" u="none" strike="noStrike" kern="1200" cap="none" spc="0" normalizeH="0" baseline="0" noProof="0">
              <a:ln>
                <a:noFill/>
              </a:ln>
              <a:solidFill>
                <a:srgbClr val="E459A0"/>
              </a:solidFill>
              <a:effectLst/>
              <a:uLnTx/>
              <a:uFillTx/>
              <a:latin typeface="HURMEGEOMETRICSANS1-LIGHT" panose="020B0400020000000000" pitchFamily="34" charset="77"/>
              <a:ea typeface="+mn-ea"/>
              <a:cs typeface="+mn-cs"/>
            </a:endParaRPr>
          </a:p>
        </p:txBody>
      </p:sp>
      <p:sp>
        <p:nvSpPr>
          <p:cNvPr id="31" name="Titel 1">
            <a:extLst>
              <a:ext uri="{FF2B5EF4-FFF2-40B4-BE49-F238E27FC236}">
                <a16:creationId xmlns:a16="http://schemas.microsoft.com/office/drawing/2014/main" id="{337C4069-702E-632C-CAF6-BC16A1166D13}"/>
              </a:ext>
            </a:extLst>
          </p:cNvPr>
          <p:cNvSpPr>
            <a:spLocks noGrp="1"/>
          </p:cNvSpPr>
          <p:nvPr>
            <p:ph type="title"/>
          </p:nvPr>
        </p:nvSpPr>
        <p:spPr>
          <a:xfrm>
            <a:off x="549001" y="319597"/>
            <a:ext cx="6173917" cy="678905"/>
          </a:xfrm>
        </p:spPr>
        <p:txBody>
          <a:bodyPr/>
          <a:lstStyle/>
          <a:p>
            <a:pPr lvl="0">
              <a:lnSpc>
                <a:spcPct val="90000"/>
              </a:lnSpc>
              <a:spcAft>
                <a:spcPts val="600"/>
              </a:spcAft>
              <a:defRPr/>
            </a:pPr>
            <a:r>
              <a:rPr lang="en-US" b="0">
                <a:solidFill>
                  <a:srgbClr val="001F60"/>
                </a:solidFill>
                <a:latin typeface="HURMEGEOMETRICSANS1-LIGHT" panose="020B0400020000000000" pitchFamily="34" charset="77"/>
              </a:rPr>
              <a:t>POOR ORAL HEALTH HINDERS THE PHYSICAL </a:t>
            </a:r>
            <a:br>
              <a:rPr lang="en-US" b="0">
                <a:solidFill>
                  <a:srgbClr val="001F60"/>
                </a:solidFill>
                <a:latin typeface="HURMEGEOMETRICSANS1-LIGHT" panose="020B0400020000000000" pitchFamily="34" charset="77"/>
              </a:rPr>
            </a:br>
            <a:r>
              <a:rPr lang="en-US" b="0">
                <a:solidFill>
                  <a:srgbClr val="001F60"/>
                </a:solidFill>
                <a:latin typeface="HURMEGEOMETRICSANS1-LIGHT" panose="020B0400020000000000" pitchFamily="34" charset="77"/>
              </a:rPr>
              <a:t>AND MENTAL WELLBEING OF CHILDREN</a:t>
            </a:r>
          </a:p>
        </p:txBody>
      </p:sp>
      <p:sp>
        <p:nvSpPr>
          <p:cNvPr id="32" name="Rectangle 1">
            <a:extLst>
              <a:ext uri="{FF2B5EF4-FFF2-40B4-BE49-F238E27FC236}">
                <a16:creationId xmlns:a16="http://schemas.microsoft.com/office/drawing/2014/main" id="{769F25D0-FCA6-6A17-390B-8D892B7FE4DE}"/>
              </a:ext>
            </a:extLst>
          </p:cNvPr>
          <p:cNvSpPr/>
          <p:nvPr/>
        </p:nvSpPr>
        <p:spPr>
          <a:xfrm>
            <a:off x="522088" y="6357528"/>
            <a:ext cx="678872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30000" noProof="0" dirty="0">
                <a:ln>
                  <a:noFill/>
                </a:ln>
                <a:solidFill>
                  <a:srgbClr val="001F60"/>
                </a:solidFill>
                <a:effectLst/>
                <a:uLnTx/>
                <a:uFillTx/>
                <a:latin typeface="HURMEGEOMETRICSANS1-LIGHT" panose="020B0400020000000000" pitchFamily="34" charset="77"/>
                <a:ea typeface="+mn-ea"/>
                <a:cs typeface="+mn-cs"/>
              </a:rPr>
              <a:t>1 </a:t>
            </a:r>
            <a:r>
              <a:rPr kumimoji="0" lang="en-US" sz="700" b="0" i="0" u="none" strike="noStrike" kern="1200" cap="none" spc="0" normalizeH="0" baseline="0" noProof="0" dirty="0" err="1">
                <a:ln>
                  <a:noFill/>
                </a:ln>
                <a:solidFill>
                  <a:srgbClr val="001F60"/>
                </a:solidFill>
                <a:effectLst/>
                <a:uLnTx/>
                <a:uFillTx/>
                <a:latin typeface="HURMEGEOMETRICSANS1-LIGHT" panose="020B0400020000000000" pitchFamily="34" charset="77"/>
                <a:ea typeface="+mn-ea"/>
                <a:cs typeface="+mn-cs"/>
              </a:rPr>
              <a:t>Pentapati</a:t>
            </a:r>
            <a:r>
              <a:rPr kumimoji="0" lang="en-US" sz="700" b="0" i="0" u="none" strike="noStrike" kern="1200" cap="none" spc="0" normalizeH="0" baseline="0" noProof="0" dirty="0">
                <a:ln>
                  <a:noFill/>
                </a:ln>
                <a:solidFill>
                  <a:srgbClr val="001F60"/>
                </a:solidFill>
                <a:effectLst/>
                <a:uLnTx/>
                <a:uFillTx/>
                <a:latin typeface="HURMEGEOMETRICSANS1-LIGHT" panose="020B0400020000000000" pitchFamily="34" charset="77"/>
                <a:ea typeface="+mn-ea"/>
                <a:cs typeface="+mn-cs"/>
              </a:rPr>
              <a:t> KC et al </a:t>
            </a:r>
            <a:r>
              <a:rPr kumimoji="0" lang="en-US" sz="700" b="0" i="0" u="none" strike="noStrike" kern="1200" cap="none" spc="0" normalizeH="0" baseline="0" noProof="0" dirty="0" err="1">
                <a:ln>
                  <a:noFill/>
                </a:ln>
                <a:solidFill>
                  <a:srgbClr val="001F60"/>
                </a:solidFill>
                <a:effectLst/>
                <a:uLnTx/>
                <a:uFillTx/>
                <a:latin typeface="HURMEGEOMETRICSANS1-LIGHT" panose="020B0400020000000000" pitchFamily="34" charset="77"/>
                <a:ea typeface="+mn-ea"/>
                <a:cs typeface="+mn-cs"/>
              </a:rPr>
              <a:t>Eur</a:t>
            </a:r>
            <a:r>
              <a:rPr kumimoji="0" lang="en-US" sz="700" b="0" i="0" u="none" strike="noStrike" kern="1200" cap="none" spc="0" normalizeH="0" baseline="0" noProof="0" dirty="0">
                <a:ln>
                  <a:noFill/>
                </a:ln>
                <a:solidFill>
                  <a:srgbClr val="001F60"/>
                </a:solidFill>
                <a:effectLst/>
                <a:uLnTx/>
                <a:uFillTx/>
                <a:latin typeface="HURMEGEOMETRICSANS1-LIGHT" panose="020B0400020000000000" pitchFamily="34" charset="77"/>
                <a:ea typeface="+mn-ea"/>
                <a:cs typeface="+mn-cs"/>
              </a:rPr>
              <a:t> Arch </a:t>
            </a:r>
            <a:r>
              <a:rPr kumimoji="0" lang="en-US" sz="700" b="0" i="0" u="none" strike="noStrike" kern="1200" cap="none" spc="0" normalizeH="0" baseline="0" noProof="0" dirty="0" err="1">
                <a:ln>
                  <a:noFill/>
                </a:ln>
                <a:solidFill>
                  <a:srgbClr val="001F60"/>
                </a:solidFill>
                <a:effectLst/>
                <a:uLnTx/>
                <a:uFillTx/>
                <a:latin typeface="HURMEGEOMETRICSANS1-LIGHT" panose="020B0400020000000000" pitchFamily="34" charset="77"/>
                <a:ea typeface="+mn-ea"/>
                <a:cs typeface="+mn-cs"/>
              </a:rPr>
              <a:t>Paediatr</a:t>
            </a:r>
            <a:r>
              <a:rPr kumimoji="0" lang="en-US" sz="700" b="0" i="0" u="none" strike="noStrike" kern="1200" cap="none" spc="0" normalizeH="0" baseline="0" noProof="0" dirty="0">
                <a:ln>
                  <a:noFill/>
                </a:ln>
                <a:solidFill>
                  <a:srgbClr val="001F60"/>
                </a:solidFill>
                <a:effectLst/>
                <a:uLnTx/>
                <a:uFillTx/>
                <a:latin typeface="HURMEGEOMETRICSANS1-LIGHT" panose="020B0400020000000000" pitchFamily="34" charset="77"/>
                <a:ea typeface="+mn-ea"/>
                <a:cs typeface="+mn-cs"/>
              </a:rPr>
              <a:t> Dent. 2021 Feb;22(1):1-12. </a:t>
            </a:r>
            <a:r>
              <a:rPr kumimoji="0" lang="en-US" sz="700" b="0" i="0" u="none" strike="noStrike" kern="1200" cap="none" spc="0" normalizeH="0" baseline="0" noProof="0" dirty="0" err="1">
                <a:ln>
                  <a:noFill/>
                </a:ln>
                <a:solidFill>
                  <a:srgbClr val="001F60"/>
                </a:solidFill>
                <a:effectLst/>
                <a:uLnTx/>
                <a:uFillTx/>
                <a:latin typeface="HURMEGEOMETRICSANS1-LIGHT" panose="020B0400020000000000" pitchFamily="34" charset="77"/>
                <a:ea typeface="+mn-ea"/>
                <a:cs typeface="+mn-cs"/>
              </a:rPr>
              <a:t>doi</a:t>
            </a:r>
            <a:r>
              <a:rPr kumimoji="0" lang="en-US" sz="700" b="0" i="0" u="none" strike="noStrike" kern="1200" cap="none" spc="0" normalizeH="0" baseline="0" noProof="0" dirty="0">
                <a:ln>
                  <a:noFill/>
                </a:ln>
                <a:solidFill>
                  <a:srgbClr val="001F60"/>
                </a:solidFill>
                <a:effectLst/>
                <a:uLnTx/>
                <a:uFillTx/>
                <a:latin typeface="HURMEGEOMETRICSANS1-LIGHT" panose="020B0400020000000000" pitchFamily="34" charset="77"/>
                <a:ea typeface="+mn-ea"/>
                <a:cs typeface="+mn-cs"/>
              </a:rPr>
              <a:t>: 10.1007/s40368-020-00545-7. </a:t>
            </a:r>
            <a:r>
              <a:rPr kumimoji="0" lang="en-US" sz="700" b="0" i="0" u="none" strike="noStrike" kern="1200" cap="none" spc="0" normalizeH="0" baseline="0" noProof="0" dirty="0" err="1">
                <a:ln>
                  <a:noFill/>
                </a:ln>
                <a:solidFill>
                  <a:srgbClr val="001F60"/>
                </a:solidFill>
                <a:effectLst/>
                <a:uLnTx/>
                <a:uFillTx/>
                <a:latin typeface="HURMEGEOMETRICSANS1-LIGHT" panose="020B0400020000000000" pitchFamily="34" charset="77"/>
                <a:ea typeface="+mn-ea"/>
                <a:cs typeface="+mn-cs"/>
              </a:rPr>
              <a:t>Epub</a:t>
            </a:r>
            <a:r>
              <a:rPr kumimoji="0" lang="en-US" sz="700" b="0" i="0" u="none" strike="noStrike" kern="1200" cap="none" spc="0" normalizeH="0" baseline="0" noProof="0" dirty="0">
                <a:ln>
                  <a:noFill/>
                </a:ln>
                <a:solidFill>
                  <a:srgbClr val="001F60"/>
                </a:solidFill>
                <a:effectLst/>
                <a:uLnTx/>
                <a:uFillTx/>
                <a:latin typeface="HURMEGEOMETRICSANS1-LIGHT" panose="020B0400020000000000" pitchFamily="34" charset="77"/>
                <a:ea typeface="+mn-ea"/>
                <a:cs typeface="+mn-cs"/>
              </a:rPr>
              <a:t> 2020 Jun 16. PMID: 32557184; PMCID: PMC7943429.;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30000" noProof="0" dirty="0">
                <a:ln>
                  <a:noFill/>
                </a:ln>
                <a:solidFill>
                  <a:srgbClr val="001F60"/>
                </a:solidFill>
                <a:effectLst/>
                <a:uLnTx/>
                <a:uFillTx/>
                <a:latin typeface="HURMEGEOMETRICSANS1-LIGHT" panose="020B0400020000000000" pitchFamily="34" charset="77"/>
                <a:ea typeface="+mn-ea"/>
                <a:cs typeface="+mn-cs"/>
              </a:rPr>
              <a:t>2 </a:t>
            </a:r>
            <a:r>
              <a:rPr kumimoji="0" lang="en-US" sz="700" b="0" i="0" u="none" strike="noStrike" kern="1200" cap="none" spc="0" normalizeH="0" baseline="0" noProof="0" dirty="0">
                <a:ln>
                  <a:noFill/>
                </a:ln>
                <a:solidFill>
                  <a:srgbClr val="001F60"/>
                </a:solidFill>
                <a:effectLst/>
                <a:uLnTx/>
                <a:uFillTx/>
                <a:latin typeface="HURMEGEOMETRICSANS1-LIGHT" panose="020B0400020000000000" pitchFamily="34" charset="77"/>
                <a:ea typeface="+mn-ea"/>
                <a:cs typeface="+mn-cs"/>
              </a:rPr>
              <a:t>Jackson et al Am J Public Health. 2011;101: 1900–1906. doi:10.2105/AJPH.2010.200915;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30000" noProof="0" dirty="0">
                <a:ln>
                  <a:noFill/>
                </a:ln>
                <a:solidFill>
                  <a:srgbClr val="001F60"/>
                </a:solidFill>
                <a:effectLst/>
                <a:uLnTx/>
                <a:uFillTx/>
                <a:latin typeface="HURMEGEOMETRICSANS1-LIGHT" panose="020B0400020000000000" pitchFamily="34" charset="77"/>
                <a:ea typeface="+mn-ea"/>
                <a:cs typeface="+mn-cs"/>
              </a:rPr>
              <a:t>3 </a:t>
            </a:r>
            <a:r>
              <a:rPr kumimoji="0" lang="en-US" sz="700" b="0" i="0" u="none" strike="noStrike" kern="1200" cap="none" spc="0" normalizeH="0" baseline="0" noProof="0" dirty="0" err="1">
                <a:ln>
                  <a:noFill/>
                </a:ln>
                <a:solidFill>
                  <a:srgbClr val="001F60"/>
                </a:solidFill>
                <a:effectLst/>
                <a:uLnTx/>
                <a:uFillTx/>
                <a:latin typeface="HURMEGEOMETRICSANS1-LIGHT" panose="020B0400020000000000" pitchFamily="34" charset="77"/>
                <a:ea typeface="+mn-ea"/>
                <a:cs typeface="+mn-cs"/>
              </a:rPr>
              <a:t>Alsumait</a:t>
            </a:r>
            <a:r>
              <a:rPr kumimoji="0" lang="en-US" sz="700" b="0" i="0" u="none" strike="noStrike" kern="1200" cap="none" spc="0" normalizeH="0" baseline="0" noProof="0" dirty="0">
                <a:ln>
                  <a:noFill/>
                </a:ln>
                <a:solidFill>
                  <a:srgbClr val="001F60"/>
                </a:solidFill>
                <a:effectLst/>
                <a:uLnTx/>
                <a:uFillTx/>
                <a:latin typeface="HURMEGEOMETRICSANS1-LIGHT" panose="020B0400020000000000" pitchFamily="34" charset="77"/>
                <a:ea typeface="+mn-ea"/>
                <a:cs typeface="+mn-cs"/>
              </a:rPr>
              <a:t> et al. Health and Quality of Life Outcomes (2015) 13:98 DOI 10.1186/s12955-015-0283-8;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30000" noProof="0" dirty="0">
                <a:ln>
                  <a:noFill/>
                </a:ln>
                <a:solidFill>
                  <a:srgbClr val="001F60"/>
                </a:solidFill>
                <a:effectLst/>
                <a:uLnTx/>
                <a:uFillTx/>
                <a:latin typeface="HURMEGEOMETRICSANS1-LIGHT" panose="020B0400020000000000" pitchFamily="34" charset="77"/>
                <a:ea typeface="+mn-ea"/>
                <a:cs typeface="+mn-cs"/>
              </a:rPr>
              <a:t>4 </a:t>
            </a:r>
            <a:r>
              <a:rPr kumimoji="0" lang="en-US" sz="700" b="0" i="0" u="none" strike="noStrike" kern="1200" cap="none" spc="0" normalizeH="0" baseline="0" noProof="0" dirty="0">
                <a:ln>
                  <a:noFill/>
                </a:ln>
                <a:solidFill>
                  <a:srgbClr val="001F60"/>
                </a:solidFill>
                <a:effectLst/>
                <a:uLnTx/>
                <a:uFillTx/>
                <a:latin typeface="HURMEGEOMETRICSANS1-LIGHT" panose="020B0400020000000000" pitchFamily="34" charset="77"/>
                <a:ea typeface="+mn-ea"/>
                <a:cs typeface="+mn-cs"/>
              </a:rPr>
              <a:t>National Health Service Child Dental Health Survey 2013 </a:t>
            </a:r>
          </a:p>
        </p:txBody>
      </p:sp>
      <p:pic>
        <p:nvPicPr>
          <p:cNvPr id="20" name="Picture 2" descr="https://news.pg.com/sites/pg.newshq.businesswire.com/files/logo/image/2018_PGlogo.png">
            <a:extLst>
              <a:ext uri="{FF2B5EF4-FFF2-40B4-BE49-F238E27FC236}">
                <a16:creationId xmlns:a16="http://schemas.microsoft.com/office/drawing/2014/main" id="{D4FC7192-BB6C-4301-89BC-F5878C0EBC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16620" y="6387477"/>
            <a:ext cx="313463" cy="313753"/>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Gerade Verbindung 25">
            <a:extLst>
              <a:ext uri="{FF2B5EF4-FFF2-40B4-BE49-F238E27FC236}">
                <a16:creationId xmlns:a16="http://schemas.microsoft.com/office/drawing/2014/main" id="{93AFAC53-8CF5-5B0E-214B-251EA60FDCC2}"/>
              </a:ext>
            </a:extLst>
          </p:cNvPr>
          <p:cNvCxnSpPr>
            <a:cxnSpLocks/>
          </p:cNvCxnSpPr>
          <p:nvPr/>
        </p:nvCxnSpPr>
        <p:spPr>
          <a:xfrm>
            <a:off x="0" y="1044000"/>
            <a:ext cx="6788727" cy="0"/>
          </a:xfrm>
          <a:prstGeom prst="line">
            <a:avLst/>
          </a:prstGeom>
          <a:ln w="19050" cap="rnd">
            <a:solidFill>
              <a:srgbClr val="001F60"/>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590479"/>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A43DD6-872B-3844-8011-948D342AE3F0}"/>
              </a:ext>
            </a:extLst>
          </p:cNvPr>
          <p:cNvSpPr>
            <a:spLocks noGrp="1"/>
          </p:cNvSpPr>
          <p:nvPr>
            <p:ph type="title"/>
          </p:nvPr>
        </p:nvSpPr>
        <p:spPr>
          <a:xfrm>
            <a:off x="549000" y="232748"/>
            <a:ext cx="9103000" cy="678905"/>
          </a:xfrm>
        </p:spPr>
        <p:txBody>
          <a:bodyPr/>
          <a:lstStyle/>
          <a:p>
            <a:r>
              <a:rPr lang="en-US" b="0">
                <a:solidFill>
                  <a:prstClr val="white"/>
                </a:solidFill>
                <a:latin typeface="HURMEGEOMETRICSANS1-LIGHT" panose="020B0400020000000000" pitchFamily="34" charset="77"/>
              </a:rPr>
              <a:t>EPIDEMIOLOGICAL FINDINGS CONFIRM IMPORTANCE</a:t>
            </a:r>
            <a:br>
              <a:rPr lang="en-US" b="0">
                <a:solidFill>
                  <a:prstClr val="white"/>
                </a:solidFill>
                <a:latin typeface="HURMEGEOMETRICSANS1-LIGHT" panose="020B0400020000000000" pitchFamily="34" charset="77"/>
              </a:rPr>
            </a:br>
            <a:r>
              <a:rPr lang="en-US" b="0">
                <a:solidFill>
                  <a:prstClr val="white"/>
                </a:solidFill>
                <a:latin typeface="HURMEGEOMETRICSANS1-LIGHT" panose="020B0400020000000000" pitchFamily="34" charset="77"/>
              </a:rPr>
              <a:t>OF ESTABLISHING EFFECTIVE BRUSHING HABITS EARLY IN LIFE</a:t>
            </a:r>
            <a:r>
              <a:rPr lang="en-US" b="0" baseline="30000">
                <a:solidFill>
                  <a:prstClr val="white"/>
                </a:solidFill>
                <a:latin typeface="HURMEGEOMETRICSANS1-LIGHT" panose="020B0400020000000000" pitchFamily="34" charset="77"/>
              </a:rPr>
              <a:t>1</a:t>
            </a:r>
            <a:endParaRPr lang="en-US" b="0">
              <a:latin typeface="HURMEGEOMETRICSANS1-LIGHT" panose="020B0400020000000000" pitchFamily="34" charset="77"/>
            </a:endParaRPr>
          </a:p>
        </p:txBody>
      </p:sp>
      <p:pic>
        <p:nvPicPr>
          <p:cNvPr id="6" name="Grafik 5">
            <a:extLst>
              <a:ext uri="{FF2B5EF4-FFF2-40B4-BE49-F238E27FC236}">
                <a16:creationId xmlns:a16="http://schemas.microsoft.com/office/drawing/2014/main" id="{7B48BF88-4522-B62E-352F-312A751BF37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4279" t="8987" r="28085" b="13490"/>
          <a:stretch/>
        </p:blipFill>
        <p:spPr>
          <a:xfrm>
            <a:off x="378080" y="2018237"/>
            <a:ext cx="4781491" cy="3386868"/>
          </a:xfrm>
          <a:prstGeom prst="rect">
            <a:avLst/>
          </a:prstGeom>
        </p:spPr>
      </p:pic>
      <p:grpSp>
        <p:nvGrpSpPr>
          <p:cNvPr id="8" name="Gruppieren 7">
            <a:extLst>
              <a:ext uri="{FF2B5EF4-FFF2-40B4-BE49-F238E27FC236}">
                <a16:creationId xmlns:a16="http://schemas.microsoft.com/office/drawing/2014/main" id="{D8EFAA77-E808-5B49-8EFE-BBEEE9923A62}"/>
              </a:ext>
            </a:extLst>
          </p:cNvPr>
          <p:cNvGrpSpPr/>
          <p:nvPr/>
        </p:nvGrpSpPr>
        <p:grpSpPr>
          <a:xfrm>
            <a:off x="260795" y="5281999"/>
            <a:ext cx="5184788" cy="910278"/>
            <a:chOff x="1799661" y="2053080"/>
            <a:chExt cx="5184788" cy="910278"/>
          </a:xfrm>
        </p:grpSpPr>
        <p:grpSp>
          <p:nvGrpSpPr>
            <p:cNvPr id="9" name="Gruppieren 8">
              <a:extLst>
                <a:ext uri="{FF2B5EF4-FFF2-40B4-BE49-F238E27FC236}">
                  <a16:creationId xmlns:a16="http://schemas.microsoft.com/office/drawing/2014/main" id="{626AC453-A6B6-066D-4E7E-258E08A2F44C}"/>
                </a:ext>
              </a:extLst>
            </p:cNvPr>
            <p:cNvGrpSpPr/>
            <p:nvPr/>
          </p:nvGrpSpPr>
          <p:grpSpPr>
            <a:xfrm>
              <a:off x="1799661" y="2053080"/>
              <a:ext cx="5184788" cy="910278"/>
              <a:chOff x="2161689" y="5812219"/>
              <a:chExt cx="6722926" cy="1180323"/>
            </a:xfrm>
          </p:grpSpPr>
          <p:sp>
            <p:nvSpPr>
              <p:cNvPr id="11" name="Rechteck 10">
                <a:extLst>
                  <a:ext uri="{FF2B5EF4-FFF2-40B4-BE49-F238E27FC236}">
                    <a16:creationId xmlns:a16="http://schemas.microsoft.com/office/drawing/2014/main" id="{4B1ACAD3-4A4C-2075-7C9D-1DCFE493F977}"/>
                  </a:ext>
                </a:extLst>
              </p:cNvPr>
              <p:cNvSpPr/>
              <p:nvPr/>
            </p:nvSpPr>
            <p:spPr>
              <a:xfrm>
                <a:off x="2755126" y="5812220"/>
                <a:ext cx="5515481" cy="118031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55040007-F749-9090-8176-D9F5FE5E3DA9}"/>
                  </a:ext>
                </a:extLst>
              </p:cNvPr>
              <p:cNvSpPr/>
              <p:nvPr/>
            </p:nvSpPr>
            <p:spPr>
              <a:xfrm>
                <a:off x="7704292" y="5812220"/>
                <a:ext cx="1180323" cy="1180322"/>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79E4E883-7C80-C687-D5E9-7E395A4DA32B}"/>
                  </a:ext>
                </a:extLst>
              </p:cNvPr>
              <p:cNvSpPr/>
              <p:nvPr/>
            </p:nvSpPr>
            <p:spPr>
              <a:xfrm>
                <a:off x="2161689" y="5812219"/>
                <a:ext cx="1180322" cy="1180322"/>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Rectangle 9">
              <a:extLst>
                <a:ext uri="{FF2B5EF4-FFF2-40B4-BE49-F238E27FC236}">
                  <a16:creationId xmlns:a16="http://schemas.microsoft.com/office/drawing/2014/main" id="{3949B976-DF17-8CDD-D154-41AB2FE5BBAE}"/>
                </a:ext>
              </a:extLst>
            </p:cNvPr>
            <p:cNvSpPr/>
            <p:nvPr/>
          </p:nvSpPr>
          <p:spPr>
            <a:xfrm>
              <a:off x="2188690" y="2150788"/>
              <a:ext cx="4484347" cy="764312"/>
            </a:xfrm>
            <a:prstGeom prst="rect">
              <a:avLst/>
            </a:prstGeom>
          </p:spPr>
          <p:txBody>
            <a:bodyPr wrap="square">
              <a:spAutoFit/>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1400" b="0" i="0" u="none" strike="noStrike" kern="1200" cap="none" spc="0" normalizeH="0" baseline="0" noProof="0" dirty="0">
                  <a:ln>
                    <a:noFill/>
                  </a:ln>
                  <a:solidFill>
                    <a:srgbClr val="001F60"/>
                  </a:solidFill>
                  <a:effectLst/>
                  <a:uLnTx/>
                  <a:uFillTx/>
                  <a:latin typeface="HURMEGEOMETRICSANS1-SEMIBOLD" panose="020B0500020000000000" pitchFamily="34" charset="77"/>
                  <a:ea typeface="+mn-ea"/>
                  <a:cs typeface="+mn-cs"/>
                </a:rPr>
                <a:t>A LONGITUDINAL STUDY OF 1,015 SUBJECTS</a:t>
              </a:r>
              <a:r>
                <a:rPr kumimoji="0" lang="en-US" sz="1400" b="1" i="0" u="none" strike="noStrike" kern="1200" cap="none" spc="0" normalizeH="0" baseline="0" noProof="0" dirty="0">
                  <a:ln>
                    <a:noFill/>
                  </a:ln>
                  <a:solidFill>
                    <a:srgbClr val="001F60"/>
                  </a:solidFill>
                  <a:effectLst/>
                  <a:uLnTx/>
                  <a:uFillTx/>
                  <a:latin typeface="HURMEGEOMETRICSANS1-SEMIBOLD" panose="020B0500020000000000" pitchFamily="34" charset="77"/>
                  <a:ea typeface="+mn-ea"/>
                  <a:cs typeface="+mn-cs"/>
                </a:rPr>
                <a:t> </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1400" b="0" i="0" u="none" strike="noStrike" kern="1200" cap="none" spc="0" normalizeH="0" baseline="0" noProof="0" dirty="0">
                  <a:ln>
                    <a:noFill/>
                  </a:ln>
                  <a:solidFill>
                    <a:srgbClr val="001F60"/>
                  </a:solidFill>
                  <a:effectLst/>
                  <a:uLnTx/>
                  <a:uFillTx/>
                  <a:latin typeface="HURMEGEOMETRICSANS1-LIGHT" panose="020B0400020000000000"/>
                  <a:ea typeface="+mn-ea"/>
                  <a:cs typeface="+mn-cs"/>
                </a:rPr>
                <a:t>found that patients followed identifiable trajectories of oral hygiene over the course of their lives.</a:t>
              </a:r>
            </a:p>
          </p:txBody>
        </p:sp>
      </p:grpSp>
      <p:pic>
        <p:nvPicPr>
          <p:cNvPr id="20" name="Picture 2" descr="https://news.pg.com/sites/pg.newshq.businesswire.com/files/logo/image/2018_PGlogo.png">
            <a:extLst>
              <a:ext uri="{FF2B5EF4-FFF2-40B4-BE49-F238E27FC236}">
                <a16:creationId xmlns:a16="http://schemas.microsoft.com/office/drawing/2014/main" id="{AA4B8E2E-AD95-1F83-DD43-53D95121D3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16620" y="6387477"/>
            <a:ext cx="313463" cy="313753"/>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4">
            <a:extLst>
              <a:ext uri="{FF2B5EF4-FFF2-40B4-BE49-F238E27FC236}">
                <a16:creationId xmlns:a16="http://schemas.microsoft.com/office/drawing/2014/main" id="{ADAD92FB-148A-56A5-9F2E-5F999921AF51}"/>
              </a:ext>
            </a:extLst>
          </p:cNvPr>
          <p:cNvSpPr txBox="1"/>
          <p:nvPr/>
        </p:nvSpPr>
        <p:spPr>
          <a:xfrm>
            <a:off x="639533" y="1370404"/>
            <a:ext cx="610688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rPr>
              <a:t>Plaque </a:t>
            </a:r>
            <a:r>
              <a:rPr kumimoji="0" lang="de-DE" sz="1400" b="0" i="0" u="none" strike="noStrike" kern="1200" cap="none" spc="0" normalizeH="0" baseline="0" noProof="0" err="1">
                <a:ln>
                  <a:noFill/>
                </a:ln>
                <a:solidFill>
                  <a:prstClr val="white"/>
                </a:solidFill>
                <a:effectLst/>
                <a:uLnTx/>
                <a:uFillTx/>
                <a:latin typeface="HURMEGEOMETRICSANS1-LIGHT" panose="020B0400020000000000" pitchFamily="34" charset="77"/>
                <a:ea typeface="+mn-ea"/>
                <a:cs typeface="+mn-cs"/>
              </a:rPr>
              <a:t>trajectory</a:t>
            </a:r>
            <a:r>
              <a:rPr kumimoji="0" lang="de-DE" sz="14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rPr>
              <a:t> </a:t>
            </a:r>
            <a:r>
              <a:rPr kumimoji="0" lang="de-DE" sz="1400" b="0" i="0" u="none" strike="noStrike" kern="1200" cap="none" spc="0" normalizeH="0" baseline="0" noProof="0" err="1">
                <a:ln>
                  <a:noFill/>
                </a:ln>
                <a:solidFill>
                  <a:prstClr val="white"/>
                </a:solidFill>
                <a:effectLst/>
                <a:uLnTx/>
                <a:uFillTx/>
                <a:latin typeface="HURMEGEOMETRICSANS1-LIGHT" panose="020B0400020000000000" pitchFamily="34" charset="77"/>
                <a:ea typeface="+mn-ea"/>
                <a:cs typeface="+mn-cs"/>
              </a:rPr>
              <a:t>group</a:t>
            </a:r>
            <a:r>
              <a:rPr kumimoji="0" lang="de-DE" sz="14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rPr>
              <a:t> </a:t>
            </a:r>
            <a:r>
              <a:rPr kumimoji="0" lang="de-DE" sz="1400" b="0" i="0" u="none" strike="noStrike" kern="1200" cap="none" spc="0" normalizeH="0" baseline="0" noProof="0" err="1">
                <a:ln>
                  <a:noFill/>
                </a:ln>
                <a:solidFill>
                  <a:prstClr val="white"/>
                </a:solidFill>
                <a:effectLst/>
                <a:uLnTx/>
                <a:uFillTx/>
                <a:latin typeface="HURMEGEOMETRICSANS1-LIGHT" panose="020B0400020000000000" pitchFamily="34" charset="77"/>
                <a:ea typeface="+mn-ea"/>
                <a:cs typeface="+mn-cs"/>
              </a:rPr>
              <a:t>plots</a:t>
            </a:r>
            <a:r>
              <a:rPr kumimoji="0" lang="de-DE" sz="14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rPr>
              <a:t>. </a:t>
            </a:r>
            <a:r>
              <a:rPr kumimoji="0" lang="de-DE" sz="1400" b="0" i="0" u="none" strike="noStrike" kern="1200" cap="none" spc="0" normalizeH="0" baseline="0" noProof="0" err="1">
                <a:ln>
                  <a:noFill/>
                </a:ln>
                <a:solidFill>
                  <a:prstClr val="white"/>
                </a:solidFill>
                <a:effectLst/>
                <a:uLnTx/>
                <a:uFillTx/>
                <a:latin typeface="HURMEGEOMETRICSANS1-LIGHT" panose="020B0400020000000000" pitchFamily="34" charset="77"/>
                <a:ea typeface="+mn-ea"/>
                <a:cs typeface="+mn-cs"/>
              </a:rPr>
              <a:t>Simplified</a:t>
            </a:r>
            <a:r>
              <a:rPr kumimoji="0" lang="de-DE" sz="14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rPr>
              <a:t> Oral Hygiene Index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rPr>
              <a:t>(OHI-S) </a:t>
            </a:r>
            <a:r>
              <a:rPr kumimoji="0" lang="de-DE" sz="1400" b="0" i="0" u="none" strike="noStrike" kern="1200" cap="none" spc="0" normalizeH="0" baseline="0" noProof="0" err="1">
                <a:ln>
                  <a:noFill/>
                </a:ln>
                <a:solidFill>
                  <a:prstClr val="white"/>
                </a:solidFill>
                <a:effectLst/>
                <a:uLnTx/>
                <a:uFillTx/>
                <a:latin typeface="HURMEGEOMETRICSANS1-LIGHT" panose="020B0400020000000000" pitchFamily="34" charset="77"/>
                <a:ea typeface="+mn-ea"/>
                <a:cs typeface="+mn-cs"/>
              </a:rPr>
              <a:t>plaque</a:t>
            </a:r>
            <a:r>
              <a:rPr kumimoji="0" lang="de-DE" sz="14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rPr>
              <a:t> </a:t>
            </a:r>
            <a:r>
              <a:rPr kumimoji="0" lang="de-DE" sz="1400" b="0" i="0" u="none" strike="noStrike" kern="1200" cap="none" spc="0" normalizeH="0" baseline="0" noProof="0" err="1">
                <a:ln>
                  <a:noFill/>
                </a:ln>
                <a:solidFill>
                  <a:prstClr val="white"/>
                </a:solidFill>
                <a:effectLst/>
                <a:uLnTx/>
                <a:uFillTx/>
                <a:latin typeface="HURMEGEOMETRICSANS1-LIGHT" panose="020B0400020000000000" pitchFamily="34" charset="77"/>
                <a:ea typeface="+mn-ea"/>
                <a:cs typeface="+mn-cs"/>
              </a:rPr>
              <a:t>scores</a:t>
            </a:r>
            <a:r>
              <a:rPr kumimoji="0" lang="de-DE" sz="14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rPr>
              <a:t>, </a:t>
            </a:r>
            <a:r>
              <a:rPr kumimoji="0" lang="de-DE" sz="1400" b="0" i="0" u="none" strike="noStrike" kern="1200" cap="none" spc="0" normalizeH="0" baseline="0" noProof="0" err="1">
                <a:ln>
                  <a:noFill/>
                </a:ln>
                <a:solidFill>
                  <a:prstClr val="white"/>
                </a:solidFill>
                <a:effectLst/>
                <a:uLnTx/>
                <a:uFillTx/>
                <a:latin typeface="HURMEGEOMETRICSANS1-LIGHT" panose="020B0400020000000000" pitchFamily="34" charset="77"/>
                <a:ea typeface="+mn-ea"/>
                <a:cs typeface="+mn-cs"/>
              </a:rPr>
              <a:t>according</a:t>
            </a:r>
            <a:r>
              <a:rPr kumimoji="0" lang="de-DE" sz="14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rPr>
              <a:t> </a:t>
            </a:r>
            <a:r>
              <a:rPr kumimoji="0" lang="de-DE" sz="1400" b="0" i="0" u="none" strike="noStrike" kern="1200" cap="none" spc="0" normalizeH="0" baseline="0" noProof="0" err="1">
                <a:ln>
                  <a:noFill/>
                </a:ln>
                <a:solidFill>
                  <a:prstClr val="white"/>
                </a:solidFill>
                <a:effectLst/>
                <a:uLnTx/>
                <a:uFillTx/>
                <a:latin typeface="HURMEGEOMETRICSANS1-LIGHT" panose="020B0400020000000000" pitchFamily="34" charset="77"/>
                <a:ea typeface="+mn-ea"/>
                <a:cs typeface="+mn-cs"/>
              </a:rPr>
              <a:t>to</a:t>
            </a:r>
            <a:r>
              <a:rPr kumimoji="0" lang="de-DE" sz="14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rPr>
              <a:t> </a:t>
            </a:r>
            <a:r>
              <a:rPr kumimoji="0" lang="de-DE" sz="1400" b="0" i="0" u="none" strike="noStrike" kern="1200" cap="none" spc="0" normalizeH="0" baseline="0" noProof="0" err="1">
                <a:ln>
                  <a:noFill/>
                </a:ln>
                <a:solidFill>
                  <a:prstClr val="white"/>
                </a:solidFill>
                <a:effectLst/>
                <a:uLnTx/>
                <a:uFillTx/>
                <a:latin typeface="HURMEGEOMETRICSANS1-LIGHT" panose="020B0400020000000000" pitchFamily="34" charset="77"/>
                <a:ea typeface="+mn-ea"/>
                <a:cs typeface="+mn-cs"/>
              </a:rPr>
              <a:t>age</a:t>
            </a:r>
            <a:r>
              <a:rPr kumimoji="0" lang="de-DE" sz="14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rPr>
              <a:t>.</a:t>
            </a:r>
          </a:p>
        </p:txBody>
      </p:sp>
      <p:pic>
        <p:nvPicPr>
          <p:cNvPr id="16" name="Grafik 15">
            <a:extLst>
              <a:ext uri="{FF2B5EF4-FFF2-40B4-BE49-F238E27FC236}">
                <a16:creationId xmlns:a16="http://schemas.microsoft.com/office/drawing/2014/main" id="{744FF5BC-16BD-9802-4CEB-88F8BC6C6196}"/>
              </a:ext>
            </a:extLst>
          </p:cNvPr>
          <p:cNvPicPr>
            <a:picLocks noChangeAspect="1"/>
          </p:cNvPicPr>
          <p:nvPr/>
        </p:nvPicPr>
        <p:blipFill rotWithShape="1">
          <a:blip r:embed="rId6">
            <a:extLst>
              <a:ext uri="{28A0092B-C50C-407E-A947-70E740481C1C}">
                <a14:useLocalDpi xmlns:a14="http://schemas.microsoft.com/office/drawing/2010/main" val="0"/>
              </a:ext>
            </a:extLst>
          </a:blip>
          <a:srcRect l="7325" r="14214"/>
          <a:stretch/>
        </p:blipFill>
        <p:spPr>
          <a:xfrm>
            <a:off x="5312435" y="1018572"/>
            <a:ext cx="6879566" cy="5839428"/>
          </a:xfrm>
          <a:prstGeom prst="rect">
            <a:avLst/>
          </a:prstGeom>
        </p:spPr>
      </p:pic>
      <p:sp>
        <p:nvSpPr>
          <p:cNvPr id="17" name="Rectangle 1">
            <a:extLst>
              <a:ext uri="{FF2B5EF4-FFF2-40B4-BE49-F238E27FC236}">
                <a16:creationId xmlns:a16="http://schemas.microsoft.com/office/drawing/2014/main" id="{6B1BD11F-4582-E7BB-E7CE-AD76A74CC11A}"/>
              </a:ext>
            </a:extLst>
          </p:cNvPr>
          <p:cNvSpPr/>
          <p:nvPr/>
        </p:nvSpPr>
        <p:spPr>
          <a:xfrm>
            <a:off x="548099" y="6442372"/>
            <a:ext cx="5488908"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prstClr val="white"/>
                </a:solidFill>
                <a:effectLst/>
                <a:uLnTx/>
                <a:uFillTx/>
                <a:latin typeface="HURMEGEOMETRICSANS1-LIGHT" panose="020B0400020000000000" pitchFamily="34" charset="77"/>
                <a:ea typeface="+mn-ea"/>
                <a:cs typeface="+mn-cs"/>
              </a:rPr>
              <a:t>1 </a:t>
            </a: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Broadbent JM et al. J Am Dent Assoc. 2011 Apr;142(4):415-26. </a:t>
            </a:r>
            <a:r>
              <a:rPr kumimoji="0" lang="en-US" sz="800" b="0" i="0" u="none" strike="noStrike" kern="1200" cap="none" spc="0" normalizeH="0" baseline="0" noProof="0" dirty="0" err="1">
                <a:ln>
                  <a:noFill/>
                </a:ln>
                <a:solidFill>
                  <a:prstClr val="white"/>
                </a:solidFill>
                <a:effectLst/>
                <a:uLnTx/>
                <a:uFillTx/>
                <a:latin typeface="HURMEGEOMETRICSANS1-LIGHT" panose="020B0400020000000000" pitchFamily="34" charset="77"/>
                <a:ea typeface="+mn-ea"/>
                <a:cs typeface="+mn-cs"/>
              </a:rPr>
              <a:t>doi</a:t>
            </a: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 10.14219/jada.archive.2011.0197. PMID: 21454848</a:t>
            </a:r>
          </a:p>
        </p:txBody>
      </p:sp>
    </p:spTree>
    <p:extLst>
      <p:ext uri="{BB962C8B-B14F-4D97-AF65-F5344CB8AC3E}">
        <p14:creationId xmlns:p14="http://schemas.microsoft.com/office/powerpoint/2010/main" val="263937128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A43DD6-872B-3844-8011-948D342AE3F0}"/>
              </a:ext>
            </a:extLst>
          </p:cNvPr>
          <p:cNvSpPr>
            <a:spLocks noGrp="1"/>
          </p:cNvSpPr>
          <p:nvPr>
            <p:ph type="title"/>
          </p:nvPr>
        </p:nvSpPr>
        <p:spPr>
          <a:xfrm>
            <a:off x="549000" y="232748"/>
            <a:ext cx="9103000" cy="678905"/>
          </a:xfrm>
        </p:spPr>
        <p:txBody>
          <a:bodyPr/>
          <a:lstStyle/>
          <a:p>
            <a:r>
              <a:rPr lang="en-US" b="0">
                <a:solidFill>
                  <a:prstClr val="white"/>
                </a:solidFill>
                <a:latin typeface="HURMEGEOMETRICSANS1-LIGHT" panose="020B0400020000000000" pitchFamily="34" charset="77"/>
              </a:rPr>
              <a:t>EPIDEMIOLOGICAL FINDINGS CONFIRM IMPORTANCE</a:t>
            </a:r>
            <a:br>
              <a:rPr lang="en-US" b="0">
                <a:solidFill>
                  <a:prstClr val="white"/>
                </a:solidFill>
                <a:latin typeface="HURMEGEOMETRICSANS1-LIGHT" panose="020B0400020000000000" pitchFamily="34" charset="77"/>
              </a:rPr>
            </a:br>
            <a:r>
              <a:rPr lang="en-US" b="0">
                <a:solidFill>
                  <a:prstClr val="white"/>
                </a:solidFill>
                <a:latin typeface="HURMEGEOMETRICSANS1-LIGHT" panose="020B0400020000000000" pitchFamily="34" charset="77"/>
              </a:rPr>
              <a:t>OF ESTABLISHING EFFECTIVE BRUSHING HABITS EARLY IN LIFE</a:t>
            </a:r>
            <a:r>
              <a:rPr lang="en-US" b="0" baseline="30000">
                <a:solidFill>
                  <a:prstClr val="white"/>
                </a:solidFill>
                <a:latin typeface="HURMEGEOMETRICSANS1-LIGHT" panose="020B0400020000000000" pitchFamily="34" charset="77"/>
              </a:rPr>
              <a:t>1</a:t>
            </a:r>
            <a:endParaRPr lang="en-US" b="0">
              <a:latin typeface="HURMEGEOMETRICSANS1-LIGHT" panose="020B0400020000000000" pitchFamily="34" charset="77"/>
            </a:endParaRPr>
          </a:p>
        </p:txBody>
      </p:sp>
      <p:sp>
        <p:nvSpPr>
          <p:cNvPr id="19" name="Textfeld 18">
            <a:extLst>
              <a:ext uri="{FF2B5EF4-FFF2-40B4-BE49-F238E27FC236}">
                <a16:creationId xmlns:a16="http://schemas.microsoft.com/office/drawing/2014/main" id="{0F49D60C-6CE2-6615-134F-45D7419508C2}"/>
              </a:ext>
            </a:extLst>
          </p:cNvPr>
          <p:cNvSpPr txBox="1"/>
          <p:nvPr/>
        </p:nvSpPr>
        <p:spPr>
          <a:xfrm>
            <a:off x="1250827" y="1507739"/>
            <a:ext cx="4057858" cy="52322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rPr>
              <a:t>Mean number of teeth lost due to caries at age 32 by plaque trajectory group</a:t>
            </a:r>
          </a:p>
        </p:txBody>
      </p:sp>
      <p:pic>
        <p:nvPicPr>
          <p:cNvPr id="5" name="Grafik 4">
            <a:extLst>
              <a:ext uri="{FF2B5EF4-FFF2-40B4-BE49-F238E27FC236}">
                <a16:creationId xmlns:a16="http://schemas.microsoft.com/office/drawing/2014/main" id="{77D9AD4D-4CCC-3473-1399-40B536AFACD8}"/>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4448" t="13348" r="30422" b="15451"/>
          <a:stretch/>
        </p:blipFill>
        <p:spPr>
          <a:xfrm>
            <a:off x="206330" y="2106381"/>
            <a:ext cx="5488908" cy="3733047"/>
          </a:xfrm>
          <a:prstGeom prst="rect">
            <a:avLst/>
          </a:prstGeom>
        </p:spPr>
      </p:pic>
      <p:pic>
        <p:nvPicPr>
          <p:cNvPr id="7" name="Grafik 6">
            <a:extLst>
              <a:ext uri="{FF2B5EF4-FFF2-40B4-BE49-F238E27FC236}">
                <a16:creationId xmlns:a16="http://schemas.microsoft.com/office/drawing/2014/main" id="{93A3A65E-94D3-4EC2-081A-B849EBFC3B9D}"/>
              </a:ext>
            </a:extLst>
          </p:cNvPr>
          <p:cNvPicPr>
            <a:picLocks noChangeAspect="1"/>
          </p:cNvPicPr>
          <p:nvPr/>
        </p:nvPicPr>
        <p:blipFill rotWithShape="1">
          <a:blip r:embed="rId5">
            <a:extLst>
              <a:ext uri="{28A0092B-C50C-407E-A947-70E740481C1C}">
                <a14:useLocalDpi xmlns:a14="http://schemas.microsoft.com/office/drawing/2010/main" val="0"/>
              </a:ext>
            </a:extLst>
          </a:blip>
          <a:srcRect l="7325" r="14214"/>
          <a:stretch/>
        </p:blipFill>
        <p:spPr>
          <a:xfrm>
            <a:off x="5312435" y="1018572"/>
            <a:ext cx="6879566" cy="5839428"/>
          </a:xfrm>
          <a:prstGeom prst="rect">
            <a:avLst/>
          </a:prstGeom>
        </p:spPr>
      </p:pic>
      <p:sp>
        <p:nvSpPr>
          <p:cNvPr id="4" name="Rectangle 1">
            <a:extLst>
              <a:ext uri="{FF2B5EF4-FFF2-40B4-BE49-F238E27FC236}">
                <a16:creationId xmlns:a16="http://schemas.microsoft.com/office/drawing/2014/main" id="{A2B8FB34-C755-1D90-7428-6106594CE0FA}"/>
              </a:ext>
            </a:extLst>
          </p:cNvPr>
          <p:cNvSpPr/>
          <p:nvPr/>
        </p:nvSpPr>
        <p:spPr>
          <a:xfrm>
            <a:off x="548099" y="6442372"/>
            <a:ext cx="5488908"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prstClr val="white"/>
                </a:solidFill>
                <a:effectLst/>
                <a:uLnTx/>
                <a:uFillTx/>
                <a:latin typeface="HURMEGEOMETRICSANS1-LIGHT" panose="020B0400020000000000" pitchFamily="34" charset="77"/>
                <a:ea typeface="+mn-ea"/>
                <a:cs typeface="+mn-cs"/>
              </a:rPr>
              <a:t>1 </a:t>
            </a: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Broadbent JM et al. J Am Dent Assoc. 2011 Apr;142(4):415-26. </a:t>
            </a:r>
            <a:r>
              <a:rPr kumimoji="0" lang="en-US" sz="800" b="0" i="0" u="none" strike="noStrike" kern="1200" cap="none" spc="0" normalizeH="0" baseline="0" noProof="0" dirty="0" err="1">
                <a:ln>
                  <a:noFill/>
                </a:ln>
                <a:solidFill>
                  <a:prstClr val="white"/>
                </a:solidFill>
                <a:effectLst/>
                <a:uLnTx/>
                <a:uFillTx/>
                <a:latin typeface="HURMEGEOMETRICSANS1-LIGHT" panose="020B0400020000000000" pitchFamily="34" charset="77"/>
                <a:ea typeface="+mn-ea"/>
                <a:cs typeface="+mn-cs"/>
              </a:rPr>
              <a:t>doi</a:t>
            </a:r>
            <a:r>
              <a:rPr kumimoji="0" lang="en-US" sz="8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mn-cs"/>
              </a:rPr>
              <a:t>: 10.14219/jada.archive.2011.0197. PMID: 21454848</a:t>
            </a:r>
          </a:p>
        </p:txBody>
      </p:sp>
    </p:spTree>
    <p:extLst>
      <p:ext uri="{BB962C8B-B14F-4D97-AF65-F5344CB8AC3E}">
        <p14:creationId xmlns:p14="http://schemas.microsoft.com/office/powerpoint/2010/main" val="39049767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81D0660-7443-00F0-C301-D7BAF64D748A}"/>
              </a:ext>
            </a:extLst>
          </p:cNvPr>
          <p:cNvSpPr/>
          <p:nvPr/>
        </p:nvSpPr>
        <p:spPr>
          <a:xfrm>
            <a:off x="566811" y="2450562"/>
            <a:ext cx="610137" cy="610137"/>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0833F80-68B3-B4C9-57B1-38F1BF89F572}"/>
              </a:ext>
            </a:extLst>
          </p:cNvPr>
          <p:cNvSpPr>
            <a:spLocks noGrp="1"/>
          </p:cNvSpPr>
          <p:nvPr>
            <p:ph type="title"/>
          </p:nvPr>
        </p:nvSpPr>
        <p:spPr>
          <a:xfrm>
            <a:off x="549000" y="226997"/>
            <a:ext cx="5789449" cy="678905"/>
          </a:xfrm>
        </p:spPr>
        <p:txBody>
          <a:bodyPr/>
          <a:lstStyle/>
          <a:p>
            <a:r>
              <a:rPr lang="en-US" b="0" dirty="0">
                <a:solidFill>
                  <a:prstClr val="white"/>
                </a:solidFill>
                <a:latin typeface="HURMEGEOMETRICSANS1-LIGHT" panose="020B0400020000000000" pitchFamily="34" charset="77"/>
              </a:rPr>
              <a:t>SCIENTIFIC EVIDENCE ON SUPERIORITY </a:t>
            </a:r>
            <a:br>
              <a:rPr lang="en-US" b="0" dirty="0">
                <a:solidFill>
                  <a:prstClr val="white"/>
                </a:solidFill>
                <a:latin typeface="HURMEGEOMETRICSANS1-LIGHT" panose="020B0400020000000000" pitchFamily="34" charset="77"/>
              </a:rPr>
            </a:br>
            <a:r>
              <a:rPr lang="en-US" b="0" dirty="0">
                <a:solidFill>
                  <a:prstClr val="white"/>
                </a:solidFill>
                <a:latin typeface="HURMEGEOMETRICSANS1-LIGHT" panose="020B0400020000000000" pitchFamily="34" charset="77"/>
              </a:rPr>
              <a:t>OF ELECTRIC TOOTHBRUSHES FOR CHILDREN</a:t>
            </a:r>
            <a:endParaRPr lang="en-US" b="0" dirty="0">
              <a:latin typeface="HURMEGEOMETRICSANS1-LIGHT" panose="020B0400020000000000" pitchFamily="34" charset="77"/>
            </a:endParaRPr>
          </a:p>
        </p:txBody>
      </p:sp>
      <p:sp>
        <p:nvSpPr>
          <p:cNvPr id="3" name="Rectangle 9">
            <a:extLst>
              <a:ext uri="{FF2B5EF4-FFF2-40B4-BE49-F238E27FC236}">
                <a16:creationId xmlns:a16="http://schemas.microsoft.com/office/drawing/2014/main" id="{64362956-7441-A8D2-97F8-42D6857A7F52}"/>
              </a:ext>
            </a:extLst>
          </p:cNvPr>
          <p:cNvSpPr/>
          <p:nvPr/>
        </p:nvSpPr>
        <p:spPr>
          <a:xfrm>
            <a:off x="496350" y="1754240"/>
            <a:ext cx="442160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Gotham-Medium" pitchFamily="50" charset="0"/>
              </a:rPr>
              <a:t>SYSTEMATIC REVIEWS AND META-ANALYSES:</a:t>
            </a:r>
            <a:endParaRPr kumimoji="0" lang="en-US" sz="1600" b="0" i="0" u="none" strike="noStrike" kern="1200" cap="none" spc="0" normalizeH="0" baseline="0" noProof="0" dirty="0">
              <a:ln>
                <a:noFill/>
              </a:ln>
              <a:solidFill>
                <a:srgbClr val="001F60"/>
              </a:solidFill>
              <a:effectLst/>
              <a:uLnTx/>
              <a:uFillTx/>
              <a:latin typeface="HURMEGEOMETRICSANS1-SEMIBOLD" panose="020B0400020000000000" pitchFamily="34" charset="77"/>
              <a:ea typeface="+mn-ea"/>
              <a:cs typeface="Gotham-Medium" pitchFamily="50" charset="0"/>
            </a:endParaRPr>
          </a:p>
        </p:txBody>
      </p:sp>
      <p:sp>
        <p:nvSpPr>
          <p:cNvPr id="4" name="Textfeld 3">
            <a:extLst>
              <a:ext uri="{FF2B5EF4-FFF2-40B4-BE49-F238E27FC236}">
                <a16:creationId xmlns:a16="http://schemas.microsoft.com/office/drawing/2014/main" id="{430B481C-58D4-BA0F-22E2-0E5B8D527449}"/>
              </a:ext>
            </a:extLst>
          </p:cNvPr>
          <p:cNvSpPr txBox="1"/>
          <p:nvPr/>
        </p:nvSpPr>
        <p:spPr>
          <a:xfrm>
            <a:off x="646964" y="2504794"/>
            <a:ext cx="314408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white"/>
                </a:solidFill>
                <a:effectLst/>
                <a:uLnTx/>
                <a:uFillTx/>
                <a:latin typeface="HURMEGEOMETRICSANS1-SEMIBOLD" panose="020B0400020000000000" pitchFamily="34" charset="77"/>
                <a:ea typeface="+mn-ea"/>
                <a:cs typeface="+mn-cs"/>
              </a:rPr>
              <a:t>          COCHRANE </a:t>
            </a:r>
            <a:br>
              <a:rPr kumimoji="0" lang="en-US" sz="1400" b="0" i="0" u="none" strike="noStrike" kern="1200" cap="none" spc="0" normalizeH="0" baseline="0" noProof="0">
                <a:ln>
                  <a:noFill/>
                </a:ln>
                <a:solidFill>
                  <a:prstClr val="white"/>
                </a:solidFill>
                <a:effectLst/>
                <a:uLnTx/>
                <a:uFillTx/>
                <a:latin typeface="HURMEGEOMETRICSANS1-SEMIBOLD" panose="020B0400020000000000" pitchFamily="34" charset="77"/>
                <a:ea typeface="+mn-ea"/>
                <a:cs typeface="+mn-cs"/>
              </a:rPr>
            </a:br>
            <a:r>
              <a:rPr kumimoji="0" lang="en-US" sz="1400" b="0" i="0" u="none" strike="noStrike" kern="1200" cap="none" spc="0" normalizeH="0" baseline="0" noProof="0">
                <a:ln>
                  <a:noFill/>
                </a:ln>
                <a:solidFill>
                  <a:prstClr val="white"/>
                </a:solidFill>
                <a:effectLst/>
                <a:uLnTx/>
                <a:uFillTx/>
                <a:latin typeface="HURMEGEOMETRICSANS1-SEMIBOLD" panose="020B0400020000000000" pitchFamily="34" charset="77"/>
                <a:ea typeface="+mn-ea"/>
                <a:cs typeface="+mn-cs"/>
              </a:rPr>
              <a:t>          Collaboration</a:t>
            </a:r>
          </a:p>
        </p:txBody>
      </p:sp>
      <p:cxnSp>
        <p:nvCxnSpPr>
          <p:cNvPr id="5" name="Gerade Verbindung 4">
            <a:extLst>
              <a:ext uri="{FF2B5EF4-FFF2-40B4-BE49-F238E27FC236}">
                <a16:creationId xmlns:a16="http://schemas.microsoft.com/office/drawing/2014/main" id="{05687F2F-DAF8-1B83-824C-40CC6A9C882C}"/>
              </a:ext>
            </a:extLst>
          </p:cNvPr>
          <p:cNvCxnSpPr>
            <a:cxnSpLocks/>
          </p:cNvCxnSpPr>
          <p:nvPr/>
        </p:nvCxnSpPr>
        <p:spPr>
          <a:xfrm>
            <a:off x="7121373" y="1630454"/>
            <a:ext cx="0" cy="3906746"/>
          </a:xfrm>
          <a:prstGeom prst="line">
            <a:avLst/>
          </a:prstGeom>
          <a:ln w="1905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7" name="Textfeld 6">
            <a:extLst>
              <a:ext uri="{FF2B5EF4-FFF2-40B4-BE49-F238E27FC236}">
                <a16:creationId xmlns:a16="http://schemas.microsoft.com/office/drawing/2014/main" id="{C159002D-34F7-DB98-7115-9D9CA403C2EB}"/>
              </a:ext>
            </a:extLst>
          </p:cNvPr>
          <p:cNvSpPr txBox="1"/>
          <p:nvPr/>
        </p:nvSpPr>
        <p:spPr>
          <a:xfrm>
            <a:off x="7743617" y="2513632"/>
            <a:ext cx="348722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Gotham-Medium" pitchFamily="50" charset="0"/>
              </a:rPr>
              <a:t>Children brushing with OR electric toothbrushes had:</a:t>
            </a:r>
          </a:p>
        </p:txBody>
      </p:sp>
      <p:sp>
        <p:nvSpPr>
          <p:cNvPr id="11" name="Textfeld 10">
            <a:extLst>
              <a:ext uri="{FF2B5EF4-FFF2-40B4-BE49-F238E27FC236}">
                <a16:creationId xmlns:a16="http://schemas.microsoft.com/office/drawing/2014/main" id="{5A7F66E4-4932-F383-B077-5A726353208B}"/>
              </a:ext>
            </a:extLst>
          </p:cNvPr>
          <p:cNvSpPr txBox="1"/>
          <p:nvPr/>
        </p:nvSpPr>
        <p:spPr>
          <a:xfrm>
            <a:off x="3674521" y="2513632"/>
            <a:ext cx="327885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white"/>
                </a:solidFill>
                <a:effectLst/>
                <a:uLnTx/>
                <a:uFillTx/>
                <a:latin typeface="HURMEGEOMETRICSANS1-SEMIBOLD" panose="020B0400020000000000" pitchFamily="34" charset="77"/>
                <a:ea typeface="+mn-ea"/>
                <a:cs typeface="+mn-cs"/>
              </a:rPr>
              <a:t>“PEDIATRIC DENTISTRY” Journal</a:t>
            </a:r>
          </a:p>
        </p:txBody>
      </p:sp>
      <p:sp>
        <p:nvSpPr>
          <p:cNvPr id="6" name="Rectangle 9">
            <a:extLst>
              <a:ext uri="{FF2B5EF4-FFF2-40B4-BE49-F238E27FC236}">
                <a16:creationId xmlns:a16="http://schemas.microsoft.com/office/drawing/2014/main" id="{BD5EFE53-614A-2CFD-8B70-2A709B16EF6B}"/>
              </a:ext>
            </a:extLst>
          </p:cNvPr>
          <p:cNvSpPr/>
          <p:nvPr/>
        </p:nvSpPr>
        <p:spPr>
          <a:xfrm>
            <a:off x="7731155" y="1769500"/>
            <a:ext cx="2718095"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Gotham-Medium" pitchFamily="50" charset="0"/>
              </a:rPr>
              <a:t>CROSS-SECTIONAL STUDY:</a:t>
            </a:r>
            <a:endParaRPr kumimoji="0" lang="en-US" sz="1600" b="1" i="0" u="none" strike="noStrike" kern="1200" cap="none" spc="0" normalizeH="0" baseline="0" noProof="0" dirty="0">
              <a:ln>
                <a:noFill/>
              </a:ln>
              <a:solidFill>
                <a:srgbClr val="001F60"/>
              </a:solidFill>
              <a:effectLst/>
              <a:uLnTx/>
              <a:uFillTx/>
              <a:latin typeface="HURMEGEOMETRICSANS1-SEMIBOLD" panose="020B0400020000000000" pitchFamily="34" charset="77"/>
              <a:ea typeface="+mn-ea"/>
              <a:cs typeface="Gotham-Medium" pitchFamily="50" charset="0"/>
            </a:endParaRPr>
          </a:p>
        </p:txBody>
      </p:sp>
      <p:pic>
        <p:nvPicPr>
          <p:cNvPr id="9" name="Grafik 8">
            <a:extLst>
              <a:ext uri="{FF2B5EF4-FFF2-40B4-BE49-F238E27FC236}">
                <a16:creationId xmlns:a16="http://schemas.microsoft.com/office/drawing/2014/main" id="{8AE484E3-618C-6B9B-B896-C72A926767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6748" y="2480974"/>
            <a:ext cx="542429" cy="542429"/>
          </a:xfrm>
          <a:prstGeom prst="rect">
            <a:avLst/>
          </a:prstGeom>
        </p:spPr>
      </p:pic>
      <p:sp>
        <p:nvSpPr>
          <p:cNvPr id="21" name="Rectangle 1">
            <a:extLst>
              <a:ext uri="{FF2B5EF4-FFF2-40B4-BE49-F238E27FC236}">
                <a16:creationId xmlns:a16="http://schemas.microsoft.com/office/drawing/2014/main" id="{A1A36480-6943-0188-140D-FA6D51CDC8BB}"/>
              </a:ext>
            </a:extLst>
          </p:cNvPr>
          <p:cNvSpPr/>
          <p:nvPr/>
        </p:nvSpPr>
        <p:spPr>
          <a:xfrm>
            <a:off x="548999" y="6312500"/>
            <a:ext cx="560922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prstClr val="white"/>
                </a:solidFill>
                <a:effectLst/>
                <a:uLnTx/>
                <a:uFillTx/>
                <a:latin typeface="Hurme Geometric Sans 1" panose="020B0500020000000000" pitchFamily="34" charset="77"/>
                <a:ea typeface="+mn-ea"/>
                <a:cs typeface="+mn-cs"/>
              </a:rPr>
              <a:t>1</a:t>
            </a:r>
            <a:r>
              <a:rPr kumimoji="0" lang="en-US" sz="800" b="0" i="0" u="none" strike="noStrike" kern="1200" cap="none" spc="0" normalizeH="0" baseline="0" noProof="0" dirty="0">
                <a:ln>
                  <a:noFill/>
                </a:ln>
                <a:solidFill>
                  <a:prstClr val="white"/>
                </a:solidFill>
                <a:effectLst/>
                <a:uLnTx/>
                <a:uFillTx/>
                <a:latin typeface="Hurme Geometric Sans 1" panose="020B0500020000000000" pitchFamily="34" charset="77"/>
                <a:ea typeface="+mn-ea"/>
                <a:cs typeface="+mn-cs"/>
              </a:rPr>
              <a:t> https://www.cochrane.org/CD004971/ORAL_different-types-powered-toothbrushes-plaque-control-and-healthy-gums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prstClr val="white"/>
                </a:solidFill>
                <a:effectLst/>
                <a:uLnTx/>
                <a:uFillTx/>
                <a:latin typeface="Hurme Geometric Sans 1" panose="020B0500020000000000" pitchFamily="34" charset="77"/>
                <a:ea typeface="+mn-ea"/>
                <a:cs typeface="+mn-cs"/>
              </a:rPr>
              <a:t>2</a:t>
            </a:r>
            <a:r>
              <a:rPr kumimoji="0" lang="en-US" sz="800" b="0" i="0" u="none" strike="noStrike" kern="1200" cap="none" spc="0" normalizeH="0" baseline="0" noProof="0" dirty="0">
                <a:ln>
                  <a:noFill/>
                </a:ln>
                <a:solidFill>
                  <a:prstClr val="white"/>
                </a:solidFill>
                <a:effectLst/>
                <a:uLnTx/>
                <a:uFillTx/>
                <a:latin typeface="Hurme Geometric Sans 1" panose="020B0500020000000000" pitchFamily="34" charset="77"/>
                <a:ea typeface="+mn-ea"/>
                <a:cs typeface="+mn-cs"/>
              </a:rPr>
              <a:t> https://pubmed.ncbi.nlm.nih.gov/32847667/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prstClr val="white"/>
                </a:solidFill>
                <a:effectLst/>
                <a:uLnTx/>
                <a:uFillTx/>
                <a:latin typeface="Hurme Geometric Sans 1" panose="020B0500020000000000" pitchFamily="34" charset="77"/>
                <a:ea typeface="+mn-ea"/>
                <a:cs typeface="+mn-cs"/>
              </a:rPr>
              <a:t>3 </a:t>
            </a:r>
            <a:r>
              <a:rPr kumimoji="0" lang="en-US" sz="800" b="0" i="0" u="none" strike="noStrike" kern="1200" cap="none" spc="0" normalizeH="0" baseline="0" noProof="0" dirty="0">
                <a:ln>
                  <a:noFill/>
                </a:ln>
                <a:solidFill>
                  <a:prstClr val="white"/>
                </a:solidFill>
                <a:effectLst/>
                <a:uLnTx/>
                <a:uFillTx/>
                <a:latin typeface="Hurme Geometric Sans 1" panose="020B0500020000000000" pitchFamily="34" charset="77"/>
                <a:ea typeface="+mn-ea"/>
                <a:cs typeface="+mn-cs"/>
              </a:rPr>
              <a:t>https://www.mdpi.com/1660-4601/17/22/8595 </a:t>
            </a:r>
          </a:p>
        </p:txBody>
      </p:sp>
      <p:pic>
        <p:nvPicPr>
          <p:cNvPr id="12" name="Grafik 11">
            <a:extLst>
              <a:ext uri="{FF2B5EF4-FFF2-40B4-BE49-F238E27FC236}">
                <a16:creationId xmlns:a16="http://schemas.microsoft.com/office/drawing/2014/main" id="{2296E8A8-5980-7A54-A12B-E0C4D94C881D}"/>
              </a:ext>
            </a:extLst>
          </p:cNvPr>
          <p:cNvPicPr>
            <a:picLocks noChangeAspect="1"/>
          </p:cNvPicPr>
          <p:nvPr/>
        </p:nvPicPr>
        <p:blipFill>
          <a:blip r:embed="rId5"/>
          <a:stretch>
            <a:fillRect/>
          </a:stretch>
        </p:blipFill>
        <p:spPr>
          <a:xfrm>
            <a:off x="10874553" y="3496732"/>
            <a:ext cx="687644" cy="1153843"/>
          </a:xfrm>
          <a:prstGeom prst="rect">
            <a:avLst/>
          </a:prstGeom>
        </p:spPr>
      </p:pic>
      <p:pic>
        <p:nvPicPr>
          <p:cNvPr id="13" name="Grafik 12">
            <a:extLst>
              <a:ext uri="{FF2B5EF4-FFF2-40B4-BE49-F238E27FC236}">
                <a16:creationId xmlns:a16="http://schemas.microsoft.com/office/drawing/2014/main" id="{64C4C121-6605-BA05-09FD-E0495D17DBA3}"/>
              </a:ext>
            </a:extLst>
          </p:cNvPr>
          <p:cNvPicPr>
            <a:picLocks noChangeAspect="1"/>
          </p:cNvPicPr>
          <p:nvPr/>
        </p:nvPicPr>
        <p:blipFill>
          <a:blip r:embed="rId6"/>
          <a:stretch>
            <a:fillRect/>
          </a:stretch>
        </p:blipFill>
        <p:spPr>
          <a:xfrm>
            <a:off x="8920786" y="3499749"/>
            <a:ext cx="1394940" cy="1150826"/>
          </a:xfrm>
          <a:prstGeom prst="rect">
            <a:avLst/>
          </a:prstGeom>
        </p:spPr>
      </p:pic>
      <p:pic>
        <p:nvPicPr>
          <p:cNvPr id="14" name="Grafik 13">
            <a:extLst>
              <a:ext uri="{FF2B5EF4-FFF2-40B4-BE49-F238E27FC236}">
                <a16:creationId xmlns:a16="http://schemas.microsoft.com/office/drawing/2014/main" id="{684B6E92-E52C-AB91-A67E-2CD035030A25}"/>
              </a:ext>
            </a:extLst>
          </p:cNvPr>
          <p:cNvPicPr>
            <a:picLocks noChangeAspect="1"/>
          </p:cNvPicPr>
          <p:nvPr/>
        </p:nvPicPr>
        <p:blipFill>
          <a:blip r:embed="rId7"/>
          <a:stretch>
            <a:fillRect/>
          </a:stretch>
        </p:blipFill>
        <p:spPr>
          <a:xfrm>
            <a:off x="7664031" y="3203915"/>
            <a:ext cx="858587" cy="1446660"/>
          </a:xfrm>
          <a:prstGeom prst="rect">
            <a:avLst/>
          </a:prstGeom>
        </p:spPr>
      </p:pic>
      <p:sp>
        <p:nvSpPr>
          <p:cNvPr id="30" name="Textfeld 29">
            <a:extLst>
              <a:ext uri="{FF2B5EF4-FFF2-40B4-BE49-F238E27FC236}">
                <a16:creationId xmlns:a16="http://schemas.microsoft.com/office/drawing/2014/main" id="{CDA52EC1-F151-764A-21A5-0500E03D76BC}"/>
              </a:ext>
            </a:extLst>
          </p:cNvPr>
          <p:cNvSpPr txBox="1"/>
          <p:nvPr/>
        </p:nvSpPr>
        <p:spPr>
          <a:xfrm>
            <a:off x="7326548" y="4925421"/>
            <a:ext cx="140956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prstClr val="white"/>
                </a:solidFill>
                <a:effectLst/>
                <a:uLnTx/>
                <a:uFillTx/>
                <a:latin typeface="HURMEGEOMETRICSANS1-SEMIBOLD" panose="020B0500020000000000" pitchFamily="34" charset="77"/>
                <a:ea typeface="+mn-ea"/>
                <a:cs typeface="+mn-cs"/>
              </a:rPr>
              <a:t>6x higher odds</a:t>
            </a:r>
            <a:r>
              <a:rPr kumimoji="0" lang="en-US" sz="12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rPr>
              <a:t> of less plaque</a:t>
            </a:r>
          </a:p>
        </p:txBody>
      </p:sp>
      <p:sp>
        <p:nvSpPr>
          <p:cNvPr id="31" name="Textfeld 30">
            <a:extLst>
              <a:ext uri="{FF2B5EF4-FFF2-40B4-BE49-F238E27FC236}">
                <a16:creationId xmlns:a16="http://schemas.microsoft.com/office/drawing/2014/main" id="{3E422B39-2480-3034-80F9-8244DE4F1DAB}"/>
              </a:ext>
            </a:extLst>
          </p:cNvPr>
          <p:cNvSpPr txBox="1"/>
          <p:nvPr/>
        </p:nvSpPr>
        <p:spPr>
          <a:xfrm>
            <a:off x="8906161" y="4925421"/>
            <a:ext cx="140956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prstClr val="white"/>
                </a:solidFill>
                <a:effectLst/>
                <a:uLnTx/>
                <a:uFillTx/>
                <a:latin typeface="HURMEGEOMETRICSANS1-SEMIBOLD" panose="020B0500020000000000" pitchFamily="34" charset="77"/>
                <a:ea typeface="+mn-ea"/>
                <a:cs typeface="+mn-cs"/>
              </a:rPr>
              <a:t>5.1x higher odds </a:t>
            </a:r>
            <a:r>
              <a:rPr kumimoji="0" lang="en-US" sz="12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rPr>
              <a:t>of less gingivitis</a:t>
            </a:r>
          </a:p>
        </p:txBody>
      </p:sp>
      <p:sp>
        <p:nvSpPr>
          <p:cNvPr id="32" name="Textfeld 31">
            <a:extLst>
              <a:ext uri="{FF2B5EF4-FFF2-40B4-BE49-F238E27FC236}">
                <a16:creationId xmlns:a16="http://schemas.microsoft.com/office/drawing/2014/main" id="{1696AC10-7D90-78CB-72F3-7EDB5118A443}"/>
              </a:ext>
            </a:extLst>
          </p:cNvPr>
          <p:cNvSpPr txBox="1"/>
          <p:nvPr/>
        </p:nvSpPr>
        <p:spPr>
          <a:xfrm>
            <a:off x="10419302" y="4925421"/>
            <a:ext cx="160900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prstClr val="white"/>
                </a:solidFill>
                <a:effectLst/>
                <a:uLnTx/>
                <a:uFillTx/>
                <a:latin typeface="HURMEGEOMETRICSANS1-SEMIBOLD" panose="020B0500020000000000" pitchFamily="34" charset="77"/>
                <a:ea typeface="+mn-ea"/>
                <a:cs typeface="+mn-cs"/>
              </a:rPr>
              <a:t>1.4x higher odds</a:t>
            </a:r>
            <a:r>
              <a:rPr kumimoji="0" lang="en-US" sz="12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rPr>
              <a:t> </a:t>
            </a:r>
            <a:br>
              <a:rPr kumimoji="0" lang="en-US" sz="12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rPr>
            </a:br>
            <a:r>
              <a:rPr kumimoji="0" lang="en-US" sz="12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mn-cs"/>
              </a:rPr>
              <a:t>of being caries-free</a:t>
            </a:r>
          </a:p>
        </p:txBody>
      </p:sp>
      <p:sp>
        <p:nvSpPr>
          <p:cNvPr id="33" name="Textfeld 32">
            <a:extLst>
              <a:ext uri="{FF2B5EF4-FFF2-40B4-BE49-F238E27FC236}">
                <a16:creationId xmlns:a16="http://schemas.microsoft.com/office/drawing/2014/main" id="{FFDACE56-B3F6-2F8F-8C5A-526D0B0AF766}"/>
              </a:ext>
            </a:extLst>
          </p:cNvPr>
          <p:cNvSpPr txBox="1"/>
          <p:nvPr/>
        </p:nvSpPr>
        <p:spPr>
          <a:xfrm>
            <a:off x="8358500" y="5777752"/>
            <a:ext cx="266138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URMEGEOMETRICSANS1-LIGHT" panose="020B0400020000000000" pitchFamily="34" charset="77"/>
                <a:ea typeface="+mn-ea"/>
                <a:cs typeface="Gotham-Medium" pitchFamily="50" charset="0"/>
              </a:rPr>
              <a:t>versus manual toothbrushes </a:t>
            </a:r>
            <a:r>
              <a:rPr kumimoji="0" lang="en-US" sz="1400" b="0" i="0" u="none" strike="noStrike" kern="1200" cap="none" spc="0" normalizeH="0" baseline="30000" noProof="0" dirty="0">
                <a:ln>
                  <a:noFill/>
                </a:ln>
                <a:solidFill>
                  <a:prstClr val="white"/>
                </a:solidFill>
                <a:effectLst/>
                <a:uLnTx/>
                <a:uFillTx/>
                <a:latin typeface="HURMEGEOMETRICSANS1-LIGHT" panose="020B0400020000000000" pitchFamily="34" charset="77"/>
                <a:ea typeface="+mn-ea"/>
                <a:cs typeface="Gotham-Medium" pitchFamily="50" charset="0"/>
              </a:rPr>
              <a:t>3</a:t>
            </a:r>
            <a:endParaRPr kumimoji="0" lang="en-US" sz="1400" b="0" i="0" u="none" strike="noStrike" kern="1200" cap="none" spc="0" normalizeH="0" baseline="30000" noProof="0" dirty="0">
              <a:ln>
                <a:noFill/>
              </a:ln>
              <a:solidFill>
                <a:prstClr val="black"/>
              </a:solidFill>
              <a:effectLst/>
              <a:uLnTx/>
              <a:uFillTx/>
              <a:latin typeface="HURMEGEOMETRICSANS1-LIGHT" panose="020B0400020000000000" pitchFamily="34" charset="77"/>
              <a:ea typeface="+mn-ea"/>
              <a:cs typeface="Gotham-Light" pitchFamily="50" charset="0"/>
            </a:endParaRPr>
          </a:p>
        </p:txBody>
      </p:sp>
      <p:sp>
        <p:nvSpPr>
          <p:cNvPr id="22" name="Oval 21">
            <a:extLst>
              <a:ext uri="{FF2B5EF4-FFF2-40B4-BE49-F238E27FC236}">
                <a16:creationId xmlns:a16="http://schemas.microsoft.com/office/drawing/2014/main" id="{53663323-2E03-D046-7ABF-3251F9D444E4}"/>
              </a:ext>
            </a:extLst>
          </p:cNvPr>
          <p:cNvSpPr/>
          <p:nvPr/>
        </p:nvSpPr>
        <p:spPr>
          <a:xfrm>
            <a:off x="7967708" y="4726984"/>
            <a:ext cx="98606" cy="986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0BD3DD21-F368-373F-B2D6-2DBE6BD180EF}"/>
              </a:ext>
            </a:extLst>
          </p:cNvPr>
          <p:cNvSpPr/>
          <p:nvPr/>
        </p:nvSpPr>
        <p:spPr>
          <a:xfrm>
            <a:off x="9578794" y="4726984"/>
            <a:ext cx="98606" cy="986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44E65588-62D4-25F0-D209-3EA56B6F1477}"/>
              </a:ext>
            </a:extLst>
          </p:cNvPr>
          <p:cNvSpPr/>
          <p:nvPr/>
        </p:nvSpPr>
        <p:spPr>
          <a:xfrm>
            <a:off x="11175365" y="4726984"/>
            <a:ext cx="98606" cy="986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6" name="Gerade Verbindung 35">
            <a:extLst>
              <a:ext uri="{FF2B5EF4-FFF2-40B4-BE49-F238E27FC236}">
                <a16:creationId xmlns:a16="http://schemas.microsoft.com/office/drawing/2014/main" id="{5B24F430-3448-96DE-9FCB-1345B76DB11B}"/>
              </a:ext>
            </a:extLst>
          </p:cNvPr>
          <p:cNvCxnSpPr>
            <a:cxnSpLocks/>
          </p:cNvCxnSpPr>
          <p:nvPr/>
        </p:nvCxnSpPr>
        <p:spPr>
          <a:xfrm flipH="1" flipV="1">
            <a:off x="8050342" y="4775207"/>
            <a:ext cx="3137002" cy="108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id="{E7B2F1A0-1FEB-D632-7C0A-F3E15553C9D6}"/>
              </a:ext>
            </a:extLst>
          </p:cNvPr>
          <p:cNvCxnSpPr>
            <a:cxnSpLocks/>
          </p:cNvCxnSpPr>
          <p:nvPr/>
        </p:nvCxnSpPr>
        <p:spPr>
          <a:xfrm flipH="1">
            <a:off x="7991759" y="5930700"/>
            <a:ext cx="285856"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7D70745D-5EB7-38D7-F5BB-7A2259BA0519}"/>
              </a:ext>
            </a:extLst>
          </p:cNvPr>
          <p:cNvSpPr/>
          <p:nvPr/>
        </p:nvSpPr>
        <p:spPr>
          <a:xfrm>
            <a:off x="8232884" y="5882338"/>
            <a:ext cx="98606" cy="986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feld 37">
            <a:extLst>
              <a:ext uri="{FF2B5EF4-FFF2-40B4-BE49-F238E27FC236}">
                <a16:creationId xmlns:a16="http://schemas.microsoft.com/office/drawing/2014/main" id="{489054DD-912F-E344-BA0E-504B2B32EB1D}"/>
              </a:ext>
            </a:extLst>
          </p:cNvPr>
          <p:cNvSpPr txBox="1"/>
          <p:nvPr/>
        </p:nvSpPr>
        <p:spPr>
          <a:xfrm>
            <a:off x="548999" y="3301736"/>
            <a:ext cx="2727529" cy="153888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prstClr val="white"/>
                </a:solidFill>
                <a:effectLst/>
                <a:uLnTx/>
                <a:uFillTx/>
                <a:latin typeface="HURMEGEOMETRICSANS1-SEMIBOLD" panose="020B0500020000000000" pitchFamily="34" charset="77"/>
                <a:ea typeface="+mn-ea"/>
                <a:cs typeface="Gotham-Medium" pitchFamily="50" charset="0"/>
              </a:rPr>
              <a:t>5 clinical trials</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Gotham-Medium" pitchFamily="50"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1" u="none" strike="noStrike" kern="1200" cap="none" spc="0" normalizeH="0" baseline="0" noProof="0">
                <a:ln>
                  <a:noFill/>
                </a:ln>
                <a:solidFill>
                  <a:prstClr val="white"/>
                </a:solidFill>
                <a:effectLst/>
                <a:uLnTx/>
                <a:uFillTx/>
                <a:latin typeface="HURMEGEOMETRICSANS1-LIGHTOBL" panose="020B0400020000000000" pitchFamily="34" charset="77"/>
                <a:ea typeface="+mn-ea"/>
                <a:cs typeface="Gotham-Medium" pitchFamily="50" charset="0"/>
              </a:rPr>
              <a:t>“Powered toothbrushes provide a statistically significant benefit </a:t>
            </a:r>
            <a:br>
              <a:rPr kumimoji="0" lang="en-US" sz="1400" b="0" i="1" u="none" strike="noStrike" kern="1200" cap="none" spc="0" normalizeH="0" baseline="0" noProof="0">
                <a:ln>
                  <a:noFill/>
                </a:ln>
                <a:solidFill>
                  <a:prstClr val="white"/>
                </a:solidFill>
                <a:effectLst/>
                <a:uLnTx/>
                <a:uFillTx/>
                <a:latin typeface="HURMEGEOMETRICSANS1-LIGHTOBL" panose="020B0400020000000000" pitchFamily="34" charset="77"/>
                <a:ea typeface="+mn-ea"/>
                <a:cs typeface="Gotham-Medium" pitchFamily="50" charset="0"/>
              </a:rPr>
            </a:br>
            <a:r>
              <a:rPr kumimoji="0" lang="en-US" sz="1400" b="0" i="1" u="none" strike="noStrike" kern="1200" cap="none" spc="0" normalizeH="0" baseline="0" noProof="0">
                <a:ln>
                  <a:noFill/>
                </a:ln>
                <a:solidFill>
                  <a:prstClr val="white"/>
                </a:solidFill>
                <a:effectLst/>
                <a:uLnTx/>
                <a:uFillTx/>
                <a:latin typeface="HURMEGEOMETRICSANS1-LIGHTOBL" panose="020B0400020000000000" pitchFamily="34" charset="77"/>
                <a:ea typeface="+mn-ea"/>
                <a:cs typeface="Gotham-Medium" pitchFamily="50" charset="0"/>
              </a:rPr>
              <a:t>compared with manual toothbrushes.”</a:t>
            </a:r>
            <a:r>
              <a:rPr kumimoji="0" lang="en-US" sz="1400" b="0" i="0" u="none" strike="noStrike" kern="1200" cap="none" spc="0" normalizeH="0" baseline="0" noProof="0">
                <a:ln>
                  <a:noFill/>
                </a:ln>
                <a:solidFill>
                  <a:prstClr val="white"/>
                </a:solidFill>
                <a:effectLst/>
                <a:uLnTx/>
                <a:uFillTx/>
                <a:latin typeface="HURMEGEOMETRICSANS1-LIGHT" panose="020B0400020000000000" pitchFamily="34" charset="77"/>
                <a:ea typeface="+mn-ea"/>
                <a:cs typeface="Gotham-Medium" pitchFamily="50" charset="0"/>
              </a:rPr>
              <a:t> </a:t>
            </a:r>
            <a:r>
              <a:rPr kumimoji="0" lang="en-US" sz="1400" b="0" i="0" u="none" strike="noStrike" kern="1200" cap="none" spc="0" normalizeH="0" baseline="30000" noProof="0">
                <a:ln>
                  <a:noFill/>
                </a:ln>
                <a:solidFill>
                  <a:prstClr val="white"/>
                </a:solidFill>
                <a:effectLst/>
                <a:uLnTx/>
                <a:uFillTx/>
                <a:latin typeface="HURMEGEOMETRICSANS1-LIGHT" panose="020B0400020000000000" pitchFamily="34" charset="77"/>
                <a:ea typeface="+mn-ea"/>
                <a:cs typeface="Gotham-Medium" pitchFamily="50" charset="0"/>
              </a:rPr>
              <a:t>1</a:t>
            </a:r>
          </a:p>
        </p:txBody>
      </p:sp>
      <p:sp>
        <p:nvSpPr>
          <p:cNvPr id="39" name="Textfeld 38">
            <a:extLst>
              <a:ext uri="{FF2B5EF4-FFF2-40B4-BE49-F238E27FC236}">
                <a16:creationId xmlns:a16="http://schemas.microsoft.com/office/drawing/2014/main" id="{A50DE7CF-21CC-3929-6498-C985E87F9290}"/>
              </a:ext>
            </a:extLst>
          </p:cNvPr>
          <p:cNvSpPr txBox="1"/>
          <p:nvPr/>
        </p:nvSpPr>
        <p:spPr>
          <a:xfrm>
            <a:off x="3674698" y="3301736"/>
            <a:ext cx="2663752"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prstClr val="white"/>
                </a:solidFill>
                <a:effectLst/>
                <a:uLnTx/>
                <a:uFillTx/>
                <a:latin typeface="HURMEGEOMETRICSANS1-SEMIBOLD" panose="020B0500020000000000" pitchFamily="34" charset="77"/>
                <a:ea typeface="+mn-ea"/>
                <a:cs typeface="Gotham-Medium" pitchFamily="50" charset="0"/>
              </a:rPr>
              <a:t>9 clinical trials </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HURMEGEOMETRICSANS1-SEMIBOLD" panose="020B0500020000000000" pitchFamily="34" charset="77"/>
              <a:ea typeface="+mn-ea"/>
              <a:cs typeface="Gotham-Medium" pitchFamily="50"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1" u="none" strike="noStrike" kern="1200" cap="none" spc="0" normalizeH="0" baseline="0" noProof="0">
                <a:ln>
                  <a:noFill/>
                </a:ln>
                <a:solidFill>
                  <a:prstClr val="white"/>
                </a:solidFill>
                <a:effectLst/>
                <a:uLnTx/>
                <a:uFillTx/>
                <a:latin typeface="HURMEGEOMETRICSANS1-LIGHTOBL" panose="020B0400020000000000" pitchFamily="34" charset="77"/>
                <a:ea typeface="+mn-ea"/>
                <a:cs typeface="Gotham-Medium" pitchFamily="50" charset="0"/>
              </a:rPr>
              <a:t>“Superior plaque removal with the powered rather than the manual toothbrush, support similar findings in the adult population” </a:t>
            </a:r>
            <a:r>
              <a:rPr kumimoji="0" lang="en-US" sz="1400" b="0" i="0" u="none" strike="noStrike" kern="1200" cap="none" spc="0" normalizeH="0" baseline="30000" noProof="0">
                <a:ln>
                  <a:noFill/>
                </a:ln>
                <a:solidFill>
                  <a:prstClr val="white"/>
                </a:solidFill>
                <a:effectLst/>
                <a:uLnTx/>
                <a:uFillTx/>
                <a:latin typeface="HURMEGEOMETRICSANS1-LIGHT" panose="020B0400020000000000" pitchFamily="34" charset="77"/>
                <a:ea typeface="+mn-ea"/>
                <a:cs typeface="Gotham-Medium" pitchFamily="50" charset="0"/>
              </a:rPr>
              <a:t>2</a:t>
            </a:r>
          </a:p>
        </p:txBody>
      </p:sp>
      <p:grpSp>
        <p:nvGrpSpPr>
          <p:cNvPr id="41" name="Gruppieren 40">
            <a:extLst>
              <a:ext uri="{FF2B5EF4-FFF2-40B4-BE49-F238E27FC236}">
                <a16:creationId xmlns:a16="http://schemas.microsoft.com/office/drawing/2014/main" id="{4176373B-7B09-D897-3E30-7A704A74378A}"/>
              </a:ext>
            </a:extLst>
          </p:cNvPr>
          <p:cNvGrpSpPr/>
          <p:nvPr/>
        </p:nvGrpSpPr>
        <p:grpSpPr>
          <a:xfrm>
            <a:off x="10489796" y="1688723"/>
            <a:ext cx="1253681" cy="482289"/>
            <a:chOff x="10469476" y="1688723"/>
            <a:chExt cx="1253681" cy="482289"/>
          </a:xfrm>
        </p:grpSpPr>
        <p:grpSp>
          <p:nvGrpSpPr>
            <p:cNvPr id="26" name="Gruppieren 25">
              <a:extLst>
                <a:ext uri="{FF2B5EF4-FFF2-40B4-BE49-F238E27FC236}">
                  <a16:creationId xmlns:a16="http://schemas.microsoft.com/office/drawing/2014/main" id="{A81D5BDB-3F42-90CB-846A-41075DCEB3C4}"/>
                </a:ext>
              </a:extLst>
            </p:cNvPr>
            <p:cNvGrpSpPr/>
            <p:nvPr/>
          </p:nvGrpSpPr>
          <p:grpSpPr>
            <a:xfrm>
              <a:off x="10469476" y="1688723"/>
              <a:ext cx="1250650" cy="482289"/>
              <a:chOff x="2906864" y="5812221"/>
              <a:chExt cx="1621666" cy="625366"/>
            </a:xfrm>
          </p:grpSpPr>
          <p:sp>
            <p:nvSpPr>
              <p:cNvPr id="28" name="Oval 27">
                <a:extLst>
                  <a:ext uri="{FF2B5EF4-FFF2-40B4-BE49-F238E27FC236}">
                    <a16:creationId xmlns:a16="http://schemas.microsoft.com/office/drawing/2014/main" id="{0767A054-8937-521F-540E-659AAC97A369}"/>
                  </a:ext>
                </a:extLst>
              </p:cNvPr>
              <p:cNvSpPr/>
              <p:nvPr/>
            </p:nvSpPr>
            <p:spPr>
              <a:xfrm>
                <a:off x="3903164" y="5812221"/>
                <a:ext cx="625366" cy="62536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Rechteck 26">
                <a:extLst>
                  <a:ext uri="{FF2B5EF4-FFF2-40B4-BE49-F238E27FC236}">
                    <a16:creationId xmlns:a16="http://schemas.microsoft.com/office/drawing/2014/main" id="{66D494A6-16F6-D8A7-0F0B-62A75D9FB6AE}"/>
                  </a:ext>
                </a:extLst>
              </p:cNvPr>
              <p:cNvSpPr/>
              <p:nvPr/>
            </p:nvSpPr>
            <p:spPr>
              <a:xfrm>
                <a:off x="3236932" y="5812221"/>
                <a:ext cx="974828" cy="62536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179EC005-1594-37DA-22F8-6916603A4B9E}"/>
                  </a:ext>
                </a:extLst>
              </p:cNvPr>
              <p:cNvSpPr/>
              <p:nvPr/>
            </p:nvSpPr>
            <p:spPr>
              <a:xfrm>
                <a:off x="2906864" y="5812221"/>
                <a:ext cx="625365" cy="62536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 name="Textfeld 14">
              <a:extLst>
                <a:ext uri="{FF2B5EF4-FFF2-40B4-BE49-F238E27FC236}">
                  <a16:creationId xmlns:a16="http://schemas.microsoft.com/office/drawing/2014/main" id="{A612C903-B7F9-ACA6-44FC-1FA462DCF89B}"/>
                </a:ext>
              </a:extLst>
            </p:cNvPr>
            <p:cNvSpPr txBox="1"/>
            <p:nvPr/>
          </p:nvSpPr>
          <p:spPr>
            <a:xfrm>
              <a:off x="10476701" y="1754240"/>
              <a:ext cx="124645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1F60"/>
                  </a:solidFill>
                  <a:effectLst/>
                  <a:uLnTx/>
                  <a:uFillTx/>
                  <a:latin typeface="HURMEGEOMETRICSANS1-SEMIBOLD" panose="020B0400020000000000" pitchFamily="34" charset="77"/>
                  <a:ea typeface="+mn-ea"/>
                  <a:cs typeface="Gotham-Medium" pitchFamily="50" charset="0"/>
                </a:rPr>
                <a:t>IMPACT</a:t>
              </a: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4" name="Gruppieren 23">
            <a:extLst>
              <a:ext uri="{FF2B5EF4-FFF2-40B4-BE49-F238E27FC236}">
                <a16:creationId xmlns:a16="http://schemas.microsoft.com/office/drawing/2014/main" id="{D52D26BF-5D25-7377-0CCA-57C9ACA4252B}"/>
              </a:ext>
            </a:extLst>
          </p:cNvPr>
          <p:cNvGrpSpPr/>
          <p:nvPr/>
        </p:nvGrpSpPr>
        <p:grpSpPr>
          <a:xfrm>
            <a:off x="4948963" y="1688723"/>
            <a:ext cx="1570487" cy="482289"/>
            <a:chOff x="4928643" y="1688723"/>
            <a:chExt cx="1570487" cy="482289"/>
          </a:xfrm>
        </p:grpSpPr>
        <p:grpSp>
          <p:nvGrpSpPr>
            <p:cNvPr id="20" name="Gruppieren 19">
              <a:extLst>
                <a:ext uri="{FF2B5EF4-FFF2-40B4-BE49-F238E27FC236}">
                  <a16:creationId xmlns:a16="http://schemas.microsoft.com/office/drawing/2014/main" id="{AC5638E9-F4AD-EB62-7B5E-D0258608C6AA}"/>
                </a:ext>
              </a:extLst>
            </p:cNvPr>
            <p:cNvGrpSpPr/>
            <p:nvPr/>
          </p:nvGrpSpPr>
          <p:grpSpPr>
            <a:xfrm>
              <a:off x="4938176" y="1688723"/>
              <a:ext cx="1560954" cy="482289"/>
              <a:chOff x="2818358" y="5812221"/>
              <a:chExt cx="2024032" cy="625366"/>
            </a:xfrm>
          </p:grpSpPr>
          <p:sp>
            <p:nvSpPr>
              <p:cNvPr id="19" name="Rechteck 18">
                <a:extLst>
                  <a:ext uri="{FF2B5EF4-FFF2-40B4-BE49-F238E27FC236}">
                    <a16:creationId xmlns:a16="http://schemas.microsoft.com/office/drawing/2014/main" id="{0AF20266-29E8-FBBF-EB9F-83C39EFDF09E}"/>
                  </a:ext>
                </a:extLst>
              </p:cNvPr>
              <p:cNvSpPr/>
              <p:nvPr/>
            </p:nvSpPr>
            <p:spPr>
              <a:xfrm>
                <a:off x="3134710" y="5812221"/>
                <a:ext cx="1390354" cy="62536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F18A8DE8-51EC-A13E-B14A-28AED1FD2D17}"/>
                  </a:ext>
                </a:extLst>
              </p:cNvPr>
              <p:cNvSpPr/>
              <p:nvPr/>
            </p:nvSpPr>
            <p:spPr>
              <a:xfrm>
                <a:off x="4217024" y="5812221"/>
                <a:ext cx="625366" cy="62536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DA6122C8-A83F-DC15-E3CF-BD3023524BDE}"/>
                  </a:ext>
                </a:extLst>
              </p:cNvPr>
              <p:cNvSpPr/>
              <p:nvPr/>
            </p:nvSpPr>
            <p:spPr>
              <a:xfrm>
                <a:off x="2818358" y="5812221"/>
                <a:ext cx="625366" cy="62536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Textfeld 16">
              <a:extLst>
                <a:ext uri="{FF2B5EF4-FFF2-40B4-BE49-F238E27FC236}">
                  <a16:creationId xmlns:a16="http://schemas.microsoft.com/office/drawing/2014/main" id="{7D57485B-99EA-63C9-0413-7AE673C6ABA9}"/>
                </a:ext>
              </a:extLst>
            </p:cNvPr>
            <p:cNvSpPr txBox="1"/>
            <p:nvPr/>
          </p:nvSpPr>
          <p:spPr>
            <a:xfrm>
              <a:off x="4928643" y="1760787"/>
              <a:ext cx="157048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1F60"/>
                  </a:solidFill>
                  <a:effectLst/>
                  <a:uLnTx/>
                  <a:uFillTx/>
                  <a:latin typeface="HURMEGEOMETRICSANS1-SEMIBOLD" panose="020B0400020000000000" pitchFamily="34" charset="77"/>
                  <a:ea typeface="+mn-ea"/>
                  <a:cs typeface="Gotham-Medium" pitchFamily="50" charset="0"/>
                </a:rPr>
                <a:t>EFFICACY</a:t>
              </a: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05965676"/>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art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B04BCF4FBC0D242B57D3A403036B1B3" ma:contentTypeVersion="16" ma:contentTypeDescription="Create a new document." ma:contentTypeScope="" ma:versionID="450e60481576ea5b3a41e6fbb3952c56">
  <xsd:schema xmlns:xsd="http://www.w3.org/2001/XMLSchema" xmlns:xs="http://www.w3.org/2001/XMLSchema" xmlns:p="http://schemas.microsoft.com/office/2006/metadata/properties" xmlns:ns2="1f2640f7-c4d7-4e3f-8e98-3af7d830dfc9" xmlns:ns3="d901dd20-dc8f-4a42-81c6-a75703a6b5e6" targetNamespace="http://schemas.microsoft.com/office/2006/metadata/properties" ma:root="true" ma:fieldsID="48ee5c8f2b41da5f84424aa3e0262cb2" ns2:_="" ns3:_="">
    <xsd:import namespace="1f2640f7-c4d7-4e3f-8e98-3af7d830dfc9"/>
    <xsd:import namespace="d901dd20-dc8f-4a42-81c6-a75703a6b5e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2640f7-c4d7-4e3f-8e98-3af7d830df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81b625c-6132-4315-8b99-2d7d4df0756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901dd20-dc8f-4a42-81c6-a75703a6b5e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0312a06-a7ad-4a9d-997d-826c66697098}" ma:internalName="TaxCatchAll" ma:showField="CatchAllData" ma:web="d901dd20-dc8f-4a42-81c6-a75703a6b5e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d901dd20-dc8f-4a42-81c6-a75703a6b5e6">
      <UserInfo>
        <DisplayName>Qu, Yue</DisplayName>
        <AccountId>292</AccountId>
        <AccountType/>
      </UserInfo>
    </SharedWithUsers>
    <TaxCatchAll xmlns="d901dd20-dc8f-4a42-81c6-a75703a6b5e6" xsi:nil="true"/>
    <lcf76f155ced4ddcb4097134ff3c332f xmlns="1f2640f7-c4d7-4e3f-8e98-3af7d830dfc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5259A6-9492-4EB1-BC94-9383278221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2640f7-c4d7-4e3f-8e98-3af7d830dfc9"/>
    <ds:schemaRef ds:uri="d901dd20-dc8f-4a42-81c6-a75703a6b5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B463806-6338-4BA8-B4A2-7A96175B1705}">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0c8b7d62-214e-4a3d-b1eb-c9c158edae9c"/>
    <ds:schemaRef ds:uri="http://purl.org/dc/elements/1.1/"/>
    <ds:schemaRef ds:uri="http://schemas.microsoft.com/office/2006/metadata/properties"/>
    <ds:schemaRef ds:uri="9db1b67b-2809-439f-b371-ed65b1e5c6fc"/>
    <ds:schemaRef ds:uri="http://www.w3.org/XML/1998/namespace"/>
    <ds:schemaRef ds:uri="http://purl.org/dc/dcmitype/"/>
    <ds:schemaRef ds:uri="d901dd20-dc8f-4a42-81c6-a75703a6b5e6"/>
    <ds:schemaRef ds:uri="1f2640f7-c4d7-4e3f-8e98-3af7d830dfc9"/>
  </ds:schemaRefs>
</ds:datastoreItem>
</file>

<file path=customXml/itemProps3.xml><?xml version="1.0" encoding="utf-8"?>
<ds:datastoreItem xmlns:ds="http://schemas.openxmlformats.org/officeDocument/2006/customXml" ds:itemID="{8B1F88C8-8222-4AD0-ACD6-517F6B022B3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1950</TotalTime>
  <Words>4551</Words>
  <Application>Microsoft Office PowerPoint</Application>
  <PresentationFormat>Widescreen</PresentationFormat>
  <Paragraphs>385</Paragraphs>
  <Slides>20</Slides>
  <Notes>19</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20</vt:i4>
      </vt:variant>
    </vt:vector>
  </HeadingPairs>
  <TitlesOfParts>
    <vt:vector size="36" baseType="lpstr">
      <vt:lpstr>-apple-system</vt:lpstr>
      <vt:lpstr>Arial</vt:lpstr>
      <vt:lpstr>BlinkMacSystemFont</vt:lpstr>
      <vt:lpstr>Calibri</vt:lpstr>
      <vt:lpstr>Calibri Light</vt:lpstr>
      <vt:lpstr>Frutiger 45 Light</vt:lpstr>
      <vt:lpstr>Georgia</vt:lpstr>
      <vt:lpstr>Hurme Geometric Sans 1</vt:lpstr>
      <vt:lpstr>HurmeGeometricSans1 Light</vt:lpstr>
      <vt:lpstr>HURMEGEOMETRICSANS1-LIGHT</vt:lpstr>
      <vt:lpstr>HURMEGEOMETRICSANS1-LIGHTOBL</vt:lpstr>
      <vt:lpstr>HURMEGEOMETRICSANS1-SEMIBOLD</vt:lpstr>
      <vt:lpstr>Merriweather</vt:lpstr>
      <vt:lpstr>Neutraface 2 Text Demi</vt:lpstr>
      <vt:lpstr>Office Theme</vt:lpstr>
      <vt:lpstr>Charts</vt:lpstr>
      <vt:lpstr>EMPOWERING PATIENTS IN SELF-CARE</vt:lpstr>
      <vt:lpstr>PowerPoint Presentation</vt:lpstr>
      <vt:lpstr>PowerPoint Presentation</vt:lpstr>
      <vt:lpstr>PowerPoint Presentation</vt:lpstr>
      <vt:lpstr>PowerPoint Presentation</vt:lpstr>
      <vt:lpstr>POOR ORAL HEALTH HINDERS THE PHYSICAL  AND MENTAL WELLBEING OF CHILDREN</vt:lpstr>
      <vt:lpstr>EPIDEMIOLOGICAL FINDINGS CONFIRM IMPORTANCE OF ESTABLISHING EFFECTIVE BRUSHING HABITS EARLY IN LIFE1</vt:lpstr>
      <vt:lpstr>EPIDEMIOLOGICAL FINDINGS CONFIRM IMPORTANCE OF ESTABLISHING EFFECTIVE BRUSHING HABITS EARLY IN LIFE1</vt:lpstr>
      <vt:lpstr>SCIENTIFIC EVIDENCE ON SUPERIORITY  OF ELECTRIC TOOTHBRUSHES FOR CHILDREN</vt:lpstr>
      <vt:lpstr>SUPERIORITY AND SAFETY OF OR ELECTRIC TOOTHBRUSHES VERSUS MANUAL TOOTHBRUSHES FOR CHILDREN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EMPOWERING PATIENTS IN SELF-CARE</dc:title>
  <dc:creator>Atlas, Boris</dc:creator>
  <cp:lastModifiedBy>Gans, Stephanie</cp:lastModifiedBy>
  <cp:revision>2</cp:revision>
  <dcterms:created xsi:type="dcterms:W3CDTF">2022-12-13T17:43:12Z</dcterms:created>
  <dcterms:modified xsi:type="dcterms:W3CDTF">2024-11-06T20:07:09Z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0x010100ECEBBF5C1849A44B8EFF2CB75C117C42</vt:lpwstr>
  </property>
  <property fmtid="{D5CDD505-2E9C-101B-9397-08002B2CF9AE}" pid="3" name="MediaServiceImageTags">
    <vt:lpwstr/>
  </property>
  <property fmtid="{D5CDD505-2E9C-101B-9397-08002B2CF9AE}" pid="4" name="MSIP_Label_a518e53f-798e-43aa-978d-c3fda1f3a682_Enabled">
    <vt:lpwstr>true</vt:lpwstr>
  </property>
  <property fmtid="{D5CDD505-2E9C-101B-9397-08002B2CF9AE}" pid="5" name="MSIP_Label_a518e53f-798e-43aa-978d-c3fda1f3a682_SetDate">
    <vt:lpwstr>2023-02-28T19:25:56Z</vt:lpwstr>
  </property>
  <property fmtid="{D5CDD505-2E9C-101B-9397-08002B2CF9AE}" pid="6" name="MSIP_Label_a518e53f-798e-43aa-978d-c3fda1f3a682_Method">
    <vt:lpwstr>Privileged</vt:lpwstr>
  </property>
  <property fmtid="{D5CDD505-2E9C-101B-9397-08002B2CF9AE}" pid="7" name="MSIP_Label_a518e53f-798e-43aa-978d-c3fda1f3a682_Name">
    <vt:lpwstr>PG - Internal Use</vt:lpwstr>
  </property>
  <property fmtid="{D5CDD505-2E9C-101B-9397-08002B2CF9AE}" pid="8" name="MSIP_Label_a518e53f-798e-43aa-978d-c3fda1f3a682_SiteId">
    <vt:lpwstr>3596192b-fdf5-4e2c-a6fa-acb706c963d8</vt:lpwstr>
  </property>
  <property fmtid="{D5CDD505-2E9C-101B-9397-08002B2CF9AE}" pid="9" name="MSIP_Label_a518e53f-798e-43aa-978d-c3fda1f3a682_ActionId">
    <vt:lpwstr>3aa46860-f1d3-4395-a6fb-092562d6d5f5</vt:lpwstr>
  </property>
  <property fmtid="{D5CDD505-2E9C-101B-9397-08002B2CF9AE}" pid="10" name="MSIP_Label_a518e53f-798e-43aa-978d-c3fda1f3a682_ContentBits">
    <vt:lpwstr>1</vt:lpwstr>
  </property>
</Properties>
</file>