
<file path=[Content_Types].xml><?xml version="1.0" encoding="utf-8"?>
<Types xmlns="http://schemas.openxmlformats.org/package/2006/content-types">
  <Default Extension="bin" ContentType="application/vnd.openxmlformats-officedocument.oleObject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139119314" r:id="rId2"/>
    <p:sldId id="2139119257" r:id="rId3"/>
    <p:sldId id="2139119258" r:id="rId4"/>
    <p:sldId id="2139119302" r:id="rId5"/>
    <p:sldId id="2139119262" r:id="rId6"/>
    <p:sldId id="2139119264" r:id="rId7"/>
    <p:sldId id="2139119263" r:id="rId8"/>
    <p:sldId id="2139119261" r:id="rId9"/>
    <p:sldId id="2139119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uinlisk, Judith" userId="2d235567-b2d9-4d2e-97f0-63d75e85cbcd" providerId="ADAL" clId="{46BE949B-6BFE-47A3-96D3-138047242F1C}"/>
    <pc:docChg chg="custSel delSld modSld">
      <pc:chgData name="Quinlisk, Judith" userId="2d235567-b2d9-4d2e-97f0-63d75e85cbcd" providerId="ADAL" clId="{46BE949B-6BFE-47A3-96D3-138047242F1C}" dt="2024-10-29T21:56:40.889" v="1" actId="478"/>
      <pc:docMkLst>
        <pc:docMk/>
      </pc:docMkLst>
      <pc:sldChg chg="del">
        <pc:chgData name="Quinlisk, Judith" userId="2d235567-b2d9-4d2e-97f0-63d75e85cbcd" providerId="ADAL" clId="{46BE949B-6BFE-47A3-96D3-138047242F1C}" dt="2024-10-29T21:55:53.727" v="0" actId="47"/>
        <pc:sldMkLst>
          <pc:docMk/>
          <pc:sldMk cId="3543124407" sldId="256"/>
        </pc:sldMkLst>
      </pc:sldChg>
      <pc:sldChg chg="delSp mod">
        <pc:chgData name="Quinlisk, Judith" userId="2d235567-b2d9-4d2e-97f0-63d75e85cbcd" providerId="ADAL" clId="{46BE949B-6BFE-47A3-96D3-138047242F1C}" dt="2024-10-29T21:56:40.889" v="1" actId="478"/>
        <pc:sldMkLst>
          <pc:docMk/>
          <pc:sldMk cId="4109470986" sldId="2139119314"/>
        </pc:sldMkLst>
        <pc:spChg chg="del">
          <ac:chgData name="Quinlisk, Judith" userId="2d235567-b2d9-4d2e-97f0-63d75e85cbcd" providerId="ADAL" clId="{46BE949B-6BFE-47A3-96D3-138047242F1C}" dt="2024-10-29T21:56:40.889" v="1" actId="478"/>
          <ac:spMkLst>
            <pc:docMk/>
            <pc:sldMk cId="4109470986" sldId="2139119314"/>
            <ac:spMk id="14" creationId="{46215590-4DF2-4924-BBFA-A06A5B94CB1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1DEB03-0DC9-4420-8FFA-051243485A4F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A73B3-AAFF-4CB8-BD11-894C844A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939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C5D21-89D6-4C80-A78B-8D304347D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909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buFont typeface="+mj-lt"/>
              <a:buNone/>
            </a:pP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Sato C, et al. Tooth bleaching increases dentinal protease activity. J Dent Res. 2013 Feb;92(2):187-92.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buFont typeface="+mj-lt"/>
              <a:buNone/>
            </a:pP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Vaz</a:t>
            </a: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MM, et al. Inflammatory response of human dental pulp to at-home and in-office tooth bleaching. J Appl Oral Sci. 2016 Sep-Oct;24(5):509-517.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buFont typeface="+mj-lt"/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Benetti F, et al The presence of osteocalcin,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osteopontin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reactive oxygen species-positive cells in pulp tissue after dental bleaching. Int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Endod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J. 2019 May;52(5):665-675. </a:t>
            </a:r>
          </a:p>
          <a:p>
            <a:pPr marL="0" marR="0" lvl="0" indent="0">
              <a:spcBef>
                <a:spcPts val="0"/>
              </a:spcBef>
              <a:buFont typeface="+mj-lt"/>
              <a:buNone/>
            </a:pP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Epple</a:t>
            </a: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M, et al. A critical Review of Modern Concepts for Teeth Whitening. Dent J (Basel). 2019 Aug 1;7(3):79.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buFont typeface="+mj-lt"/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Bersezio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C, et al. Teeth whitening with 6% H</a:t>
            </a:r>
            <a:r>
              <a:rPr lang="en-US" sz="12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2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its impact on quality of life: 2 years of follow-up. Odontology. 2019 Jan;107(1):118-125.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10.1007/s10266-018-0372-3.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buFont typeface="+mj-lt"/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Estay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J, et al. The change of teeth color, whiteness variations and its psychosocial and self-perception effects when using low vs. high concentration bleaching gels: a one-year follow-up. BMC Oral Health. 2020 Sep 11;20(1):255.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buFont typeface="+mj-lt"/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Auschill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TM,  et al Randomized clinical trial of the efficacy, tolerability, and long-term color stability of two bleaching techniques: 18-month follow-up. Quintessence Int. 2012 Sep;43(8):683-94.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buFont typeface="+mj-lt"/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8. Moghadam FV, et al. The degree of color change, rebound effect and sensitivity of bleached teeth associated with at-home and power bleaching techniques: A randomized clinical trial. Eur J Dent. 2013 Oct;7(4):405-411.</a:t>
            </a:r>
          </a:p>
          <a:p>
            <a:pPr marL="0" marR="0" lvl="0" indent="0">
              <a:spcBef>
                <a:spcPts val="0"/>
              </a:spcBef>
              <a:buFont typeface="+mj-lt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 Haywood VB,  et al. Effectiveness, side effects and long-term status of nightguard vital bleaching. J Am Dent Assoc. 1994 Sep;125(9):1219-26.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10.14219/jada.archive.1994.0154. PMID: 7930184.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sz="1200" dirty="0">
              <a:solidFill>
                <a:srgbClr val="21212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sz="1200" dirty="0">
              <a:solidFill>
                <a:srgbClr val="21212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sz="1200" dirty="0">
              <a:solidFill>
                <a:srgbClr val="21212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sz="1200" dirty="0">
              <a:solidFill>
                <a:srgbClr val="21212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77. </a:t>
            </a:r>
            <a:r>
              <a:rPr lang="en-US" sz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Karaarslan</a:t>
            </a: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ES, </a:t>
            </a:r>
            <a:r>
              <a:rPr lang="en-US" sz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Özmen</a:t>
            </a: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ZC, </a:t>
            </a:r>
            <a:r>
              <a:rPr lang="en-US" sz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Aytac</a:t>
            </a: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F, </a:t>
            </a:r>
            <a:r>
              <a:rPr lang="en-US" sz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Bicakci</a:t>
            </a: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AA, </a:t>
            </a:r>
            <a:r>
              <a:rPr lang="en-US" sz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Buldur</a:t>
            </a: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M, </a:t>
            </a:r>
            <a:r>
              <a:rPr lang="en-US" sz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Aydogan</a:t>
            </a: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L, </a:t>
            </a:r>
            <a:r>
              <a:rPr lang="en-US" sz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Hologlu</a:t>
            </a: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F, </a:t>
            </a:r>
            <a:r>
              <a:rPr lang="en-US" sz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Özkocak</a:t>
            </a: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B. Evaluation of biochemical changes in dental tissues after different office bleaching methods. Hum Exp </a:t>
            </a:r>
            <a:r>
              <a:rPr lang="en-US" sz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Toxicol</a:t>
            </a: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2019 Apr;38(4):389-397.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78. Sato C, Rodrigues FA, Garcia DM, Vidal CM, Pashley DH, </a:t>
            </a:r>
            <a:r>
              <a:rPr lang="en-US" sz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Tjäderhane</a:t>
            </a: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L, </a:t>
            </a:r>
            <a:r>
              <a:rPr lang="en-US" sz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Carrilho</a:t>
            </a: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MR, Nascimento FD, </a:t>
            </a:r>
            <a:r>
              <a:rPr lang="en-US" sz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Tersariol</a:t>
            </a: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IL. Tooth bleaching increases dentinal protease activity. J Dent Res. 2013 Feb;92(2):187-92.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79. </a:t>
            </a:r>
            <a:r>
              <a:rPr lang="en-US" sz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Vaz</a:t>
            </a: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MM, Lopes LG, Cardoso PC, Souza JB, Batista AC, Costa NL, Torres ÉM, Estrela C. Inflammatory response of human dental pulp to at-home and in-office tooth bleaching. J Appl Oral Sci. 2016 Sep-Oct;24(5):509-517.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80. Benetti F,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Briso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ALF,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Carminatti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M, de Araújo Lopes JM, Barbosa JG,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Ervolino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E, Gomes-Filho JE, Cintra LTA. The presence of osteocalcin,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osteopontin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reactive oxygen species-positive cells in pulp tissue after dental bleaching. Int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Endod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J. 2019 May;52(5):665-675. 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82. </a:t>
            </a:r>
            <a:r>
              <a:rPr lang="en-US" sz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Epple</a:t>
            </a: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M, Meyer F, </a:t>
            </a:r>
            <a:r>
              <a:rPr lang="en-US" sz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Enax</a:t>
            </a: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J. A Critical Review of Modern Concepts for Teeth Whitening. Dent J (Basel). 2019 Aug 1;7(3):79.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83.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Bersezio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C, Martín J, Angel P,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Bottner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J, Godoy I, Avalos F, Fernández E. Teeth whitening with 6% H</a:t>
            </a:r>
            <a:r>
              <a:rPr lang="en-US" sz="12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2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its impact on quality of life: 2 years of follow-up. Odontology. 2019 Jan;107(1):118-125.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10.1007/s10266-018-0372-3.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84. Pinto MM, Gonçalves ML,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Mota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AC, Deana AM,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Olivan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SR,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Bortoletto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C, Godoy CH,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Vergilio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KL, Altavista OM, Motta LJ,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Bussadori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SK. Controlled clinical trial addressing teeth whitening with H</a:t>
            </a:r>
            <a:r>
              <a:rPr lang="en-US" sz="12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2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adolescents: a 12-month follow-up. Clinics (Sao Paulo). 2017 Mar;72(3):161-170.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85.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Estay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J, Angel P,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Bersezio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Tonetto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M, Jorquera G, Peña M, Fernández E. The change of teeth color, whiteness variations and its psychosocial and self-perception effects when using low vs. high concentration bleaching gels: a one-year follow-up. BMC Oral Health. 2020 Sep 11;20(1):255.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86.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Auschill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TM, Schneider-Del Savio T,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Hellwig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Arweiler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NB. Randomized clinical trial of the efficacy, tolerability, and long-term color stability of two bleaching techniques: 18-month follow-up. Quintessence Int. 2012 Sep;43(8):683-94.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87. Moghadam FV,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Majidinia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S, Chasteen J,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Ghavamnasiri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M. The degree of color change, rebound effect and sensitivity of bleached teeth associated with at-home and power bleaching techniques: A randomized clinical trial. Eur J Dent. 2013 Oct;7(4):405-411.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88.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Haywood VB, Leonard RH, Nelson CF, Brunson WD. Effectiveness, side effects and long-term status of nightguard vital bleaching. J Am Dent Assoc. 1994 Sep;125(9):1219-26.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10.14219/jada.archive.1994.0154. PMID: 7930184.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C5D21-89D6-4C80-A78B-8D304347D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028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Karaarslan</a:t>
            </a: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ES, et al. Evaluation of biochemical changes in dental tissues after different office bleaching methods. Hum Exp </a:t>
            </a:r>
            <a:r>
              <a:rPr lang="en-US" sz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Toxicol</a:t>
            </a: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2019 Apr;38(4):389-397.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buFont typeface="+mj-lt"/>
              <a:buNone/>
            </a:pP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Sato C, et al. Tooth bleaching increases dentinal protease activity. J Dent Res. 2013 Feb;92(2):187-92.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buFont typeface="+mj-lt"/>
              <a:buNone/>
            </a:pP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Vaz</a:t>
            </a: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MM, et al. Inflammatory response of human dental pulp to at-home and in-office tooth bleaching. J Appl Oral Sci. 2016 Sep-Oct;24(5):509-517.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buFont typeface="+mj-lt"/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Benetti F, et al The presence of osteocalcin,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osteopontin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reactive oxygen species-positive cells in pulp tissue after dental bleaching. Int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Endod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J. 2019 May;52(5):665-675. </a:t>
            </a:r>
          </a:p>
          <a:p>
            <a:pPr marL="0" marR="0" lvl="0" indent="0">
              <a:spcBef>
                <a:spcPts val="0"/>
              </a:spcBef>
              <a:buFont typeface="+mj-lt"/>
              <a:buNone/>
            </a:pP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Epple</a:t>
            </a: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M, et al. A critical Review of Modern Concepts for Teeth Whitening. Dent J (Basel). 2019 Aug 1;7(3):79.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buFont typeface="+mj-lt"/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Bersezio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C, et al. Teeth whitening with 6% H</a:t>
            </a:r>
            <a:r>
              <a:rPr lang="en-US" sz="12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2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its impact on quality of life: 2 years of follow-up. Odontology. 2019 Jan;107(1):118-125.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10.1007/s10266-018-0372-3.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buFont typeface="+mj-lt"/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Pinto MM, et al. Controlled clinical trial addressing teeth whitening with H</a:t>
            </a:r>
            <a:r>
              <a:rPr lang="en-US" sz="12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2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adolescents: a 12-month follow-up. Clinics (Sao Paulo). 2017 Mar;72(3):161-170.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buFont typeface="+mj-lt"/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Estay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J, et al. The change of teeth color, whiteness variations and its psychosocial and self-perception effects when using low vs. high concentration bleaching gels: a one-year follow-up. BMC Oral Health. 2020 Sep 11;20(1):255.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buFont typeface="+mj-lt"/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Auschill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TM,  et al Randomized clinical trial of the efficacy, tolerability, and long-term color stability of two bleaching techniques: 18-month follow-up. Quintessence Int. 2012 Sep;43(8):683-94.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buFont typeface="+mj-lt"/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10. Moghadam FV, et al. The degree of color change, rebound effect and sensitivity of bleached teeth associated with at-home and power bleaching techniques: A randomized clinical trial. Eur J Dent. 2013 Oct;7(4):405-411.</a:t>
            </a:r>
          </a:p>
          <a:p>
            <a:pPr marL="0" marR="0" lvl="0" indent="0">
              <a:spcBef>
                <a:spcPts val="0"/>
              </a:spcBef>
              <a:buFont typeface="+mj-lt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 Haywood VB,  et al. Effectiveness, side effects and long-term status of nightguard vital bleaching. J Am Dent Assoc. 1994 Sep;125(9):1219-26.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10.14219/jada.archive.1994.0154. PMID: 7930184.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C5D21-89D6-4C80-A78B-8D304347D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715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Karaarslan</a:t>
            </a: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ES, et al. Evaluation of biochemical changes in dental tissues after different office bleaching methods. Hum Exp </a:t>
            </a:r>
            <a:r>
              <a:rPr lang="en-US" sz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Toxicol</a:t>
            </a: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2019 Apr;38(4):389-397.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buFont typeface="+mj-lt"/>
              <a:buNone/>
            </a:pP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Sato C, et al. Tooth bleaching increases dentinal protease activity. J Dent Res. 2013 Feb;92(2):187-92.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buFont typeface="+mj-lt"/>
              <a:buNone/>
            </a:pP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Vaz</a:t>
            </a: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MM, et al. Inflammatory response of human dental pulp to at-home and in-office tooth bleaching. J Appl Oral Sci. 2016 Sep-Oct;24(5):509-517.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buFont typeface="+mj-lt"/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120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Epple</a:t>
            </a:r>
            <a:r>
              <a:rPr lang="en-US" sz="12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M, et al. A critical Review of Modern Concepts for Teeth Whitening. Dent J (Basel). 2019 Aug 1;7(3):79.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buFont typeface="+mj-lt"/>
              <a:buNone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Bersezio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C, et al. Teeth whitening with 6% H</a:t>
            </a:r>
            <a:r>
              <a:rPr lang="en-US" sz="12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2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its impact on quality of life: 2 years of follow-up. Odontology. 2019 Jan;107(1):118-125.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10.1007/s10266-018-0372-3.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buFont typeface="+mj-lt"/>
              <a:buNone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Pinto MM, et al. Controlled clinical trial addressing teeth whitening with H</a:t>
            </a:r>
            <a:r>
              <a:rPr lang="en-US" sz="12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2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adolescents: a 12-month follow-up. Clinics (Sao Paulo). 2017 Mar;72(3):161-170.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buFont typeface="+mj-lt"/>
              <a:buNone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Auschill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TM,  et al Randomized clinical trial of the efficacy, tolerability, and long-term color stability of two bleaching techniques: 18-month follow-up. Quintessence Int. 2012 Sep;43(8):683-94.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buFont typeface="+mj-lt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Haywood VB,  et al. Effectiveness, side effects and long-term status of nightguard vital bleaching. J Am Dent Assoc. 1994 Sep;125(9):1219-26.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10.14219/jada.archive.1994.0154. PMID: 7930184.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C5D21-89D6-4C80-A78B-8D304347D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896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C5D21-89D6-4C80-A78B-8D304347D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813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C5D21-89D6-4C80-A78B-8D304347D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943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C5D21-89D6-4C80-A78B-8D304347D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521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C5D21-89D6-4C80-A78B-8D304347D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00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C5D21-89D6-4C80-A78B-8D304347D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115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BDC7D-7B49-4CC0-02FF-F2F81C674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1FF16F-7779-ECC0-AB12-44A038B19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AFFDC-048F-51C0-E64E-20C879D34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8814F-766B-41AD-8DB1-6E24BED5B28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2423D-8859-9DD8-A612-9EE59F218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2DAB5-46E4-106F-7BA4-0CE25715C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22714-E36C-427E-B2DE-56EFF3D11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59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C4ACC-2DEE-AF9B-5720-0C1F1586A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71BF30-742F-5939-313D-6C90D27DC5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B1D75-CEB4-9BFE-CF03-7C724102B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8814F-766B-41AD-8DB1-6E24BED5B28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6C87B-C42C-4958-F2D1-5B5BD2BAC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59A30-0769-EB52-AE74-652FB1130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22714-E36C-427E-B2DE-56EFF3D11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16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776E5E-CB05-E6AA-5329-F53C96817C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1EF863-DA2D-9F8F-8BA2-E4BEA9DD8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BE016-50C3-FB10-73D4-12983FA4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8814F-766B-41AD-8DB1-6E24BED5B28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1732-6865-7630-8F4B-FA2415CD7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988D2-8DA7-EC4B-C50A-16AB122D3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22714-E36C-427E-B2DE-56EFF3D11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59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6F0D474C-964C-40A4-B639-0E0AB4E55F98}"/>
              </a:ext>
            </a:extLst>
          </p:cNvPr>
          <p:cNvSpPr/>
          <p:nvPr userDrawn="1"/>
        </p:nvSpPr>
        <p:spPr>
          <a:xfrm rot="10800000"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0498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22A96-157B-D990-D0D5-8D0F18773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1424D-3A70-8A5B-6799-7913F4F29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CD41B-0A44-D393-41AB-1B249C562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8814F-766B-41AD-8DB1-6E24BED5B28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0C021-5A23-BA32-3E1B-997C97F2B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71D20-C833-E05B-8E2A-6CA3DC293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22714-E36C-427E-B2DE-56EFF3D11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00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4C0EE-C1C6-2090-1A2C-3B8640D6C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1EE03-E537-37CD-5D90-49C9749E1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E5070-EE6D-2777-89B2-2AA14EC27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8814F-766B-41AD-8DB1-6E24BED5B28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9C31E-EF3B-15A7-07D8-A69C4D896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596E8-BEB2-E435-431F-D439B3D89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22714-E36C-427E-B2DE-56EFF3D11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63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73535-D8B0-E3B7-6F46-157B6192A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45215-9EE1-2EB1-617B-7BD1B8588B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8B3BBC-F820-2421-1C49-077D105ED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E6134B-15EA-B897-D3C3-133A984B8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8814F-766B-41AD-8DB1-6E24BED5B28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F136A4-BEC3-A87F-15FF-0CFF03EE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16F15-BB53-DB61-0C6A-2072D581E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22714-E36C-427E-B2DE-56EFF3D11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04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10572-CB5F-E6A4-28FD-584D45D99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08947-7E0A-D664-61B8-9C72C4C1C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DF1CA4-935A-2075-94C9-94FE23049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CDD6D3-26E4-3D6D-D780-C58143B523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DFC237-32C9-8833-093F-7386B32C4D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47F57A-F826-4E1B-F985-5CD2892EC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8814F-766B-41AD-8DB1-6E24BED5B28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584185-8874-B365-2EB2-F06125750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4A9060-FED1-7204-3ABC-A7C7A7B08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22714-E36C-427E-B2DE-56EFF3D11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58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060BB-E510-BA0B-D3C2-47332783B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5FF13D-3939-C00C-D515-12EBF5B3C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8814F-766B-41AD-8DB1-6E24BED5B28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90A8DD-DD4B-F4F4-DF5B-2316BEA59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59AB90-FB75-AD71-F4F4-1E55AD716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22714-E36C-427E-B2DE-56EFF3D11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35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7586A6-28D3-C455-FF7E-A61819618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8814F-766B-41AD-8DB1-6E24BED5B28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228D62-C2DB-630C-96AB-2C73F3525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3299F-8B61-0A3E-451C-B01A1B68D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22714-E36C-427E-B2DE-56EFF3D11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51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2F761-2807-5F1C-7D17-BF97A2821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7AE0A-9842-6B5E-9A73-BC09E0DDD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DE884F-45A5-34BC-8209-325188644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970A6A-8EA2-1136-86A7-892A8708E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8814F-766B-41AD-8DB1-6E24BED5B28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213CAB-9D95-1756-9FF3-546404085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F3759-92A7-B7BB-D39B-BB4FF1311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22714-E36C-427E-B2DE-56EFF3D11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95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C4A94-1291-EF1C-2C5F-8C7577761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6C4D59-2423-0362-0D10-3C378829F6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96B3A7-FC17-AE67-A180-7277F2373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A0178-6E77-2F83-D141-BF91BCEB8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8814F-766B-41AD-8DB1-6E24BED5B28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1C8F7A-293E-CBEB-42CD-F6B2396F8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ED17AC-0982-6CF1-723D-FC01E0F9A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22714-E36C-427E-B2DE-56EFF3D11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05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0A8850-D46D-B456-E6EB-7D570E6E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FB434-2D8F-8796-FB90-C08E14082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32AF0-FCD5-9883-A982-12D39E6391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8814F-766B-41AD-8DB1-6E24BED5B28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A1945-7711-DA79-4A94-51DE4029C7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FECD9-390A-A893-1406-ADD28BE54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22714-E36C-427E-B2DE-56EFF3D110A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818B99-3045-B066-0F61-3BA0789B079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336338" y="190500"/>
            <a:ext cx="69373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 Use</a:t>
            </a:r>
          </a:p>
        </p:txBody>
      </p:sp>
    </p:spTree>
    <p:extLst>
      <p:ext uri="{BB962C8B-B14F-4D97-AF65-F5344CB8AC3E}">
        <p14:creationId xmlns:p14="http://schemas.microsoft.com/office/powerpoint/2010/main" val="1568166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microsoft.com/office/2017/06/relationships/model3d" Target="../media/model3d1.glb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7CCE3FF-0E59-4951-A2D7-E4E6D592BB05}"/>
              </a:ext>
            </a:extLst>
          </p:cNvPr>
          <p:cNvSpPr txBox="1">
            <a:spLocks/>
          </p:cNvSpPr>
          <p:nvPr/>
        </p:nvSpPr>
        <p:spPr>
          <a:xfrm>
            <a:off x="1536747" y="1834935"/>
            <a:ext cx="7467815" cy="218521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580564" indent="-580564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257889" indent="-483803" algn="l" defTabSz="1548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935213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709299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3483384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4257469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31555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05640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79725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marR="0" lvl="0" indent="0" algn="l" defTabSz="108818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DFE3E5">
                  <a:lumMod val="50000"/>
                </a:srgbClr>
              </a:buClr>
              <a:buSzTx/>
              <a:buNone/>
              <a:tabLst/>
              <a:defRPr/>
            </a:pP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003478"/>
              </a:solidFill>
              <a:effectLst/>
              <a:uLnTx/>
              <a:uFillTx/>
              <a:latin typeface="Neutraface 2 Text Demi" panose="020B0703020202020102" pitchFamily="34" charset="0"/>
              <a:cs typeface="Gotham Light" pitchFamily="50" charset="0"/>
            </a:endParaRPr>
          </a:p>
          <a:p>
            <a:pPr marL="85725" marR="0" lvl="0" indent="0" algn="l" defTabSz="108818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DFE3E5">
                  <a:lumMod val="50000"/>
                </a:srgbClr>
              </a:buClr>
              <a:buSz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Light" pitchFamily="50" charset="0"/>
                <a:sym typeface="Symbol" panose="05050102010706020507" pitchFamily="18" charset="2"/>
              </a:rPr>
              <a:t>WHAT ABOUT SENSITIVITY?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Light" pitchFamily="50" charset="0"/>
                <a:sym typeface="Symbol" panose="05050102010706020507" pitchFamily="18" charset="2"/>
              </a:rPr>
              <a:t>		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003478"/>
              </a:solidFill>
              <a:effectLst/>
              <a:uLnTx/>
              <a:uFillTx/>
              <a:latin typeface="Neutraface 2 Text Demi" panose="020B0703020202020102" pitchFamily="34" charset="0"/>
              <a:cs typeface="Gotham Light" pitchFamily="50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E7522B6-959F-4CCC-A77C-E70362459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7" y="543209"/>
            <a:ext cx="475556" cy="47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70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fik 38">
            <a:extLst>
              <a:ext uri="{FF2B5EF4-FFF2-40B4-BE49-F238E27FC236}">
                <a16:creationId xmlns:a16="http://schemas.microsoft.com/office/drawing/2014/main" id="{F4D4EE99-45DF-4A9B-8720-6C415E481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7" y="543209"/>
            <a:ext cx="475556" cy="475556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1110AC5-C540-48A2-BFFD-9EDD3C856A6B}"/>
              </a:ext>
            </a:extLst>
          </p:cNvPr>
          <p:cNvSpPr txBox="1">
            <a:spLocks/>
          </p:cNvSpPr>
          <p:nvPr/>
        </p:nvSpPr>
        <p:spPr>
          <a:xfrm>
            <a:off x="426458" y="1782096"/>
            <a:ext cx="7469510" cy="141577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580564" indent="-580564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257889" indent="-483803" algn="l" defTabSz="1548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935213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709299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3483384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4257469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31555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05640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79725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4795" indent="-179070" defTabSz="1088182">
              <a:spcBef>
                <a:spcPts val="600"/>
              </a:spcBef>
              <a:spcAft>
                <a:spcPts val="600"/>
              </a:spcAft>
              <a:buClr>
                <a:srgbClr val="DFE3E5">
                  <a:lumMod val="50000"/>
                </a:srgbClr>
              </a:buClr>
              <a:defRPr/>
            </a:pPr>
            <a:r>
              <a:rPr lang="en-US" sz="1400" dirty="0">
                <a:latin typeface="Neutraface 2 Text Light"/>
                <a:cs typeface="Gotham Light" pitchFamily="50" charset="0"/>
              </a:rPr>
              <a:t>A common side effect</a:t>
            </a:r>
            <a:endParaRPr lang="en-US" dirty="0">
              <a:latin typeface="Neutraface 2 Text Light"/>
            </a:endParaRPr>
          </a:p>
          <a:p>
            <a:pPr marL="264795" indent="-179070" defTabSz="1088182">
              <a:spcBef>
                <a:spcPts val="600"/>
              </a:spcBef>
              <a:spcAft>
                <a:spcPts val="600"/>
              </a:spcAft>
              <a:buClr>
                <a:srgbClr val="DFE3E5">
                  <a:lumMod val="50000"/>
                </a:srgbClr>
              </a:buClr>
              <a:defRPr/>
            </a:pPr>
            <a:r>
              <a:rPr lang="en-US" sz="1400" dirty="0">
                <a:latin typeface="Neutraface 2 Text Light"/>
                <a:cs typeface="Gotham Light" pitchFamily="50" charset="0"/>
              </a:rPr>
              <a:t>Transient - </a:t>
            </a:r>
            <a:r>
              <a:rPr lang="en-US" sz="1400" dirty="0">
                <a:latin typeface="Neutraface 2 Text Light"/>
                <a:cs typeface="Arial"/>
              </a:rPr>
              <a:t> it goes away</a:t>
            </a:r>
          </a:p>
          <a:p>
            <a:pPr marL="264795" indent="-179070" defTabSz="1088182">
              <a:spcBef>
                <a:spcPts val="600"/>
              </a:spcBef>
              <a:spcAft>
                <a:spcPts val="600"/>
              </a:spcAft>
              <a:buClr>
                <a:srgbClr val="DFE3E5">
                  <a:lumMod val="50000"/>
                </a:srgbClr>
              </a:buClr>
              <a:defRPr/>
            </a:pPr>
            <a:r>
              <a:rPr lang="en-US" sz="1400" dirty="0">
                <a:latin typeface="Neutraface 2 Text Light"/>
                <a:cs typeface="Gotham Light" pitchFamily="50" charset="0"/>
              </a:rPr>
              <a:t>It’s not harmful – smear layers are not </a:t>
            </a:r>
            <a:r>
              <a:rPr lang="en-US" sz="1400" dirty="0">
                <a:latin typeface="Neutraface 2 Text Light"/>
                <a:cs typeface="Arial"/>
              </a:rPr>
              <a:t>etched -</a:t>
            </a:r>
            <a:r>
              <a:rPr lang="de-DE" sz="1400" dirty="0">
                <a:latin typeface="Neutraface 2 Text Light"/>
                <a:cs typeface="Arial"/>
              </a:rPr>
              <a:t>not the result of development of exposed tubuli</a:t>
            </a:r>
          </a:p>
          <a:p>
            <a:pPr marL="264795" indent="-179070" defTabSz="1088182">
              <a:spcBef>
                <a:spcPts val="600"/>
              </a:spcBef>
              <a:spcAft>
                <a:spcPts val="600"/>
              </a:spcAft>
              <a:buClr>
                <a:srgbClr val="DFE3E5">
                  <a:lumMod val="50000"/>
                </a:srgbClr>
              </a:buClr>
              <a:defRPr/>
            </a:pPr>
            <a:r>
              <a:rPr lang="en-US" sz="1000" dirty="0">
                <a:latin typeface="Neutraface 2 Text Light"/>
                <a:cs typeface="Arial"/>
              </a:rPr>
              <a:t> </a:t>
            </a:r>
            <a:r>
              <a:rPr lang="de-DE" altLang="en-US" sz="1400" dirty="0">
                <a:latin typeface="Neutraface 2 Text Light"/>
                <a:cs typeface="Arial"/>
              </a:rPr>
              <a:t>In toxicological data no evidence for risk</a:t>
            </a:r>
            <a:endParaRPr lang="en-US" sz="1400" dirty="0">
              <a:latin typeface="Neutraface 2 Text Light"/>
              <a:cs typeface="Arial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38613C0-9807-4A96-83FB-6F1E8BF29E50}"/>
              </a:ext>
            </a:extLst>
          </p:cNvPr>
          <p:cNvSpPr txBox="1">
            <a:spLocks/>
          </p:cNvSpPr>
          <p:nvPr/>
        </p:nvSpPr>
        <p:spPr>
          <a:xfrm>
            <a:off x="352107" y="3660133"/>
            <a:ext cx="6654000" cy="230832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580564" indent="-580564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257889" indent="-483803" algn="l" defTabSz="1548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935213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709299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3483384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4257469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31555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05640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79725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defTabSz="1088182">
              <a:spcBef>
                <a:spcPts val="600"/>
              </a:spcBef>
              <a:spcAft>
                <a:spcPts val="600"/>
              </a:spcAft>
              <a:buClr>
                <a:srgbClr val="DFE3E5">
                  <a:lumMod val="50000"/>
                </a:srgbClr>
              </a:buClr>
              <a:buNone/>
              <a:defRPr/>
            </a:pPr>
            <a:r>
              <a:rPr lang="en-US" sz="2800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Current belief</a:t>
            </a:r>
          </a:p>
          <a:p>
            <a:pPr marL="85725" indent="0" defTabSz="1088182">
              <a:spcBef>
                <a:spcPts val="0"/>
              </a:spcBef>
              <a:spcAft>
                <a:spcPts val="600"/>
              </a:spcAft>
              <a:buClr>
                <a:srgbClr val="DFE3E5">
                  <a:lumMod val="50000"/>
                </a:srgbClr>
              </a:buClr>
              <a:buNone/>
              <a:defRPr/>
            </a:pPr>
            <a:r>
              <a:rPr 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Directly related to rate of whitening and solely related to peroxide</a:t>
            </a:r>
          </a:p>
          <a:p>
            <a:pPr marL="85725" indent="0" defTabSz="1088182">
              <a:spcBef>
                <a:spcPts val="600"/>
              </a:spcBef>
              <a:spcAft>
                <a:spcPts val="1200"/>
              </a:spcAft>
              <a:buClr>
                <a:srgbClr val="DFE3E5">
                  <a:lumMod val="50000"/>
                </a:srgbClr>
              </a:buClr>
              <a:buNone/>
              <a:defRPr/>
            </a:pPr>
            <a:endParaRPr lang="en-US" sz="100" dirty="0">
              <a:solidFill>
                <a:srgbClr val="003478"/>
              </a:solidFill>
              <a:latin typeface="Neutraface 2 Text Demi" panose="020B0703020202020102" pitchFamily="34" charset="0"/>
              <a:cs typeface="Gotham Light" pitchFamily="50" charset="0"/>
            </a:endParaRPr>
          </a:p>
          <a:p>
            <a:pPr marL="85725" indent="0" defTabSz="1088182">
              <a:spcBef>
                <a:spcPts val="600"/>
              </a:spcBef>
              <a:spcAft>
                <a:spcPts val="600"/>
              </a:spcAft>
              <a:buClr>
                <a:srgbClr val="DFE3E5">
                  <a:lumMod val="50000"/>
                </a:srgbClr>
              </a:buClr>
              <a:buNone/>
              <a:defRPr/>
            </a:pPr>
            <a:r>
              <a:rPr lang="en-US" sz="2800" dirty="0">
                <a:solidFill>
                  <a:srgbClr val="003478"/>
                </a:solidFill>
                <a:latin typeface="Neutraface 2 Text Demi" panose="020B0703020202020102" pitchFamily="34" charset="0"/>
              </a:rPr>
              <a:t>Reality</a:t>
            </a:r>
          </a:p>
          <a:p>
            <a:pPr marL="85725" indent="0" defTabSz="1088182">
              <a:spcBef>
                <a:spcPts val="0"/>
              </a:spcBef>
              <a:spcAft>
                <a:spcPts val="1200"/>
              </a:spcAft>
              <a:buClr>
                <a:srgbClr val="DFE3E5">
                  <a:lumMod val="50000"/>
                </a:srgbClr>
              </a:buClr>
              <a:buNone/>
              <a:defRPr/>
            </a:pPr>
            <a:r>
              <a:rPr lang="en-US" sz="1400" dirty="0">
                <a:latin typeface="Neutraface 2 Text Light" panose="020B0303020202020102" pitchFamily="34" charset="0"/>
                <a:cs typeface="Gotham Light" pitchFamily="50" charset="0"/>
              </a:rPr>
              <a:t>The </a:t>
            </a:r>
            <a:r>
              <a:rPr lang="en-US" sz="1400" dirty="0">
                <a:latin typeface="Neutraface 2 Text Demi" panose="020B0703020202020102" pitchFamily="34" charset="0"/>
                <a:cs typeface="Gotham Light" pitchFamily="50" charset="0"/>
              </a:rPr>
              <a:t>gelling and adhesive agents also contribute to sensitivity through dehydration.</a:t>
            </a:r>
            <a:r>
              <a:rPr lang="en-US" sz="1400" dirty="0">
                <a:latin typeface="Neutraface 2 Text Light" panose="020B0303020202020102" pitchFamily="34" charset="0"/>
                <a:cs typeface="Gotham Light" pitchFamily="50" charset="0"/>
              </a:rPr>
              <a:t> </a:t>
            </a:r>
          </a:p>
          <a:p>
            <a:pPr marL="85725" indent="0" defTabSz="1088182">
              <a:spcBef>
                <a:spcPts val="0"/>
              </a:spcBef>
              <a:spcAft>
                <a:spcPts val="1200"/>
              </a:spcAft>
              <a:buClr>
                <a:srgbClr val="DFE3E5">
                  <a:lumMod val="50000"/>
                </a:srgbClr>
              </a:buClr>
              <a:buNone/>
              <a:defRPr/>
            </a:pPr>
            <a:r>
              <a:rPr lang="en-US" sz="1400" dirty="0">
                <a:latin typeface="Neutraface 2 Text Light" panose="020B0303020202020102" pitchFamily="34" charset="0"/>
                <a:cs typeface="Gotham Light" pitchFamily="50" charset="0"/>
              </a:rPr>
              <a:t>This is true for </a:t>
            </a:r>
            <a:r>
              <a:rPr lang="en-US" sz="1400" dirty="0">
                <a:latin typeface="Neutraface 2 Text Demi" panose="020B0703020202020102" pitchFamily="34" charset="0"/>
                <a:cs typeface="Gotham Light" pitchFamily="50" charset="0"/>
              </a:rPr>
              <a:t>ALL</a:t>
            </a:r>
            <a:r>
              <a:rPr lang="en-US" sz="1400" dirty="0">
                <a:latin typeface="Neutraface 2 Text Light" panose="020B0303020202020102" pitchFamily="34" charset="0"/>
                <a:cs typeface="Gotham Light" pitchFamily="50" charset="0"/>
              </a:rPr>
              <a:t> current effective whitening products.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82324C7-6D1E-43F5-A4D9-C5245B03E6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5" t="6468" r="16115"/>
          <a:stretch/>
        </p:blipFill>
        <p:spPr>
          <a:xfrm>
            <a:off x="7006107" y="1090521"/>
            <a:ext cx="5185893" cy="5767479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7C3A97CE-F00E-463B-A021-85F329C2B880}"/>
              </a:ext>
            </a:extLst>
          </p:cNvPr>
          <p:cNvSpPr/>
          <p:nvPr/>
        </p:nvSpPr>
        <p:spPr>
          <a:xfrm>
            <a:off x="596824" y="1108043"/>
            <a:ext cx="7645301" cy="58477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Bold" pitchFamily="50" charset="0"/>
              </a:rPr>
              <a:t>TOOTH WHITENING RELATED SENSITIVITY </a:t>
            </a:r>
            <a:r>
              <a:rPr kumimoji="0" lang="en-US" alt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Bold" pitchFamily="50" charset="0"/>
              </a:rPr>
              <a:t>1-9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Bold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5014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825447D-5313-4FCD-8630-DA59303C1861}"/>
              </a:ext>
            </a:extLst>
          </p:cNvPr>
          <p:cNvSpPr/>
          <p:nvPr/>
        </p:nvSpPr>
        <p:spPr>
          <a:xfrm>
            <a:off x="7121838" y="0"/>
            <a:ext cx="5070163" cy="6876357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F4D4EE99-45DF-4A9B-8720-6C415E481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7" y="543209"/>
            <a:ext cx="475556" cy="475556"/>
          </a:xfrm>
          <a:prstGeom prst="rect">
            <a:avLst/>
          </a:prstGeom>
        </p:spPr>
      </p:pic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38613C0-9807-4A96-83FB-6F1E8BF29E50}"/>
              </a:ext>
            </a:extLst>
          </p:cNvPr>
          <p:cNvSpPr txBox="1">
            <a:spLocks/>
          </p:cNvSpPr>
          <p:nvPr/>
        </p:nvSpPr>
        <p:spPr>
          <a:xfrm>
            <a:off x="303254" y="3631586"/>
            <a:ext cx="6586061" cy="206210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580564" indent="-580564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257889" indent="-483803" algn="l" defTabSz="1548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935213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709299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3483384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4257469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31555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05640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79725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defTabSz="1088182">
              <a:spcBef>
                <a:spcPts val="600"/>
              </a:spcBef>
              <a:spcAft>
                <a:spcPts val="1200"/>
              </a:spcAft>
              <a:buClr>
                <a:srgbClr val="DFE3E5">
                  <a:lumMod val="50000"/>
                </a:srgbClr>
              </a:buClr>
              <a:buNone/>
              <a:defRPr/>
            </a:pPr>
            <a:r>
              <a:rPr 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The source of the increased hypersensitivity is </a:t>
            </a:r>
            <a:r>
              <a:rPr lang="en-US" sz="1400" b="1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minor inflammation of the pulp.</a:t>
            </a:r>
            <a:endParaRPr lang="en-US" sz="1400" dirty="0">
              <a:solidFill>
                <a:srgbClr val="DFE3E5">
                  <a:lumMod val="25000"/>
                </a:srgbClr>
              </a:solidFill>
              <a:latin typeface="Neutraface 2 Text Light" panose="020B0303020202020102" pitchFamily="34" charset="0"/>
              <a:cs typeface="Gotham Light" pitchFamily="50" charset="0"/>
            </a:endParaRPr>
          </a:p>
          <a:p>
            <a:pPr marL="85725" indent="0" defTabSz="1088182">
              <a:spcBef>
                <a:spcPts val="600"/>
              </a:spcBef>
              <a:spcAft>
                <a:spcPts val="1200"/>
              </a:spcAft>
              <a:buClr>
                <a:srgbClr val="DFE3E5">
                  <a:lumMod val="50000"/>
                </a:srgbClr>
              </a:buClr>
              <a:buNone/>
              <a:defRPr/>
            </a:pPr>
            <a:r>
              <a:rPr 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Hypersensitivity is commonly observed in patients </a:t>
            </a:r>
            <a:r>
              <a:rPr lang="en-US" sz="1400" b="1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without exposed dentin</a:t>
            </a:r>
            <a:r>
              <a:rPr 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; hence the bleaching does not have to expose dentinal tubules to produce the effects. </a:t>
            </a:r>
            <a:r>
              <a:rPr lang="en-US" sz="1400" baseline="300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1-4</a:t>
            </a:r>
            <a:r>
              <a:rPr 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      </a:t>
            </a:r>
          </a:p>
          <a:p>
            <a:pPr marL="85725" indent="0" defTabSz="1088182">
              <a:spcBef>
                <a:spcPts val="600"/>
              </a:spcBef>
              <a:spcAft>
                <a:spcPts val="1200"/>
              </a:spcAft>
              <a:buClr>
                <a:srgbClr val="DFE3E5">
                  <a:lumMod val="50000"/>
                </a:srgbClr>
              </a:buClr>
              <a:buNone/>
              <a:defRPr/>
            </a:pPr>
            <a:r>
              <a:rPr 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Long term studies have now followed up on patients following bleaching and has established that transient hypersensitivity which occurs during oxidative whitening recedes with time.</a:t>
            </a:r>
            <a:r>
              <a:rPr lang="en-US" sz="1400" baseline="300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5-11</a:t>
            </a:r>
            <a:r>
              <a:rPr 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, long term follow up studies reveal that bleached patients exhibit no long-term increased hypersensitivity following their bleaching procedure. </a:t>
            </a:r>
            <a:r>
              <a:rPr lang="en-US" sz="1400" baseline="300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5-11</a:t>
            </a:r>
            <a:endParaRPr lang="en-US" sz="1400" dirty="0">
              <a:solidFill>
                <a:srgbClr val="DFE3E5">
                  <a:lumMod val="25000"/>
                </a:srgbClr>
              </a:solidFill>
              <a:latin typeface="Neutraface 2 Text Light" panose="020B0303020202020102" pitchFamily="34" charset="0"/>
              <a:cs typeface="Gotham Light" pitchFamily="50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1" descr="Tooth">
                <a:extLst>
                  <a:ext uri="{FF2B5EF4-FFF2-40B4-BE49-F238E27FC236}">
                    <a16:creationId xmlns:a16="http://schemas.microsoft.com/office/drawing/2014/main" id="{4CC8DDE8-4496-49BD-93A6-350DC90E305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979688" y="869015"/>
              <a:ext cx="3354462" cy="511996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354462" cy="5119969"/>
                    </a:xfrm>
                    <a:prstGeom prst="rect">
                      <a:avLst/>
                    </a:prstGeom>
                  </am3d:spPr>
                  <am3d:camera>
                    <am3d:pos x="0" y="0" z="693636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285815" d="1000000"/>
                    <am3d:preTrans dx="-26064" dy="-17993899" dz="-35778"/>
                    <am3d:scale>
                      <am3d:sx n="1000000" d="1000000"/>
                      <am3d:sy n="1000000" d="1000000"/>
                      <am3d:sz n="1000000" d="1000000"/>
                    </am3d:scale>
                    <am3d:rot ax="32384" ay="-1952084" az="-1741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666650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1" descr="Tooth">
                <a:extLst>
                  <a:ext uri="{FF2B5EF4-FFF2-40B4-BE49-F238E27FC236}">
                    <a16:creationId xmlns:a16="http://schemas.microsoft.com/office/drawing/2014/main" id="{4CC8DDE8-4496-49BD-93A6-350DC90E30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79688" y="869015"/>
                <a:ext cx="3354462" cy="5119969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0458858-9B18-4047-9AE5-DA0270767F0D}"/>
              </a:ext>
            </a:extLst>
          </p:cNvPr>
          <p:cNvSpPr txBox="1"/>
          <p:nvPr/>
        </p:nvSpPr>
        <p:spPr>
          <a:xfrm>
            <a:off x="303254" y="2117817"/>
            <a:ext cx="62877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en-US" altLang="en-US" sz="2000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Natural processes mitigate effects even during bleaching. There are no lasting known pulp effects of properly applied peroxide bleaching.</a:t>
            </a:r>
          </a:p>
        </p:txBody>
      </p:sp>
      <p:sp>
        <p:nvSpPr>
          <p:cNvPr id="9" name="Rechteck 7">
            <a:extLst>
              <a:ext uri="{FF2B5EF4-FFF2-40B4-BE49-F238E27FC236}">
                <a16:creationId xmlns:a16="http://schemas.microsoft.com/office/drawing/2014/main" id="{7161CC56-159F-4FBE-83FF-B5795A335278}"/>
              </a:ext>
            </a:extLst>
          </p:cNvPr>
          <p:cNvSpPr/>
          <p:nvPr/>
        </p:nvSpPr>
        <p:spPr>
          <a:xfrm>
            <a:off x="596824" y="1108043"/>
            <a:ext cx="7645301" cy="52322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Bold" pitchFamily="50" charset="0"/>
              </a:rPr>
              <a:t>TOOTH WHITENING RELATED SENSITIVITY </a:t>
            </a:r>
            <a:r>
              <a:rPr kumimoji="0" lang="en-US" alt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Bold" pitchFamily="50" charset="0"/>
              </a:rPr>
              <a:t>1-9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Bold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996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fik 38">
            <a:extLst>
              <a:ext uri="{FF2B5EF4-FFF2-40B4-BE49-F238E27FC236}">
                <a16:creationId xmlns:a16="http://schemas.microsoft.com/office/drawing/2014/main" id="{F4D4EE99-45DF-4A9B-8720-6C415E481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7" y="543209"/>
            <a:ext cx="475556" cy="475556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DA00B6B-C7AB-42BA-B280-E166BE16698F}"/>
              </a:ext>
            </a:extLst>
          </p:cNvPr>
          <p:cNvSpPr txBox="1">
            <a:spLocks/>
          </p:cNvSpPr>
          <p:nvPr/>
        </p:nvSpPr>
        <p:spPr>
          <a:xfrm>
            <a:off x="351878" y="1621473"/>
            <a:ext cx="11198896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580564" indent="-580564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257889" indent="-483803" algn="l" defTabSz="1548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935213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709299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3483384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4257469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31555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05640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79725" indent="-387043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defTabSz="1088182">
              <a:spcBef>
                <a:spcPts val="600"/>
              </a:spcBef>
              <a:spcAft>
                <a:spcPts val="1200"/>
              </a:spcAft>
              <a:buClr>
                <a:srgbClr val="DFE3E5">
                  <a:lumMod val="50000"/>
                </a:srgbClr>
              </a:buClr>
              <a:buNone/>
              <a:defRPr/>
            </a:pPr>
            <a:r>
              <a:rPr lang="en-US" sz="1400" dirty="0">
                <a:solidFill>
                  <a:srgbClr val="DFE3E5">
                    <a:lumMod val="25000"/>
                  </a:srgbClr>
                </a:solidFill>
                <a:latin typeface="Neutraface 2 Text Light" panose="020B0303020202020102" pitchFamily="34" charset="0"/>
                <a:cs typeface="Gotham Light" pitchFamily="50" charset="0"/>
              </a:rPr>
              <a:t>Combined data suggest mild inflammatory response in some pulps is likely correlated to transient and reversible hypersensitivity side effects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26637F-DCBE-4DE7-ADF3-2B567FB6821C}"/>
              </a:ext>
            </a:extLst>
          </p:cNvPr>
          <p:cNvSpPr txBox="1"/>
          <p:nvPr/>
        </p:nvSpPr>
        <p:spPr>
          <a:xfrm>
            <a:off x="2672281" y="2184368"/>
            <a:ext cx="6847438" cy="690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A Model for Peroxide Effects Pulp and Hypersensitivity Response</a:t>
            </a:r>
            <a:r>
              <a:rPr lang="en-US" altLang="en-US" sz="2400" b="1" baseline="30000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1-8</a:t>
            </a:r>
            <a:r>
              <a:rPr lang="en-US" altLang="en-US" sz="2400" b="1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 </a:t>
            </a:r>
          </a:p>
        </p:txBody>
      </p:sp>
      <p:sp>
        <p:nvSpPr>
          <p:cNvPr id="28" name="Text Box 7">
            <a:extLst>
              <a:ext uri="{FF2B5EF4-FFF2-40B4-BE49-F238E27FC236}">
                <a16:creationId xmlns:a16="http://schemas.microsoft.com/office/drawing/2014/main" id="{CAA4566F-0EE0-4195-A187-F036A4C67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734" y="3360310"/>
            <a:ext cx="16573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400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Peroxide treatment of teeth </a:t>
            </a: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id="{209F4BD0-70E0-40B2-AAFB-997A678B0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990" y="5006119"/>
            <a:ext cx="180402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400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Continued bleaching </a:t>
            </a: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3ACB5C1A-42E8-46C1-8CD1-7D5158A61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006" y="3360310"/>
            <a:ext cx="23014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400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Mild inflammatory reactions</a:t>
            </a:r>
          </a:p>
          <a:p>
            <a:pPr algn="ctr" eaLnBrk="1" hangingPunct="1"/>
            <a:r>
              <a:rPr lang="en-US" altLang="en-US" sz="1400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seen in pulp </a:t>
            </a:r>
          </a:p>
        </p:txBody>
      </p:sp>
      <p:sp>
        <p:nvSpPr>
          <p:cNvPr id="32" name="Text Box 10">
            <a:extLst>
              <a:ext uri="{FF2B5EF4-FFF2-40B4-BE49-F238E27FC236}">
                <a16:creationId xmlns:a16="http://schemas.microsoft.com/office/drawing/2014/main" id="{6A24DED4-F858-4628-86CD-BA7DA2AD9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3189" y="4460779"/>
            <a:ext cx="26967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Transient hypersensitivity begins</a:t>
            </a: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66241916-FF0E-474F-8CE5-879727955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8195" y="4459059"/>
            <a:ext cx="26332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Upregulation of catalase in pulp </a:t>
            </a:r>
          </a:p>
        </p:txBody>
      </p:sp>
      <p:sp>
        <p:nvSpPr>
          <p:cNvPr id="34" name="Text Box 12">
            <a:extLst>
              <a:ext uri="{FF2B5EF4-FFF2-40B4-BE49-F238E27FC236}">
                <a16:creationId xmlns:a16="http://schemas.microsoft.com/office/drawing/2014/main" id="{CE07AA39-64BC-4DFB-9AEF-4CD6A7CB2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879" y="3373010"/>
            <a:ext cx="30842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400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Peroxide diffusion into tooth and </a:t>
            </a:r>
          </a:p>
          <a:p>
            <a:pPr algn="ctr" eaLnBrk="1" hangingPunct="1"/>
            <a:r>
              <a:rPr lang="en-US" altLang="en-US" sz="1400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into dentin and some pulp penetration</a:t>
            </a:r>
          </a:p>
        </p:txBody>
      </p:sp>
      <p:sp>
        <p:nvSpPr>
          <p:cNvPr id="35" name="Text Box 13">
            <a:extLst>
              <a:ext uri="{FF2B5EF4-FFF2-40B4-BE49-F238E27FC236}">
                <a16:creationId xmlns:a16="http://schemas.microsoft.com/office/drawing/2014/main" id="{6AD332E0-4CC4-4DA3-82D6-38ED40940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0276" y="5780521"/>
            <a:ext cx="43514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Hypersensitivity response modulates during treatment </a:t>
            </a:r>
          </a:p>
          <a:p>
            <a:pPr algn="ctr" eaLnBrk="1" hangingPunct="1"/>
            <a:r>
              <a:rPr lang="en-US" altLang="en-US" sz="1400" dirty="0">
                <a:solidFill>
                  <a:srgbClr val="003478"/>
                </a:solidFill>
                <a:latin typeface="Neutraface 2 Text Demi" panose="020B0703020202020102" pitchFamily="34" charset="0"/>
                <a:cs typeface="Gotham Light" pitchFamily="50" charset="0"/>
              </a:rPr>
              <a:t>– and resolves post treatment </a:t>
            </a:r>
          </a:p>
        </p:txBody>
      </p:sp>
      <p:sp>
        <p:nvSpPr>
          <p:cNvPr id="36" name="Line 15">
            <a:extLst>
              <a:ext uri="{FF2B5EF4-FFF2-40B4-BE49-F238E27FC236}">
                <a16:creationId xmlns:a16="http://schemas.microsoft.com/office/drawing/2014/main" id="{4D9E3B35-8C51-4F44-BEF7-07FC369A1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4614436"/>
            <a:ext cx="0" cy="304800"/>
          </a:xfrm>
          <a:prstGeom prst="line">
            <a:avLst/>
          </a:prstGeom>
          <a:noFill/>
          <a:ln w="9525">
            <a:solidFill>
              <a:srgbClr val="00347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1"/>
              </a:solidFill>
              <a:latin typeface="Neutraface 2 Text"/>
            </a:endParaRPr>
          </a:p>
        </p:txBody>
      </p:sp>
      <p:sp>
        <p:nvSpPr>
          <p:cNvPr id="37" name="Line 16">
            <a:extLst>
              <a:ext uri="{FF2B5EF4-FFF2-40B4-BE49-F238E27FC236}">
                <a16:creationId xmlns:a16="http://schemas.microsoft.com/office/drawing/2014/main" id="{AA3AE488-AB16-4AA7-977D-00CD1698063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5375321"/>
            <a:ext cx="0" cy="367355"/>
          </a:xfrm>
          <a:prstGeom prst="line">
            <a:avLst/>
          </a:prstGeom>
          <a:noFill/>
          <a:ln w="9525">
            <a:solidFill>
              <a:srgbClr val="00347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1"/>
              </a:solidFill>
              <a:latin typeface="Neutraface 2 Text"/>
            </a:endParaRPr>
          </a:p>
        </p:txBody>
      </p:sp>
      <p:sp>
        <p:nvSpPr>
          <p:cNvPr id="38" name="Line 17">
            <a:extLst>
              <a:ext uri="{FF2B5EF4-FFF2-40B4-BE49-F238E27FC236}">
                <a16:creationId xmlns:a16="http://schemas.microsoft.com/office/drawing/2014/main" id="{B0C19EDA-63D0-491C-AC72-EFCCE7CF4E73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1989" y="3603197"/>
            <a:ext cx="642938" cy="0"/>
          </a:xfrm>
          <a:prstGeom prst="line">
            <a:avLst/>
          </a:prstGeom>
          <a:noFill/>
          <a:ln w="9525">
            <a:solidFill>
              <a:srgbClr val="00347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1"/>
              </a:solidFill>
              <a:latin typeface="Neutraface 2 Text"/>
            </a:endParaRPr>
          </a:p>
        </p:txBody>
      </p:sp>
      <p:sp>
        <p:nvSpPr>
          <p:cNvPr id="40" name="Line 18">
            <a:extLst>
              <a:ext uri="{FF2B5EF4-FFF2-40B4-BE49-F238E27FC236}">
                <a16:creationId xmlns:a16="http://schemas.microsoft.com/office/drawing/2014/main" id="{9C4E70DA-3793-427F-8373-D99AAE32B2DB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1431" y="3590497"/>
            <a:ext cx="400050" cy="0"/>
          </a:xfrm>
          <a:prstGeom prst="line">
            <a:avLst/>
          </a:prstGeom>
          <a:noFill/>
          <a:ln w="9525">
            <a:solidFill>
              <a:srgbClr val="00347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1"/>
              </a:solidFill>
              <a:latin typeface="Neutraface 2 Text"/>
            </a:endParaRPr>
          </a:p>
        </p:txBody>
      </p:sp>
      <p:sp>
        <p:nvSpPr>
          <p:cNvPr id="41" name="Line 19">
            <a:extLst>
              <a:ext uri="{FF2B5EF4-FFF2-40B4-BE49-F238E27FC236}">
                <a16:creationId xmlns:a16="http://schemas.microsoft.com/office/drawing/2014/main" id="{28283550-93AF-4409-B69B-DD7A735231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80204" y="3941050"/>
            <a:ext cx="2522362" cy="311430"/>
          </a:xfrm>
          <a:prstGeom prst="line">
            <a:avLst/>
          </a:prstGeom>
          <a:noFill/>
          <a:ln w="9525">
            <a:solidFill>
              <a:srgbClr val="00347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1"/>
              </a:solidFill>
              <a:latin typeface="Neutraface 2 Text"/>
            </a:endParaRPr>
          </a:p>
        </p:txBody>
      </p:sp>
      <p:sp>
        <p:nvSpPr>
          <p:cNvPr id="42" name="Line 21">
            <a:extLst>
              <a:ext uri="{FF2B5EF4-FFF2-40B4-BE49-F238E27FC236}">
                <a16:creationId xmlns:a16="http://schemas.microsoft.com/office/drawing/2014/main" id="{6E7B5532-A49A-486A-9D1C-BBA4A58D1C5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7611" y="4354987"/>
            <a:ext cx="142875" cy="114300"/>
          </a:xfrm>
          <a:prstGeom prst="line">
            <a:avLst/>
          </a:prstGeom>
          <a:noFill/>
          <a:ln w="9525">
            <a:solidFill>
              <a:srgbClr val="00347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1"/>
              </a:solidFill>
              <a:latin typeface="Neutraface 2 Text"/>
            </a:endParaRPr>
          </a:p>
        </p:txBody>
      </p:sp>
      <p:sp>
        <p:nvSpPr>
          <p:cNvPr id="43" name="Line 15">
            <a:extLst>
              <a:ext uri="{FF2B5EF4-FFF2-40B4-BE49-F238E27FC236}">
                <a16:creationId xmlns:a16="http://schemas.microsoft.com/office/drawing/2014/main" id="{02185ECE-9964-42B3-99C8-433B84C44E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3947684"/>
            <a:ext cx="0" cy="304800"/>
          </a:xfrm>
          <a:prstGeom prst="line">
            <a:avLst/>
          </a:prstGeom>
          <a:noFill/>
          <a:ln w="9525">
            <a:solidFill>
              <a:srgbClr val="00347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1"/>
              </a:solidFill>
              <a:latin typeface="Neutraface 2 Text"/>
            </a:endParaRPr>
          </a:p>
        </p:txBody>
      </p:sp>
      <p:sp>
        <p:nvSpPr>
          <p:cNvPr id="44" name="Line 21">
            <a:extLst>
              <a:ext uri="{FF2B5EF4-FFF2-40B4-BE49-F238E27FC236}">
                <a16:creationId xmlns:a16="http://schemas.microsoft.com/office/drawing/2014/main" id="{0BFAF0D0-46E5-4062-A076-8A3140D760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08451" y="4354987"/>
            <a:ext cx="142875" cy="114300"/>
          </a:xfrm>
          <a:prstGeom prst="line">
            <a:avLst/>
          </a:prstGeom>
          <a:noFill/>
          <a:ln w="9525">
            <a:solidFill>
              <a:srgbClr val="00347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1"/>
              </a:solidFill>
              <a:latin typeface="Neutraface 2 Text"/>
            </a:endParaRPr>
          </a:p>
        </p:txBody>
      </p:sp>
      <p:sp>
        <p:nvSpPr>
          <p:cNvPr id="21" name="Rechteck 7">
            <a:extLst>
              <a:ext uri="{FF2B5EF4-FFF2-40B4-BE49-F238E27FC236}">
                <a16:creationId xmlns:a16="http://schemas.microsoft.com/office/drawing/2014/main" id="{BD86B4D2-B54A-46A5-BF73-DC2F45A61D42}"/>
              </a:ext>
            </a:extLst>
          </p:cNvPr>
          <p:cNvSpPr/>
          <p:nvPr/>
        </p:nvSpPr>
        <p:spPr>
          <a:xfrm>
            <a:off x="596824" y="1108043"/>
            <a:ext cx="7645301" cy="52322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Bold" pitchFamily="50" charset="0"/>
              </a:rPr>
              <a:t>TOOTH WHITENING RELATED SENSITIVITY </a:t>
            </a:r>
          </a:p>
        </p:txBody>
      </p:sp>
    </p:spTree>
    <p:extLst>
      <p:ext uri="{BB962C8B-B14F-4D97-AF65-F5344CB8AC3E}">
        <p14:creationId xmlns:p14="http://schemas.microsoft.com/office/powerpoint/2010/main" val="2188504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CBA6F3C-60DA-426B-9E65-4AD9C2081FF7}"/>
              </a:ext>
            </a:extLst>
          </p:cNvPr>
          <p:cNvSpPr/>
          <p:nvPr/>
        </p:nvSpPr>
        <p:spPr>
          <a:xfrm>
            <a:off x="596825" y="1108043"/>
            <a:ext cx="11305365" cy="58477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Bold" pitchFamily="50" charset="0"/>
              </a:rPr>
              <a:t>EFFICACY AND TOLERABILITY OF CURRENT PEROXIDE WHITENING</a:t>
            </a: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F4D4EE99-45DF-4A9B-8720-6C415E481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7" y="543209"/>
            <a:ext cx="475556" cy="475556"/>
          </a:xfrm>
          <a:prstGeom prst="rect">
            <a:avLst/>
          </a:prstGeom>
        </p:spPr>
      </p:pic>
      <p:cxnSp>
        <p:nvCxnSpPr>
          <p:cNvPr id="31" name="Straight Arrow Connector 3">
            <a:extLst>
              <a:ext uri="{FF2B5EF4-FFF2-40B4-BE49-F238E27FC236}">
                <a16:creationId xmlns:a16="http://schemas.microsoft.com/office/drawing/2014/main" id="{CD1DAE19-1404-417A-B5BC-426188412934}"/>
              </a:ext>
            </a:extLst>
          </p:cNvPr>
          <p:cNvCxnSpPr>
            <a:cxnSpLocks/>
          </p:cNvCxnSpPr>
          <p:nvPr/>
        </p:nvCxnSpPr>
        <p:spPr>
          <a:xfrm flipV="1">
            <a:off x="2516089" y="2455985"/>
            <a:ext cx="0" cy="3548999"/>
          </a:xfrm>
          <a:prstGeom prst="straightConnector1">
            <a:avLst/>
          </a:prstGeom>
          <a:ln w="12700">
            <a:solidFill>
              <a:srgbClr val="333A3E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5">
            <a:extLst>
              <a:ext uri="{FF2B5EF4-FFF2-40B4-BE49-F238E27FC236}">
                <a16:creationId xmlns:a16="http://schemas.microsoft.com/office/drawing/2014/main" id="{B126A414-5B69-40C2-B626-89A4E28F86B8}"/>
              </a:ext>
            </a:extLst>
          </p:cNvPr>
          <p:cNvCxnSpPr>
            <a:cxnSpLocks/>
          </p:cNvCxnSpPr>
          <p:nvPr/>
        </p:nvCxnSpPr>
        <p:spPr>
          <a:xfrm>
            <a:off x="2516089" y="6004983"/>
            <a:ext cx="7718718" cy="0"/>
          </a:xfrm>
          <a:prstGeom prst="straightConnector1">
            <a:avLst/>
          </a:prstGeom>
          <a:ln w="12700">
            <a:solidFill>
              <a:srgbClr val="333A3E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rrow: Right 7">
            <a:extLst>
              <a:ext uri="{FF2B5EF4-FFF2-40B4-BE49-F238E27FC236}">
                <a16:creationId xmlns:a16="http://schemas.microsoft.com/office/drawing/2014/main" id="{07459BCC-6A21-4D5A-B369-231154791312}"/>
              </a:ext>
            </a:extLst>
          </p:cNvPr>
          <p:cNvSpPr/>
          <p:nvPr/>
        </p:nvSpPr>
        <p:spPr>
          <a:xfrm rot="20208629">
            <a:off x="2462991" y="4227632"/>
            <a:ext cx="5602578" cy="727123"/>
          </a:xfrm>
          <a:prstGeom prst="rightArrow">
            <a:avLst/>
          </a:prstGeom>
          <a:gradFill flip="none" rotWithShape="1">
            <a:gsLst>
              <a:gs pos="0">
                <a:srgbClr val="003478">
                  <a:alpha val="0"/>
                </a:srgbClr>
              </a:gs>
              <a:gs pos="29000">
                <a:srgbClr val="00347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traface 2 Text Book" panose="020B0503020202020102" pitchFamily="34" charset="77"/>
              <a:ea typeface="+mn-ea"/>
              <a:cs typeface="+mn-cs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C793325F-3998-4203-B769-8717A64DA6CA}"/>
              </a:ext>
            </a:extLst>
          </p:cNvPr>
          <p:cNvSpPr txBox="1"/>
          <p:nvPr/>
        </p:nvSpPr>
        <p:spPr>
          <a:xfrm rot="20201599">
            <a:off x="4701482" y="4146048"/>
            <a:ext cx="2523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WHITENING PERFORMANCE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30605AB4-E7BE-4797-8496-F511A4560351}"/>
              </a:ext>
            </a:extLst>
          </p:cNvPr>
          <p:cNvSpPr txBox="1"/>
          <p:nvPr/>
        </p:nvSpPr>
        <p:spPr>
          <a:xfrm rot="16200000">
            <a:off x="1614460" y="4130742"/>
            <a:ext cx="1341898" cy="27748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Tooth Sensitivity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5E7A5106-5AFC-4D00-9091-8667A7FADA4B}"/>
              </a:ext>
            </a:extLst>
          </p:cNvPr>
          <p:cNvSpPr txBox="1"/>
          <p:nvPr/>
        </p:nvSpPr>
        <p:spPr>
          <a:xfrm>
            <a:off x="3876333" y="6027798"/>
            <a:ext cx="3918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Efficacy: Increase Concentration or Contact Time 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B6D24E5D-720E-4A5A-8A10-8FA5D2A1A914}"/>
              </a:ext>
            </a:extLst>
          </p:cNvPr>
          <p:cNvSpPr txBox="1"/>
          <p:nvPr/>
        </p:nvSpPr>
        <p:spPr>
          <a:xfrm>
            <a:off x="8066129" y="3456901"/>
            <a:ext cx="1798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In-office, 15-35% H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O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3A3E"/>
              </a:solidFill>
              <a:effectLst/>
              <a:uLnTx/>
              <a:uFillTx/>
              <a:latin typeface="Neutraface 2 Text Book" panose="020B0503020202020102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210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rrow: Right 7">
            <a:extLst>
              <a:ext uri="{FF2B5EF4-FFF2-40B4-BE49-F238E27FC236}">
                <a16:creationId xmlns:a16="http://schemas.microsoft.com/office/drawing/2014/main" id="{07459BCC-6A21-4D5A-B369-231154791312}"/>
              </a:ext>
            </a:extLst>
          </p:cNvPr>
          <p:cNvSpPr/>
          <p:nvPr/>
        </p:nvSpPr>
        <p:spPr>
          <a:xfrm rot="20208629">
            <a:off x="2462991" y="4227632"/>
            <a:ext cx="5602578" cy="727123"/>
          </a:xfrm>
          <a:prstGeom prst="rightArrow">
            <a:avLst/>
          </a:prstGeom>
          <a:gradFill flip="none" rotWithShape="1">
            <a:gsLst>
              <a:gs pos="0">
                <a:srgbClr val="003478">
                  <a:alpha val="0"/>
                </a:srgbClr>
              </a:gs>
              <a:gs pos="29000">
                <a:srgbClr val="00347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traface 2 Text Book" panose="020B0503020202020102" pitchFamily="34" charset="77"/>
              <a:ea typeface="+mn-ea"/>
              <a:cs typeface="+mn-cs"/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9C31B360-A4DE-4841-BFBB-925B0C7DE010}"/>
              </a:ext>
            </a:extLst>
          </p:cNvPr>
          <p:cNvSpPr txBox="1"/>
          <p:nvPr/>
        </p:nvSpPr>
        <p:spPr>
          <a:xfrm rot="20201599">
            <a:off x="4701482" y="4146048"/>
            <a:ext cx="2523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WHITENING PERFORMANCE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CBA6F3C-60DA-426B-9E65-4AD9C2081FF7}"/>
              </a:ext>
            </a:extLst>
          </p:cNvPr>
          <p:cNvSpPr/>
          <p:nvPr/>
        </p:nvSpPr>
        <p:spPr>
          <a:xfrm>
            <a:off x="596825" y="1108043"/>
            <a:ext cx="11305364" cy="58477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Bold" pitchFamily="50" charset="0"/>
              </a:rPr>
              <a:t>EFFICACY AND TOLERABILITY OF CURRENT PEROXIDE WHITENING</a:t>
            </a: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F4D4EE99-45DF-4A9B-8720-6C415E481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7" y="543209"/>
            <a:ext cx="475556" cy="475556"/>
          </a:xfrm>
          <a:prstGeom prst="rect">
            <a:avLst/>
          </a:prstGeom>
        </p:spPr>
      </p:pic>
      <p:cxnSp>
        <p:nvCxnSpPr>
          <p:cNvPr id="31" name="Straight Arrow Connector 3">
            <a:extLst>
              <a:ext uri="{FF2B5EF4-FFF2-40B4-BE49-F238E27FC236}">
                <a16:creationId xmlns:a16="http://schemas.microsoft.com/office/drawing/2014/main" id="{CD1DAE19-1404-417A-B5BC-426188412934}"/>
              </a:ext>
            </a:extLst>
          </p:cNvPr>
          <p:cNvCxnSpPr>
            <a:cxnSpLocks/>
          </p:cNvCxnSpPr>
          <p:nvPr/>
        </p:nvCxnSpPr>
        <p:spPr>
          <a:xfrm flipV="1">
            <a:off x="2516089" y="2455985"/>
            <a:ext cx="0" cy="3548999"/>
          </a:xfrm>
          <a:prstGeom prst="straightConnector1">
            <a:avLst/>
          </a:prstGeom>
          <a:ln w="12700">
            <a:solidFill>
              <a:srgbClr val="333A3E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4">
            <a:extLst>
              <a:ext uri="{FF2B5EF4-FFF2-40B4-BE49-F238E27FC236}">
                <a16:creationId xmlns:a16="http://schemas.microsoft.com/office/drawing/2014/main" id="{136F6B68-F131-41A1-AF0C-73C49A1F1A6A}"/>
              </a:ext>
            </a:extLst>
          </p:cNvPr>
          <p:cNvSpPr txBox="1"/>
          <p:nvPr/>
        </p:nvSpPr>
        <p:spPr>
          <a:xfrm rot="16200000">
            <a:off x="1614460" y="4130742"/>
            <a:ext cx="1341898" cy="27748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Tooth Sensitivity</a:t>
            </a:r>
          </a:p>
        </p:txBody>
      </p:sp>
      <p:cxnSp>
        <p:nvCxnSpPr>
          <p:cNvPr id="33" name="Straight Arrow Connector 5">
            <a:extLst>
              <a:ext uri="{FF2B5EF4-FFF2-40B4-BE49-F238E27FC236}">
                <a16:creationId xmlns:a16="http://schemas.microsoft.com/office/drawing/2014/main" id="{B126A414-5B69-40C2-B626-89A4E28F86B8}"/>
              </a:ext>
            </a:extLst>
          </p:cNvPr>
          <p:cNvCxnSpPr>
            <a:cxnSpLocks/>
          </p:cNvCxnSpPr>
          <p:nvPr/>
        </p:nvCxnSpPr>
        <p:spPr>
          <a:xfrm>
            <a:off x="2516089" y="6004983"/>
            <a:ext cx="7718718" cy="0"/>
          </a:xfrm>
          <a:prstGeom prst="straightConnector1">
            <a:avLst/>
          </a:prstGeom>
          <a:ln w="12700">
            <a:solidFill>
              <a:srgbClr val="333A3E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6">
            <a:extLst>
              <a:ext uri="{FF2B5EF4-FFF2-40B4-BE49-F238E27FC236}">
                <a16:creationId xmlns:a16="http://schemas.microsoft.com/office/drawing/2014/main" id="{B0F72A09-8D30-482B-8262-A5B0B859191F}"/>
              </a:ext>
            </a:extLst>
          </p:cNvPr>
          <p:cNvSpPr txBox="1"/>
          <p:nvPr/>
        </p:nvSpPr>
        <p:spPr>
          <a:xfrm>
            <a:off x="3876333" y="6027798"/>
            <a:ext cx="3918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Efficacy: Increase Concentration or Contact Time </a:t>
            </a:r>
          </a:p>
        </p:txBody>
      </p:sp>
      <p:sp>
        <p:nvSpPr>
          <p:cNvPr id="36" name="Arrow: Right 8">
            <a:extLst>
              <a:ext uri="{FF2B5EF4-FFF2-40B4-BE49-F238E27FC236}">
                <a16:creationId xmlns:a16="http://schemas.microsoft.com/office/drawing/2014/main" id="{6753CF8F-B590-4288-8841-8FBE02F51FFD}"/>
              </a:ext>
            </a:extLst>
          </p:cNvPr>
          <p:cNvSpPr/>
          <p:nvPr/>
        </p:nvSpPr>
        <p:spPr>
          <a:xfrm rot="18843571">
            <a:off x="2646553" y="3965770"/>
            <a:ext cx="4695379" cy="727123"/>
          </a:xfrm>
          <a:prstGeom prst="rightArrow">
            <a:avLst/>
          </a:prstGeom>
          <a:gradFill>
            <a:gsLst>
              <a:gs pos="0">
                <a:schemeClr val="accent3">
                  <a:alpha val="0"/>
                </a:schemeClr>
              </a:gs>
              <a:gs pos="38000">
                <a:schemeClr val="accent3"/>
              </a:gs>
            </a:gsLst>
            <a:lin ang="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9">
            <a:extLst>
              <a:ext uri="{FF2B5EF4-FFF2-40B4-BE49-F238E27FC236}">
                <a16:creationId xmlns:a16="http://schemas.microsoft.com/office/drawing/2014/main" id="{8DF42394-BCAF-4872-AA9F-55A5D7D945D0}"/>
              </a:ext>
            </a:extLst>
          </p:cNvPr>
          <p:cNvSpPr txBox="1"/>
          <p:nvPr/>
        </p:nvSpPr>
        <p:spPr>
          <a:xfrm rot="18837449">
            <a:off x="3386663" y="4067419"/>
            <a:ext cx="3425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TOOTH SENSITIVITY &amp; GUM IRRITATION</a:t>
            </a:r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BB3C3D8E-94E0-450E-B2CA-967B057B9CCC}"/>
              </a:ext>
            </a:extLst>
          </p:cNvPr>
          <p:cNvSpPr txBox="1"/>
          <p:nvPr/>
        </p:nvSpPr>
        <p:spPr>
          <a:xfrm>
            <a:off x="4589876" y="5301933"/>
            <a:ext cx="248696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5-10 minute, any concentration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(Pens, paint-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ons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, trays, Snow, Luster)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294B176D-2B49-4054-B6BF-3679DDC5BABC}"/>
              </a:ext>
            </a:extLst>
          </p:cNvPr>
          <p:cNvSpPr txBox="1"/>
          <p:nvPr/>
        </p:nvSpPr>
        <p:spPr>
          <a:xfrm>
            <a:off x="8066129" y="3456901"/>
            <a:ext cx="1798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In-office, 15-35% H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O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3A3E"/>
              </a:solidFill>
              <a:effectLst/>
              <a:uLnTx/>
              <a:uFillTx/>
              <a:latin typeface="Neutraface 2 Text Book" panose="020B0503020202020102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14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rrow: Right 7">
            <a:extLst>
              <a:ext uri="{FF2B5EF4-FFF2-40B4-BE49-F238E27FC236}">
                <a16:creationId xmlns:a16="http://schemas.microsoft.com/office/drawing/2014/main" id="{07459BCC-6A21-4D5A-B369-231154791312}"/>
              </a:ext>
            </a:extLst>
          </p:cNvPr>
          <p:cNvSpPr/>
          <p:nvPr/>
        </p:nvSpPr>
        <p:spPr>
          <a:xfrm rot="20208629">
            <a:off x="2462991" y="4227632"/>
            <a:ext cx="5602578" cy="727123"/>
          </a:xfrm>
          <a:prstGeom prst="rightArrow">
            <a:avLst/>
          </a:prstGeom>
          <a:gradFill flip="none" rotWithShape="1">
            <a:gsLst>
              <a:gs pos="0">
                <a:srgbClr val="003478">
                  <a:alpha val="0"/>
                </a:srgbClr>
              </a:gs>
              <a:gs pos="29000">
                <a:srgbClr val="00347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traface 2 Text Book" panose="020B0503020202020102" pitchFamily="34" charset="77"/>
              <a:ea typeface="+mn-ea"/>
              <a:cs typeface="+mn-cs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F0CE9696-5F39-4E2F-98EF-2770CE9D6F9B}"/>
              </a:ext>
            </a:extLst>
          </p:cNvPr>
          <p:cNvSpPr txBox="1"/>
          <p:nvPr/>
        </p:nvSpPr>
        <p:spPr>
          <a:xfrm rot="20201599">
            <a:off x="4701482" y="4146048"/>
            <a:ext cx="2523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WHITENING PERFORMANCE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CBA6F3C-60DA-426B-9E65-4AD9C2081FF7}"/>
              </a:ext>
            </a:extLst>
          </p:cNvPr>
          <p:cNvSpPr/>
          <p:nvPr/>
        </p:nvSpPr>
        <p:spPr>
          <a:xfrm>
            <a:off x="596825" y="1108043"/>
            <a:ext cx="10900630" cy="58477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Bold" pitchFamily="50" charset="0"/>
              </a:rPr>
              <a:t>EFFICACY AND TOLERABILITY OF CURRENT PEROXIDE WHITENING</a:t>
            </a: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F4D4EE99-45DF-4A9B-8720-6C415E481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7" y="543209"/>
            <a:ext cx="475556" cy="475556"/>
          </a:xfrm>
          <a:prstGeom prst="rect">
            <a:avLst/>
          </a:prstGeom>
        </p:spPr>
      </p:pic>
      <p:cxnSp>
        <p:nvCxnSpPr>
          <p:cNvPr id="31" name="Straight Arrow Connector 3">
            <a:extLst>
              <a:ext uri="{FF2B5EF4-FFF2-40B4-BE49-F238E27FC236}">
                <a16:creationId xmlns:a16="http://schemas.microsoft.com/office/drawing/2014/main" id="{CD1DAE19-1404-417A-B5BC-426188412934}"/>
              </a:ext>
            </a:extLst>
          </p:cNvPr>
          <p:cNvCxnSpPr>
            <a:cxnSpLocks/>
          </p:cNvCxnSpPr>
          <p:nvPr/>
        </p:nvCxnSpPr>
        <p:spPr>
          <a:xfrm flipV="1">
            <a:off x="2516089" y="2455985"/>
            <a:ext cx="0" cy="3548999"/>
          </a:xfrm>
          <a:prstGeom prst="straightConnector1">
            <a:avLst/>
          </a:prstGeom>
          <a:ln w="12700">
            <a:solidFill>
              <a:srgbClr val="333A3E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5">
            <a:extLst>
              <a:ext uri="{FF2B5EF4-FFF2-40B4-BE49-F238E27FC236}">
                <a16:creationId xmlns:a16="http://schemas.microsoft.com/office/drawing/2014/main" id="{B126A414-5B69-40C2-B626-89A4E28F86B8}"/>
              </a:ext>
            </a:extLst>
          </p:cNvPr>
          <p:cNvCxnSpPr>
            <a:cxnSpLocks/>
          </p:cNvCxnSpPr>
          <p:nvPr/>
        </p:nvCxnSpPr>
        <p:spPr>
          <a:xfrm>
            <a:off x="2516089" y="6004983"/>
            <a:ext cx="7718718" cy="0"/>
          </a:xfrm>
          <a:prstGeom prst="straightConnector1">
            <a:avLst/>
          </a:prstGeom>
          <a:ln w="12700">
            <a:solidFill>
              <a:srgbClr val="333A3E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Arrow: Right 8">
            <a:extLst>
              <a:ext uri="{FF2B5EF4-FFF2-40B4-BE49-F238E27FC236}">
                <a16:creationId xmlns:a16="http://schemas.microsoft.com/office/drawing/2014/main" id="{6753CF8F-B590-4288-8841-8FBE02F51FFD}"/>
              </a:ext>
            </a:extLst>
          </p:cNvPr>
          <p:cNvSpPr/>
          <p:nvPr/>
        </p:nvSpPr>
        <p:spPr>
          <a:xfrm rot="18843571">
            <a:off x="2646553" y="3965770"/>
            <a:ext cx="4695379" cy="727123"/>
          </a:xfrm>
          <a:prstGeom prst="rightArrow">
            <a:avLst/>
          </a:prstGeom>
          <a:gradFill>
            <a:gsLst>
              <a:gs pos="0">
                <a:schemeClr val="accent3">
                  <a:alpha val="0"/>
                </a:schemeClr>
              </a:gs>
              <a:gs pos="38000">
                <a:schemeClr val="accent3"/>
              </a:gs>
            </a:gsLst>
            <a:lin ang="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9">
            <a:extLst>
              <a:ext uri="{FF2B5EF4-FFF2-40B4-BE49-F238E27FC236}">
                <a16:creationId xmlns:a16="http://schemas.microsoft.com/office/drawing/2014/main" id="{8DF42394-BCAF-4872-AA9F-55A5D7D945D0}"/>
              </a:ext>
            </a:extLst>
          </p:cNvPr>
          <p:cNvSpPr txBox="1"/>
          <p:nvPr/>
        </p:nvSpPr>
        <p:spPr>
          <a:xfrm rot="18837449">
            <a:off x="3386663" y="4067419"/>
            <a:ext cx="3425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TOOTH SENSITIVITY &amp; GUM IRRITATION</a:t>
            </a:r>
          </a:p>
        </p:txBody>
      </p:sp>
      <p:sp>
        <p:nvSpPr>
          <p:cNvPr id="40" name="TextBox 11">
            <a:extLst>
              <a:ext uri="{FF2B5EF4-FFF2-40B4-BE49-F238E27FC236}">
                <a16:creationId xmlns:a16="http://schemas.microsoft.com/office/drawing/2014/main" id="{04BAAB86-2BDD-4581-B550-535D04441553}"/>
              </a:ext>
            </a:extLst>
          </p:cNvPr>
          <p:cNvSpPr txBox="1"/>
          <p:nvPr/>
        </p:nvSpPr>
        <p:spPr>
          <a:xfrm>
            <a:off x="8066129" y="3456901"/>
            <a:ext cx="1798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In-office, 15-35% H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O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3A3E"/>
              </a:solidFill>
              <a:effectLst/>
              <a:uLnTx/>
              <a:uFillTx/>
              <a:latin typeface="Neutraface 2 Text Book" panose="020B0503020202020102" pitchFamily="34" charset="77"/>
              <a:ea typeface="+mn-ea"/>
              <a:cs typeface="+mn-cs"/>
            </a:endParaRPr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BB3C3D8E-94E0-450E-B2CA-967B057B9CCC}"/>
              </a:ext>
            </a:extLst>
          </p:cNvPr>
          <p:cNvSpPr txBox="1"/>
          <p:nvPr/>
        </p:nvSpPr>
        <p:spPr>
          <a:xfrm>
            <a:off x="4589876" y="5301933"/>
            <a:ext cx="248696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5-10 minute, any concentration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(Pens, paint-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ons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, trays, Snow, Luster)</a:t>
            </a:r>
          </a:p>
        </p:txBody>
      </p:sp>
      <p:sp>
        <p:nvSpPr>
          <p:cNvPr id="42" name="Oval 13">
            <a:extLst>
              <a:ext uri="{FF2B5EF4-FFF2-40B4-BE49-F238E27FC236}">
                <a16:creationId xmlns:a16="http://schemas.microsoft.com/office/drawing/2014/main" id="{D7286679-2063-440A-A11C-FD4D6328A6BC}"/>
              </a:ext>
            </a:extLst>
          </p:cNvPr>
          <p:cNvSpPr/>
          <p:nvPr/>
        </p:nvSpPr>
        <p:spPr>
          <a:xfrm>
            <a:off x="2616127" y="4887138"/>
            <a:ext cx="1140077" cy="1117847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solidFill>
              <a:srgbClr val="003478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traface 2 Text Book" panose="020B0503020202020102" pitchFamily="34" charset="77"/>
              <a:ea typeface="+mn-ea"/>
              <a:cs typeface="+mn-cs"/>
            </a:endParaRPr>
          </a:p>
        </p:txBody>
      </p:sp>
      <p:sp>
        <p:nvSpPr>
          <p:cNvPr id="44" name="Arc 15">
            <a:extLst>
              <a:ext uri="{FF2B5EF4-FFF2-40B4-BE49-F238E27FC236}">
                <a16:creationId xmlns:a16="http://schemas.microsoft.com/office/drawing/2014/main" id="{871528C3-590B-4255-9B0C-B7137A7555F5}"/>
              </a:ext>
            </a:extLst>
          </p:cNvPr>
          <p:cNvSpPr/>
          <p:nvPr/>
        </p:nvSpPr>
        <p:spPr>
          <a:xfrm rot="10800000">
            <a:off x="3058124" y="5240276"/>
            <a:ext cx="687002" cy="687002"/>
          </a:xfrm>
          <a:prstGeom prst="arc">
            <a:avLst/>
          </a:prstGeom>
          <a:ln w="38100">
            <a:solidFill>
              <a:srgbClr val="333A3E"/>
            </a:solidFill>
            <a:headEnd type="triangl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traface 2 Text Book" panose="020B0503020202020102" pitchFamily="34" charset="77"/>
              <a:ea typeface="+mn-ea"/>
              <a:cs typeface="+mn-cs"/>
            </a:endParaRPr>
          </a:p>
        </p:txBody>
      </p:sp>
      <p:sp>
        <p:nvSpPr>
          <p:cNvPr id="45" name="Oval 16">
            <a:extLst>
              <a:ext uri="{FF2B5EF4-FFF2-40B4-BE49-F238E27FC236}">
                <a16:creationId xmlns:a16="http://schemas.microsoft.com/office/drawing/2014/main" id="{15CEE565-5D6B-46E2-BFEE-E0CA7AB694D3}"/>
              </a:ext>
            </a:extLst>
          </p:cNvPr>
          <p:cNvSpPr/>
          <p:nvPr/>
        </p:nvSpPr>
        <p:spPr>
          <a:xfrm>
            <a:off x="6366161" y="2447383"/>
            <a:ext cx="1432099" cy="1322233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solidFill>
              <a:srgbClr val="003478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traface 2 Text Book" panose="020B0503020202020102" pitchFamily="34" charset="77"/>
              <a:ea typeface="+mn-ea"/>
              <a:cs typeface="+mn-cs"/>
            </a:endParaRPr>
          </a:p>
        </p:txBody>
      </p:sp>
      <p:sp>
        <p:nvSpPr>
          <p:cNvPr id="47" name="Arc 18">
            <a:extLst>
              <a:ext uri="{FF2B5EF4-FFF2-40B4-BE49-F238E27FC236}">
                <a16:creationId xmlns:a16="http://schemas.microsoft.com/office/drawing/2014/main" id="{5DA81EBC-D27B-427B-B726-F8FA08B89BF1}"/>
              </a:ext>
            </a:extLst>
          </p:cNvPr>
          <p:cNvSpPr/>
          <p:nvPr/>
        </p:nvSpPr>
        <p:spPr>
          <a:xfrm>
            <a:off x="5650376" y="2939470"/>
            <a:ext cx="1567210" cy="1699208"/>
          </a:xfrm>
          <a:prstGeom prst="arc">
            <a:avLst>
              <a:gd name="adj1" fmla="val 16200000"/>
              <a:gd name="adj2" fmla="val 21134020"/>
            </a:avLst>
          </a:prstGeom>
          <a:ln w="38100">
            <a:solidFill>
              <a:srgbClr val="333A3E"/>
            </a:solidFill>
            <a:headEnd type="triangl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traface 2 Text Book" panose="020B0503020202020102" pitchFamily="34" charset="77"/>
              <a:ea typeface="+mn-ea"/>
              <a:cs typeface="+mn-cs"/>
            </a:endParaRP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6F067EA3-0834-49B3-B050-B452462C16A8}"/>
              </a:ext>
            </a:extLst>
          </p:cNvPr>
          <p:cNvSpPr txBox="1"/>
          <p:nvPr/>
        </p:nvSpPr>
        <p:spPr>
          <a:xfrm>
            <a:off x="2806061" y="4918008"/>
            <a:ext cx="8881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Benefit not big enough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808DD80D-1C44-400F-82EB-C040E9D61511}"/>
              </a:ext>
            </a:extLst>
          </p:cNvPr>
          <p:cNvSpPr txBox="1"/>
          <p:nvPr/>
        </p:nvSpPr>
        <p:spPr>
          <a:xfrm>
            <a:off x="6658550" y="2637908"/>
            <a:ext cx="963800" cy="477054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Pain is too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much</a:t>
            </a:r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id="{6AE0C205-EC55-4075-A523-A4F2BD2374CA}"/>
              </a:ext>
            </a:extLst>
          </p:cNvPr>
          <p:cNvSpPr txBox="1"/>
          <p:nvPr/>
        </p:nvSpPr>
        <p:spPr>
          <a:xfrm rot="16200000">
            <a:off x="1614460" y="4130742"/>
            <a:ext cx="1341898" cy="27748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Tooth Sensitivity</a:t>
            </a: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BEE2406E-F4AC-45D4-85A5-0EAE0D9BBDDD}"/>
              </a:ext>
            </a:extLst>
          </p:cNvPr>
          <p:cNvSpPr txBox="1"/>
          <p:nvPr/>
        </p:nvSpPr>
        <p:spPr>
          <a:xfrm>
            <a:off x="3876333" y="6027798"/>
            <a:ext cx="3918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Efficacy: Increase Concentration or Contact Time </a:t>
            </a:r>
          </a:p>
        </p:txBody>
      </p:sp>
    </p:spTree>
    <p:extLst>
      <p:ext uri="{BB962C8B-B14F-4D97-AF65-F5344CB8AC3E}">
        <p14:creationId xmlns:p14="http://schemas.microsoft.com/office/powerpoint/2010/main" val="3966699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rrow: Right 7">
            <a:extLst>
              <a:ext uri="{FF2B5EF4-FFF2-40B4-BE49-F238E27FC236}">
                <a16:creationId xmlns:a16="http://schemas.microsoft.com/office/drawing/2014/main" id="{07459BCC-6A21-4D5A-B369-231154791312}"/>
              </a:ext>
            </a:extLst>
          </p:cNvPr>
          <p:cNvSpPr/>
          <p:nvPr/>
        </p:nvSpPr>
        <p:spPr>
          <a:xfrm rot="20208629">
            <a:off x="2462991" y="4227632"/>
            <a:ext cx="5602578" cy="727123"/>
          </a:xfrm>
          <a:prstGeom prst="rightArrow">
            <a:avLst/>
          </a:prstGeom>
          <a:gradFill flip="none" rotWithShape="1">
            <a:gsLst>
              <a:gs pos="0">
                <a:srgbClr val="003478">
                  <a:alpha val="0"/>
                </a:srgbClr>
              </a:gs>
              <a:gs pos="29000">
                <a:srgbClr val="00347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traface 2 Text Book" panose="020B0503020202020102" pitchFamily="34" charset="77"/>
              <a:ea typeface="+mn-ea"/>
              <a:cs typeface="+mn-cs"/>
            </a:endParaRP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4AF47305-4DFF-4D8C-A985-0CBE6BD22AFD}"/>
              </a:ext>
            </a:extLst>
          </p:cNvPr>
          <p:cNvSpPr txBox="1"/>
          <p:nvPr/>
        </p:nvSpPr>
        <p:spPr>
          <a:xfrm rot="20201599">
            <a:off x="4701482" y="4146048"/>
            <a:ext cx="2523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WHITENING PERFORMANCE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CBA6F3C-60DA-426B-9E65-4AD9C2081FF7}"/>
              </a:ext>
            </a:extLst>
          </p:cNvPr>
          <p:cNvSpPr/>
          <p:nvPr/>
        </p:nvSpPr>
        <p:spPr>
          <a:xfrm>
            <a:off x="596825" y="1108043"/>
            <a:ext cx="11410295" cy="58477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Bold" pitchFamily="50" charset="0"/>
              </a:rPr>
              <a:t>EFFICACY AND TOLERABILITY OF CURRENT PEROXIDE WHITENING</a:t>
            </a: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F4D4EE99-45DF-4A9B-8720-6C415E481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7" y="543209"/>
            <a:ext cx="475556" cy="475556"/>
          </a:xfrm>
          <a:prstGeom prst="rect">
            <a:avLst/>
          </a:prstGeom>
        </p:spPr>
      </p:pic>
      <p:cxnSp>
        <p:nvCxnSpPr>
          <p:cNvPr id="31" name="Straight Arrow Connector 3">
            <a:extLst>
              <a:ext uri="{FF2B5EF4-FFF2-40B4-BE49-F238E27FC236}">
                <a16:creationId xmlns:a16="http://schemas.microsoft.com/office/drawing/2014/main" id="{CD1DAE19-1404-417A-B5BC-426188412934}"/>
              </a:ext>
            </a:extLst>
          </p:cNvPr>
          <p:cNvCxnSpPr>
            <a:cxnSpLocks/>
          </p:cNvCxnSpPr>
          <p:nvPr/>
        </p:nvCxnSpPr>
        <p:spPr>
          <a:xfrm flipV="1">
            <a:off x="2516089" y="2455985"/>
            <a:ext cx="0" cy="3548999"/>
          </a:xfrm>
          <a:prstGeom prst="straightConnector1">
            <a:avLst/>
          </a:prstGeom>
          <a:ln w="12700">
            <a:solidFill>
              <a:srgbClr val="333A3E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5">
            <a:extLst>
              <a:ext uri="{FF2B5EF4-FFF2-40B4-BE49-F238E27FC236}">
                <a16:creationId xmlns:a16="http://schemas.microsoft.com/office/drawing/2014/main" id="{B126A414-5B69-40C2-B626-89A4E28F86B8}"/>
              </a:ext>
            </a:extLst>
          </p:cNvPr>
          <p:cNvCxnSpPr>
            <a:cxnSpLocks/>
          </p:cNvCxnSpPr>
          <p:nvPr/>
        </p:nvCxnSpPr>
        <p:spPr>
          <a:xfrm>
            <a:off x="2516089" y="6004983"/>
            <a:ext cx="7718718" cy="0"/>
          </a:xfrm>
          <a:prstGeom prst="straightConnector1">
            <a:avLst/>
          </a:prstGeom>
          <a:ln w="12700">
            <a:solidFill>
              <a:srgbClr val="333A3E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Arrow: Right 8">
            <a:extLst>
              <a:ext uri="{FF2B5EF4-FFF2-40B4-BE49-F238E27FC236}">
                <a16:creationId xmlns:a16="http://schemas.microsoft.com/office/drawing/2014/main" id="{6753CF8F-B590-4288-8841-8FBE02F51FFD}"/>
              </a:ext>
            </a:extLst>
          </p:cNvPr>
          <p:cNvSpPr/>
          <p:nvPr/>
        </p:nvSpPr>
        <p:spPr>
          <a:xfrm rot="18843571">
            <a:off x="2646553" y="3965770"/>
            <a:ext cx="4695379" cy="727123"/>
          </a:xfrm>
          <a:prstGeom prst="rightArrow">
            <a:avLst/>
          </a:prstGeom>
          <a:gradFill>
            <a:gsLst>
              <a:gs pos="0">
                <a:schemeClr val="accent3">
                  <a:alpha val="0"/>
                </a:schemeClr>
              </a:gs>
              <a:gs pos="38000">
                <a:schemeClr val="accent3"/>
              </a:gs>
            </a:gsLst>
            <a:lin ang="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9">
            <a:extLst>
              <a:ext uri="{FF2B5EF4-FFF2-40B4-BE49-F238E27FC236}">
                <a16:creationId xmlns:a16="http://schemas.microsoft.com/office/drawing/2014/main" id="{8DF42394-BCAF-4872-AA9F-55A5D7D945D0}"/>
              </a:ext>
            </a:extLst>
          </p:cNvPr>
          <p:cNvSpPr txBox="1"/>
          <p:nvPr/>
        </p:nvSpPr>
        <p:spPr>
          <a:xfrm rot="18837449">
            <a:off x="3386663" y="4067419"/>
            <a:ext cx="3425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TOOTH SENSITIVITY &amp; GUM IRRITATION</a:t>
            </a:r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BB3C3D8E-94E0-450E-B2CA-967B057B9CCC}"/>
              </a:ext>
            </a:extLst>
          </p:cNvPr>
          <p:cNvSpPr txBox="1"/>
          <p:nvPr/>
        </p:nvSpPr>
        <p:spPr>
          <a:xfrm>
            <a:off x="4589876" y="5301933"/>
            <a:ext cx="248696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5-10 minute, any concentration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(Pens, paint-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ons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, trays, Snow, Luster)</a:t>
            </a:r>
          </a:p>
        </p:txBody>
      </p:sp>
      <p:sp>
        <p:nvSpPr>
          <p:cNvPr id="42" name="Oval 13">
            <a:extLst>
              <a:ext uri="{FF2B5EF4-FFF2-40B4-BE49-F238E27FC236}">
                <a16:creationId xmlns:a16="http://schemas.microsoft.com/office/drawing/2014/main" id="{D7286679-2063-440A-A11C-FD4D6328A6BC}"/>
              </a:ext>
            </a:extLst>
          </p:cNvPr>
          <p:cNvSpPr/>
          <p:nvPr/>
        </p:nvSpPr>
        <p:spPr>
          <a:xfrm>
            <a:off x="2616127" y="4887138"/>
            <a:ext cx="1140077" cy="1117847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solidFill>
              <a:srgbClr val="003478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traface 2 Text Book" panose="020B0503020202020102" pitchFamily="34" charset="77"/>
              <a:ea typeface="+mn-ea"/>
              <a:cs typeface="+mn-cs"/>
            </a:endParaRPr>
          </a:p>
        </p:txBody>
      </p:sp>
      <p:sp>
        <p:nvSpPr>
          <p:cNvPr id="43" name="TextBox 14">
            <a:extLst>
              <a:ext uri="{FF2B5EF4-FFF2-40B4-BE49-F238E27FC236}">
                <a16:creationId xmlns:a16="http://schemas.microsoft.com/office/drawing/2014/main" id="{DF5C4CA6-0A1C-41D2-BAD8-D7C4BCE4048A}"/>
              </a:ext>
            </a:extLst>
          </p:cNvPr>
          <p:cNvSpPr txBox="1"/>
          <p:nvPr/>
        </p:nvSpPr>
        <p:spPr>
          <a:xfrm>
            <a:off x="2806061" y="4918008"/>
            <a:ext cx="8881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Benefit not big enough</a:t>
            </a:r>
          </a:p>
        </p:txBody>
      </p:sp>
      <p:sp>
        <p:nvSpPr>
          <p:cNvPr id="44" name="Arc 15">
            <a:extLst>
              <a:ext uri="{FF2B5EF4-FFF2-40B4-BE49-F238E27FC236}">
                <a16:creationId xmlns:a16="http://schemas.microsoft.com/office/drawing/2014/main" id="{871528C3-590B-4255-9B0C-B7137A7555F5}"/>
              </a:ext>
            </a:extLst>
          </p:cNvPr>
          <p:cNvSpPr/>
          <p:nvPr/>
        </p:nvSpPr>
        <p:spPr>
          <a:xfrm rot="10800000">
            <a:off x="3058124" y="5240276"/>
            <a:ext cx="687002" cy="687002"/>
          </a:xfrm>
          <a:prstGeom prst="arc">
            <a:avLst/>
          </a:prstGeom>
          <a:ln w="38100">
            <a:solidFill>
              <a:srgbClr val="333A3E"/>
            </a:solidFill>
            <a:headEnd type="triangl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traface 2 Text Book" panose="020B0503020202020102" pitchFamily="34" charset="77"/>
              <a:ea typeface="+mn-ea"/>
              <a:cs typeface="+mn-cs"/>
            </a:endParaRPr>
          </a:p>
        </p:txBody>
      </p:sp>
      <p:sp>
        <p:nvSpPr>
          <p:cNvPr id="45" name="Oval 16">
            <a:extLst>
              <a:ext uri="{FF2B5EF4-FFF2-40B4-BE49-F238E27FC236}">
                <a16:creationId xmlns:a16="http://schemas.microsoft.com/office/drawing/2014/main" id="{15CEE565-5D6B-46E2-BFEE-E0CA7AB694D3}"/>
              </a:ext>
            </a:extLst>
          </p:cNvPr>
          <p:cNvSpPr/>
          <p:nvPr/>
        </p:nvSpPr>
        <p:spPr>
          <a:xfrm>
            <a:off x="6366161" y="2447383"/>
            <a:ext cx="1432099" cy="1322233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solidFill>
              <a:srgbClr val="003478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traface 2 Text Book" panose="020B0503020202020102" pitchFamily="34" charset="77"/>
              <a:ea typeface="+mn-ea"/>
              <a:cs typeface="+mn-cs"/>
            </a:endParaRPr>
          </a:p>
        </p:txBody>
      </p:sp>
      <p:sp>
        <p:nvSpPr>
          <p:cNvPr id="46" name="TextBox 17">
            <a:extLst>
              <a:ext uri="{FF2B5EF4-FFF2-40B4-BE49-F238E27FC236}">
                <a16:creationId xmlns:a16="http://schemas.microsoft.com/office/drawing/2014/main" id="{E56EA1A7-8F40-425E-BF18-3F9CBDE7FED3}"/>
              </a:ext>
            </a:extLst>
          </p:cNvPr>
          <p:cNvSpPr txBox="1"/>
          <p:nvPr/>
        </p:nvSpPr>
        <p:spPr>
          <a:xfrm>
            <a:off x="6658550" y="2637908"/>
            <a:ext cx="963800" cy="477054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Pain is too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much</a:t>
            </a:r>
          </a:p>
        </p:txBody>
      </p:sp>
      <p:sp>
        <p:nvSpPr>
          <p:cNvPr id="47" name="Arc 18">
            <a:extLst>
              <a:ext uri="{FF2B5EF4-FFF2-40B4-BE49-F238E27FC236}">
                <a16:creationId xmlns:a16="http://schemas.microsoft.com/office/drawing/2014/main" id="{5DA81EBC-D27B-427B-B726-F8FA08B89BF1}"/>
              </a:ext>
            </a:extLst>
          </p:cNvPr>
          <p:cNvSpPr/>
          <p:nvPr/>
        </p:nvSpPr>
        <p:spPr>
          <a:xfrm>
            <a:off x="5650376" y="2939470"/>
            <a:ext cx="1567210" cy="1699208"/>
          </a:xfrm>
          <a:prstGeom prst="arc">
            <a:avLst>
              <a:gd name="adj1" fmla="val 16200000"/>
              <a:gd name="adj2" fmla="val 21134020"/>
            </a:avLst>
          </a:prstGeom>
          <a:ln w="38100">
            <a:solidFill>
              <a:srgbClr val="333A3E"/>
            </a:solidFill>
            <a:headEnd type="triangl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traface 2 Text Book" panose="020B0503020202020102" pitchFamily="34" charset="77"/>
              <a:ea typeface="+mn-ea"/>
              <a:cs typeface="+mn-cs"/>
            </a:endParaRPr>
          </a:p>
        </p:txBody>
      </p:sp>
      <p:graphicFrame>
        <p:nvGraphicFramePr>
          <p:cNvPr id="48" name="Object 19">
            <a:extLst>
              <a:ext uri="{FF2B5EF4-FFF2-40B4-BE49-F238E27FC236}">
                <a16:creationId xmlns:a16="http://schemas.microsoft.com/office/drawing/2014/main" id="{D44C5CD7-47B9-486E-990A-204D89EC07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15711" y="2993190"/>
          <a:ext cx="776107" cy="927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018880" imgH="2412360" progId="">
                  <p:embed/>
                </p:oleObj>
              </mc:Choice>
              <mc:Fallback>
                <p:oleObj r:id="rId4" imgW="2018880" imgH="2412360" progId="">
                  <p:embed/>
                  <p:pic>
                    <p:nvPicPr>
                      <p:cNvPr id="48" name="Object 19">
                        <a:extLst>
                          <a:ext uri="{FF2B5EF4-FFF2-40B4-BE49-F238E27FC236}">
                            <a16:creationId xmlns:a16="http://schemas.microsoft.com/office/drawing/2014/main" id="{D44C5CD7-47B9-486E-990A-204D89EC07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15711" y="2993190"/>
                        <a:ext cx="776107" cy="927423"/>
                      </a:xfrm>
                      <a:prstGeom prst="rect">
                        <a:avLst/>
                      </a:prstGeom>
                      <a:ln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Box 20">
            <a:extLst>
              <a:ext uri="{FF2B5EF4-FFF2-40B4-BE49-F238E27FC236}">
                <a16:creationId xmlns:a16="http://schemas.microsoft.com/office/drawing/2014/main" id="{089586E6-5418-48E9-8C65-BA43FBD384FC}"/>
              </a:ext>
            </a:extLst>
          </p:cNvPr>
          <p:cNvSpPr txBox="1"/>
          <p:nvPr/>
        </p:nvSpPr>
        <p:spPr>
          <a:xfrm>
            <a:off x="2754556" y="2455985"/>
            <a:ext cx="1791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Good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30% Tooth Sensitivity</a:t>
            </a:r>
          </a:p>
        </p:txBody>
      </p:sp>
      <p:sp>
        <p:nvSpPr>
          <p:cNvPr id="50" name="Oval 21">
            <a:extLst>
              <a:ext uri="{FF2B5EF4-FFF2-40B4-BE49-F238E27FC236}">
                <a16:creationId xmlns:a16="http://schemas.microsoft.com/office/drawing/2014/main" id="{6CD10665-E8D0-4850-B4C8-DD2E01BE4AB8}"/>
              </a:ext>
            </a:extLst>
          </p:cNvPr>
          <p:cNvSpPr/>
          <p:nvPr/>
        </p:nvSpPr>
        <p:spPr>
          <a:xfrm>
            <a:off x="4334897" y="3639056"/>
            <a:ext cx="1498461" cy="148637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solidFill>
              <a:srgbClr val="003478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traface 2 Text Book" panose="020B0503020202020102" pitchFamily="34" charset="77"/>
              <a:ea typeface="+mn-ea"/>
              <a:cs typeface="+mn-cs"/>
            </a:endParaRPr>
          </a:p>
        </p:txBody>
      </p:sp>
      <p:sp>
        <p:nvSpPr>
          <p:cNvPr id="51" name="TextBox 22">
            <a:extLst>
              <a:ext uri="{FF2B5EF4-FFF2-40B4-BE49-F238E27FC236}">
                <a16:creationId xmlns:a16="http://schemas.microsoft.com/office/drawing/2014/main" id="{9AFC7A01-D9CF-4592-9767-7E0B69027AE4}"/>
              </a:ext>
            </a:extLst>
          </p:cNvPr>
          <p:cNvSpPr txBox="1"/>
          <p:nvPr/>
        </p:nvSpPr>
        <p:spPr>
          <a:xfrm>
            <a:off x="6535717" y="4401553"/>
            <a:ext cx="28887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30-minute to one hour contact time,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5-10% concentration H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2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O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(OTC trays &amp; strips, Professional products)</a:t>
            </a: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6D7AD0A8-F930-41E7-A3D3-F61A9312C757}"/>
              </a:ext>
            </a:extLst>
          </p:cNvPr>
          <p:cNvSpPr txBox="1"/>
          <p:nvPr/>
        </p:nvSpPr>
        <p:spPr>
          <a:xfrm rot="16200000">
            <a:off x="1614460" y="4130742"/>
            <a:ext cx="1341898" cy="27748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Tooth Sensitivity</a:t>
            </a: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EC45F24F-AB1E-4A9F-B123-704506E6C0BD}"/>
              </a:ext>
            </a:extLst>
          </p:cNvPr>
          <p:cNvSpPr txBox="1"/>
          <p:nvPr/>
        </p:nvSpPr>
        <p:spPr>
          <a:xfrm>
            <a:off x="3876333" y="6027798"/>
            <a:ext cx="3918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Efficacy: Increase Concentration or Contact Time </a:t>
            </a: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BBBD95FC-74AE-4794-8A6B-475183E0B1B0}"/>
              </a:ext>
            </a:extLst>
          </p:cNvPr>
          <p:cNvSpPr txBox="1"/>
          <p:nvPr/>
        </p:nvSpPr>
        <p:spPr>
          <a:xfrm>
            <a:off x="8066129" y="3456901"/>
            <a:ext cx="1798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In-office, 15-35% H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O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Book" panose="020B0503020202020102" pitchFamily="34" charset="77"/>
                <a:ea typeface="+mn-ea"/>
                <a:cs typeface="+mn-cs"/>
              </a:rPr>
              <a:t>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3A3E"/>
              </a:solidFill>
              <a:effectLst/>
              <a:uLnTx/>
              <a:uFillTx/>
              <a:latin typeface="Neutraface 2 Text Book" panose="020B0503020202020102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03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9962D8E6-7119-41C5-A0D9-98AD33CB3F1B}"/>
              </a:ext>
            </a:extLst>
          </p:cNvPr>
          <p:cNvSpPr/>
          <p:nvPr/>
        </p:nvSpPr>
        <p:spPr>
          <a:xfrm>
            <a:off x="611188" y="1143301"/>
            <a:ext cx="5733869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Light" pitchFamily="50" charset="0"/>
              </a:rPr>
              <a:t>WITH CURRENT WHITENING OPTIONS…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9D42990F-2275-4FB0-8A1C-D1885194E881}"/>
              </a:ext>
            </a:extLst>
          </p:cNvPr>
          <p:cNvSpPr/>
          <p:nvPr/>
        </p:nvSpPr>
        <p:spPr>
          <a:xfrm>
            <a:off x="588887" y="1418420"/>
            <a:ext cx="8899358" cy="64633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Bold" pitchFamily="50" charset="0"/>
              </a:rPr>
              <a:t>”YOU CAN ONLY PICK TWO” ATTRIBUTES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8DBDB30-90D3-4F52-A036-EA16940D3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7" y="543209"/>
            <a:ext cx="475556" cy="475556"/>
          </a:xfrm>
          <a:prstGeom prst="rect">
            <a:avLst/>
          </a:prstGeom>
        </p:spPr>
      </p:pic>
      <p:grpSp>
        <p:nvGrpSpPr>
          <p:cNvPr id="11" name="Group 1">
            <a:extLst>
              <a:ext uri="{FF2B5EF4-FFF2-40B4-BE49-F238E27FC236}">
                <a16:creationId xmlns:a16="http://schemas.microsoft.com/office/drawing/2014/main" id="{7A850F9B-17EF-4ABC-B046-875BE3B5758D}"/>
              </a:ext>
            </a:extLst>
          </p:cNvPr>
          <p:cNvGrpSpPr/>
          <p:nvPr/>
        </p:nvGrpSpPr>
        <p:grpSpPr>
          <a:xfrm>
            <a:off x="3437615" y="2464406"/>
            <a:ext cx="5316770" cy="2910768"/>
            <a:chOff x="779230" y="1752600"/>
            <a:chExt cx="4579950" cy="2408583"/>
          </a:xfrm>
          <a:solidFill>
            <a:srgbClr val="003478"/>
          </a:solidFill>
        </p:grpSpPr>
        <p:grpSp>
          <p:nvGrpSpPr>
            <p:cNvPr id="12" name="Group 2">
              <a:extLst>
                <a:ext uri="{FF2B5EF4-FFF2-40B4-BE49-F238E27FC236}">
                  <a16:creationId xmlns:a16="http://schemas.microsoft.com/office/drawing/2014/main" id="{7332A60C-FAC0-4C4A-A56E-A892060860FB}"/>
                </a:ext>
              </a:extLst>
            </p:cNvPr>
            <p:cNvGrpSpPr/>
            <p:nvPr/>
          </p:nvGrpSpPr>
          <p:grpSpPr>
            <a:xfrm>
              <a:off x="779230" y="1752600"/>
              <a:ext cx="4579950" cy="2408583"/>
              <a:chOff x="-1868555" y="1752600"/>
              <a:chExt cx="3323644" cy="2408583"/>
            </a:xfrm>
            <a:grpFill/>
          </p:grpSpPr>
          <p:sp>
            <p:nvSpPr>
              <p:cNvPr id="24" name="Triangle 9">
                <a:extLst>
                  <a:ext uri="{FF2B5EF4-FFF2-40B4-BE49-F238E27FC236}">
                    <a16:creationId xmlns:a16="http://schemas.microsoft.com/office/drawing/2014/main" id="{DB6EA2DB-0EBE-4DA9-A79C-F32D3BEDC989}"/>
                  </a:ext>
                </a:extLst>
              </p:cNvPr>
              <p:cNvSpPr/>
              <p:nvPr/>
            </p:nvSpPr>
            <p:spPr>
              <a:xfrm>
                <a:off x="-1033669" y="1752600"/>
                <a:ext cx="1645920" cy="1189383"/>
              </a:xfrm>
              <a:prstGeom prst="triangle">
                <a:avLst/>
              </a:prstGeom>
              <a:grpFill/>
              <a:ln w="508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Triangle 16">
                <a:extLst>
                  <a:ext uri="{FF2B5EF4-FFF2-40B4-BE49-F238E27FC236}">
                    <a16:creationId xmlns:a16="http://schemas.microsoft.com/office/drawing/2014/main" id="{6436D2C0-F2C9-49C2-A26D-6483B4679E49}"/>
                  </a:ext>
                </a:extLst>
              </p:cNvPr>
              <p:cNvSpPr/>
              <p:nvPr/>
            </p:nvSpPr>
            <p:spPr>
              <a:xfrm>
                <a:off x="-190831" y="2971800"/>
                <a:ext cx="1645920" cy="1189383"/>
              </a:xfrm>
              <a:prstGeom prst="triangle">
                <a:avLst/>
              </a:prstGeom>
              <a:grpFill/>
              <a:ln w="508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Triangle 17">
                <a:extLst>
                  <a:ext uri="{FF2B5EF4-FFF2-40B4-BE49-F238E27FC236}">
                    <a16:creationId xmlns:a16="http://schemas.microsoft.com/office/drawing/2014/main" id="{10F157DA-D917-4E9C-A644-0D6A3416E0C9}"/>
                  </a:ext>
                </a:extLst>
              </p:cNvPr>
              <p:cNvSpPr/>
              <p:nvPr/>
            </p:nvSpPr>
            <p:spPr>
              <a:xfrm>
                <a:off x="-1868555" y="2971800"/>
                <a:ext cx="1645920" cy="1189383"/>
              </a:xfrm>
              <a:prstGeom prst="triangle">
                <a:avLst/>
              </a:prstGeom>
              <a:grpFill/>
              <a:ln w="508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9FDBAB89-8B23-49A4-B4E3-F11D0365E105}"/>
                </a:ext>
              </a:extLst>
            </p:cNvPr>
            <p:cNvSpPr txBox="1"/>
            <p:nvPr/>
          </p:nvSpPr>
          <p:spPr>
            <a:xfrm>
              <a:off x="2440764" y="2343356"/>
              <a:ext cx="1221825" cy="2801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solidFill>
                    <a:prstClr val="white"/>
                  </a:solidFill>
                  <a:latin typeface="Neutraface 2 Text Demi" panose="020B0703020202020102" pitchFamily="34" charset="0"/>
                </a:rPr>
                <a:t>SPEED</a:t>
              </a:r>
            </a:p>
          </p:txBody>
        </p:sp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3BFA5E71-3150-48FA-8CFE-BE0E6A842465}"/>
                </a:ext>
              </a:extLst>
            </p:cNvPr>
            <p:cNvSpPr txBox="1"/>
            <p:nvPr/>
          </p:nvSpPr>
          <p:spPr>
            <a:xfrm>
              <a:off x="1131391" y="3480611"/>
              <a:ext cx="1516394" cy="483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face 2 Text Demi" panose="020B0703020202020102" pitchFamily="34" charset="0"/>
                </a:rPr>
                <a:t>NO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face 2 Text Demi" panose="020B0703020202020102" pitchFamily="34" charset="0"/>
                </a:rPr>
                <a:t>SENS</a:t>
              </a:r>
            </a:p>
          </p:txBody>
        </p:sp>
        <p:sp>
          <p:nvSpPr>
            <p:cNvPr id="21" name="TextBox 5">
              <a:extLst>
                <a:ext uri="{FF2B5EF4-FFF2-40B4-BE49-F238E27FC236}">
                  <a16:creationId xmlns:a16="http://schemas.microsoft.com/office/drawing/2014/main" id="{F107C82C-3780-4F34-B02A-B4C19BC27A05}"/>
                </a:ext>
              </a:extLst>
            </p:cNvPr>
            <p:cNvSpPr txBox="1"/>
            <p:nvPr/>
          </p:nvSpPr>
          <p:spPr>
            <a:xfrm>
              <a:off x="3361798" y="3674774"/>
              <a:ext cx="1822029" cy="2801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prstClr val="white"/>
                  </a:solidFill>
                  <a:latin typeface="Neutraface 2 Text Demi" panose="020B0703020202020102" pitchFamily="34" charset="0"/>
                </a:rPr>
                <a:t>EFFICACY</a:t>
              </a:r>
            </a:p>
          </p:txBody>
        </p:sp>
      </p:grpSp>
      <p:sp>
        <p:nvSpPr>
          <p:cNvPr id="27" name="TextBox 12">
            <a:extLst>
              <a:ext uri="{FF2B5EF4-FFF2-40B4-BE49-F238E27FC236}">
                <a16:creationId xmlns:a16="http://schemas.microsoft.com/office/drawing/2014/main" id="{F5211983-FABD-49F4-ADFB-F90C41FF0B67}"/>
              </a:ext>
            </a:extLst>
          </p:cNvPr>
          <p:cNvSpPr txBox="1"/>
          <p:nvPr/>
        </p:nvSpPr>
        <p:spPr>
          <a:xfrm>
            <a:off x="3310575" y="5589588"/>
            <a:ext cx="5891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traface 2 Text Light" panose="020B0303020202020102" pitchFamily="34" charset="0"/>
              </a:rPr>
              <a:t>Introducing a new delivery form Emulsions….NO tradeoffs. </a:t>
            </a:r>
          </a:p>
        </p:txBody>
      </p:sp>
    </p:spTree>
    <p:extLst>
      <p:ext uri="{BB962C8B-B14F-4D97-AF65-F5344CB8AC3E}">
        <p14:creationId xmlns:p14="http://schemas.microsoft.com/office/powerpoint/2010/main" val="3275676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2102</Words>
  <Application>Microsoft Office PowerPoint</Application>
  <PresentationFormat>Widescreen</PresentationFormat>
  <Paragraphs>130</Paragraphs>
  <Slides>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Neutraface 2 Text</vt:lpstr>
      <vt:lpstr>Neutraface 2 Text Book</vt:lpstr>
      <vt:lpstr>Neutraface 2 Text Demi</vt:lpstr>
      <vt:lpstr>Neutraface 2 Text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Quinlisk, Judith</dc:creator>
  <cp:lastModifiedBy>Quinlisk, Judith</cp:lastModifiedBy>
  <cp:revision>1</cp:revision>
  <dcterms:created xsi:type="dcterms:W3CDTF">2024-10-15T20:46:39Z</dcterms:created>
  <dcterms:modified xsi:type="dcterms:W3CDTF">2024-10-29T21:56:49Z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518e53f-798e-43aa-978d-c3fda1f3a682_Enabled">
    <vt:lpwstr>true</vt:lpwstr>
  </property>
  <property fmtid="{D5CDD505-2E9C-101B-9397-08002B2CF9AE}" pid="3" name="MSIP_Label_a518e53f-798e-43aa-978d-c3fda1f3a682_SetDate">
    <vt:lpwstr>2024-10-15T20:52:08Z</vt:lpwstr>
  </property>
  <property fmtid="{D5CDD505-2E9C-101B-9397-08002B2CF9AE}" pid="4" name="MSIP_Label_a518e53f-798e-43aa-978d-c3fda1f3a682_Method">
    <vt:lpwstr>Privileged</vt:lpwstr>
  </property>
  <property fmtid="{D5CDD505-2E9C-101B-9397-08002B2CF9AE}" pid="5" name="MSIP_Label_a518e53f-798e-43aa-978d-c3fda1f3a682_Name">
    <vt:lpwstr>PG - Internal Use</vt:lpwstr>
  </property>
  <property fmtid="{D5CDD505-2E9C-101B-9397-08002B2CF9AE}" pid="6" name="MSIP_Label_a518e53f-798e-43aa-978d-c3fda1f3a682_SiteId">
    <vt:lpwstr>3596192b-fdf5-4e2c-a6fa-acb706c963d8</vt:lpwstr>
  </property>
  <property fmtid="{D5CDD505-2E9C-101B-9397-08002B2CF9AE}" pid="7" name="MSIP_Label_a518e53f-798e-43aa-978d-c3fda1f3a682_ActionId">
    <vt:lpwstr>6d324b25-fabc-4afa-bf67-042faa9513b9</vt:lpwstr>
  </property>
  <property fmtid="{D5CDD505-2E9C-101B-9397-08002B2CF9AE}" pid="8" name="MSIP_Label_a518e53f-798e-43aa-978d-c3fda1f3a682_ContentBits">
    <vt:lpwstr>1</vt:lpwstr>
  </property>
  <property fmtid="{D5CDD505-2E9C-101B-9397-08002B2CF9AE}" pid="9" name="ClassificationContentMarkingHeaderLocations">
    <vt:lpwstr>Office Theme:8</vt:lpwstr>
  </property>
  <property fmtid="{D5CDD505-2E9C-101B-9397-08002B2CF9AE}" pid="10" name="ClassificationContentMarkingHeaderText">
    <vt:lpwstr>Business Use</vt:lpwstr>
  </property>
</Properties>
</file>