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7.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8.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9.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0.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0.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3.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4.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5.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6.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7.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48.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9.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0.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3.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4.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5.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6.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59.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60.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61.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62.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63.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91"/>
  </p:notesMasterIdLst>
  <p:sldIdLst>
    <p:sldId id="777" r:id="rId6"/>
    <p:sldId id="326" r:id="rId7"/>
    <p:sldId id="276" r:id="rId8"/>
    <p:sldId id="278" r:id="rId9"/>
    <p:sldId id="330" r:id="rId10"/>
    <p:sldId id="617" r:id="rId11"/>
    <p:sldId id="637" r:id="rId12"/>
    <p:sldId id="619" r:id="rId13"/>
    <p:sldId id="331" r:id="rId14"/>
    <p:sldId id="660" r:id="rId15"/>
    <p:sldId id="662" r:id="rId16"/>
    <p:sldId id="661" r:id="rId17"/>
    <p:sldId id="281" r:id="rId18"/>
    <p:sldId id="341" r:id="rId19"/>
    <p:sldId id="343" r:id="rId20"/>
    <p:sldId id="342" r:id="rId21"/>
    <p:sldId id="677" r:id="rId22"/>
    <p:sldId id="334" r:id="rId23"/>
    <p:sldId id="363" r:id="rId24"/>
    <p:sldId id="406" r:id="rId25"/>
    <p:sldId id="407" r:id="rId26"/>
    <p:sldId id="403" r:id="rId27"/>
    <p:sldId id="332" r:id="rId28"/>
    <p:sldId id="338" r:id="rId29"/>
    <p:sldId id="344" r:id="rId30"/>
    <p:sldId id="346" r:id="rId31"/>
    <p:sldId id="347" r:id="rId32"/>
    <p:sldId id="350" r:id="rId33"/>
    <p:sldId id="352" r:id="rId34"/>
    <p:sldId id="663" r:id="rId35"/>
    <p:sldId id="333" r:id="rId36"/>
    <p:sldId id="638" r:id="rId37"/>
    <p:sldId id="381" r:id="rId38"/>
    <p:sldId id="382" r:id="rId39"/>
    <p:sldId id="671" r:id="rId40"/>
    <p:sldId id="383" r:id="rId41"/>
    <p:sldId id="335" r:id="rId42"/>
    <p:sldId id="408" r:id="rId43"/>
    <p:sldId id="409" r:id="rId44"/>
    <p:sldId id="410" r:id="rId45"/>
    <p:sldId id="639" r:id="rId46"/>
    <p:sldId id="386" r:id="rId47"/>
    <p:sldId id="345" r:id="rId48"/>
    <p:sldId id="640" r:id="rId49"/>
    <p:sldId id="643" r:id="rId50"/>
    <p:sldId id="396" r:id="rId51"/>
    <p:sldId id="397" r:id="rId52"/>
    <p:sldId id="392" r:id="rId53"/>
    <p:sldId id="647" r:id="rId54"/>
    <p:sldId id="400" r:id="rId55"/>
    <p:sldId id="650" r:id="rId56"/>
    <p:sldId id="678" r:id="rId57"/>
    <p:sldId id="651" r:id="rId58"/>
    <p:sldId id="679" r:id="rId59"/>
    <p:sldId id="401" r:id="rId60"/>
    <p:sldId id="648" r:id="rId61"/>
    <p:sldId id="388" r:id="rId62"/>
    <p:sldId id="649" r:id="rId63"/>
    <p:sldId id="680" r:id="rId64"/>
    <p:sldId id="390" r:id="rId65"/>
    <p:sldId id="336" r:id="rId66"/>
    <p:sldId id="364" r:id="rId67"/>
    <p:sldId id="654" r:id="rId68"/>
    <p:sldId id="360" r:id="rId69"/>
    <p:sldId id="653" r:id="rId70"/>
    <p:sldId id="361" r:id="rId71"/>
    <p:sldId id="362" r:id="rId72"/>
    <p:sldId id="365" r:id="rId73"/>
    <p:sldId id="655" r:id="rId74"/>
    <p:sldId id="367" r:id="rId75"/>
    <p:sldId id="657" r:id="rId76"/>
    <p:sldId id="368" r:id="rId77"/>
    <p:sldId id="369" r:id="rId78"/>
    <p:sldId id="370" r:id="rId79"/>
    <p:sldId id="656" r:id="rId80"/>
    <p:sldId id="371" r:id="rId81"/>
    <p:sldId id="658" r:id="rId82"/>
    <p:sldId id="372" r:id="rId83"/>
    <p:sldId id="373" r:id="rId84"/>
    <p:sldId id="681" r:id="rId85"/>
    <p:sldId id="618" r:id="rId86"/>
    <p:sldId id="682" r:id="rId87"/>
    <p:sldId id="337" r:id="rId88"/>
    <p:sldId id="379" r:id="rId89"/>
    <p:sldId id="378" r:id="rId90"/>
  </p:sldIdLst>
  <p:sldSz cx="12192000" cy="6858000"/>
  <p:notesSz cx="6858000" cy="9144000"/>
  <p:embeddedFontLst>
    <p:embeddedFont>
      <p:font typeface="Aptos Narrow" panose="020B0004020202020204" pitchFamily="34" charset="0"/>
      <p:regular r:id="rId92"/>
      <p:bold r:id="rId93"/>
      <p:italic r:id="rId94"/>
      <p:boldItalic r:id="rId95"/>
    </p:embeddedFont>
    <p:embeddedFont>
      <p:font typeface="Arial Black" panose="020B0A04020102020204" pitchFamily="34" charset="0"/>
      <p:bold r:id="rId96"/>
    </p:embeddedFont>
    <p:embeddedFont>
      <p:font typeface="F37 Hybrid Medium" panose="020B0604020202020204" charset="0"/>
      <p:regular r:id="rId97"/>
      <p:bold r:id="rId98"/>
      <p:italic r:id="rId99"/>
      <p:boldItalic r:id="rId100"/>
    </p:embeddedFont>
    <p:embeddedFont>
      <p:font typeface="Poppins" panose="00000500000000000000" pitchFamily="2" charset="0"/>
      <p:regular r:id="rId101"/>
      <p:bold r:id="rId102"/>
      <p:italic r:id="rId103"/>
      <p:boldItalic r:id="rId104"/>
    </p:embeddedFont>
    <p:embeddedFont>
      <p:font typeface="Rawline" panose="020B0604020202020204"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37"/>
            <p14:sldId id="619"/>
            <p14:sldId id="331"/>
            <p14:sldId id="660"/>
            <p14:sldId id="662"/>
            <p14:sldId id="661"/>
            <p14:sldId id="281"/>
            <p14:sldId id="341"/>
            <p14:sldId id="343"/>
            <p14:sldId id="342"/>
            <p14:sldId id="677"/>
            <p14:sldId id="334"/>
            <p14:sldId id="363"/>
            <p14:sldId id="406"/>
            <p14:sldId id="407"/>
            <p14:sldId id="403"/>
            <p14:sldId id="332"/>
            <p14:sldId id="338"/>
            <p14:sldId id="344"/>
            <p14:sldId id="346"/>
            <p14:sldId id="347"/>
            <p14:sldId id="350"/>
            <p14:sldId id="352"/>
            <p14:sldId id="663"/>
            <p14:sldId id="333"/>
            <p14:sldId id="638"/>
            <p14:sldId id="381"/>
            <p14:sldId id="382"/>
            <p14:sldId id="671"/>
            <p14:sldId id="383"/>
            <p14:sldId id="335"/>
            <p14:sldId id="408"/>
            <p14:sldId id="409"/>
            <p14:sldId id="410"/>
            <p14:sldId id="639"/>
            <p14:sldId id="386"/>
            <p14:sldId id="345"/>
            <p14:sldId id="640"/>
            <p14:sldId id="643"/>
            <p14:sldId id="396"/>
            <p14:sldId id="397"/>
            <p14:sldId id="392"/>
            <p14:sldId id="647"/>
            <p14:sldId id="400"/>
            <p14:sldId id="650"/>
            <p14:sldId id="678"/>
            <p14:sldId id="651"/>
            <p14:sldId id="679"/>
            <p14:sldId id="401"/>
            <p14:sldId id="648"/>
            <p14:sldId id="388"/>
            <p14:sldId id="649"/>
            <p14:sldId id="680"/>
            <p14:sldId id="390"/>
            <p14:sldId id="336"/>
            <p14:sldId id="364"/>
            <p14:sldId id="654"/>
            <p14:sldId id="360"/>
            <p14:sldId id="653"/>
            <p14:sldId id="361"/>
            <p14:sldId id="362"/>
            <p14:sldId id="365"/>
            <p14:sldId id="655"/>
            <p14:sldId id="367"/>
            <p14:sldId id="657"/>
            <p14:sldId id="368"/>
            <p14:sldId id="369"/>
            <p14:sldId id="370"/>
            <p14:sldId id="656"/>
            <p14:sldId id="371"/>
            <p14:sldId id="658"/>
            <p14:sldId id="372"/>
            <p14:sldId id="373"/>
            <p14:sldId id="681"/>
            <p14:sldId id="618"/>
            <p14:sldId id="682"/>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E7"/>
    <a:srgbClr val="01665E"/>
    <a:srgbClr val="418C86"/>
    <a:srgbClr val="1919FF"/>
    <a:srgbClr val="485F82"/>
    <a:srgbClr val="00007E"/>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0C71D-26FB-44EA-BF6E-56DDAAA498C9}" v="1" dt="2025-05-12T12:19:57.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16.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4.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5.fntdata"/><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Whitelock" userId="e95072b5-c0fc-432b-beaf-4df1d6fb6e5c" providerId="ADAL" clId="{B790C71D-26FB-44EA-BF6E-56DDAAA498C9}"/>
    <pc:docChg chg="modSld">
      <pc:chgData name="Victoria Whitelock" userId="e95072b5-c0fc-432b-beaf-4df1d6fb6e5c" providerId="ADAL" clId="{B790C71D-26FB-44EA-BF6E-56DDAAA498C9}" dt="2025-05-12T12:19:50.920" v="15" actId="20577"/>
      <pc:docMkLst>
        <pc:docMk/>
      </pc:docMkLst>
      <pc:sldChg chg="modSp mod">
        <pc:chgData name="Victoria Whitelock" userId="e95072b5-c0fc-432b-beaf-4df1d6fb6e5c" providerId="ADAL" clId="{B790C71D-26FB-44EA-BF6E-56DDAAA498C9}" dt="2025-05-12T12:19:50.920" v="15" actId="20577"/>
        <pc:sldMkLst>
          <pc:docMk/>
          <pc:sldMk cId="189335306" sldId="326"/>
        </pc:sldMkLst>
        <pc:spChg chg="mod">
          <ac:chgData name="Victoria Whitelock" userId="e95072b5-c0fc-432b-beaf-4df1d6fb6e5c" providerId="ADAL" clId="{B790C71D-26FB-44EA-BF6E-56DDAAA498C9}" dt="2025-05-12T12:19:50.920" v="15" actId="20577"/>
          <ac:spMkLst>
            <pc:docMk/>
            <pc:sldMk cId="189335306" sldId="326"/>
            <ac:spMk id="7" creationId="{A4438FD2-DD47-EB2F-F4E7-3A0EFBDCB86B}"/>
          </ac:spMkLst>
        </pc:spChg>
      </pc:sldChg>
    </pc:docChg>
  </pc:docChgLst>
  <pc:docChgLst>
    <pc:chgData name="Victoria Whitelock" userId="e95072b5-c0fc-432b-beaf-4df1d6fb6e5c" providerId="ADAL" clId="{CA3BFE89-9B60-440F-B6F8-344512FBE535}"/>
    <pc:docChg chg="addSld delSld modSld modSection">
      <pc:chgData name="Victoria Whitelock" userId="e95072b5-c0fc-432b-beaf-4df1d6fb6e5c" providerId="ADAL" clId="{CA3BFE89-9B60-440F-B6F8-344512FBE535}" dt="2025-04-16T15:17:11.396" v="4" actId="729"/>
      <pc:docMkLst>
        <pc:docMk/>
      </pc:docMkLst>
      <pc:sldChg chg="add">
        <pc:chgData name="Victoria Whitelock" userId="e95072b5-c0fc-432b-beaf-4df1d6fb6e5c" providerId="ADAL" clId="{CA3BFE89-9B60-440F-B6F8-344512FBE535}" dt="2025-04-16T15:17:03.659" v="3"/>
        <pc:sldMkLst>
          <pc:docMk/>
          <pc:sldMk cId="3074127566" sldId="617"/>
        </pc:sldMkLst>
      </pc:sldChg>
      <pc:sldChg chg="mod modShow">
        <pc:chgData name="Victoria Whitelock" userId="e95072b5-c0fc-432b-beaf-4df1d6fb6e5c" providerId="ADAL" clId="{CA3BFE89-9B60-440F-B6F8-344512FBE535}" dt="2025-04-16T15:17:11.396" v="4" actId="729"/>
        <pc:sldMkLst>
          <pc:docMk/>
          <pc:sldMk cId="2684428853" sldId="619"/>
        </pc:sldMkLst>
      </pc:sldChg>
      <pc:sldChg chg="del">
        <pc:chgData name="Victoria Whitelock" userId="e95072b5-c0fc-432b-beaf-4df1d6fb6e5c" providerId="ADAL" clId="{CA3BFE89-9B60-440F-B6F8-344512FBE535}" dt="2025-04-16T15:16:33.969" v="0" actId="47"/>
        <pc:sldMkLst>
          <pc:docMk/>
          <pc:sldMk cId="1785926421" sldId="712"/>
        </pc:sldMkLst>
      </pc:sldChg>
      <pc:sldChg chg="del">
        <pc:chgData name="Victoria Whitelock" userId="e95072b5-c0fc-432b-beaf-4df1d6fb6e5c" providerId="ADAL" clId="{CA3BFE89-9B60-440F-B6F8-344512FBE535}" dt="2025-04-16T15:16:34.618" v="1" actId="47"/>
        <pc:sldMkLst>
          <pc:docMk/>
          <pc:sldMk cId="3351901320" sldId="777"/>
        </pc:sldMkLst>
      </pc:sldChg>
      <pc:sldChg chg="add">
        <pc:chgData name="Victoria Whitelock" userId="e95072b5-c0fc-432b-beaf-4df1d6fb6e5c" providerId="ADAL" clId="{CA3BFE89-9B60-440F-B6F8-344512FBE535}" dt="2025-04-16T15:16:41.300" v="2"/>
        <pc:sldMkLst>
          <pc:docMk/>
          <pc:sldMk cId="3656340744" sldId="777"/>
        </pc:sldMkLst>
      </pc:sldChg>
      <pc:sldMasterChg chg="delSldLayout">
        <pc:chgData name="Victoria Whitelock" userId="e95072b5-c0fc-432b-beaf-4df1d6fb6e5c" providerId="ADAL" clId="{CA3BFE89-9B60-440F-B6F8-344512FBE535}" dt="2025-04-16T15:16:34.618" v="1" actId="47"/>
        <pc:sldMasterMkLst>
          <pc:docMk/>
          <pc:sldMasterMk cId="1623297765" sldId="2147483648"/>
        </pc:sldMasterMkLst>
        <pc:sldLayoutChg chg="del">
          <pc:chgData name="Victoria Whitelock" userId="e95072b5-c0fc-432b-beaf-4df1d6fb6e5c" providerId="ADAL" clId="{CA3BFE89-9B60-440F-B6F8-344512FBE535}" dt="2025-04-16T15:16:34.618" v="1" actId="47"/>
          <pc:sldLayoutMkLst>
            <pc:docMk/>
            <pc:sldMasterMk cId="1623297765" sldId="2147483648"/>
            <pc:sldLayoutMk cId="2878486931" sldId="214748377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0.01</c:v>
                </c:pt>
                <c:pt idx="2" formatCode="0%">
                  <c:v>0.02</c:v>
                </c:pt>
                <c:pt idx="4" formatCode="0%">
                  <c:v>0.11</c:v>
                </c:pt>
                <c:pt idx="6" formatCode="0%">
                  <c:v>0.42</c:v>
                </c:pt>
                <c:pt idx="8" formatCode="0%">
                  <c:v>0.43</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Mental health problem</c:v>
                </c:pt>
                <c:pt idx="2">
                  <c:v>An EXISTING physical health problem that you already know you have</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0.44</c:v>
                </c:pt>
                <c:pt idx="1">
                  <c:v>0.3</c:v>
                </c:pt>
                <c:pt idx="2">
                  <c:v>0.27</c:v>
                </c:pt>
                <c:pt idx="3">
                  <c:v>0.23</c:v>
                </c:pt>
                <c:pt idx="4">
                  <c:v>0.15</c:v>
                </c:pt>
                <c:pt idx="5">
                  <c:v>0.12</c:v>
                </c:pt>
                <c:pt idx="6">
                  <c:v>0.18</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3-E14B-4004-B2CB-7ED0C219834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Cancer</c:v>
                </c:pt>
                <c:pt idx="1">
                  <c:v>External and lifestyle factors</c:v>
                </c:pt>
                <c:pt idx="2">
                  <c:v>An EXISTING physical health problem that you already know you have</c:v>
                </c:pt>
                <c:pt idx="3">
                  <c:v>A NEW physical health problem</c:v>
                </c:pt>
                <c:pt idx="4">
                  <c:v>Mental health problem</c:v>
                </c:pt>
                <c:pt idx="5">
                  <c:v>Medication or vaccination side effects</c:v>
                </c:pt>
                <c:pt idx="6">
                  <c:v>Don't know/Prefer not to say</c:v>
                </c:pt>
              </c:strCache>
            </c:strRef>
          </c:cat>
          <c:val>
            <c:numRef>
              <c:f>Sheet1!$B$2:$B$8</c:f>
              <c:numCache>
                <c:formatCode>0%</c:formatCode>
                <c:ptCount val="7"/>
                <c:pt idx="0">
                  <c:v>0.25</c:v>
                </c:pt>
                <c:pt idx="1">
                  <c:v>0.24</c:v>
                </c:pt>
                <c:pt idx="2">
                  <c:v>0.16</c:v>
                </c:pt>
                <c:pt idx="3">
                  <c:v>0.14000000000000001</c:v>
                </c:pt>
                <c:pt idx="4">
                  <c:v>0.1</c:v>
                </c:pt>
                <c:pt idx="5">
                  <c:v>0.08</c:v>
                </c:pt>
                <c:pt idx="6">
                  <c:v>0.31</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c:v>
                </c:pt>
                <c:pt idx="1">
                  <c:v>0.25</c:v>
                </c:pt>
                <c:pt idx="2">
                  <c:v>0.2</c:v>
                </c:pt>
                <c:pt idx="3">
                  <c:v>0.1</c:v>
                </c:pt>
                <c:pt idx="4">
                  <c:v>0.09</c:v>
                </c:pt>
                <c:pt idx="5">
                  <c:v>0.09</c:v>
                </c:pt>
                <c:pt idx="6">
                  <c:v>0.35</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07CE-4F4F-AEB9-14CF283737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 NEW physical health problem</c:v>
                </c:pt>
                <c:pt idx="1">
                  <c:v>External and lifestyle factors</c:v>
                </c:pt>
                <c:pt idx="2">
                  <c:v>An EXISTING physical health problem that you already know you have</c:v>
                </c:pt>
                <c:pt idx="3">
                  <c:v>Mental health problem</c:v>
                </c:pt>
                <c:pt idx="4">
                  <c:v>Medication or vaccination side effects</c:v>
                </c:pt>
                <c:pt idx="5">
                  <c:v>Cancer</c:v>
                </c:pt>
                <c:pt idx="6">
                  <c:v>Don't know/Prefer not to say</c:v>
                </c:pt>
              </c:strCache>
            </c:strRef>
          </c:cat>
          <c:val>
            <c:numRef>
              <c:f>Sheet1!$B$2:$B$8</c:f>
              <c:numCache>
                <c:formatCode>0%</c:formatCode>
                <c:ptCount val="7"/>
                <c:pt idx="0">
                  <c:v>0.27</c:v>
                </c:pt>
                <c:pt idx="1">
                  <c:v>0.27</c:v>
                </c:pt>
                <c:pt idx="2">
                  <c:v>0.25</c:v>
                </c:pt>
                <c:pt idx="3">
                  <c:v>0.18</c:v>
                </c:pt>
                <c:pt idx="4">
                  <c:v>0.11</c:v>
                </c:pt>
                <c:pt idx="5">
                  <c:v>0.1</c:v>
                </c:pt>
                <c:pt idx="6">
                  <c:v>0.24</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0.15</c:v>
                </c:pt>
                <c:pt idx="1">
                  <c:v>0.24</c:v>
                </c:pt>
                <c:pt idx="2">
                  <c:v>0.36</c:v>
                </c:pt>
                <c:pt idx="3">
                  <c:v>0.5</c:v>
                </c:pt>
                <c:pt idx="4">
                  <c:v>0.19</c:v>
                </c:pt>
                <c:pt idx="5">
                  <c:v>0.02</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0.12</c:v>
                </c:pt>
                <c:pt idx="1">
                  <c:v>0.24</c:v>
                </c:pt>
                <c:pt idx="2">
                  <c:v>0.31</c:v>
                </c:pt>
                <c:pt idx="3">
                  <c:v>0.47</c:v>
                </c:pt>
                <c:pt idx="4">
                  <c:v>0.18</c:v>
                </c:pt>
                <c:pt idx="5">
                  <c:v>0.02</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0.18</c:v>
                </c:pt>
                <c:pt idx="1">
                  <c:v>0.2</c:v>
                </c:pt>
                <c:pt idx="2">
                  <c:v>0.26</c:v>
                </c:pt>
                <c:pt idx="3">
                  <c:v>0.37</c:v>
                </c:pt>
                <c:pt idx="4">
                  <c:v>0.1</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0.11</c:v>
                </c:pt>
                <c:pt idx="1">
                  <c:v>0.1</c:v>
                </c:pt>
                <c:pt idx="2">
                  <c:v>0.3</c:v>
                </c:pt>
                <c:pt idx="3">
                  <c:v>0.39</c:v>
                </c:pt>
                <c:pt idx="4">
                  <c:v>0.14000000000000001</c:v>
                </c:pt>
                <c:pt idx="5">
                  <c:v>7.0000000000000007E-2</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0.17</c:v>
                </c:pt>
                <c:pt idx="1">
                  <c:v>0.25</c:v>
                </c:pt>
                <c:pt idx="2">
                  <c:v>0.22</c:v>
                </c:pt>
                <c:pt idx="3">
                  <c:v>0.3</c:v>
                </c:pt>
                <c:pt idx="4">
                  <c:v>0.09</c:v>
                </c:pt>
                <c:pt idx="5">
                  <c:v>0.01</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81670309381089"/>
          <c:y val="0"/>
          <c:w val="0.65670598404600944"/>
          <c:h val="0.94039807306418277"/>
        </c:manualLayout>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Sheet1!$B$3:$B$13</c:f>
              <c:numCache>
                <c:formatCode>0%</c:formatCode>
                <c:ptCount val="11"/>
                <c:pt idx="0">
                  <c:v>0.01</c:v>
                </c:pt>
                <c:pt idx="1">
                  <c:v>0.03</c:v>
                </c:pt>
                <c:pt idx="2">
                  <c:v>0.02</c:v>
                </c:pt>
                <c:pt idx="3">
                  <c:v>0.02</c:v>
                </c:pt>
                <c:pt idx="4">
                  <c:v>7.0000000000000007E-2</c:v>
                </c:pt>
                <c:pt idx="5">
                  <c:v>0.04</c:v>
                </c:pt>
                <c:pt idx="6">
                  <c:v>0.09</c:v>
                </c:pt>
                <c:pt idx="8">
                  <c:v>0.19</c:v>
                </c:pt>
                <c:pt idx="9">
                  <c:v>0.05</c:v>
                </c:pt>
                <c:pt idx="10">
                  <c:v>0.56999999999999995</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Sheet1!$C$3:$C$13</c:f>
              <c:numCache>
                <c:formatCode>0%</c:formatCode>
                <c:ptCount val="11"/>
                <c:pt idx="0">
                  <c:v>0.01</c:v>
                </c:pt>
                <c:pt idx="1">
                  <c:v>0.01</c:v>
                </c:pt>
                <c:pt idx="2">
                  <c:v>0.01</c:v>
                </c:pt>
                <c:pt idx="3">
                  <c:v>0.02</c:v>
                </c:pt>
                <c:pt idx="4">
                  <c:v>0.04</c:v>
                </c:pt>
                <c:pt idx="5">
                  <c:v>0.01</c:v>
                </c:pt>
                <c:pt idx="6">
                  <c:v>0.03</c:v>
                </c:pt>
                <c:pt idx="8">
                  <c:v>0.25</c:v>
                </c:pt>
                <c:pt idx="9">
                  <c:v>0.08</c:v>
                </c:pt>
                <c:pt idx="10">
                  <c:v>0.45</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120E-4AD2-8BF1-F8BAD8027C1C}"/>
                </c:ext>
              </c:extLst>
            </c:dLbl>
            <c:dLbl>
              <c:idx val="1"/>
              <c:delete val="1"/>
              <c:extLst>
                <c:ext xmlns:c15="http://schemas.microsoft.com/office/drawing/2012/chart" uri="{CE6537A1-D6FC-4f65-9D91-7224C49458BB}"/>
                <c:ext xmlns:c16="http://schemas.microsoft.com/office/drawing/2014/chart" uri="{C3380CC4-5D6E-409C-BE32-E72D297353CC}">
                  <c16:uniqueId val="{00000000-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Sheet1!$D$3:$D$13</c:f>
              <c:numCache>
                <c:formatCode>0%</c:formatCode>
                <c:ptCount val="11"/>
                <c:pt idx="0">
                  <c:v>0.01</c:v>
                </c:pt>
                <c:pt idx="1">
                  <c:v>0</c:v>
                </c:pt>
                <c:pt idx="2">
                  <c:v>0.02</c:v>
                </c:pt>
                <c:pt idx="3">
                  <c:v>0.03</c:v>
                </c:pt>
                <c:pt idx="4">
                  <c:v>0.05</c:v>
                </c:pt>
                <c:pt idx="5">
                  <c:v>0.05</c:v>
                </c:pt>
                <c:pt idx="6">
                  <c:v>0.04</c:v>
                </c:pt>
                <c:pt idx="8">
                  <c:v>0.18</c:v>
                </c:pt>
                <c:pt idx="9">
                  <c:v>0.09</c:v>
                </c:pt>
                <c:pt idx="10">
                  <c:v>0.56999999999999995</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dLbl>
              <c:idx val="0"/>
              <c:layout>
                <c:manualLayout>
                  <c:x val="-1.1343011691072867E-3"/>
                  <c:y val="8.06630203876303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Sheet1!$E$3:$E$13</c:f>
              <c:numCache>
                <c:formatCode>0%</c:formatCode>
                <c:ptCount val="11"/>
                <c:pt idx="0">
                  <c:v>0.01</c:v>
                </c:pt>
                <c:pt idx="1">
                  <c:v>0.01</c:v>
                </c:pt>
                <c:pt idx="2">
                  <c:v>0.01</c:v>
                </c:pt>
                <c:pt idx="3">
                  <c:v>0.02</c:v>
                </c:pt>
                <c:pt idx="4">
                  <c:v>0.04</c:v>
                </c:pt>
                <c:pt idx="5">
                  <c:v>0.04</c:v>
                </c:pt>
                <c:pt idx="6">
                  <c:v>0.05</c:v>
                </c:pt>
                <c:pt idx="8">
                  <c:v>0.33</c:v>
                </c:pt>
                <c:pt idx="9">
                  <c:v>0.08</c:v>
                </c:pt>
                <c:pt idx="10">
                  <c:v>0.53</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120E-4AD2-8BF1-F8BAD8027C1C}"/>
                </c:ext>
              </c:extLst>
            </c:dLbl>
            <c:dLbl>
              <c:idx val="8"/>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C6-49C3-AA80-CCF9AC7FA0BA}"/>
                </c:ext>
              </c:extLst>
            </c:dLbl>
            <c:dLbl>
              <c:idx val="10"/>
              <c:layout>
                <c:manualLayout>
                  <c:x val="-4.53720467642898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79-4533-95AB-C51B5272FF6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Sheet1!$F$3:$F$13</c:f>
              <c:numCache>
                <c:formatCode>0%</c:formatCode>
                <c:ptCount val="11"/>
                <c:pt idx="0">
                  <c:v>0.01</c:v>
                </c:pt>
                <c:pt idx="1">
                  <c:v>0.01</c:v>
                </c:pt>
                <c:pt idx="2">
                  <c:v>0.02</c:v>
                </c:pt>
                <c:pt idx="3">
                  <c:v>0.03</c:v>
                </c:pt>
                <c:pt idx="4">
                  <c:v>0.04</c:v>
                </c:pt>
                <c:pt idx="5">
                  <c:v>0.04</c:v>
                </c:pt>
                <c:pt idx="6">
                  <c:v>0.06</c:v>
                </c:pt>
                <c:pt idx="8">
                  <c:v>0.25</c:v>
                </c:pt>
                <c:pt idx="9">
                  <c:v>0.09</c:v>
                </c:pt>
                <c:pt idx="10">
                  <c:v>0.57999999999999996</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0.61</c:v>
                </c:pt>
                <c:pt idx="1">
                  <c:v>0.49</c:v>
                </c:pt>
                <c:pt idx="2">
                  <c:v>0.59</c:v>
                </c:pt>
                <c:pt idx="3">
                  <c:v>0.52</c:v>
                </c:pt>
                <c:pt idx="4">
                  <c:v>0.57999999999999996</c:v>
                </c:pt>
              </c:numCache>
            </c:numRef>
          </c:val>
          <c:extLst>
            <c:ext xmlns:c16="http://schemas.microsoft.com/office/drawing/2014/chart" uri="{C3380CC4-5D6E-409C-BE32-E72D297353CC}">
              <c16:uniqueId val="{00000000-D488-4553-A8E4-C8B3F010E4DC}"/>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0.25890000000000002</c:v>
                </c:pt>
                <c:pt idx="1">
                  <c:v>0.37880000000000003</c:v>
                </c:pt>
                <c:pt idx="2">
                  <c:v>0.3009</c:v>
                </c:pt>
                <c:pt idx="3">
                  <c:v>0.38140000000000002</c:v>
                </c:pt>
                <c:pt idx="4">
                  <c:v>0.34100000000000003</c:v>
                </c:pt>
              </c:numCache>
            </c:numRef>
          </c:val>
          <c:extLst>
            <c:ext xmlns:c16="http://schemas.microsoft.com/office/drawing/2014/chart" uri="{C3380CC4-5D6E-409C-BE32-E72D297353CC}">
              <c16:uniqueId val="{00000000-2571-4364-873B-A754228675CD}"/>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0.13</c:v>
                </c:pt>
                <c:pt idx="1">
                  <c:v>0.14000000000000001</c:v>
                </c:pt>
                <c:pt idx="2">
                  <c:v>0.11</c:v>
                </c:pt>
                <c:pt idx="3">
                  <c:v>0.1</c:v>
                </c:pt>
                <c:pt idx="4">
                  <c:v>0.08</c:v>
                </c:pt>
              </c:numCache>
            </c:numRef>
          </c:val>
          <c:extLst>
            <c:ext xmlns:c16="http://schemas.microsoft.com/office/drawing/2014/chart" uri="{C3380CC4-5D6E-409C-BE32-E72D297353CC}">
              <c16:uniqueId val="{00000001-2571-4364-873B-A754228675CD}"/>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All</c:v>
                </c:pt>
                <c:pt idx="2">
                  <c:v>Male</c:v>
                </c:pt>
                <c:pt idx="3">
                  <c:v>Female</c:v>
                </c:pt>
                <c:pt idx="5">
                  <c:v>18-29</c:v>
                </c:pt>
                <c:pt idx="6">
                  <c:v>30-49</c:v>
                </c:pt>
                <c:pt idx="7">
                  <c:v>50+</c:v>
                </c:pt>
                <c:pt idx="9">
                  <c:v>ABC1</c:v>
                </c:pt>
                <c:pt idx="10">
                  <c:v>C2DE</c:v>
                </c:pt>
                <c:pt idx="12">
                  <c:v>C2DE 50+</c:v>
                </c:pt>
                <c:pt idx="13">
                  <c:v>All not C2DE 50+</c:v>
                </c:pt>
                <c:pt idx="15">
                  <c:v>Living 
without a disability</c:v>
                </c:pt>
                <c:pt idx="16">
                  <c:v>Living 
with a disability </c:v>
                </c:pt>
                <c:pt idx="18">
                  <c:v>Urban</c:v>
                </c:pt>
                <c:pt idx="19">
                  <c:v>Town</c:v>
                </c:pt>
                <c:pt idx="20">
                  <c:v>Rural</c:v>
                </c:pt>
              </c:strCache>
            </c:strRef>
          </c:cat>
          <c:val>
            <c:numRef>
              <c:f>Sheet1!$B$2:$B$22</c:f>
              <c:numCache>
                <c:formatCode>General</c:formatCode>
                <c:ptCount val="21"/>
                <c:pt idx="0" formatCode="0%">
                  <c:v>0.57999999999999996</c:v>
                </c:pt>
                <c:pt idx="2" formatCode="0%">
                  <c:v>0.56999999999999995</c:v>
                </c:pt>
                <c:pt idx="3" formatCode="0%">
                  <c:v>0.59</c:v>
                </c:pt>
                <c:pt idx="5" formatCode="0%">
                  <c:v>0.57999999999999996</c:v>
                </c:pt>
                <c:pt idx="6" formatCode="0%">
                  <c:v>0.43</c:v>
                </c:pt>
                <c:pt idx="7" formatCode="0%">
                  <c:v>0.66</c:v>
                </c:pt>
                <c:pt idx="9" formatCode="0%">
                  <c:v>0.56999999999999995</c:v>
                </c:pt>
                <c:pt idx="10" formatCode="0%">
                  <c:v>0.59</c:v>
                </c:pt>
                <c:pt idx="12" formatCode="0%">
                  <c:v>0.62</c:v>
                </c:pt>
                <c:pt idx="13" formatCode="0%">
                  <c:v>0.56000000000000005</c:v>
                </c:pt>
                <c:pt idx="15" formatCode="0%">
                  <c:v>0.5</c:v>
                </c:pt>
                <c:pt idx="16" formatCode="0%">
                  <c:v>0.67</c:v>
                </c:pt>
                <c:pt idx="18" formatCode="0%">
                  <c:v>0.57999999999999996</c:v>
                </c:pt>
                <c:pt idx="19" formatCode="0%">
                  <c:v>0.61</c:v>
                </c:pt>
                <c:pt idx="20" formatCode="0%">
                  <c:v>0.56000000000000005</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v>
                </c:pt>
                <c:pt idx="1">
                  <c:v>Betsi Cadwaladr</c:v>
                </c:pt>
                <c:pt idx="2">
                  <c:v>Hywel Dda</c:v>
                </c:pt>
                <c:pt idx="3">
                  <c:v>Swansea Bay</c:v>
                </c:pt>
                <c:pt idx="4">
                  <c:v>Cwm Taf Morgannwg</c:v>
                </c:pt>
                <c:pt idx="5">
                  <c:v>Aneurin Bevan</c:v>
                </c:pt>
                <c:pt idx="6">
                  <c:v>Cardiff and Vale</c:v>
                </c:pt>
              </c:strCache>
            </c:strRef>
          </c:cat>
          <c:val>
            <c:numRef>
              <c:f>Sheet1!$B$2:$B$8</c:f>
              <c:numCache>
                <c:formatCode>0%</c:formatCode>
                <c:ptCount val="7"/>
                <c:pt idx="0">
                  <c:v>0.57999999999999996</c:v>
                </c:pt>
                <c:pt idx="1">
                  <c:v>0.56000000000000005</c:v>
                </c:pt>
                <c:pt idx="2">
                  <c:v>0.56999999999999995</c:v>
                </c:pt>
                <c:pt idx="3">
                  <c:v>0.59</c:v>
                </c:pt>
                <c:pt idx="4">
                  <c:v>0.65</c:v>
                </c:pt>
                <c:pt idx="5">
                  <c:v>0.55000000000000004</c:v>
                </c:pt>
                <c:pt idx="6">
                  <c:v>0.61</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7.0000000000000007E-2</c:v>
                </c:pt>
                <c:pt idx="1">
                  <c:v>3.8300000000000001E-2</c:v>
                </c:pt>
                <c:pt idx="2">
                  <c:v>8.7099999999999997E-2</c:v>
                </c:pt>
                <c:pt idx="3">
                  <c:v>7.9200000000000007E-2</c:v>
                </c:pt>
                <c:pt idx="4">
                  <c:v>7.8399999999999997E-2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0.08</c:v>
                </c:pt>
                <c:pt idx="1">
                  <c:v>9.69E-2</c:v>
                </c:pt>
                <c:pt idx="2">
                  <c:v>8.5000000000000006E-2</c:v>
                </c:pt>
                <c:pt idx="3">
                  <c:v>3.78E-2</c:v>
                </c:pt>
                <c:pt idx="4">
                  <c:v>8.9200000000000002E-2</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0.28000000000000003</c:v>
                </c:pt>
                <c:pt idx="1">
                  <c:v>0.31590000000000001</c:v>
                </c:pt>
                <c:pt idx="2">
                  <c:v>0.29239999999999999</c:v>
                </c:pt>
                <c:pt idx="3">
                  <c:v>0.27979999999999999</c:v>
                </c:pt>
                <c:pt idx="4">
                  <c:v>0.31419999999999998</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c:v>
                </c:pt>
                <c:pt idx="1">
                  <c:v>0.1007</c:v>
                </c:pt>
                <c:pt idx="2">
                  <c:v>0.14280000000000001</c:v>
                </c:pt>
                <c:pt idx="3">
                  <c:v>6.7400000000000002E-2</c:v>
                </c:pt>
                <c:pt idx="4">
                  <c:v>9.4799999999999995E-2</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0.4</c:v>
                </c:pt>
                <c:pt idx="1">
                  <c:v>0.35899999999999999</c:v>
                </c:pt>
                <c:pt idx="2">
                  <c:v>0.32600000000000001</c:v>
                </c:pt>
                <c:pt idx="3">
                  <c:v>0.42949999999999999</c:v>
                </c:pt>
                <c:pt idx="4">
                  <c:v>0.33429999999999999</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0.01</c:v>
                </c:pt>
                <c:pt idx="2" formatCode="0%">
                  <c:v>0.01</c:v>
                </c:pt>
                <c:pt idx="4" formatCode="0%">
                  <c:v>0.55000000000000004</c:v>
                </c:pt>
                <c:pt idx="6" formatCode="0%">
                  <c:v>0.28999999999999998</c:v>
                </c:pt>
                <c:pt idx="8" formatCode="0%">
                  <c:v>0.02</c:v>
                </c:pt>
                <c:pt idx="10" formatCode="0%">
                  <c:v>0.01</c:v>
                </c:pt>
                <c:pt idx="12" formatCode="0%">
                  <c:v>0.02</c:v>
                </c:pt>
                <c:pt idx="14" formatCode="0%">
                  <c:v>0.09</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0.57999999999999996</c:v>
                </c:pt>
                <c:pt idx="1">
                  <c:v>0.55000000000000004</c:v>
                </c:pt>
                <c:pt idx="2">
                  <c:v>0.49</c:v>
                </c:pt>
                <c:pt idx="3">
                  <c:v>0.54</c:v>
                </c:pt>
                <c:pt idx="4">
                  <c:v>0.52</c:v>
                </c:pt>
              </c:numCache>
            </c:numRef>
          </c:val>
          <c:extLst>
            <c:ext xmlns:c16="http://schemas.microsoft.com/office/drawing/2014/chart" uri="{C3380CC4-5D6E-409C-BE32-E72D297353CC}">
              <c16:uniqueId val="{00000000-858D-45FE-BB3B-6DAAB3823D45}"/>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0.35049999999999998</c:v>
                </c:pt>
                <c:pt idx="1">
                  <c:v>0.38869999999999999</c:v>
                </c:pt>
                <c:pt idx="2">
                  <c:v>0.40539999999999998</c:v>
                </c:pt>
                <c:pt idx="3">
                  <c:v>0.38979999999999998</c:v>
                </c:pt>
                <c:pt idx="4">
                  <c:v>0.39979999999999999</c:v>
                </c:pt>
              </c:numCache>
            </c:numRef>
          </c:val>
          <c:extLst>
            <c:ext xmlns:c16="http://schemas.microsoft.com/office/drawing/2014/chart" uri="{C3380CC4-5D6E-409C-BE32-E72D297353CC}">
              <c16:uniqueId val="{00000001-858D-45FE-BB3B-6DAAB3823D45}"/>
            </c:ext>
          </c:extLst>
        </c:ser>
        <c:ser>
          <c:idx val="2"/>
          <c:order val="2"/>
          <c:tx>
            <c:strRef>
              <c:f>Sheet1!$D$1</c:f>
              <c:strCache>
                <c:ptCount val="1"/>
                <c:pt idx="0">
                  <c:v>Don’t know / Prefer not to say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6.7299999999999999E-2</c:v>
                </c:pt>
                <c:pt idx="1">
                  <c:v>5.7200000000000001E-2</c:v>
                </c:pt>
                <c:pt idx="2">
                  <c:v>0.1021</c:v>
                </c:pt>
                <c:pt idx="3">
                  <c:v>7.4499999999999997E-2</c:v>
                </c:pt>
                <c:pt idx="4">
                  <c:v>7.8600000000000003E-2</c:v>
                </c:pt>
              </c:numCache>
            </c:numRef>
          </c:val>
          <c:extLst>
            <c:ext xmlns:c16="http://schemas.microsoft.com/office/drawing/2014/chart" uri="{C3380CC4-5D6E-409C-BE32-E72D297353CC}">
              <c16:uniqueId val="{00000000-17B4-4601-BE9D-C8F57B59AA9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All</c:v>
                </c:pt>
                <c:pt idx="2">
                  <c:v>Male</c:v>
                </c:pt>
                <c:pt idx="3">
                  <c:v>Female</c:v>
                </c:pt>
                <c:pt idx="5">
                  <c:v>30-49</c:v>
                </c:pt>
                <c:pt idx="6">
                  <c:v>50+</c:v>
                </c:pt>
                <c:pt idx="8">
                  <c:v>ABC1</c:v>
                </c:pt>
                <c:pt idx="9">
                  <c:v>C2DE</c:v>
                </c:pt>
                <c:pt idx="11">
                  <c:v>50+ C2DE</c:v>
                </c:pt>
                <c:pt idx="12">
                  <c:v>All who are not 50+ C2DE</c:v>
                </c:pt>
                <c:pt idx="14">
                  <c:v>Living 
without a disability</c:v>
                </c:pt>
                <c:pt idx="15">
                  <c:v>Living 
with a disability </c:v>
                </c:pt>
              </c:strCache>
            </c:strRef>
          </c:cat>
          <c:val>
            <c:numRef>
              <c:f>Sheet1!$B$2:$B$17</c:f>
              <c:numCache>
                <c:formatCode>General</c:formatCode>
                <c:ptCount val="16"/>
                <c:pt idx="0" formatCode="0%">
                  <c:v>0.52</c:v>
                </c:pt>
                <c:pt idx="2" formatCode="0%">
                  <c:v>0.47</c:v>
                </c:pt>
                <c:pt idx="3" formatCode="0%">
                  <c:v>0.56000000000000005</c:v>
                </c:pt>
                <c:pt idx="5" formatCode="0%">
                  <c:v>0.4</c:v>
                </c:pt>
                <c:pt idx="6" formatCode="0%">
                  <c:v>0.55000000000000004</c:v>
                </c:pt>
                <c:pt idx="8" formatCode="0%">
                  <c:v>0.41</c:v>
                </c:pt>
                <c:pt idx="9" formatCode="0%">
                  <c:v>0.61</c:v>
                </c:pt>
                <c:pt idx="11" formatCode="0%">
                  <c:v>0.63</c:v>
                </c:pt>
                <c:pt idx="12" formatCode="0%">
                  <c:v>0.45</c:v>
                </c:pt>
                <c:pt idx="14" formatCode="0%">
                  <c:v>0.43</c:v>
                </c:pt>
                <c:pt idx="15" formatCode="0%">
                  <c:v>0.57999999999999996</c:v>
                </c:pt>
              </c:numCache>
            </c:numRef>
          </c:val>
          <c:extLst>
            <c:ext xmlns:c16="http://schemas.microsoft.com/office/drawing/2014/chart" uri="{C3380CC4-5D6E-409C-BE32-E72D297353CC}">
              <c16:uniqueId val="{00000000-B54B-46B4-BCB9-F736275EF453}"/>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0.35049999999999998</c:v>
                </c:pt>
                <c:pt idx="1">
                  <c:v>3.15E-2</c:v>
                </c:pt>
                <c:pt idx="2">
                  <c:v>0.13489999999999999</c:v>
                </c:pt>
                <c:pt idx="3">
                  <c:v>8.1299999999999997E-2</c:v>
                </c:pt>
                <c:pt idx="4">
                  <c:v>0.19500000000000001</c:v>
                </c:pt>
                <c:pt idx="5">
                  <c:v>0.13950000000000001</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0.38869999999999999</c:v>
                </c:pt>
                <c:pt idx="1">
                  <c:v>3.3399999999999999E-2</c:v>
                </c:pt>
                <c:pt idx="2">
                  <c:v>0.13120000000000001</c:v>
                </c:pt>
                <c:pt idx="3">
                  <c:v>9.7600000000000006E-2</c:v>
                </c:pt>
                <c:pt idx="4">
                  <c:v>0.21010000000000001</c:v>
                </c:pt>
                <c:pt idx="5">
                  <c:v>8.1799999999999998E-2</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0.40539999999999998</c:v>
                </c:pt>
                <c:pt idx="1">
                  <c:v>4.7899999999999998E-2</c:v>
                </c:pt>
                <c:pt idx="2">
                  <c:v>0.11260000000000001</c:v>
                </c:pt>
                <c:pt idx="3">
                  <c:v>0.12590000000000001</c:v>
                </c:pt>
                <c:pt idx="4">
                  <c:v>7.6100000000000001E-2</c:v>
                </c:pt>
                <c:pt idx="5">
                  <c:v>0.13009999999999999</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0.38979999999999998</c:v>
                </c:pt>
                <c:pt idx="1">
                  <c:v>3.6400000000000002E-2</c:v>
                </c:pt>
                <c:pt idx="2">
                  <c:v>0.1636</c:v>
                </c:pt>
                <c:pt idx="3">
                  <c:v>8.5800000000000001E-2</c:v>
                </c:pt>
                <c:pt idx="4">
                  <c:v>0.13639999999999999</c:v>
                </c:pt>
                <c:pt idx="5">
                  <c:v>0.1135</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0.39979999999999999</c:v>
                </c:pt>
                <c:pt idx="1">
                  <c:v>3.6799999999999999E-2</c:v>
                </c:pt>
                <c:pt idx="2">
                  <c:v>0.12790000000000001</c:v>
                </c:pt>
                <c:pt idx="3">
                  <c:v>0.1008</c:v>
                </c:pt>
                <c:pt idx="4">
                  <c:v>0.1323</c:v>
                </c:pt>
                <c:pt idx="5">
                  <c:v>0.12379999999999999</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8"/>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F6-4636-8DDA-9A6B4FDC14AE}"/>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Prefer not to say</c:v>
                </c:pt>
                <c:pt idx="1">
                  <c:v>Don't know/not sure</c:v>
                </c:pt>
                <c:pt idx="2">
                  <c:v>Someone else</c:v>
                </c:pt>
                <c:pt idx="3">
                  <c:v>Healthcare assistant</c:v>
                </c:pt>
                <c:pt idx="4">
                  <c:v>General practice physiotherapist</c:v>
                </c:pt>
                <c:pt idx="5">
                  <c:v>Physician associate</c:v>
                </c:pt>
                <c:pt idx="6">
                  <c:v>General practice dietician</c:v>
                </c:pt>
                <c:pt idx="7">
                  <c:v>General practice paramedic</c:v>
                </c:pt>
                <c:pt idx="8">
                  <c:v>General practice pharmacist</c:v>
                </c:pt>
                <c:pt idx="9">
                  <c:v>Nurse or advanced nurse practitioner</c:v>
                </c:pt>
                <c:pt idx="10">
                  <c:v>GP or doctor</c:v>
                </c:pt>
              </c:strCache>
            </c:strRef>
          </c:cat>
          <c:val>
            <c:numRef>
              <c:f>Sheet1!$B$2:$B$12</c:f>
              <c:numCache>
                <c:formatCode>0%</c:formatCode>
                <c:ptCount val="11"/>
                <c:pt idx="0">
                  <c:v>1.1999999999999999E-3</c:v>
                </c:pt>
                <c:pt idx="1">
                  <c:v>0.02</c:v>
                </c:pt>
                <c:pt idx="2">
                  <c:v>0.02</c:v>
                </c:pt>
                <c:pt idx="3">
                  <c:v>0</c:v>
                </c:pt>
                <c:pt idx="4">
                  <c:v>0</c:v>
                </c:pt>
                <c:pt idx="5">
                  <c:v>0.01</c:v>
                </c:pt>
                <c:pt idx="6">
                  <c:v>0.01</c:v>
                </c:pt>
                <c:pt idx="7">
                  <c:v>0.01</c:v>
                </c:pt>
                <c:pt idx="8">
                  <c:v>0.01</c:v>
                </c:pt>
                <c:pt idx="9">
                  <c:v>0.13</c:v>
                </c:pt>
                <c:pt idx="10">
                  <c:v>0.8</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0</c:v>
                </c:pt>
                <c:pt idx="1">
                  <c:v>0.02</c:v>
                </c:pt>
                <c:pt idx="2">
                  <c:v>0.17</c:v>
                </c:pt>
                <c:pt idx="3">
                  <c:v>0.16</c:v>
                </c:pt>
                <c:pt idx="4">
                  <c:v>0.42</c:v>
                </c:pt>
                <c:pt idx="5">
                  <c:v>0.22</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0</c:v>
                </c:pt>
                <c:pt idx="1">
                  <c:v>0.03</c:v>
                </c:pt>
                <c:pt idx="2">
                  <c:v>0.09</c:v>
                </c:pt>
                <c:pt idx="3">
                  <c:v>0.06</c:v>
                </c:pt>
                <c:pt idx="4">
                  <c:v>0.28999999999999998</c:v>
                </c:pt>
                <c:pt idx="5">
                  <c:v>0.53</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0</c:v>
                </c:pt>
                <c:pt idx="1">
                  <c:v>0.03</c:v>
                </c:pt>
                <c:pt idx="2">
                  <c:v>0.11</c:v>
                </c:pt>
                <c:pt idx="3">
                  <c:v>0.08</c:v>
                </c:pt>
                <c:pt idx="4">
                  <c:v>0.31</c:v>
                </c:pt>
                <c:pt idx="5">
                  <c:v>0.47</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1018871890659014"/>
          <c:y val="0.90303951470244936"/>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340-493C-B064-E2DC731DD406}"/>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didn't get a response from the GP surgery/practice after completing the online request form</c:v>
                </c:pt>
                <c:pt idx="2">
                  <c:v>I could not get an appointment at a convenient day or time</c:v>
                </c:pt>
                <c:pt idx="3">
                  <c:v>I requested a call back when I reached the front of the queue but wasn't called back</c:v>
                </c:pt>
                <c:pt idx="4">
                  <c:v>I could not get through to my GP surgery/practice on the phone </c:v>
                </c:pt>
                <c:pt idx="5">
                  <c:v>There were no appointments available</c:v>
                </c:pt>
              </c:strCache>
            </c:strRef>
          </c:cat>
          <c:val>
            <c:numRef>
              <c:f>Sheet1!$B$4:$B$9</c:f>
              <c:numCache>
                <c:formatCode>0%</c:formatCode>
                <c:ptCount val="6"/>
                <c:pt idx="0">
                  <c:v>0.13</c:v>
                </c:pt>
                <c:pt idx="1">
                  <c:v>0.04</c:v>
                </c:pt>
                <c:pt idx="2">
                  <c:v>0.05</c:v>
                </c:pt>
                <c:pt idx="3">
                  <c:v>7.0000000000000007E-2</c:v>
                </c:pt>
                <c:pt idx="4">
                  <c:v>0.24</c:v>
                </c:pt>
                <c:pt idx="5">
                  <c:v>0.45</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8158678909"/>
          <c:y val="6.9427259257255181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Called 999</c:v>
                </c:pt>
                <c:pt idx="3">
                  <c:v>Visited a mobile unit </c:v>
                </c:pt>
                <c:pt idx="4">
                  <c:v>Went to a walk-in service </c:v>
                </c:pt>
                <c:pt idx="5">
                  <c:v>Went to A&amp;E</c:v>
                </c:pt>
                <c:pt idx="6">
                  <c:v>Went for private healthcare</c:v>
                </c:pt>
                <c:pt idx="7">
                  <c:v>Went to a community pharmacy</c:v>
                </c:pt>
                <c:pt idx="8">
                  <c:v>Looked for information using a phone app</c:v>
                </c:pt>
                <c:pt idx="9">
                  <c:v>Called NHS 111</c:v>
                </c:pt>
                <c:pt idx="10">
                  <c:v>Spoke to a family member or friend about my health concern</c:v>
                </c:pt>
                <c:pt idx="11">
                  <c:v>Looked for information about my health concern online</c:v>
                </c:pt>
              </c:strCache>
            </c:strRef>
          </c:cat>
          <c:val>
            <c:numRef>
              <c:f>Sheet1!$B$4:$B$15</c:f>
              <c:numCache>
                <c:formatCode>0%</c:formatCode>
                <c:ptCount val="12"/>
                <c:pt idx="0">
                  <c:v>0.31</c:v>
                </c:pt>
                <c:pt idx="1">
                  <c:v>7.0000000000000007E-2</c:v>
                </c:pt>
                <c:pt idx="2">
                  <c:v>0.01</c:v>
                </c:pt>
                <c:pt idx="3">
                  <c:v>0.02</c:v>
                </c:pt>
                <c:pt idx="4">
                  <c:v>0.04</c:v>
                </c:pt>
                <c:pt idx="5">
                  <c:v>0.08</c:v>
                </c:pt>
                <c:pt idx="6">
                  <c:v>0.09</c:v>
                </c:pt>
                <c:pt idx="7">
                  <c:v>0.09</c:v>
                </c:pt>
                <c:pt idx="8">
                  <c:v>0.09</c:v>
                </c:pt>
                <c:pt idx="9">
                  <c:v>0.09</c:v>
                </c:pt>
                <c:pt idx="10">
                  <c:v>0.17</c:v>
                </c:pt>
                <c:pt idx="11">
                  <c:v>0.23</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looked up my symptom online and it said it might be serious</c:v>
                </c:pt>
                <c:pt idx="1">
                  <c:v>I had a symptom that I thought might be a sign of cancer</c:v>
                </c:pt>
                <c:pt idx="2">
                  <c:v>I was attending an appointment for an existing problem/condition, so I asked about this whilst I was there</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Sheet1!$B$2:$B$10</c:f>
              <c:numCache>
                <c:formatCode>0%</c:formatCode>
                <c:ptCount val="9"/>
                <c:pt idx="0">
                  <c:v>0.28999999999999998</c:v>
                </c:pt>
                <c:pt idx="1">
                  <c:v>0.3</c:v>
                </c:pt>
                <c:pt idx="2">
                  <c:v>0.3</c:v>
                </c:pt>
                <c:pt idx="3">
                  <c:v>0.38</c:v>
                </c:pt>
                <c:pt idx="4">
                  <c:v>0.48</c:v>
                </c:pt>
                <c:pt idx="5">
                  <c:v>0.53</c:v>
                </c:pt>
                <c:pt idx="6">
                  <c:v>0.55000000000000004</c:v>
                </c:pt>
                <c:pt idx="7">
                  <c:v>0.61</c:v>
                </c:pt>
                <c:pt idx="8">
                  <c:v>0.7</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looked up my symptom online and it said it might be serious</c:v>
                </c:pt>
                <c:pt idx="1">
                  <c:v>I had a symptom that I thought might be a sign of cancer</c:v>
                </c:pt>
                <c:pt idx="2">
                  <c:v>I was attending an appointment for an existing problem/condition, so I asked about this whilst I was there</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Sheet1!$C$2:$C$10</c:f>
              <c:numCache>
                <c:formatCode>0%</c:formatCode>
                <c:ptCount val="9"/>
                <c:pt idx="0">
                  <c:v>0.62</c:v>
                </c:pt>
                <c:pt idx="1">
                  <c:v>0.62</c:v>
                </c:pt>
                <c:pt idx="2">
                  <c:v>0.63</c:v>
                </c:pt>
                <c:pt idx="3">
                  <c:v>0.56000000000000005</c:v>
                </c:pt>
                <c:pt idx="4">
                  <c:v>0.45</c:v>
                </c:pt>
                <c:pt idx="5">
                  <c:v>0.4</c:v>
                </c:pt>
                <c:pt idx="6">
                  <c:v>0.37</c:v>
                </c:pt>
                <c:pt idx="7">
                  <c:v>0.32</c:v>
                </c:pt>
                <c:pt idx="8">
                  <c:v>0.23</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about wasting the healthcare professional's time</c:v>
                </c:pt>
                <c:pt idx="1">
                  <c:v>I didn't want to talk to a receptionist/administrative person about my symptom(s)</c:v>
                </c:pt>
                <c:pt idx="2">
                  <c:v>I had too many other things to worry about</c:v>
                </c:pt>
                <c:pt idx="3">
                  <c:v>I thought the symptom was related to an existing illness, condition or life change</c:v>
                </c:pt>
                <c:pt idx="4">
                  <c:v>I didn't want to be seen as someone who makes a fuss</c:v>
                </c:pt>
                <c:pt idx="5">
                  <c:v>I thought my symptom was unlikely to be anything serious</c:v>
                </c:pt>
                <c:pt idx="6">
                  <c:v>I decided I could manage the symptom(s) myself</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Sheet1!$B$13:$B$22</c:f>
              <c:numCache>
                <c:formatCode>0%</c:formatCode>
                <c:ptCount val="10"/>
                <c:pt idx="0">
                  <c:v>0.38</c:v>
                </c:pt>
                <c:pt idx="1">
                  <c:v>0.39</c:v>
                </c:pt>
                <c:pt idx="2">
                  <c:v>0.4</c:v>
                </c:pt>
                <c:pt idx="3">
                  <c:v>0.41</c:v>
                </c:pt>
                <c:pt idx="4">
                  <c:v>0.44</c:v>
                </c:pt>
                <c:pt idx="5">
                  <c:v>0.44</c:v>
                </c:pt>
                <c:pt idx="6">
                  <c:v>0.45</c:v>
                </c:pt>
                <c:pt idx="7">
                  <c:v>0.48</c:v>
                </c:pt>
                <c:pt idx="8">
                  <c:v>0.51</c:v>
                </c:pt>
                <c:pt idx="9">
                  <c:v>0.56999999999999995</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about wasting the healthcare professional's time</c:v>
                </c:pt>
                <c:pt idx="1">
                  <c:v>I didn't want to talk to a receptionist/administrative person about my symptom(s)</c:v>
                </c:pt>
                <c:pt idx="2">
                  <c:v>I had too many other things to worry about</c:v>
                </c:pt>
                <c:pt idx="3">
                  <c:v>I thought the symptom was related to an existing illness, condition or life change</c:v>
                </c:pt>
                <c:pt idx="4">
                  <c:v>I didn't want to be seen as someone who makes a fuss</c:v>
                </c:pt>
                <c:pt idx="5">
                  <c:v>I thought my symptom was unlikely to be anything serious</c:v>
                </c:pt>
                <c:pt idx="6">
                  <c:v>I decided I could manage the symptom(s) myself</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Sheet1!$C$13:$C$22</c:f>
              <c:numCache>
                <c:formatCode>0%</c:formatCode>
                <c:ptCount val="10"/>
                <c:pt idx="0">
                  <c:v>0.56999999999999995</c:v>
                </c:pt>
                <c:pt idx="1">
                  <c:v>0.56999999999999995</c:v>
                </c:pt>
                <c:pt idx="2">
                  <c:v>0.55000000000000004</c:v>
                </c:pt>
                <c:pt idx="3">
                  <c:v>0.48</c:v>
                </c:pt>
                <c:pt idx="4">
                  <c:v>0.52</c:v>
                </c:pt>
                <c:pt idx="5">
                  <c:v>0.45</c:v>
                </c:pt>
                <c:pt idx="6">
                  <c:v>0.47</c:v>
                </c:pt>
                <c:pt idx="7">
                  <c:v>0.46</c:v>
                </c:pt>
                <c:pt idx="8">
                  <c:v>0.43</c:v>
                </c:pt>
                <c:pt idx="9">
                  <c:v>0.38</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49105193300509548"/>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7.0000000000000007E-2</c:v>
                </c:pt>
                <c:pt idx="1">
                  <c:v>0.08</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0.03</c:v>
                </c:pt>
                <c:pt idx="1">
                  <c:v>0.03</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Tend to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0.06</c:v>
                </c:pt>
                <c:pt idx="1">
                  <c:v>0.08</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Tend to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0.32</c:v>
                </c:pt>
                <c:pt idx="1">
                  <c:v>0.3</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0.52</c:v>
                </c:pt>
                <c:pt idx="1">
                  <c:v>0.51</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73579322484423437"/>
          <c:w val="0.95922835619806313"/>
          <c:h val="0.163164139436110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0.85</c:v>
                </c:pt>
                <c:pt idx="1">
                  <c:v>0.01</c:v>
                </c:pt>
                <c:pt idx="2">
                  <c:v>0.05</c:v>
                </c:pt>
                <c:pt idx="3">
                  <c:v>0.09</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C2DE 50+</c:v>
                </c:pt>
                <c:pt idx="16">
                  <c:v>All not C2DE 50+</c:v>
                </c:pt>
                <c:pt idx="18">
                  <c:v>Living 
with a disability </c:v>
                </c:pt>
                <c:pt idx="19">
                  <c:v>Living 
without a disability </c:v>
                </c:pt>
                <c:pt idx="21">
                  <c:v>Urban</c:v>
                </c:pt>
                <c:pt idx="22">
                  <c:v>Town</c:v>
                </c:pt>
                <c:pt idx="23">
                  <c:v>Rural</c:v>
                </c:pt>
              </c:strCache>
            </c:strRef>
          </c:cat>
          <c:val>
            <c:numRef>
              <c:f>Sheet1!$B$2:$B$25</c:f>
              <c:numCache>
                <c:formatCode>General</c:formatCode>
                <c:ptCount val="24"/>
                <c:pt idx="0" formatCode="0%">
                  <c:v>0.84</c:v>
                </c:pt>
                <c:pt idx="2" formatCode="0%">
                  <c:v>0.81</c:v>
                </c:pt>
                <c:pt idx="3" formatCode="0%">
                  <c:v>0.87</c:v>
                </c:pt>
                <c:pt idx="5" formatCode="0%">
                  <c:v>0.86</c:v>
                </c:pt>
                <c:pt idx="6" formatCode="0%">
                  <c:v>0.82</c:v>
                </c:pt>
                <c:pt idx="7" formatCode="0%">
                  <c:v>0.85</c:v>
                </c:pt>
                <c:pt idx="9" formatCode="0%">
                  <c:v>0.84</c:v>
                </c:pt>
                <c:pt idx="10" formatCode="0%">
                  <c:v>0.76</c:v>
                </c:pt>
                <c:pt idx="12" formatCode="0%">
                  <c:v>0.84</c:v>
                </c:pt>
                <c:pt idx="13" formatCode="0%">
                  <c:v>0.84</c:v>
                </c:pt>
                <c:pt idx="15" formatCode="0%">
                  <c:v>0.86</c:v>
                </c:pt>
                <c:pt idx="16" formatCode="0%">
                  <c:v>0.83</c:v>
                </c:pt>
                <c:pt idx="18" formatCode="0%">
                  <c:v>0.86</c:v>
                </c:pt>
                <c:pt idx="19" formatCode="0%">
                  <c:v>0.83</c:v>
                </c:pt>
                <c:pt idx="21" formatCode="0%">
                  <c:v>0.84</c:v>
                </c:pt>
                <c:pt idx="22" formatCode="0%">
                  <c:v>0.83</c:v>
                </c:pt>
                <c:pt idx="23" formatCode="0%">
                  <c:v>0.83</c:v>
                </c:pt>
              </c:numCache>
            </c:numRef>
          </c:val>
          <c:extLst>
            <c:ext xmlns:c16="http://schemas.microsoft.com/office/drawing/2014/chart" uri="{C3380CC4-5D6E-409C-BE32-E72D297353CC}">
              <c16:uniqueId val="{00000000-27B4-466D-9672-ABC1F2F008F6}"/>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4616189274220809"/>
          <c:w val="0.96848579747406838"/>
          <c:h val="0.5131737113804145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v>
                </c:pt>
                <c:pt idx="1">
                  <c:v>Betsi Cadwaladr</c:v>
                </c:pt>
                <c:pt idx="2">
                  <c:v>Hywel Dda</c:v>
                </c:pt>
                <c:pt idx="3">
                  <c:v>Swansea Bay</c:v>
                </c:pt>
                <c:pt idx="4">
                  <c:v>Cwm Taf Morgannwg</c:v>
                </c:pt>
                <c:pt idx="5">
                  <c:v>Aneurin Bevan</c:v>
                </c:pt>
                <c:pt idx="6">
                  <c:v>Cardiff and Vale</c:v>
                </c:pt>
              </c:strCache>
            </c:strRef>
          </c:cat>
          <c:val>
            <c:numRef>
              <c:f>Sheet1!$B$2:$B$8</c:f>
              <c:numCache>
                <c:formatCode>0%</c:formatCode>
                <c:ptCount val="7"/>
                <c:pt idx="0">
                  <c:v>0.84</c:v>
                </c:pt>
                <c:pt idx="1">
                  <c:v>0.82</c:v>
                </c:pt>
                <c:pt idx="2">
                  <c:v>0.83</c:v>
                </c:pt>
                <c:pt idx="3">
                  <c:v>0.84</c:v>
                </c:pt>
                <c:pt idx="4">
                  <c:v>0.9</c:v>
                </c:pt>
                <c:pt idx="5">
                  <c:v>0.85</c:v>
                </c:pt>
                <c:pt idx="6">
                  <c:v>0.82</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C2DE 50+</c:v>
                </c:pt>
                <c:pt idx="16">
                  <c:v>All not C2DE 50+</c:v>
                </c:pt>
                <c:pt idx="18">
                  <c:v>Living 
with a disability </c:v>
                </c:pt>
                <c:pt idx="19">
                  <c:v>Living 
without a disability </c:v>
                </c:pt>
                <c:pt idx="21">
                  <c:v>Urban</c:v>
                </c:pt>
                <c:pt idx="22">
                  <c:v>Town</c:v>
                </c:pt>
                <c:pt idx="23">
                  <c:v>Rural</c:v>
                </c:pt>
              </c:strCache>
            </c:strRef>
          </c:cat>
          <c:val>
            <c:numRef>
              <c:f>Sheet1!$B$2:$B$25</c:f>
              <c:numCache>
                <c:formatCode>General</c:formatCode>
                <c:ptCount val="24"/>
                <c:pt idx="0" formatCode="0%">
                  <c:v>0.81</c:v>
                </c:pt>
                <c:pt idx="2" formatCode="0%">
                  <c:v>0.79</c:v>
                </c:pt>
                <c:pt idx="3" formatCode="0%">
                  <c:v>0.84</c:v>
                </c:pt>
                <c:pt idx="5" formatCode="0%">
                  <c:v>0.82</c:v>
                </c:pt>
                <c:pt idx="6" formatCode="0%">
                  <c:v>0.8</c:v>
                </c:pt>
                <c:pt idx="7" formatCode="0%">
                  <c:v>0.82</c:v>
                </c:pt>
                <c:pt idx="9" formatCode="0%">
                  <c:v>0.81</c:v>
                </c:pt>
                <c:pt idx="10" formatCode="0%">
                  <c:v>0.79</c:v>
                </c:pt>
                <c:pt idx="12" formatCode="0%">
                  <c:v>0.81</c:v>
                </c:pt>
                <c:pt idx="13" formatCode="0%">
                  <c:v>0.81</c:v>
                </c:pt>
                <c:pt idx="15" formatCode="0%">
                  <c:v>0.82</c:v>
                </c:pt>
                <c:pt idx="16" formatCode="0%">
                  <c:v>0.81</c:v>
                </c:pt>
                <c:pt idx="18" formatCode="0%">
                  <c:v>0.82</c:v>
                </c:pt>
                <c:pt idx="19" formatCode="0%">
                  <c:v>0.81</c:v>
                </c:pt>
                <c:pt idx="21" formatCode="0%">
                  <c:v>0.82</c:v>
                </c:pt>
                <c:pt idx="22" formatCode="0%">
                  <c:v>0.81</c:v>
                </c:pt>
                <c:pt idx="23" formatCode="0%">
                  <c:v>0.79</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4616189274220809"/>
          <c:w val="0.96848579747406838"/>
          <c:h val="0.5131737113804145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v>
                </c:pt>
                <c:pt idx="1">
                  <c:v>Betsi Cadwaladr</c:v>
                </c:pt>
                <c:pt idx="2">
                  <c:v>Hywel Dda</c:v>
                </c:pt>
                <c:pt idx="3">
                  <c:v>Swansea Bay</c:v>
                </c:pt>
                <c:pt idx="4">
                  <c:v>Cwm Taf Morgannwg</c:v>
                </c:pt>
                <c:pt idx="5">
                  <c:v>Aneurin Bevan</c:v>
                </c:pt>
                <c:pt idx="6">
                  <c:v>Cardiff and Vale</c:v>
                </c:pt>
              </c:strCache>
            </c:strRef>
          </c:cat>
          <c:val>
            <c:numRef>
              <c:f>Sheet1!$B$2:$B$8</c:f>
              <c:numCache>
                <c:formatCode>0%</c:formatCode>
                <c:ptCount val="7"/>
                <c:pt idx="0">
                  <c:v>0.81</c:v>
                </c:pt>
                <c:pt idx="1">
                  <c:v>0.84</c:v>
                </c:pt>
                <c:pt idx="2">
                  <c:v>0.78</c:v>
                </c:pt>
                <c:pt idx="3">
                  <c:v>0.81</c:v>
                </c:pt>
                <c:pt idx="4">
                  <c:v>0.82</c:v>
                </c:pt>
                <c:pt idx="5">
                  <c:v>0.8</c:v>
                </c:pt>
                <c:pt idx="6">
                  <c:v>0.82</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 could take someone with me</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information about what the test involved</c:v>
                </c:pt>
                <c:pt idx="8">
                  <c:v>If I was given a specific day/time to go for the test</c:v>
                </c:pt>
                <c:pt idx="9">
                  <c:v>If I thought the test was important</c:v>
                </c:pt>
              </c:strCache>
            </c:strRef>
          </c:cat>
          <c:val>
            <c:numRef>
              <c:f>Sheet1!$B$10:$B$19</c:f>
              <c:numCache>
                <c:formatCode>0%</c:formatCode>
                <c:ptCount val="10"/>
                <c:pt idx="0">
                  <c:v>0.46</c:v>
                </c:pt>
                <c:pt idx="1">
                  <c:v>0.53</c:v>
                </c:pt>
                <c:pt idx="2">
                  <c:v>0.6</c:v>
                </c:pt>
                <c:pt idx="3">
                  <c:v>0.65</c:v>
                </c:pt>
                <c:pt idx="4">
                  <c:v>0.68</c:v>
                </c:pt>
                <c:pt idx="5">
                  <c:v>0.71</c:v>
                </c:pt>
                <c:pt idx="6">
                  <c:v>0.71</c:v>
                </c:pt>
                <c:pt idx="7">
                  <c:v>0.76</c:v>
                </c:pt>
                <c:pt idx="8">
                  <c:v>0.76</c:v>
                </c:pt>
                <c:pt idx="9">
                  <c:v>0.87</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 could take someone with me</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information about what the test involved</c:v>
                </c:pt>
                <c:pt idx="8">
                  <c:v>If I was given a specific day/time to go for the test</c:v>
                </c:pt>
                <c:pt idx="9">
                  <c:v>If I thought the test was important</c:v>
                </c:pt>
              </c:strCache>
            </c:strRef>
          </c:cat>
          <c:val>
            <c:numRef>
              <c:f>Sheet1!$C$10:$C$19</c:f>
              <c:numCache>
                <c:formatCode>0%</c:formatCode>
                <c:ptCount val="10"/>
                <c:pt idx="0">
                  <c:v>0.48</c:v>
                </c:pt>
                <c:pt idx="1">
                  <c:v>0.39</c:v>
                </c:pt>
                <c:pt idx="2">
                  <c:v>0.35</c:v>
                </c:pt>
                <c:pt idx="3">
                  <c:v>0.28999999999999998</c:v>
                </c:pt>
                <c:pt idx="4">
                  <c:v>0.27</c:v>
                </c:pt>
                <c:pt idx="5">
                  <c:v>0.24</c:v>
                </c:pt>
                <c:pt idx="6">
                  <c:v>0.23</c:v>
                </c:pt>
                <c:pt idx="7">
                  <c:v>0.19</c:v>
                </c:pt>
                <c:pt idx="8">
                  <c:v>0.18</c:v>
                </c:pt>
                <c:pt idx="9">
                  <c:v>0.09</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C5A1-4F35-8D71-7A68BD6291B1}"/>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0.01</c:v>
                </c:pt>
                <c:pt idx="1">
                  <c:v>0.02</c:v>
                </c:pt>
                <c:pt idx="2">
                  <c:v>0.6</c:v>
                </c:pt>
                <c:pt idx="3">
                  <c:v>0.01</c:v>
                </c:pt>
                <c:pt idx="4">
                  <c:v>0.03</c:v>
                </c:pt>
                <c:pt idx="5">
                  <c:v>0.04</c:v>
                </c:pt>
                <c:pt idx="6">
                  <c:v>0.33</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C2DE 50+</c:v>
                </c:pt>
                <c:pt idx="16">
                  <c:v>Not C2DE 50+</c:v>
                </c:pt>
                <c:pt idx="18">
                  <c:v>Living 
with a disability </c:v>
                </c:pt>
                <c:pt idx="19">
                  <c:v>Living 
without a disability </c:v>
                </c:pt>
                <c:pt idx="21">
                  <c:v>Urban</c:v>
                </c:pt>
                <c:pt idx="22">
                  <c:v>Town</c:v>
                </c:pt>
                <c:pt idx="23">
                  <c:v>Rural</c:v>
                </c:pt>
              </c:strCache>
            </c:strRef>
          </c:cat>
          <c:val>
            <c:numRef>
              <c:f>Sheet1!$B$2:$B$25</c:f>
              <c:numCache>
                <c:formatCode>General</c:formatCode>
                <c:ptCount val="24"/>
                <c:pt idx="0" formatCode="0%">
                  <c:v>0.38</c:v>
                </c:pt>
                <c:pt idx="2" formatCode="0%">
                  <c:v>0.34</c:v>
                </c:pt>
                <c:pt idx="3" formatCode="0%">
                  <c:v>0.42</c:v>
                </c:pt>
                <c:pt idx="5" formatCode="0%">
                  <c:v>0.31</c:v>
                </c:pt>
                <c:pt idx="6" formatCode="0%">
                  <c:v>0.32</c:v>
                </c:pt>
                <c:pt idx="7" formatCode="0%">
                  <c:v>0.43</c:v>
                </c:pt>
                <c:pt idx="9" formatCode="0%">
                  <c:v>0.38</c:v>
                </c:pt>
                <c:pt idx="10" formatCode="0%">
                  <c:v>0.42</c:v>
                </c:pt>
                <c:pt idx="12" formatCode="0%">
                  <c:v>0.35</c:v>
                </c:pt>
                <c:pt idx="13" formatCode="0%">
                  <c:v>0.41</c:v>
                </c:pt>
                <c:pt idx="15" formatCode="0%">
                  <c:v>0.47</c:v>
                </c:pt>
                <c:pt idx="16" formatCode="0%">
                  <c:v>0.34</c:v>
                </c:pt>
                <c:pt idx="18" formatCode="0%">
                  <c:v>0.52</c:v>
                </c:pt>
                <c:pt idx="19" formatCode="0%">
                  <c:v>0.3</c:v>
                </c:pt>
                <c:pt idx="21" formatCode="0%">
                  <c:v>0.37</c:v>
                </c:pt>
                <c:pt idx="22" formatCode="0%">
                  <c:v>0.4</c:v>
                </c:pt>
                <c:pt idx="23" formatCode="0%">
                  <c:v>0.4</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4616189274220809"/>
          <c:w val="0.96848579747406838"/>
          <c:h val="0.5131737113804145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c:v>
                </c:pt>
                <c:pt idx="1">
                  <c:v>Betsi Cadwaladr</c:v>
                </c:pt>
                <c:pt idx="2">
                  <c:v>Hywel Dda</c:v>
                </c:pt>
                <c:pt idx="3">
                  <c:v>Swansea Bay</c:v>
                </c:pt>
                <c:pt idx="4">
                  <c:v>Cwm Taf Morgannwg</c:v>
                </c:pt>
                <c:pt idx="5">
                  <c:v>Aneurin Bevan</c:v>
                </c:pt>
              </c:strCache>
            </c:strRef>
          </c:cat>
          <c:val>
            <c:numRef>
              <c:f>Sheet1!$B$2:$B$7</c:f>
              <c:numCache>
                <c:formatCode>0%</c:formatCode>
                <c:ptCount val="6"/>
                <c:pt idx="0">
                  <c:v>0.38</c:v>
                </c:pt>
                <c:pt idx="1">
                  <c:v>0.4</c:v>
                </c:pt>
                <c:pt idx="2">
                  <c:v>0.34</c:v>
                </c:pt>
                <c:pt idx="3">
                  <c:v>0.44</c:v>
                </c:pt>
                <c:pt idx="4">
                  <c:v>0.43</c:v>
                </c:pt>
                <c:pt idx="5">
                  <c:v>0.28999999999999998</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0.75</c:v>
                </c:pt>
                <c:pt idx="1">
                  <c:v>0.74</c:v>
                </c:pt>
                <c:pt idx="2">
                  <c:v>0.66</c:v>
                </c:pt>
                <c:pt idx="3">
                  <c:v>0.54</c:v>
                </c:pt>
                <c:pt idx="4">
                  <c:v>0.36</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0.04</c:v>
                </c:pt>
                <c:pt idx="1">
                  <c:v>0.06</c:v>
                </c:pt>
                <c:pt idx="2">
                  <c:v>0.06</c:v>
                </c:pt>
                <c:pt idx="3">
                  <c:v>0.02</c:v>
                </c:pt>
                <c:pt idx="4">
                  <c:v>0.31</c:v>
                </c:pt>
                <c:pt idx="5">
                  <c:v>0.16</c:v>
                </c:pt>
                <c:pt idx="6">
                  <c:v>0.37</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a:solidFill>
                  <a:schemeClr val="tx1"/>
                </a:solidFill>
                <a:latin typeface="+mn-lt"/>
                <a:ea typeface="+mn-ea"/>
                <a:cs typeface="+mn-cs"/>
              </a:rPr>
              <a:t>Current behaviours</a:t>
            </a:r>
          </a:p>
        </c:rich>
      </c:tx>
      <c:layout>
        <c:manualLayout>
          <c:xMode val="edge"/>
          <c:yMode val="edge"/>
          <c:x val="0.384109358984282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Lose weight</c:v>
                </c:pt>
                <c:pt idx="3">
                  <c:v>Eat more wholegrain foods</c:v>
                </c:pt>
                <c:pt idx="4">
                  <c:v>Eat less processed meat</c:v>
                </c:pt>
                <c:pt idx="5">
                  <c:v>Reduce your exposure to the sun</c:v>
                </c:pt>
                <c:pt idx="6">
                  <c:v>Stop smoking completely*</c:v>
                </c:pt>
                <c:pt idx="7">
                  <c:v>Drink less alcohol</c:v>
                </c:pt>
              </c:strCache>
            </c:strRef>
          </c:cat>
          <c:val>
            <c:numRef>
              <c:f>Sheet1!$B$2:$B$9</c:f>
              <c:numCache>
                <c:formatCode>0%</c:formatCode>
                <c:ptCount val="8"/>
                <c:pt idx="0">
                  <c:v>0.62</c:v>
                </c:pt>
                <c:pt idx="1">
                  <c:v>0.57999999999999996</c:v>
                </c:pt>
                <c:pt idx="2">
                  <c:v>0.51</c:v>
                </c:pt>
                <c:pt idx="3">
                  <c:v>0.47</c:v>
                </c:pt>
                <c:pt idx="4">
                  <c:v>0.41</c:v>
                </c:pt>
                <c:pt idx="5">
                  <c:v>0.4</c:v>
                </c:pt>
                <c:pt idx="6">
                  <c:v>0.28999999999999998</c:v>
                </c:pt>
                <c:pt idx="7">
                  <c:v>0.28000000000000003</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0.04</c:v>
                </c:pt>
                <c:pt idx="1">
                  <c:v>0.06</c:v>
                </c:pt>
                <c:pt idx="2">
                  <c:v>0.06</c:v>
                </c:pt>
                <c:pt idx="3">
                  <c:v>0.02</c:v>
                </c:pt>
                <c:pt idx="4">
                  <c:v>0.31</c:v>
                </c:pt>
                <c:pt idx="5">
                  <c:v>0.52</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Sheet1!$A$2:$A$31</c:f>
              <c:strCache>
                <c:ptCount val="23"/>
                <c:pt idx="0">
                  <c:v>All</c:v>
                </c:pt>
                <c:pt idx="2">
                  <c:v>30-49</c:v>
                </c:pt>
                <c:pt idx="3">
                  <c:v>50+</c:v>
                </c:pt>
                <c:pt idx="5">
                  <c:v>ABC1</c:v>
                </c:pt>
                <c:pt idx="6">
                  <c:v>C2DE</c:v>
                </c:pt>
                <c:pt idx="8">
                  <c:v>50+ C2DE</c:v>
                </c:pt>
                <c:pt idx="9">
                  <c:v>Not C2DE 50+</c:v>
                </c:pt>
                <c:pt idx="11">
                  <c:v>Living 
without a disability</c:v>
                </c:pt>
                <c:pt idx="12">
                  <c:v>Living 
with a disability </c:v>
                </c:pt>
                <c:pt idx="14">
                  <c:v>Urban</c:v>
                </c:pt>
                <c:pt idx="15">
                  <c:v>Town</c:v>
                </c:pt>
                <c:pt idx="16">
                  <c:v>Rural</c:v>
                </c:pt>
                <c:pt idx="18">
                  <c:v>Betsi Cadwaladr</c:v>
                </c:pt>
                <c:pt idx="19">
                  <c:v>Hywel Dda</c:v>
                </c:pt>
                <c:pt idx="20">
                  <c:v>Cwm Taf Morgannwg</c:v>
                </c:pt>
                <c:pt idx="21">
                  <c:v>Aneurin Bevan</c:v>
                </c:pt>
                <c:pt idx="22">
                  <c:v>Cardiff and Vale</c:v>
                </c:pt>
              </c:strCache>
            </c:strRef>
          </c:cat>
          <c:val>
            <c:numRef>
              <c:f>Sheet1!$B$2:$B$31</c:f>
              <c:numCache>
                <c:formatCode>General</c:formatCode>
                <c:ptCount val="23"/>
                <c:pt idx="0" formatCode="0%">
                  <c:v>0.52</c:v>
                </c:pt>
                <c:pt idx="2" formatCode="0%">
                  <c:v>0.74</c:v>
                </c:pt>
                <c:pt idx="3" formatCode="0%">
                  <c:v>0.42</c:v>
                </c:pt>
                <c:pt idx="5" formatCode="0%">
                  <c:v>0.57999999999999996</c:v>
                </c:pt>
                <c:pt idx="6" formatCode="0%">
                  <c:v>0.49</c:v>
                </c:pt>
                <c:pt idx="8" formatCode="0%">
                  <c:v>0.41</c:v>
                </c:pt>
                <c:pt idx="9" formatCode="0%">
                  <c:v>0.6</c:v>
                </c:pt>
                <c:pt idx="11" formatCode="0%">
                  <c:v>0.59</c:v>
                </c:pt>
                <c:pt idx="12" formatCode="0%">
                  <c:v>0.43</c:v>
                </c:pt>
                <c:pt idx="14" formatCode="0%">
                  <c:v>0.55000000000000004</c:v>
                </c:pt>
                <c:pt idx="15" formatCode="0%">
                  <c:v>0.53</c:v>
                </c:pt>
                <c:pt idx="16" formatCode="0%">
                  <c:v>0.43</c:v>
                </c:pt>
                <c:pt idx="18" formatCode="0%">
                  <c:v>0.55000000000000004</c:v>
                </c:pt>
                <c:pt idx="19" formatCode="0%">
                  <c:v>0.44</c:v>
                </c:pt>
                <c:pt idx="20" formatCode="0%">
                  <c:v>0.49</c:v>
                </c:pt>
                <c:pt idx="21" formatCode="0%">
                  <c:v>0.6</c:v>
                </c:pt>
                <c:pt idx="22" formatCode="0%">
                  <c:v>0.52</c:v>
                </c:pt>
              </c:numCache>
            </c:numRef>
          </c:val>
          <c:extLst>
            <c:ext xmlns:c16="http://schemas.microsoft.com/office/drawing/2014/chart" uri="{C3380CC4-5D6E-409C-BE32-E72D297353CC}">
              <c16:uniqueId val="{00000000-2394-4F07-B222-6EC916F882D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Sheet1!$B$2:$B$4</c:f>
              <c:numCache>
                <c:formatCode>0%</c:formatCode>
                <c:ptCount val="3"/>
                <c:pt idx="0">
                  <c:v>0.43</c:v>
                </c:pt>
                <c:pt idx="1">
                  <c:v>0.72</c:v>
                </c:pt>
                <c:pt idx="2">
                  <c:v>0.12</c:v>
                </c:pt>
              </c:numCache>
            </c:numRef>
          </c:val>
          <c:extLst>
            <c:ext xmlns:c16="http://schemas.microsoft.com/office/drawing/2014/chart" uri="{C3380CC4-5D6E-409C-BE32-E72D297353CC}">
              <c16:uniqueId val="{00000000-0592-4E9F-B0D6-C52CC6E3695B}"/>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Sheet1!$C$2:$C$4</c:f>
              <c:numCache>
                <c:formatCode>0%</c:formatCode>
                <c:ptCount val="3"/>
                <c:pt idx="0">
                  <c:v>0.12</c:v>
                </c:pt>
                <c:pt idx="1">
                  <c:v>0.12</c:v>
                </c:pt>
                <c:pt idx="2">
                  <c:v>0.08</c:v>
                </c:pt>
              </c:numCache>
            </c:numRef>
          </c:val>
          <c:extLst>
            <c:ext xmlns:c16="http://schemas.microsoft.com/office/drawing/2014/chart" uri="{C3380CC4-5D6E-409C-BE32-E72D297353CC}">
              <c16:uniqueId val="{00000001-0592-4E9F-B0D6-C52CC6E3695B}"/>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Sheet1!$D$2:$D$4</c:f>
              <c:numCache>
                <c:formatCode>0%</c:formatCode>
                <c:ptCount val="3"/>
                <c:pt idx="0">
                  <c:v>0.08</c:v>
                </c:pt>
                <c:pt idx="1">
                  <c:v>0.02</c:v>
                </c:pt>
                <c:pt idx="2">
                  <c:v>0.17</c:v>
                </c:pt>
              </c:numCache>
            </c:numRef>
          </c:val>
          <c:extLst>
            <c:ext xmlns:c16="http://schemas.microsoft.com/office/drawing/2014/chart" uri="{C3380CC4-5D6E-409C-BE32-E72D297353CC}">
              <c16:uniqueId val="{00000002-0592-4E9F-B0D6-C52CC6E3695B}"/>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4659-4EA6-B788-D58F91051C9B}"/>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Sheet1!$E$2:$E$4</c:f>
              <c:numCache>
                <c:formatCode>0%</c:formatCode>
                <c:ptCount val="3"/>
                <c:pt idx="0">
                  <c:v>0.04</c:v>
                </c:pt>
                <c:pt idx="1">
                  <c:v>0</c:v>
                </c:pt>
                <c:pt idx="2">
                  <c:v>0.06</c:v>
                </c:pt>
              </c:numCache>
            </c:numRef>
          </c:val>
          <c:extLst>
            <c:ext xmlns:c16="http://schemas.microsoft.com/office/drawing/2014/chart" uri="{C3380CC4-5D6E-409C-BE32-E72D297353CC}">
              <c16:uniqueId val="{00000003-0592-4E9F-B0D6-C52CC6E3695B}"/>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Sheet1!$F$2:$F$4</c:f>
              <c:numCache>
                <c:formatCode>0%</c:formatCode>
                <c:ptCount val="3"/>
                <c:pt idx="0">
                  <c:v>0.26</c:v>
                </c:pt>
                <c:pt idx="1">
                  <c:v>0.12</c:v>
                </c:pt>
                <c:pt idx="2">
                  <c:v>0.52</c:v>
                </c:pt>
              </c:numCache>
            </c:numRef>
          </c:val>
          <c:extLst>
            <c:ext xmlns:c16="http://schemas.microsoft.com/office/drawing/2014/chart" uri="{C3380CC4-5D6E-409C-BE32-E72D297353CC}">
              <c16:uniqueId val="{00000004-0592-4E9F-B0D6-C52CC6E3695B}"/>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All overdue</c:v>
                </c:pt>
              </c:strCache>
            </c:strRef>
          </c:cat>
          <c:val>
            <c:numRef>
              <c:f>Sheet1!$G$2:$G$4</c:f>
              <c:numCache>
                <c:formatCode>0%</c:formatCode>
                <c:ptCount val="3"/>
                <c:pt idx="0">
                  <c:v>7.0000000000000007E-2</c:v>
                </c:pt>
                <c:pt idx="1">
                  <c:v>0.02</c:v>
                </c:pt>
                <c:pt idx="2">
                  <c:v>0.05</c:v>
                </c:pt>
              </c:numCache>
            </c:numRef>
          </c:val>
          <c:extLst>
            <c:ext xmlns:c16="http://schemas.microsoft.com/office/drawing/2014/chart" uri="{C3380CC4-5D6E-409C-BE32-E72D297353CC}">
              <c16:uniqueId val="{00000000-FAFD-46BF-8E05-9C1A941E4006}"/>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Sheet1!$A$2:$A$31</c:f>
              <c:strCache>
                <c:ptCount val="23"/>
                <c:pt idx="0">
                  <c:v>All</c:v>
                </c:pt>
                <c:pt idx="2">
                  <c:v>30-49</c:v>
                </c:pt>
                <c:pt idx="3">
                  <c:v>50+</c:v>
                </c:pt>
                <c:pt idx="5">
                  <c:v>ABC1</c:v>
                </c:pt>
                <c:pt idx="6">
                  <c:v>C2DE</c:v>
                </c:pt>
                <c:pt idx="8">
                  <c:v>50+ C2DE</c:v>
                </c:pt>
                <c:pt idx="9">
                  <c:v>Not C2DE 50+</c:v>
                </c:pt>
                <c:pt idx="11">
                  <c:v>Living 
without a disability</c:v>
                </c:pt>
                <c:pt idx="12">
                  <c:v>Living 
with a disability </c:v>
                </c:pt>
                <c:pt idx="14">
                  <c:v>Urban</c:v>
                </c:pt>
                <c:pt idx="15">
                  <c:v>Town</c:v>
                </c:pt>
                <c:pt idx="16">
                  <c:v>Rural</c:v>
                </c:pt>
                <c:pt idx="18">
                  <c:v>Betsi Cadwaladr</c:v>
                </c:pt>
                <c:pt idx="19">
                  <c:v>Hywel Dda</c:v>
                </c:pt>
                <c:pt idx="20">
                  <c:v>Cwm Taf Morgannwg</c:v>
                </c:pt>
                <c:pt idx="21">
                  <c:v>Aneurin Bevan</c:v>
                </c:pt>
                <c:pt idx="22">
                  <c:v>Cardiff and Vale</c:v>
                </c:pt>
              </c:strCache>
            </c:strRef>
          </c:cat>
          <c:val>
            <c:numRef>
              <c:f>Sheet1!$B$2:$B$31</c:f>
              <c:numCache>
                <c:formatCode>General</c:formatCode>
                <c:ptCount val="23"/>
                <c:pt idx="0" formatCode="0%">
                  <c:v>0.55000000000000004</c:v>
                </c:pt>
                <c:pt idx="2" formatCode="0%">
                  <c:v>0.75</c:v>
                </c:pt>
                <c:pt idx="3" formatCode="0%">
                  <c:v>0.42</c:v>
                </c:pt>
                <c:pt idx="5" formatCode="0%">
                  <c:v>0.6</c:v>
                </c:pt>
                <c:pt idx="6" formatCode="0%">
                  <c:v>0.52</c:v>
                </c:pt>
                <c:pt idx="8" formatCode="0%">
                  <c:v>0.42</c:v>
                </c:pt>
                <c:pt idx="9" formatCode="0%">
                  <c:v>0.64</c:v>
                </c:pt>
                <c:pt idx="11" formatCode="0%">
                  <c:v>0.57999999999999996</c:v>
                </c:pt>
                <c:pt idx="12" formatCode="0%">
                  <c:v>0.5</c:v>
                </c:pt>
                <c:pt idx="14" formatCode="0%">
                  <c:v>0.59</c:v>
                </c:pt>
                <c:pt idx="15" formatCode="0%">
                  <c:v>0.57999999999999996</c:v>
                </c:pt>
                <c:pt idx="16" formatCode="0%">
                  <c:v>0.41</c:v>
                </c:pt>
                <c:pt idx="18" formatCode="0%">
                  <c:v>0.57999999999999996</c:v>
                </c:pt>
                <c:pt idx="19" formatCode="0%">
                  <c:v>0.47</c:v>
                </c:pt>
                <c:pt idx="20" formatCode="0%">
                  <c:v>0.5</c:v>
                </c:pt>
                <c:pt idx="21" formatCode="0%">
                  <c:v>0.59</c:v>
                </c:pt>
                <c:pt idx="22" formatCode="0%">
                  <c:v>0.6</c:v>
                </c:pt>
              </c:numCache>
            </c:numRef>
          </c:val>
          <c:extLst>
            <c:ext xmlns:c16="http://schemas.microsoft.com/office/drawing/2014/chart" uri="{C3380CC4-5D6E-409C-BE32-E72D297353CC}">
              <c16:uniqueId val="{00000000-4726-404F-816F-B51578BBD706}"/>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dLbl>
              <c:idx val="1"/>
              <c:layout>
                <c:manualLayout>
                  <c:x val="-3.3526257439243337E-3"/>
                  <c:y val="-2.69474577619818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60-4498-BEAF-1E673E7C08F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have found cervical screening painful when I have been before</c:v>
                </c:pt>
                <c:pt idx="1">
                  <c:v>I was worried that cervical screening might be painful</c:v>
                </c:pt>
                <c:pt idx="2">
                  <c:v>I didn't want a man to carry out the screening test</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was too busy to go for cervical screening</c:v>
                </c:pt>
                <c:pt idx="8">
                  <c:v>I had other more important things to worry about than cervical screening</c:v>
                </c:pt>
                <c:pt idx="9">
                  <c:v>I don't think that I am at risk of cervical cancer</c:v>
                </c:pt>
              </c:strCache>
            </c:strRef>
          </c:cat>
          <c:val>
            <c:numRef>
              <c:f>Sheet1!$B$2:$B$11</c:f>
              <c:numCache>
                <c:formatCode>0%</c:formatCode>
                <c:ptCount val="10"/>
                <c:pt idx="0">
                  <c:v>0.43</c:v>
                </c:pt>
                <c:pt idx="1">
                  <c:v>0.43</c:v>
                </c:pt>
                <c:pt idx="2">
                  <c:v>0.38</c:v>
                </c:pt>
                <c:pt idx="3">
                  <c:v>0.25</c:v>
                </c:pt>
                <c:pt idx="4">
                  <c:v>0.22</c:v>
                </c:pt>
                <c:pt idx="5">
                  <c:v>0.21</c:v>
                </c:pt>
                <c:pt idx="6">
                  <c:v>0.18</c:v>
                </c:pt>
                <c:pt idx="7">
                  <c:v>0.15</c:v>
                </c:pt>
                <c:pt idx="8">
                  <c:v>0.14000000000000001</c:v>
                </c:pt>
                <c:pt idx="9">
                  <c:v>0.14000000000000001</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60-4498-BEAF-1E673E7C08F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was worried that cervical screening might be painful</c:v>
                </c:pt>
                <c:pt idx="2">
                  <c:v>I didn't want a man to carry out the screening test</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was too busy to go for cervical screening</c:v>
                </c:pt>
                <c:pt idx="8">
                  <c:v>I had other more important things to worry about than cervical screening</c:v>
                </c:pt>
                <c:pt idx="9">
                  <c:v>I don't think that I am at risk of cervical cancer</c:v>
                </c:pt>
              </c:strCache>
            </c:strRef>
          </c:cat>
          <c:val>
            <c:numRef>
              <c:f>Sheet1!$C$2:$C$11</c:f>
              <c:numCache>
                <c:formatCode>0%</c:formatCode>
                <c:ptCount val="10"/>
                <c:pt idx="0">
                  <c:v>0.43</c:v>
                </c:pt>
                <c:pt idx="1">
                  <c:v>0.39</c:v>
                </c:pt>
                <c:pt idx="2">
                  <c:v>0.39</c:v>
                </c:pt>
                <c:pt idx="3">
                  <c:v>0.2</c:v>
                </c:pt>
                <c:pt idx="4">
                  <c:v>0.14000000000000001</c:v>
                </c:pt>
                <c:pt idx="5">
                  <c:v>0.21</c:v>
                </c:pt>
                <c:pt idx="6">
                  <c:v>0.17</c:v>
                </c:pt>
                <c:pt idx="7">
                  <c:v>0.16</c:v>
                </c:pt>
                <c:pt idx="8">
                  <c:v>0.13</c:v>
                </c:pt>
                <c:pt idx="9">
                  <c:v>0.1</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60-4498-BEAF-1E673E7C08F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was worried that cervical screening might be painful</c:v>
                </c:pt>
                <c:pt idx="2">
                  <c:v>I didn't want a man to carry out the screening test</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was too busy to go for cervical screening</c:v>
                </c:pt>
                <c:pt idx="8">
                  <c:v>I had other more important things to worry about than cervical screening</c:v>
                </c:pt>
                <c:pt idx="9">
                  <c:v>I don't think that I am at risk of cervical cancer</c:v>
                </c:pt>
              </c:strCache>
            </c:strRef>
          </c:cat>
          <c:val>
            <c:numRef>
              <c:f>Sheet1!$D$2:$D$11</c:f>
              <c:numCache>
                <c:formatCode>0%</c:formatCode>
                <c:ptCount val="10"/>
                <c:pt idx="0">
                  <c:v>0.51</c:v>
                </c:pt>
                <c:pt idx="1">
                  <c:v>0.42</c:v>
                </c:pt>
                <c:pt idx="2">
                  <c:v>0.32</c:v>
                </c:pt>
                <c:pt idx="3">
                  <c:v>0.28999999999999998</c:v>
                </c:pt>
                <c:pt idx="4">
                  <c:v>0.27</c:v>
                </c:pt>
                <c:pt idx="5">
                  <c:v>0.17</c:v>
                </c:pt>
                <c:pt idx="6">
                  <c:v>0.15</c:v>
                </c:pt>
                <c:pt idx="7">
                  <c:v>0.09</c:v>
                </c:pt>
                <c:pt idx="8">
                  <c:v>0.12</c:v>
                </c:pt>
                <c:pt idx="9">
                  <c:v>0.17</c:v>
                </c:pt>
              </c:numCache>
            </c:numRef>
          </c:val>
          <c:extLst>
            <c:ext xmlns:c16="http://schemas.microsoft.com/office/drawing/2014/chart" uri="{C3380CC4-5D6E-409C-BE32-E72D297353CC}">
              <c16:uniqueId val="{00000001-EFD9-4F0F-9A66-83E06D540E5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0.01</c:v>
                </c:pt>
                <c:pt idx="1">
                  <c:v>0.04</c:v>
                </c:pt>
                <c:pt idx="2">
                  <c:v>0.14000000000000001</c:v>
                </c:pt>
                <c:pt idx="3">
                  <c:v>7.0000000000000007E-2</c:v>
                </c:pt>
                <c:pt idx="4">
                  <c:v>0.05</c:v>
                </c:pt>
                <c:pt idx="5">
                  <c:v>0.69</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0.01</c:v>
                </c:pt>
                <c:pt idx="1">
                  <c:v>0.04</c:v>
                </c:pt>
                <c:pt idx="2">
                  <c:v>0.14000000000000001</c:v>
                </c:pt>
                <c:pt idx="3">
                  <c:v>7.0000000000000007E-2</c:v>
                </c:pt>
                <c:pt idx="4">
                  <c:v>0.1</c:v>
                </c:pt>
                <c:pt idx="5">
                  <c:v>0.64</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1"/>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Betsi Cadwaladr</c:v>
                </c:pt>
                <c:pt idx="16">
                  <c:v>Hywel Dda</c:v>
                </c:pt>
                <c:pt idx="17">
                  <c:v>Swansea Bay</c:v>
                </c:pt>
                <c:pt idx="18">
                  <c:v>Cwm Taf Morgannwg</c:v>
                </c:pt>
                <c:pt idx="19">
                  <c:v>Aneurin Bevan</c:v>
                </c:pt>
                <c:pt idx="20">
                  <c:v>Cardiff and Vale</c:v>
                </c:pt>
              </c:strCache>
            </c:strRef>
          </c:cat>
          <c:val>
            <c:numRef>
              <c:f>Sheet1!$B$2:$B$30</c:f>
              <c:numCache>
                <c:formatCode>General</c:formatCode>
                <c:ptCount val="21"/>
                <c:pt idx="0" formatCode="0%">
                  <c:v>0.69</c:v>
                </c:pt>
                <c:pt idx="2" formatCode="0%">
                  <c:v>0.73</c:v>
                </c:pt>
                <c:pt idx="3" formatCode="0%">
                  <c:v>0.66</c:v>
                </c:pt>
                <c:pt idx="5" formatCode="0%">
                  <c:v>0.73</c:v>
                </c:pt>
                <c:pt idx="6" formatCode="0%">
                  <c:v>0.67</c:v>
                </c:pt>
                <c:pt idx="8" formatCode="0%">
                  <c:v>0.67</c:v>
                </c:pt>
                <c:pt idx="9" formatCode="0%">
                  <c:v>0.72</c:v>
                </c:pt>
                <c:pt idx="11" formatCode="0%">
                  <c:v>0.7</c:v>
                </c:pt>
                <c:pt idx="12" formatCode="0%">
                  <c:v>0.66</c:v>
                </c:pt>
                <c:pt idx="13" formatCode="0%">
                  <c:v>0.7</c:v>
                </c:pt>
                <c:pt idx="15" formatCode="0%">
                  <c:v>0.64</c:v>
                </c:pt>
                <c:pt idx="16" formatCode="0%">
                  <c:v>0.62</c:v>
                </c:pt>
                <c:pt idx="17" formatCode="0%">
                  <c:v>0.69</c:v>
                </c:pt>
                <c:pt idx="18" formatCode="0%">
                  <c:v>0.71</c:v>
                </c:pt>
                <c:pt idx="19" formatCode="0%">
                  <c:v>0.71</c:v>
                </c:pt>
                <c:pt idx="20" formatCode="0%">
                  <c:v>0.78</c:v>
                </c:pt>
              </c:numCache>
            </c:numRef>
          </c:val>
          <c:extLst>
            <c:ext xmlns:c16="http://schemas.microsoft.com/office/drawing/2014/chart" uri="{C3380CC4-5D6E-409C-BE32-E72D297353CC}">
              <c16:uniqueId val="{00000000-C4A0-435E-A627-B745A9508D27}"/>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Sheet1!$B$2:$B$4</c:f>
              <c:numCache>
                <c:formatCode>0%</c:formatCode>
                <c:ptCount val="3"/>
                <c:pt idx="0">
                  <c:v>0.74</c:v>
                </c:pt>
                <c:pt idx="1">
                  <c:v>0.9</c:v>
                </c:pt>
                <c:pt idx="2">
                  <c:v>0.23</c:v>
                </c:pt>
              </c:numCache>
            </c:numRef>
          </c:val>
          <c:extLst>
            <c:ext xmlns:c16="http://schemas.microsoft.com/office/drawing/2014/chart" uri="{C3380CC4-5D6E-409C-BE32-E72D297353CC}">
              <c16:uniqueId val="{00000000-82AE-4167-8FAE-D541325831BD}"/>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AE-4167-8FAE-D541325831BD}"/>
                </c:ext>
              </c:extLst>
            </c:dLbl>
            <c:dLbl>
              <c:idx val="1"/>
              <c:layout>
                <c:manualLayout>
                  <c:x val="0"/>
                  <c:y val="5.8592767807010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Sheet1!$C$2:$C$4</c:f>
              <c:numCache>
                <c:formatCode>0%</c:formatCode>
                <c:ptCount val="3"/>
                <c:pt idx="0">
                  <c:v>0.08</c:v>
                </c:pt>
                <c:pt idx="1">
                  <c:v>0.03</c:v>
                </c:pt>
                <c:pt idx="2">
                  <c:v>0.2</c:v>
                </c:pt>
              </c:numCache>
            </c:numRef>
          </c:val>
          <c:extLst>
            <c:ext xmlns:c16="http://schemas.microsoft.com/office/drawing/2014/chart" uri="{C3380CC4-5D6E-409C-BE32-E72D297353CC}">
              <c16:uniqueId val="{00000001-82AE-4167-8FAE-D541325831BD}"/>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AE-4167-8FAE-D541325831BD}"/>
                </c:ext>
              </c:extLst>
            </c:dLbl>
            <c:dLbl>
              <c:idx val="1"/>
              <c:delete val="1"/>
              <c:extLst>
                <c:ext xmlns:c15="http://schemas.microsoft.com/office/drawing/2012/chart" uri="{CE6537A1-D6FC-4f65-9D91-7224C49458BB}"/>
                <c:ext xmlns:c16="http://schemas.microsoft.com/office/drawing/2014/chart" uri="{C3380CC4-5D6E-409C-BE32-E72D297353CC}">
                  <c16:uniqueId val="{00000002-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Sheet1!$D$2:$D$4</c:f>
              <c:numCache>
                <c:formatCode>0%</c:formatCode>
                <c:ptCount val="3"/>
                <c:pt idx="0">
                  <c:v>0.05</c:v>
                </c:pt>
                <c:pt idx="1">
                  <c:v>0</c:v>
                </c:pt>
                <c:pt idx="2">
                  <c:v>0.21</c:v>
                </c:pt>
              </c:numCache>
            </c:numRef>
          </c:val>
          <c:extLst>
            <c:ext xmlns:c16="http://schemas.microsoft.com/office/drawing/2014/chart" uri="{C3380CC4-5D6E-409C-BE32-E72D297353CC}">
              <c16:uniqueId val="{00000002-82AE-4167-8FAE-D541325831BD}"/>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Sheet1!$E$2:$E$4</c:f>
              <c:numCache>
                <c:formatCode>0%</c:formatCode>
                <c:ptCount val="3"/>
                <c:pt idx="0">
                  <c:v>0.03</c:v>
                </c:pt>
                <c:pt idx="1">
                  <c:v>0.01</c:v>
                </c:pt>
                <c:pt idx="2">
                  <c:v>0.15</c:v>
                </c:pt>
              </c:numCache>
            </c:numRef>
          </c:val>
          <c:extLst>
            <c:ext xmlns:c16="http://schemas.microsoft.com/office/drawing/2014/chart" uri="{C3380CC4-5D6E-409C-BE32-E72D297353CC}">
              <c16:uniqueId val="{00000003-82AE-4167-8FAE-D541325831BD}"/>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Sheet1!$F$2:$F$4</c:f>
              <c:numCache>
                <c:formatCode>0%</c:formatCode>
                <c:ptCount val="3"/>
                <c:pt idx="0">
                  <c:v>0.06</c:v>
                </c:pt>
                <c:pt idx="1">
                  <c:v>0.06</c:v>
                </c:pt>
                <c:pt idx="2">
                  <c:v>0.03</c:v>
                </c:pt>
              </c:numCache>
            </c:numRef>
          </c:val>
          <c:extLst>
            <c:ext xmlns:c16="http://schemas.microsoft.com/office/drawing/2014/chart" uri="{C3380CC4-5D6E-409C-BE32-E72D297353CC}">
              <c16:uniqueId val="{00000004-82AE-4167-8FAE-D541325831BD}"/>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Never completed</c:v>
                </c:pt>
              </c:strCache>
            </c:strRef>
          </c:cat>
          <c:val>
            <c:numRef>
              <c:f>Sheet1!$G$2:$G$4</c:f>
              <c:numCache>
                <c:formatCode>0%</c:formatCode>
                <c:ptCount val="3"/>
                <c:pt idx="0">
                  <c:v>0.05</c:v>
                </c:pt>
                <c:pt idx="1">
                  <c:v>0.01</c:v>
                </c:pt>
                <c:pt idx="2">
                  <c:v>0.19</c:v>
                </c:pt>
              </c:numCache>
            </c:numRef>
          </c:val>
          <c:extLst>
            <c:ext xmlns:c16="http://schemas.microsoft.com/office/drawing/2014/chart" uri="{C3380CC4-5D6E-409C-BE32-E72D297353CC}">
              <c16:uniqueId val="{00000005-82AE-4167-8FAE-D541325831BD}"/>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7308737288944938"/>
          <c:w val="0.90058267771738443"/>
          <c:h val="0.10986859072398053"/>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1"/>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Betsi Cadwaladr</c:v>
                </c:pt>
                <c:pt idx="16">
                  <c:v>Hywel Dda</c:v>
                </c:pt>
                <c:pt idx="17">
                  <c:v>Swansea Bay</c:v>
                </c:pt>
                <c:pt idx="18">
                  <c:v>Cwm Taf Morgannwg</c:v>
                </c:pt>
                <c:pt idx="19">
                  <c:v>Aneurin Bevan</c:v>
                </c:pt>
                <c:pt idx="20">
                  <c:v>Cardiff and Vale</c:v>
                </c:pt>
              </c:strCache>
            </c:strRef>
          </c:cat>
          <c:val>
            <c:numRef>
              <c:f>Sheet1!$B$2:$B$30</c:f>
              <c:numCache>
                <c:formatCode>General</c:formatCode>
                <c:ptCount val="21"/>
                <c:pt idx="0" formatCode="0%">
                  <c:v>0.82</c:v>
                </c:pt>
                <c:pt idx="2" formatCode="0%">
                  <c:v>0.83</c:v>
                </c:pt>
                <c:pt idx="3" formatCode="0%">
                  <c:v>0.79</c:v>
                </c:pt>
                <c:pt idx="5" formatCode="0%">
                  <c:v>0.82</c:v>
                </c:pt>
                <c:pt idx="6" formatCode="0%">
                  <c:v>0.81</c:v>
                </c:pt>
                <c:pt idx="8" formatCode="0%">
                  <c:v>0.83</c:v>
                </c:pt>
                <c:pt idx="9" formatCode="0%">
                  <c:v>0.79</c:v>
                </c:pt>
                <c:pt idx="11" formatCode="0%">
                  <c:v>0.82</c:v>
                </c:pt>
                <c:pt idx="12" formatCode="0%">
                  <c:v>0.78</c:v>
                </c:pt>
                <c:pt idx="13" formatCode="0%">
                  <c:v>0.82</c:v>
                </c:pt>
                <c:pt idx="15" formatCode="0%">
                  <c:v>0.72</c:v>
                </c:pt>
                <c:pt idx="16" formatCode="0%">
                  <c:v>0.82</c:v>
                </c:pt>
                <c:pt idx="17" formatCode="0%">
                  <c:v>0.88</c:v>
                </c:pt>
                <c:pt idx="18" formatCode="0%">
                  <c:v>0.87</c:v>
                </c:pt>
                <c:pt idx="19" formatCode="0%">
                  <c:v>0.81</c:v>
                </c:pt>
                <c:pt idx="20" formatCode="0%">
                  <c:v>0.89</c:v>
                </c:pt>
              </c:numCache>
            </c:numRef>
          </c:val>
          <c:extLst>
            <c:ext xmlns:c16="http://schemas.microsoft.com/office/drawing/2014/chart" uri="{C3380CC4-5D6E-409C-BE32-E72D297353CC}">
              <c16:uniqueId val="{00000000-25CF-4303-8559-EE3E73C0A6A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E65F-458D-854A-C1B2105CDC9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E65F-458D-854A-C1B2105CDC9C}"/>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5-CF26-45D2-B2CD-D9A6BCE9B025}"/>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6382-4672-8875-5640BC17932F}"/>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6-6382-4672-8875-5640BC17932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8-6382-4672-8875-5640BC17932F}"/>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9-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Smoking</c:v>
                </c:pt>
                <c:pt idx="1">
                  <c:v>Drinking alcohol</c:v>
                </c:pt>
                <c:pt idx="2">
                  <c:v>Family history/ having a close relative with cancer</c:v>
                </c:pt>
                <c:pt idx="3">
                  <c:v>Poor diet</c:v>
                </c:pt>
                <c:pt idx="4">
                  <c:v>Sunburn/ too much sun exposure</c:v>
                </c:pt>
                <c:pt idx="5">
                  <c:v>Occupational exposures</c:v>
                </c:pt>
                <c:pt idx="6">
                  <c:v>Being obese</c:v>
                </c:pt>
                <c:pt idx="7">
                  <c:v>Diet (unspecified)</c:v>
                </c:pt>
                <c:pt idx="8">
                  <c:v>Eating processed/ ultra processed food</c:v>
                </c:pt>
                <c:pt idx="9">
                  <c:v>Not doing enough physical activity</c:v>
                </c:pt>
                <c:pt idx="10">
                  <c:v>Outdoor pollution</c:v>
                </c:pt>
                <c:pt idx="11">
                  <c:v>Radiation</c:v>
                </c:pt>
                <c:pt idx="12">
                  <c:v>Being overweight</c:v>
                </c:pt>
                <c:pt idx="13">
                  <c:v>Lifestyle (unspecified)</c:v>
                </c:pt>
                <c:pt idx="14">
                  <c:v>Stress</c:v>
                </c:pt>
              </c:strCache>
            </c:strRef>
          </c:cat>
          <c:val>
            <c:numRef>
              <c:f>Sheet1!$B$2:$B$16</c:f>
              <c:numCache>
                <c:formatCode>0%</c:formatCode>
                <c:ptCount val="15"/>
                <c:pt idx="0">
                  <c:v>0.83</c:v>
                </c:pt>
                <c:pt idx="1">
                  <c:v>0.49</c:v>
                </c:pt>
                <c:pt idx="2">
                  <c:v>0.4</c:v>
                </c:pt>
                <c:pt idx="3">
                  <c:v>0.23</c:v>
                </c:pt>
                <c:pt idx="4">
                  <c:v>0.2</c:v>
                </c:pt>
                <c:pt idx="5">
                  <c:v>0.16</c:v>
                </c:pt>
                <c:pt idx="6">
                  <c:v>0.16</c:v>
                </c:pt>
                <c:pt idx="7">
                  <c:v>0.12</c:v>
                </c:pt>
                <c:pt idx="8">
                  <c:v>0.12</c:v>
                </c:pt>
                <c:pt idx="9">
                  <c:v>0.12</c:v>
                </c:pt>
                <c:pt idx="10">
                  <c:v>0.1</c:v>
                </c:pt>
                <c:pt idx="11">
                  <c:v>0.1</c:v>
                </c:pt>
                <c:pt idx="12">
                  <c:v>7.0000000000000007E-2</c:v>
                </c:pt>
                <c:pt idx="13">
                  <c:v>7.0000000000000007E-2</c:v>
                </c:pt>
                <c:pt idx="14">
                  <c:v>7.0000000000000007E-2</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7873267036664E-2"/>
          <c:y val="4.807362809325518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recently completed a poo test kit for potential bowel cancer symptoms, so I didn't think I would need to do one again so soon</c:v>
                </c:pt>
                <c:pt idx="7">
                  <c:v>I found it too difficult to complete the poo test kit</c:v>
                </c:pt>
                <c:pt idx="8">
                  <c:v>I had other more important things to worry about than bowel cancer screening</c:v>
                </c:pt>
                <c:pt idx="9">
                  <c:v>I don't think that I am at risk of developing bowel cancer</c:v>
                </c:pt>
              </c:strCache>
            </c:strRef>
          </c:cat>
          <c:val>
            <c:numRef>
              <c:f>Sheet1!$B$2:$B$11</c:f>
              <c:numCache>
                <c:formatCode>0%</c:formatCode>
                <c:ptCount val="10"/>
                <c:pt idx="0">
                  <c:v>0.13</c:v>
                </c:pt>
                <c:pt idx="1">
                  <c:v>0.13</c:v>
                </c:pt>
                <c:pt idx="2">
                  <c:v>0.11</c:v>
                </c:pt>
                <c:pt idx="3">
                  <c:v>0.11</c:v>
                </c:pt>
                <c:pt idx="4">
                  <c:v>0.1</c:v>
                </c:pt>
                <c:pt idx="5">
                  <c:v>0.08</c:v>
                </c:pt>
                <c:pt idx="6">
                  <c:v>0.08</c:v>
                </c:pt>
                <c:pt idx="7">
                  <c:v>7.0000000000000007E-2</c:v>
                </c:pt>
                <c:pt idx="8">
                  <c:v>0.06</c:v>
                </c:pt>
                <c:pt idx="9">
                  <c:v>0.05</c:v>
                </c:pt>
              </c:numCache>
            </c:numRef>
          </c:val>
          <c:extLst>
            <c:ext xmlns:c16="http://schemas.microsoft.com/office/drawing/2014/chart" uri="{C3380CC4-5D6E-409C-BE32-E72D297353CC}">
              <c16:uniqueId val="{00000000-C3C8-4964-B63B-725519AC4536}"/>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4.0260055350959424E-17"/>
                  <c:y val="5.3894915523963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7A-4C7D-89BC-77F906E709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recently completed a poo test kit for potential bowel cancer symptoms, so I didn't think I would need to do one again so soon</c:v>
                </c:pt>
                <c:pt idx="7">
                  <c:v>I found it too difficult to complete the poo test kit</c:v>
                </c:pt>
                <c:pt idx="8">
                  <c:v>I had other more important things to worry about than bowel cancer screening</c:v>
                </c:pt>
                <c:pt idx="9">
                  <c:v>I don't think that I am at risk of developing bowel cancer</c:v>
                </c:pt>
              </c:strCache>
            </c:strRef>
          </c:cat>
          <c:val>
            <c:numRef>
              <c:f>Sheet1!$C$2:$C$11</c:f>
              <c:numCache>
                <c:formatCode>0%</c:formatCode>
                <c:ptCount val="10"/>
                <c:pt idx="0">
                  <c:v>7.0000000000000007E-2</c:v>
                </c:pt>
                <c:pt idx="1">
                  <c:v>0.09</c:v>
                </c:pt>
                <c:pt idx="2">
                  <c:v>0.08</c:v>
                </c:pt>
                <c:pt idx="3">
                  <c:v>0.05</c:v>
                </c:pt>
                <c:pt idx="4">
                  <c:v>0.03</c:v>
                </c:pt>
                <c:pt idx="5">
                  <c:v>0.03</c:v>
                </c:pt>
                <c:pt idx="6">
                  <c:v>0.08</c:v>
                </c:pt>
                <c:pt idx="7">
                  <c:v>0.03</c:v>
                </c:pt>
                <c:pt idx="8">
                  <c:v>0.03</c:v>
                </c:pt>
                <c:pt idx="9">
                  <c:v>0.04</c:v>
                </c:pt>
              </c:numCache>
            </c:numRef>
          </c:val>
          <c:extLst>
            <c:ext xmlns:c16="http://schemas.microsoft.com/office/drawing/2014/chart" uri="{C3380CC4-5D6E-409C-BE32-E72D297353CC}">
              <c16:uniqueId val="{00000002-C3C8-4964-B63B-725519AC4536}"/>
            </c:ext>
          </c:extLst>
        </c:ser>
        <c:ser>
          <c:idx val="2"/>
          <c:order val="2"/>
          <c:tx>
            <c:strRef>
              <c:f>Sheet1!$D$1</c:f>
              <c:strCache>
                <c:ptCount val="1"/>
                <c:pt idx="0">
                  <c:v>Never completed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recently completed a poo test kit for potential bowel cancer symptoms, so I didn't think I would need to do one again so soon</c:v>
                </c:pt>
                <c:pt idx="7">
                  <c:v>I found it too difficult to complete the poo test kit</c:v>
                </c:pt>
                <c:pt idx="8">
                  <c:v>I had other more important things to worry about than bowel cancer screening</c:v>
                </c:pt>
                <c:pt idx="9">
                  <c:v>I don't think that I am at risk of developing bowel cancer</c:v>
                </c:pt>
              </c:strCache>
            </c:strRef>
          </c:cat>
          <c:val>
            <c:numRef>
              <c:f>Sheet1!$D$2:$D$11</c:f>
              <c:numCache>
                <c:formatCode>0%</c:formatCode>
                <c:ptCount val="10"/>
                <c:pt idx="0">
                  <c:v>0.39</c:v>
                </c:pt>
                <c:pt idx="1">
                  <c:v>0.33</c:v>
                </c:pt>
                <c:pt idx="2">
                  <c:v>0.26</c:v>
                </c:pt>
                <c:pt idx="3">
                  <c:v>0.33</c:v>
                </c:pt>
                <c:pt idx="4">
                  <c:v>0.33</c:v>
                </c:pt>
                <c:pt idx="5">
                  <c:v>0.33</c:v>
                </c:pt>
                <c:pt idx="6">
                  <c:v>0.03</c:v>
                </c:pt>
                <c:pt idx="7">
                  <c:v>0.19</c:v>
                </c:pt>
                <c:pt idx="8">
                  <c:v>0.26</c:v>
                </c:pt>
                <c:pt idx="9">
                  <c:v>0.11</c:v>
                </c:pt>
              </c:numCache>
            </c:numRef>
          </c:val>
          <c:extLst>
            <c:ext xmlns:c16="http://schemas.microsoft.com/office/drawing/2014/chart" uri="{C3380CC4-5D6E-409C-BE32-E72D297353CC}">
              <c16:uniqueId val="{00000000-37DB-40BC-92F6-43C261DC7CCE}"/>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5613303609138069"/>
          <c:y val="0.92391013977667535"/>
          <c:w val="0.26143519100907936"/>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0.02</c:v>
                </c:pt>
                <c:pt idx="1">
                  <c:v>0.04</c:v>
                </c:pt>
                <c:pt idx="2">
                  <c:v>0.06</c:v>
                </c:pt>
                <c:pt idx="3">
                  <c:v>7.0000000000000007E-2</c:v>
                </c:pt>
                <c:pt idx="4">
                  <c:v>0.1</c:v>
                </c:pt>
                <c:pt idx="5">
                  <c:v>0.7</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0.02</c:v>
                </c:pt>
                <c:pt idx="1">
                  <c:v>0.04</c:v>
                </c:pt>
                <c:pt idx="2">
                  <c:v>0.06</c:v>
                </c:pt>
                <c:pt idx="3">
                  <c:v>7.0000000000000007E-2</c:v>
                </c:pt>
                <c:pt idx="4">
                  <c:v>0.24</c:v>
                </c:pt>
                <c:pt idx="5">
                  <c:v>0.56000000000000005</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1"/>
                <c:pt idx="0">
                  <c:v>All</c:v>
                </c:pt>
                <c:pt idx="2">
                  <c:v>ABC1</c:v>
                </c:pt>
                <c:pt idx="3">
                  <c:v>C2DE</c:v>
                </c:pt>
                <c:pt idx="5">
                  <c:v>Living 
with a disability </c:v>
                </c:pt>
                <c:pt idx="6">
                  <c:v>Living 
without a disability </c:v>
                </c:pt>
                <c:pt idx="8">
                  <c:v>Urban</c:v>
                </c:pt>
                <c:pt idx="9">
                  <c:v>Town</c:v>
                </c:pt>
                <c:pt idx="10">
                  <c:v>Rural</c:v>
                </c:pt>
              </c:strCache>
            </c:strRef>
          </c:cat>
          <c:val>
            <c:numRef>
              <c:f>Sheet1!$B$2:$B$16</c:f>
              <c:numCache>
                <c:formatCode>General</c:formatCode>
                <c:ptCount val="11"/>
                <c:pt idx="0" formatCode="0%">
                  <c:v>0.7</c:v>
                </c:pt>
                <c:pt idx="2" formatCode="0%">
                  <c:v>0.8</c:v>
                </c:pt>
                <c:pt idx="3" formatCode="0%">
                  <c:v>0.66</c:v>
                </c:pt>
                <c:pt idx="5" formatCode="0%">
                  <c:v>0.64</c:v>
                </c:pt>
                <c:pt idx="6" formatCode="0%">
                  <c:v>0.77</c:v>
                </c:pt>
                <c:pt idx="8" formatCode="0%">
                  <c:v>0.72</c:v>
                </c:pt>
                <c:pt idx="9" formatCode="0%">
                  <c:v>0.64</c:v>
                </c:pt>
                <c:pt idx="10" formatCode="0%">
                  <c:v>0.71</c:v>
                </c:pt>
              </c:numCache>
            </c:numRef>
          </c:val>
          <c:extLst>
            <c:ext xmlns:c16="http://schemas.microsoft.com/office/drawing/2014/chart" uri="{C3380CC4-5D6E-409C-BE32-E72D297353CC}">
              <c16:uniqueId val="{00000001-62EE-4FD5-90C0-C9D57AE9251D}"/>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0.57999999999999996</c:v>
                </c:pt>
                <c:pt idx="1">
                  <c:v>0.71</c:v>
                </c:pt>
              </c:numCache>
            </c:numRef>
          </c:val>
          <c:extLst>
            <c:ext xmlns:c16="http://schemas.microsoft.com/office/drawing/2014/chart" uri="{C3380CC4-5D6E-409C-BE32-E72D297353CC}">
              <c16:uniqueId val="{00000000-A5A4-4BD1-8451-68096B61DE8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0.08</c:v>
                </c:pt>
                <c:pt idx="1">
                  <c:v>0.05</c:v>
                </c:pt>
              </c:numCache>
            </c:numRef>
          </c:val>
          <c:extLst>
            <c:ext xmlns:c16="http://schemas.microsoft.com/office/drawing/2014/chart" uri="{C3380CC4-5D6E-409C-BE32-E72D297353CC}">
              <c16:uniqueId val="{00000002-A5A4-4BD1-8451-68096B61DE84}"/>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A4-4BD1-8451-68096B61DE84}"/>
                </c:ext>
              </c:extLst>
            </c:dLbl>
            <c:dLbl>
              <c:idx val="1"/>
              <c:delete val="1"/>
              <c:extLst>
                <c:ext xmlns:c15="http://schemas.microsoft.com/office/drawing/2012/chart" uri="{CE6537A1-D6FC-4f65-9D91-7224C49458BB}"/>
                <c:ext xmlns:c16="http://schemas.microsoft.com/office/drawing/2014/chart" uri="{C3380CC4-5D6E-409C-BE32-E72D297353CC}">
                  <c16:uniqueId val="{00000001-FC0B-43D7-873C-A532A7C78236}"/>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0.06</c:v>
                </c:pt>
                <c:pt idx="1">
                  <c:v>0</c:v>
                </c:pt>
              </c:numCache>
            </c:numRef>
          </c:val>
          <c:extLst>
            <c:ext xmlns:c16="http://schemas.microsoft.com/office/drawing/2014/chart" uri="{C3380CC4-5D6E-409C-BE32-E72D297353CC}">
              <c16:uniqueId val="{00000004-A5A4-4BD1-8451-68096B61DE84}"/>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layout>
                <c:manualLayout>
                  <c:x val="-2.2468035901799231E-3"/>
                  <c:y val="-2.3437107122804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0B-43D7-873C-A532A7C78236}"/>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0.02</c:v>
                </c:pt>
                <c:pt idx="1">
                  <c:v>0.01</c:v>
                </c:pt>
              </c:numCache>
            </c:numRef>
          </c:val>
          <c:extLst>
            <c:ext xmlns:c16="http://schemas.microsoft.com/office/drawing/2014/chart" uri="{C3380CC4-5D6E-409C-BE32-E72D297353CC}">
              <c16:uniqueId val="{00000005-A5A4-4BD1-8451-68096B61DE8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0.2</c:v>
                </c:pt>
                <c:pt idx="1">
                  <c:v>0.23</c:v>
                </c:pt>
              </c:numCache>
            </c:numRef>
          </c:val>
          <c:extLst>
            <c:ext xmlns:c16="http://schemas.microsoft.com/office/drawing/2014/chart" uri="{C3380CC4-5D6E-409C-BE32-E72D297353CC}">
              <c16:uniqueId val="{00000006-A5A4-4BD1-8451-68096B61DE8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0.06</c:v>
                </c:pt>
                <c:pt idx="1">
                  <c:v>0</c:v>
                </c:pt>
              </c:numCache>
            </c:numRef>
          </c:val>
          <c:extLst>
            <c:ext xmlns:c16="http://schemas.microsoft.com/office/drawing/2014/chart" uri="{C3380CC4-5D6E-409C-BE32-E72D297353CC}">
              <c16:uniqueId val="{00000007-A5A4-4BD1-8451-68096B61DE8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1"/>
                <c:pt idx="0">
                  <c:v>All</c:v>
                </c:pt>
                <c:pt idx="2">
                  <c:v>ABC1</c:v>
                </c:pt>
                <c:pt idx="3">
                  <c:v>C2DE</c:v>
                </c:pt>
                <c:pt idx="5">
                  <c:v>Living 
with a disability </c:v>
                </c:pt>
                <c:pt idx="6">
                  <c:v>Living 
without a disability </c:v>
                </c:pt>
                <c:pt idx="8">
                  <c:v>Urban</c:v>
                </c:pt>
                <c:pt idx="9">
                  <c:v>Town</c:v>
                </c:pt>
                <c:pt idx="10">
                  <c:v>Rural</c:v>
                </c:pt>
              </c:strCache>
            </c:strRef>
          </c:cat>
          <c:val>
            <c:numRef>
              <c:f>Sheet1!$B$2:$B$16</c:f>
              <c:numCache>
                <c:formatCode>General</c:formatCode>
                <c:ptCount val="11"/>
                <c:pt idx="0" formatCode="0%">
                  <c:v>0.66</c:v>
                </c:pt>
                <c:pt idx="2" formatCode="0%">
                  <c:v>0.64</c:v>
                </c:pt>
                <c:pt idx="3" formatCode="0%">
                  <c:v>0.67</c:v>
                </c:pt>
                <c:pt idx="5" formatCode="0%">
                  <c:v>0.64</c:v>
                </c:pt>
                <c:pt idx="6" formatCode="0%">
                  <c:v>0.67</c:v>
                </c:pt>
                <c:pt idx="8" formatCode="0%">
                  <c:v>0.67</c:v>
                </c:pt>
                <c:pt idx="9" formatCode="0%">
                  <c:v>0.54</c:v>
                </c:pt>
                <c:pt idx="10" formatCode="0%">
                  <c:v>0.72</c:v>
                </c:pt>
              </c:numCache>
            </c:numRef>
          </c:val>
          <c:extLst>
            <c:ext xmlns:c16="http://schemas.microsoft.com/office/drawing/2014/chart" uri="{C3380CC4-5D6E-409C-BE32-E72D297353CC}">
              <c16:uniqueId val="{00000000-DDB4-44C5-9251-A8B9A59025C9}"/>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worried that I would find being at the appointment physically uncomfortable or difficult</c:v>
                </c:pt>
                <c:pt idx="4">
                  <c:v>I decided that the harms of taking part outweigh the benefits</c:v>
                </c:pt>
                <c:pt idx="5">
                  <c:v>I was too frightened of what the test might find</c:v>
                </c:pt>
                <c:pt idx="6">
                  <c:v>The appointment was too far away from my home</c:v>
                </c:pt>
                <c:pt idx="7">
                  <c:v>I didn't have any symptoms of breast cancer</c:v>
                </c:pt>
                <c:pt idx="8">
                  <c:v>I found it difficult to get an appointment at a convenient time</c:v>
                </c:pt>
                <c:pt idx="9">
                  <c:v>I don't think that I am at risk of breast cancer</c:v>
                </c:pt>
              </c:strCache>
            </c:strRef>
          </c:cat>
          <c:val>
            <c:numRef>
              <c:f>Sheet1!$B$2:$B$11</c:f>
              <c:numCache>
                <c:formatCode>0%</c:formatCode>
                <c:ptCount val="10"/>
                <c:pt idx="0">
                  <c:v>0.38</c:v>
                </c:pt>
                <c:pt idx="1">
                  <c:v>0.31</c:v>
                </c:pt>
                <c:pt idx="2">
                  <c:v>0.24</c:v>
                </c:pt>
                <c:pt idx="3">
                  <c:v>0.15</c:v>
                </c:pt>
                <c:pt idx="4">
                  <c:v>0.12</c:v>
                </c:pt>
                <c:pt idx="5">
                  <c:v>0.1</c:v>
                </c:pt>
                <c:pt idx="6">
                  <c:v>0.1</c:v>
                </c:pt>
                <c:pt idx="7">
                  <c:v>0.09</c:v>
                </c:pt>
                <c:pt idx="8">
                  <c:v>0.09</c:v>
                </c:pt>
                <c:pt idx="9">
                  <c:v>7.0000000000000007E-2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1"/>
              <c:layout>
                <c:manualLayout>
                  <c:x val="3.2940425813362661E-3"/>
                  <c:y val="2.69474577619818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3C-4061-BCA5-F1E6E32DA6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worried that I would find being at the appointment physically uncomfortable or difficult</c:v>
                </c:pt>
                <c:pt idx="4">
                  <c:v>I decided that the harms of taking part outweigh the benefits</c:v>
                </c:pt>
                <c:pt idx="5">
                  <c:v>I was too frightened of what the test might find</c:v>
                </c:pt>
                <c:pt idx="6">
                  <c:v>The appointment was too far away from my home</c:v>
                </c:pt>
                <c:pt idx="7">
                  <c:v>I didn't have any symptoms of breast cancer</c:v>
                </c:pt>
                <c:pt idx="8">
                  <c:v>I found it difficult to get an appointment at a convenient time</c:v>
                </c:pt>
                <c:pt idx="9">
                  <c:v>I don't think that I am at risk of breast cancer</c:v>
                </c:pt>
              </c:strCache>
            </c:strRef>
          </c:cat>
          <c:val>
            <c:numRef>
              <c:f>Sheet1!$C$2:$C$11</c:f>
              <c:numCache>
                <c:formatCode>0%</c:formatCode>
                <c:ptCount val="10"/>
                <c:pt idx="0">
                  <c:v>0.37</c:v>
                </c:pt>
                <c:pt idx="1">
                  <c:v>0.26</c:v>
                </c:pt>
                <c:pt idx="2">
                  <c:v>0.21</c:v>
                </c:pt>
                <c:pt idx="3">
                  <c:v>0.12</c:v>
                </c:pt>
                <c:pt idx="4">
                  <c:v>7.0000000000000007E-2</c:v>
                </c:pt>
                <c:pt idx="5">
                  <c:v>0.09</c:v>
                </c:pt>
                <c:pt idx="6">
                  <c:v>0.06</c:v>
                </c:pt>
                <c:pt idx="7">
                  <c:v>7.0000000000000007E-2</c:v>
                </c:pt>
                <c:pt idx="8">
                  <c:v>0.05</c:v>
                </c:pt>
                <c:pt idx="9">
                  <c:v>7.0000000000000007E-2</c:v>
                </c:pt>
              </c:numCache>
            </c:numRef>
          </c:val>
          <c:extLst>
            <c:ext xmlns:c16="http://schemas.microsoft.com/office/drawing/2014/chart" uri="{C3380CC4-5D6E-409C-BE32-E72D297353CC}">
              <c16:uniqueId val="{00000002-3148-45E3-95F8-9A5CDA69851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Prompted awareness of risk factors (Top 3)</a:t>
            </a:r>
          </a:p>
        </c:rich>
      </c:tx>
      <c:layout>
        <c:manualLayout>
          <c:xMode val="edge"/>
          <c:yMode val="edge"/>
          <c:x val="0.1567772215269086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5.2703243415446036E-2"/>
          <c:w val="0.57206315586791179"/>
          <c:h val="0.91757561133010435"/>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Sheet1!$F$2:$F$8</c:f>
              <c:numCache>
                <c:formatCode>0%</c:formatCode>
                <c:ptCount val="7"/>
                <c:pt idx="0">
                  <c:v>0.93</c:v>
                </c:pt>
                <c:pt idx="1">
                  <c:v>0.94</c:v>
                </c:pt>
                <c:pt idx="2">
                  <c:v>0.95</c:v>
                </c:pt>
                <c:pt idx="4">
                  <c:v>0.87</c:v>
                </c:pt>
                <c:pt idx="5">
                  <c:v>0.93</c:v>
                </c:pt>
                <c:pt idx="6">
                  <c:v>0.98</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Scotland </c:v>
                </c:pt>
              </c:strCache>
            </c:strRef>
          </c:tx>
          <c:spPr>
            <a:solidFill>
              <a:schemeClr val="accent3"/>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83F4-4D22-BB0C-7435DF7DF041}"/>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83F4-4D22-BB0C-7435DF7DF041}"/>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Sheet1!$G$2:$G$8</c:f>
              <c:numCache>
                <c:formatCode>0%</c:formatCode>
                <c:ptCount val="7"/>
                <c:pt idx="0">
                  <c:v>0.94</c:v>
                </c:pt>
                <c:pt idx="1">
                  <c:v>0.95</c:v>
                </c:pt>
                <c:pt idx="2">
                  <c:v>0.94</c:v>
                </c:pt>
                <c:pt idx="4">
                  <c:v>0.9</c:v>
                </c:pt>
                <c:pt idx="5">
                  <c:v>0.94</c:v>
                </c:pt>
                <c:pt idx="6">
                  <c:v>0.97</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634-4DF4-BCE5-E14A82896BDA}"/>
                </c:ext>
              </c:extLst>
            </c:dLbl>
            <c:dLbl>
              <c:idx val="6"/>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Sheet1!$H$2:$H$8</c:f>
              <c:numCache>
                <c:formatCode>0%</c:formatCode>
                <c:ptCount val="7"/>
                <c:pt idx="0">
                  <c:v>0.9</c:v>
                </c:pt>
                <c:pt idx="1">
                  <c:v>0.92</c:v>
                </c:pt>
                <c:pt idx="2">
                  <c:v>0.92</c:v>
                </c:pt>
                <c:pt idx="4">
                  <c:v>0.86</c:v>
                </c:pt>
                <c:pt idx="5">
                  <c:v>0.91</c:v>
                </c:pt>
                <c:pt idx="6">
                  <c:v>0.96</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Sheet1!$I$2:$I$8</c:f>
              <c:numCache>
                <c:formatCode>0%</c:formatCode>
                <c:ptCount val="7"/>
                <c:pt idx="0">
                  <c:v>0.94</c:v>
                </c:pt>
                <c:pt idx="1">
                  <c:v>0.94</c:v>
                </c:pt>
                <c:pt idx="2">
                  <c:v>0.96</c:v>
                </c:pt>
                <c:pt idx="4">
                  <c:v>0.88</c:v>
                </c:pt>
                <c:pt idx="5">
                  <c:v>0.96</c:v>
                </c:pt>
                <c:pt idx="6">
                  <c:v>0.98</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Sheet1!$B$4:$B$5</c:f>
              <c:numCache>
                <c:formatCode>0%</c:formatCode>
                <c:ptCount val="2"/>
                <c:pt idx="0">
                  <c:v>0.33979999999999999</c:v>
                </c:pt>
                <c:pt idx="1">
                  <c:v>0.61</c:v>
                </c:pt>
              </c:numCache>
            </c:numRef>
          </c:val>
          <c:extLst>
            <c:ext xmlns:c16="http://schemas.microsoft.com/office/drawing/2014/chart" uri="{C3380CC4-5D6E-409C-BE32-E72D297353CC}">
              <c16:uniqueId val="{00000001-69DC-4D6E-8E2C-B26BA7D2396F}"/>
            </c:ext>
          </c:extLst>
        </c:ser>
        <c:ser>
          <c:idx val="2"/>
          <c:order val="1"/>
          <c:tx>
            <c:strRef>
              <c:f>Sheet1!$C$1</c:f>
              <c:strCache>
                <c:ptCount val="1"/>
                <c:pt idx="0">
                  <c:v>Scotland</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Sheet1!$C$4:$C$5</c:f>
              <c:numCache>
                <c:formatCode>0%</c:formatCode>
                <c:ptCount val="2"/>
                <c:pt idx="0">
                  <c:v>0.32200000000000001</c:v>
                </c:pt>
                <c:pt idx="1">
                  <c:v>0.6</c:v>
                </c:pt>
              </c:numCache>
            </c:numRef>
          </c:val>
          <c:extLst>
            <c:ext xmlns:c16="http://schemas.microsoft.com/office/drawing/2014/chart" uri="{C3380CC4-5D6E-409C-BE32-E72D297353CC}">
              <c16:uniqueId val="{00000003-69DC-4D6E-8E2C-B26BA7D2396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Sheet1!$D$4:$D$5</c:f>
              <c:numCache>
                <c:formatCode>0%</c:formatCode>
                <c:ptCount val="2"/>
                <c:pt idx="0">
                  <c:v>0.33479999999999999</c:v>
                </c:pt>
                <c:pt idx="1">
                  <c:v>0.6</c:v>
                </c:pt>
              </c:numCache>
            </c:numRef>
          </c:val>
          <c:extLst>
            <c:ext xmlns:c16="http://schemas.microsoft.com/office/drawing/2014/chart" uri="{C3380CC4-5D6E-409C-BE32-E72D297353CC}">
              <c16:uniqueId val="{00000004-69DC-4D6E-8E2C-B26BA7D2396F}"/>
            </c:ext>
          </c:extLst>
        </c:ser>
        <c:ser>
          <c:idx val="3"/>
          <c:order val="3"/>
          <c:tx>
            <c:strRef>
              <c:f>Sheet1!$E$1</c:f>
              <c:strCache>
                <c:ptCount val="1"/>
                <c:pt idx="0">
                  <c:v>Wales</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Sheet1!$E$4:$E$5</c:f>
              <c:numCache>
                <c:formatCode>0%</c:formatCode>
                <c:ptCount val="2"/>
                <c:pt idx="0">
                  <c:v>0.34100000000000003</c:v>
                </c:pt>
                <c:pt idx="1">
                  <c:v>0.57999999999999996</c:v>
                </c:pt>
              </c:numCache>
            </c:numRef>
          </c:val>
          <c:extLst>
            <c:ext xmlns:c16="http://schemas.microsoft.com/office/drawing/2014/chart" uri="{C3380CC4-5D6E-409C-BE32-E72D297353CC}">
              <c16:uniqueId val="{00000005-69DC-4D6E-8E2C-B26BA7D2396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1.8722553704677298E-4"/>
          <c:w val="0.46640186904770409"/>
          <c:h val="0.96377282698940048"/>
        </c:manualLayout>
      </c:layout>
      <c:barChart>
        <c:barDir val="bar"/>
        <c:grouping val="clustered"/>
        <c:varyColors val="0"/>
        <c:ser>
          <c:idx val="1"/>
          <c:order val="0"/>
          <c:tx>
            <c:strRef>
              <c:f>Sheet1!$B$1</c:f>
              <c:strCache>
                <c:ptCount val="1"/>
                <c:pt idx="0">
                  <c:v>Northern Ireland</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1FA-4E7E-B5DC-D492B6B1B9E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Sheet1!$B$3</c:f>
              <c:numCache>
                <c:formatCode>0%</c:formatCode>
                <c:ptCount val="1"/>
                <c:pt idx="0">
                  <c:v>0.77</c:v>
                </c:pt>
              </c:numCache>
            </c:numRef>
          </c:val>
          <c:extLst>
            <c:ext xmlns:c16="http://schemas.microsoft.com/office/drawing/2014/chart" uri="{C3380CC4-5D6E-409C-BE32-E72D297353CC}">
              <c16:uniqueId val="{00000001-51FA-4E7E-B5DC-D492B6B1B9EF}"/>
            </c:ext>
          </c:extLst>
        </c:ser>
        <c:ser>
          <c:idx val="2"/>
          <c:order val="1"/>
          <c:tx>
            <c:strRef>
              <c:f>Sheet1!$C$1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Sheet1!$C$3</c:f>
              <c:numCache>
                <c:formatCode>0%</c:formatCode>
                <c:ptCount val="1"/>
                <c:pt idx="0">
                  <c:v>0.8</c:v>
                </c:pt>
              </c:numCache>
            </c:numRef>
          </c:val>
          <c:extLst>
            <c:ext xmlns:c16="http://schemas.microsoft.com/office/drawing/2014/chart" uri="{C3380CC4-5D6E-409C-BE32-E72D297353CC}">
              <c16:uniqueId val="{00000003-51FA-4E7E-B5DC-D492B6B1B9E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Sheet1!$D$3</c:f>
              <c:numCache>
                <c:formatCode>0%</c:formatCode>
                <c:ptCount val="1"/>
                <c:pt idx="0">
                  <c:v>0.78</c:v>
                </c:pt>
              </c:numCache>
            </c:numRef>
          </c:val>
          <c:extLst>
            <c:ext xmlns:c16="http://schemas.microsoft.com/office/drawing/2014/chart" uri="{C3380CC4-5D6E-409C-BE32-E72D297353CC}">
              <c16:uniqueId val="{00000004-51FA-4E7E-B5DC-D492B6B1B9EF}"/>
            </c:ext>
          </c:extLst>
        </c:ser>
        <c:ser>
          <c:idx val="3"/>
          <c:order val="3"/>
          <c:tx>
            <c:strRef>
              <c:f>Sheet1!$E$1</c:f>
              <c:strCache>
                <c:ptCount val="1"/>
                <c:pt idx="0">
                  <c:v>Wales</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Sheet1!$E$3</c:f>
              <c:numCache>
                <c:formatCode>0%</c:formatCode>
                <c:ptCount val="1"/>
                <c:pt idx="0">
                  <c:v>0.82</c:v>
                </c:pt>
              </c:numCache>
            </c:numRef>
          </c:val>
          <c:extLst>
            <c:ext xmlns:c16="http://schemas.microsoft.com/office/drawing/2014/chart" uri="{C3380CC4-5D6E-409C-BE32-E72D297353CC}">
              <c16:uniqueId val="{00000005-51FA-4E7E-B5DC-D492B6B1B9E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CA7D-4352-9FE9-56C6BB7C3180}"/>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E3DF-4F1C-8D72-2F830FF4EC99}"/>
              </c:ext>
            </c:extLst>
          </c:dPt>
          <c:dPt>
            <c:idx val="8"/>
            <c:invertIfNegative val="0"/>
            <c:bubble3D val="0"/>
            <c:spPr>
              <a:solidFill>
                <a:schemeClr val="accent6"/>
              </a:solidFill>
              <a:ln>
                <a:noFill/>
              </a:ln>
              <a:effectLst/>
            </c:spPr>
            <c:extLst>
              <c:ext xmlns:c16="http://schemas.microsoft.com/office/drawing/2014/chart" uri="{C3380CC4-5D6E-409C-BE32-E72D297353CC}">
                <c16:uniqueId val="{00000007-CA7D-4352-9FE9-56C6BB7C3180}"/>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Air pollution</c:v>
                </c:pt>
                <c:pt idx="4">
                  <c:v>Having a close relative with cancer</c:v>
                </c:pt>
                <c:pt idx="5">
                  <c:v>Drinking alcohol</c:v>
                </c:pt>
                <c:pt idx="6">
                  <c:v>Eating ultra-processed foods</c:v>
                </c:pt>
                <c:pt idx="7">
                  <c:v>Being obese</c:v>
                </c:pt>
                <c:pt idx="8">
                  <c:v>Using e-cigarettes/vapes</c:v>
                </c:pt>
                <c:pt idx="9">
                  <c:v>Being overweight</c:v>
                </c:pt>
                <c:pt idx="10">
                  <c:v>Eating processed meat</c:v>
                </c:pt>
                <c:pt idx="11">
                  <c:v>Infection with HPV</c:v>
                </c:pt>
                <c:pt idx="12">
                  <c:v>Being older</c:v>
                </c:pt>
                <c:pt idx="13">
                  <c:v>Not doing enough physical activity</c:v>
                </c:pt>
                <c:pt idx="14">
                  <c:v>Not eating enough fibre</c:v>
                </c:pt>
                <c:pt idx="15">
                  <c:v>Feeling stressed</c:v>
                </c:pt>
              </c:strCache>
            </c:strRef>
          </c:cat>
          <c:val>
            <c:numRef>
              <c:f>Sheet1!$B$2:$B$17</c:f>
              <c:numCache>
                <c:formatCode>0%</c:formatCode>
                <c:ptCount val="16"/>
                <c:pt idx="0">
                  <c:v>0.98</c:v>
                </c:pt>
                <c:pt idx="1">
                  <c:v>0.96</c:v>
                </c:pt>
                <c:pt idx="2">
                  <c:v>0.88</c:v>
                </c:pt>
                <c:pt idx="3">
                  <c:v>0.79</c:v>
                </c:pt>
                <c:pt idx="4">
                  <c:v>0.77</c:v>
                </c:pt>
                <c:pt idx="5">
                  <c:v>0.75</c:v>
                </c:pt>
                <c:pt idx="6">
                  <c:v>0.73</c:v>
                </c:pt>
                <c:pt idx="7">
                  <c:v>0.72</c:v>
                </c:pt>
                <c:pt idx="8">
                  <c:v>0.71</c:v>
                </c:pt>
                <c:pt idx="9">
                  <c:v>0.68</c:v>
                </c:pt>
                <c:pt idx="10">
                  <c:v>0.65</c:v>
                </c:pt>
                <c:pt idx="11">
                  <c:v>0.64</c:v>
                </c:pt>
                <c:pt idx="12">
                  <c:v>0.64</c:v>
                </c:pt>
                <c:pt idx="13">
                  <c:v>0.47</c:v>
                </c:pt>
                <c:pt idx="14">
                  <c:v>0.44</c:v>
                </c:pt>
                <c:pt idx="15">
                  <c:v>0.4</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Sheet1!$B$5:$B$6</c:f>
              <c:numCache>
                <c:formatCode>0%</c:formatCode>
                <c:ptCount val="2"/>
                <c:pt idx="0">
                  <c:v>0.89</c:v>
                </c:pt>
                <c:pt idx="1">
                  <c:v>0.8</c:v>
                </c:pt>
              </c:numCache>
            </c:numRef>
          </c:val>
          <c:extLst>
            <c:ext xmlns:c16="http://schemas.microsoft.com/office/drawing/2014/chart" uri="{C3380CC4-5D6E-409C-BE32-E72D297353CC}">
              <c16:uniqueId val="{00000002-C2A8-4DAD-8627-23BA2560E340}"/>
            </c:ext>
          </c:extLst>
        </c:ser>
        <c:ser>
          <c:idx val="2"/>
          <c:order val="1"/>
          <c:tx>
            <c:strRef>
              <c:f>Sheet1!$C$1</c:f>
              <c:strCache>
                <c:ptCount val="1"/>
                <c:pt idx="0">
                  <c:v>Scotland</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C2A8-4DAD-8627-23BA2560E34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Sheet1!$C$5:$C$6</c:f>
              <c:numCache>
                <c:formatCode>0%</c:formatCode>
                <c:ptCount val="2"/>
                <c:pt idx="0">
                  <c:v>0.92</c:v>
                </c:pt>
                <c:pt idx="1">
                  <c:v>0.83</c:v>
                </c:pt>
              </c:numCache>
            </c:numRef>
          </c:val>
          <c:extLst>
            <c:ext xmlns:c16="http://schemas.microsoft.com/office/drawing/2014/chart" uri="{C3380CC4-5D6E-409C-BE32-E72D297353CC}">
              <c16:uniqueId val="{00000005-C2A8-4DAD-8627-23BA2560E340}"/>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Sheet1!$D$5:$D$6</c:f>
              <c:numCache>
                <c:formatCode>0%</c:formatCode>
                <c:ptCount val="2"/>
                <c:pt idx="0">
                  <c:v>0.88</c:v>
                </c:pt>
                <c:pt idx="1">
                  <c:v>0.78</c:v>
                </c:pt>
              </c:numCache>
            </c:numRef>
          </c:val>
          <c:extLst>
            <c:ext xmlns:c16="http://schemas.microsoft.com/office/drawing/2014/chart" uri="{C3380CC4-5D6E-409C-BE32-E72D297353CC}">
              <c16:uniqueId val="{00000007-C2A8-4DAD-8627-23BA2560E340}"/>
            </c:ext>
          </c:extLst>
        </c:ser>
        <c:ser>
          <c:idx val="3"/>
          <c:order val="3"/>
          <c:tx>
            <c:strRef>
              <c:f>Sheet1!$E$1</c:f>
              <c:strCache>
                <c:ptCount val="1"/>
                <c:pt idx="0">
                  <c:v>Wales</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Sheet1!$E$5:$E$6</c:f>
              <c:numCache>
                <c:formatCode>0%</c:formatCode>
                <c:ptCount val="2"/>
                <c:pt idx="0">
                  <c:v>0.86</c:v>
                </c:pt>
                <c:pt idx="1">
                  <c:v>0.78</c:v>
                </c:pt>
              </c:numCache>
            </c:numRef>
          </c:val>
          <c:extLst>
            <c:ext xmlns:c16="http://schemas.microsoft.com/office/drawing/2014/chart" uri="{C3380CC4-5D6E-409C-BE32-E72D297353CC}">
              <c16:uniqueId val="{00000008-C2A8-4DAD-8627-23BA2560E34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Barriers to seeking help generally </a:t>
            </a:r>
          </a:p>
          <a:p>
            <a:pPr>
              <a:defRPr/>
            </a:pPr>
            <a:r>
              <a:rPr lang="en-GB" sz="1200" b="1">
                <a:latin typeface="Arial" panose="020B0604020202020204" pitchFamily="34" charset="0"/>
                <a:cs typeface="Arial" panose="020B0604020202020204" pitchFamily="34" charset="0"/>
              </a:rPr>
              <a:t>(Top 3)</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5686528343452572"/>
          <c:w val="0.57206315586791179"/>
          <c:h val="0.81341367476944604"/>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Sheet1!$F$2:$F$4</c:f>
              <c:numCache>
                <c:formatCode>0%</c:formatCode>
                <c:ptCount val="3"/>
                <c:pt idx="0">
                  <c:v>0.49</c:v>
                </c:pt>
                <c:pt idx="1">
                  <c:v>0.56999999999999995</c:v>
                </c:pt>
                <c:pt idx="2">
                  <c:v>0.62</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Scotland </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72D-4013-BDC3-FBE1B3263B57}"/>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Sheet1!$G$2:$G$4</c:f>
              <c:numCache>
                <c:formatCode>0%</c:formatCode>
                <c:ptCount val="3"/>
                <c:pt idx="0">
                  <c:v>0.4</c:v>
                </c:pt>
                <c:pt idx="1">
                  <c:v>0.41</c:v>
                </c:pt>
                <c:pt idx="2">
                  <c:v>0.48</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Sheet1!$H$2:$H$4</c:f>
              <c:numCache>
                <c:formatCode>0%</c:formatCode>
                <c:ptCount val="3"/>
                <c:pt idx="0">
                  <c:v>0.42</c:v>
                </c:pt>
                <c:pt idx="1">
                  <c:v>0.47</c:v>
                </c:pt>
                <c:pt idx="2">
                  <c:v>0.54</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Sheet1!$I$2:$I$4</c:f>
              <c:numCache>
                <c:formatCode>0%</c:formatCode>
                <c:ptCount val="3"/>
                <c:pt idx="0">
                  <c:v>0.48</c:v>
                </c:pt>
                <c:pt idx="1">
                  <c:v>0.51</c:v>
                </c:pt>
                <c:pt idx="2">
                  <c:v>0.56999999999999995</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Cervical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A808-4CA4-9681-66AD0B1A56D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Sheet1!$F$2:$F$4</c:f>
              <c:numCache>
                <c:formatCode>0%</c:formatCode>
                <c:ptCount val="3"/>
                <c:pt idx="0">
                  <c:v>0.42</c:v>
                </c:pt>
                <c:pt idx="1">
                  <c:v>0.41</c:v>
                </c:pt>
                <c:pt idx="2">
                  <c:v>0.39</c:v>
                </c:pt>
              </c:numCache>
            </c:numRef>
          </c:val>
          <c:extLst>
            <c:ext xmlns:c16="http://schemas.microsoft.com/office/drawing/2014/chart" uri="{C3380CC4-5D6E-409C-BE32-E72D297353CC}">
              <c16:uniqueId val="{00000002-A808-4CA4-9681-66AD0B1A56D0}"/>
            </c:ext>
          </c:extLst>
        </c:ser>
        <c:ser>
          <c:idx val="2"/>
          <c:order val="1"/>
          <c:tx>
            <c:strRef>
              <c:f>Sheet1!$G$1</c:f>
              <c:strCache>
                <c:ptCount val="1"/>
                <c:pt idx="0">
                  <c:v>Scotland </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Sheet1!$G$2:$G$4</c:f>
              <c:numCache>
                <c:formatCode>0%</c:formatCode>
                <c:ptCount val="3"/>
                <c:pt idx="0">
                  <c:v>0.38</c:v>
                </c:pt>
                <c:pt idx="1">
                  <c:v>0.39</c:v>
                </c:pt>
                <c:pt idx="2">
                  <c:v>0.37</c:v>
                </c:pt>
              </c:numCache>
            </c:numRef>
          </c:val>
          <c:extLst>
            <c:ext xmlns:c16="http://schemas.microsoft.com/office/drawing/2014/chart" uri="{C3380CC4-5D6E-409C-BE32-E72D297353CC}">
              <c16:uniqueId val="{00000006-A808-4CA4-9681-66AD0B1A56D0}"/>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Sheet1!$H$2:$H$4</c:f>
              <c:numCache>
                <c:formatCode>0%</c:formatCode>
                <c:ptCount val="3"/>
                <c:pt idx="0">
                  <c:v>0.44</c:v>
                </c:pt>
                <c:pt idx="1">
                  <c:v>0.4</c:v>
                </c:pt>
                <c:pt idx="2">
                  <c:v>0.38</c:v>
                </c:pt>
              </c:numCache>
            </c:numRef>
          </c:val>
          <c:extLst>
            <c:ext xmlns:c16="http://schemas.microsoft.com/office/drawing/2014/chart" uri="{C3380CC4-5D6E-409C-BE32-E72D297353CC}">
              <c16:uniqueId val="{0000000A-A808-4CA4-9681-66AD0B1A56D0}"/>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Sheet1!$I$2:$I$4</c:f>
              <c:numCache>
                <c:formatCode>0%</c:formatCode>
                <c:ptCount val="3"/>
                <c:pt idx="0">
                  <c:v>0.38</c:v>
                </c:pt>
                <c:pt idx="1">
                  <c:v>0.43</c:v>
                </c:pt>
                <c:pt idx="2">
                  <c:v>0.43</c:v>
                </c:pt>
              </c:numCache>
            </c:numRef>
          </c:val>
          <c:extLst>
            <c:ext xmlns:c16="http://schemas.microsoft.com/office/drawing/2014/chart" uri="{C3380CC4-5D6E-409C-BE32-E72D297353CC}">
              <c16:uniqueId val="{0000000B-A808-4CA4-9681-66AD0B1A56D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Bowel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1354991578249362"/>
          <c:y val="0.1620025880137444"/>
          <c:w val="0.53711967415414485"/>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23B0-4B31-8323-E144D68A236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Sheet1!$F$2:$F$4</c:f>
              <c:numCache>
                <c:formatCode>0%</c:formatCode>
                <c:ptCount val="3"/>
                <c:pt idx="0">
                  <c:v>0.1</c:v>
                </c:pt>
                <c:pt idx="1">
                  <c:v>0.13</c:v>
                </c:pt>
                <c:pt idx="2">
                  <c:v>7.0000000000000007E-2</c:v>
                </c:pt>
              </c:numCache>
            </c:numRef>
          </c:val>
          <c:extLst>
            <c:ext xmlns:c16="http://schemas.microsoft.com/office/drawing/2014/chart" uri="{C3380CC4-5D6E-409C-BE32-E72D297353CC}">
              <c16:uniqueId val="{00000002-23B0-4B31-8323-E144D68A236A}"/>
            </c:ext>
          </c:extLst>
        </c:ser>
        <c:ser>
          <c:idx val="2"/>
          <c:order val="1"/>
          <c:tx>
            <c:strRef>
              <c:f>Sheet1!$G$1</c:f>
              <c:strCache>
                <c:ptCount val="1"/>
                <c:pt idx="0">
                  <c:v>Scotland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Sheet1!$G$2:$G$4</c:f>
              <c:numCache>
                <c:formatCode>0%</c:formatCode>
                <c:ptCount val="3"/>
                <c:pt idx="0">
                  <c:v>0.1</c:v>
                </c:pt>
                <c:pt idx="1">
                  <c:v>0.11</c:v>
                </c:pt>
                <c:pt idx="2">
                  <c:v>0.12</c:v>
                </c:pt>
              </c:numCache>
            </c:numRef>
          </c:val>
          <c:extLst>
            <c:ext xmlns:c16="http://schemas.microsoft.com/office/drawing/2014/chart" uri="{C3380CC4-5D6E-409C-BE32-E72D297353CC}">
              <c16:uniqueId val="{00000006-23B0-4B31-8323-E144D68A236A}"/>
            </c:ext>
          </c:extLst>
        </c:ser>
        <c:ser>
          <c:idx val="0"/>
          <c:order val="2"/>
          <c:tx>
            <c:strRef>
              <c:f>Sheet1!$H$1</c:f>
              <c:strCache>
                <c:ptCount val="1"/>
                <c:pt idx="0">
                  <c:v>England</c:v>
                </c:pt>
              </c:strCache>
            </c:strRef>
          </c:tx>
          <c:spPr>
            <a:solidFill>
              <a:schemeClr val="accent2"/>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3B0-4B31-8323-E144D68A236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Sheet1!$H$2:$H$4</c:f>
              <c:numCache>
                <c:formatCode>0%</c:formatCode>
                <c:ptCount val="3"/>
                <c:pt idx="0">
                  <c:v>0.12</c:v>
                </c:pt>
                <c:pt idx="1">
                  <c:v>0.11</c:v>
                </c:pt>
                <c:pt idx="2">
                  <c:v>0.1</c:v>
                </c:pt>
              </c:numCache>
            </c:numRef>
          </c:val>
          <c:extLst>
            <c:ext xmlns:c16="http://schemas.microsoft.com/office/drawing/2014/chart" uri="{C3380CC4-5D6E-409C-BE32-E72D297353CC}">
              <c16:uniqueId val="{0000000A-23B0-4B31-8323-E144D68A236A}"/>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Sheet1!$I$2:$I$4</c:f>
              <c:numCache>
                <c:formatCode>0%</c:formatCode>
                <c:ptCount val="3"/>
                <c:pt idx="0">
                  <c:v>0.11</c:v>
                </c:pt>
                <c:pt idx="1">
                  <c:v>0.13</c:v>
                </c:pt>
                <c:pt idx="2">
                  <c:v>0.13</c:v>
                </c:pt>
              </c:numCache>
            </c:numRef>
          </c:val>
          <c:extLst>
            <c:ext xmlns:c16="http://schemas.microsoft.com/office/drawing/2014/chart" uri="{C3380CC4-5D6E-409C-BE32-E72D297353CC}">
              <c16:uniqueId val="{0000000B-23B0-4B31-8323-E144D68A236A}"/>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Breast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BC63-458C-B4B2-68E60895778F}"/>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Sheet1!$F$2:$F$4</c:f>
              <c:numCache>
                <c:formatCode>0%</c:formatCode>
                <c:ptCount val="3"/>
                <c:pt idx="0">
                  <c:v>0.32</c:v>
                </c:pt>
                <c:pt idx="1">
                  <c:v>0.27</c:v>
                </c:pt>
                <c:pt idx="2">
                  <c:v>0.33</c:v>
                </c:pt>
              </c:numCache>
            </c:numRef>
          </c:val>
          <c:extLst>
            <c:ext xmlns:c16="http://schemas.microsoft.com/office/drawing/2014/chart" uri="{C3380CC4-5D6E-409C-BE32-E72D297353CC}">
              <c16:uniqueId val="{00000002-BC63-458C-B4B2-68E60895778F}"/>
            </c:ext>
          </c:extLst>
        </c:ser>
        <c:ser>
          <c:idx val="2"/>
          <c:order val="1"/>
          <c:tx>
            <c:strRef>
              <c:f>Sheet1!$G$1</c:f>
              <c:strCache>
                <c:ptCount val="1"/>
                <c:pt idx="0">
                  <c:v>Scotland </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Sheet1!$G$2:$G$4</c:f>
              <c:numCache>
                <c:formatCode>0%</c:formatCode>
                <c:ptCount val="3"/>
                <c:pt idx="0">
                  <c:v>0.21</c:v>
                </c:pt>
                <c:pt idx="1">
                  <c:v>0.24</c:v>
                </c:pt>
                <c:pt idx="2">
                  <c:v>0.33</c:v>
                </c:pt>
              </c:numCache>
            </c:numRef>
          </c:val>
          <c:extLst>
            <c:ext xmlns:c16="http://schemas.microsoft.com/office/drawing/2014/chart" uri="{C3380CC4-5D6E-409C-BE32-E72D297353CC}">
              <c16:uniqueId val="{00000006-BC63-458C-B4B2-68E60895778F}"/>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BC63-458C-B4B2-68E60895778F}"/>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Sheet1!$H$2:$H$4</c:f>
              <c:numCache>
                <c:formatCode>0%</c:formatCode>
                <c:ptCount val="3"/>
                <c:pt idx="0">
                  <c:v>0.3</c:v>
                </c:pt>
                <c:pt idx="1">
                  <c:v>0.24</c:v>
                </c:pt>
                <c:pt idx="2">
                  <c:v>0.31</c:v>
                </c:pt>
              </c:numCache>
            </c:numRef>
          </c:val>
          <c:extLst>
            <c:ext xmlns:c16="http://schemas.microsoft.com/office/drawing/2014/chart" uri="{C3380CC4-5D6E-409C-BE32-E72D297353CC}">
              <c16:uniqueId val="{0000000A-BC63-458C-B4B2-68E60895778F}"/>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Sheet1!$I$2:$I$4</c:f>
              <c:numCache>
                <c:formatCode>0%</c:formatCode>
                <c:ptCount val="3"/>
                <c:pt idx="0">
                  <c:v>0.24</c:v>
                </c:pt>
                <c:pt idx="1">
                  <c:v>0.31</c:v>
                </c:pt>
                <c:pt idx="2">
                  <c:v>0.38</c:v>
                </c:pt>
              </c:numCache>
            </c:numRef>
          </c:val>
          <c:extLst>
            <c:ext xmlns:c16="http://schemas.microsoft.com/office/drawing/2014/chart" uri="{C3380CC4-5D6E-409C-BE32-E72D297353CC}">
              <c16:uniqueId val="{0000000B-BC63-458C-B4B2-68E60895778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cervical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Wales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0.55000000000000004</c:v>
                </c:pt>
              </c:numCache>
            </c:numRef>
          </c:val>
          <c:extLst>
            <c:ext xmlns:c16="http://schemas.microsoft.com/office/drawing/2014/chart" uri="{C3380CC4-5D6E-409C-BE32-E72D297353CC}">
              <c16:uniqueId val="{00000000-1A91-412B-9356-D4A36B499963}"/>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0.62</c:v>
                </c:pt>
              </c:numCache>
            </c:numRef>
          </c:val>
          <c:extLst>
            <c:ext xmlns:c16="http://schemas.microsoft.com/office/drawing/2014/chart" uri="{C3380CC4-5D6E-409C-BE32-E72D297353CC}">
              <c16:uniqueId val="{00000001-1A91-412B-9356-D4A36B499963}"/>
            </c:ext>
          </c:extLst>
        </c:ser>
        <c:ser>
          <c:idx val="2"/>
          <c:order val="2"/>
          <c:tx>
            <c:strRef>
              <c:f>Sheet1!$D$1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0.61</c:v>
                </c:pt>
              </c:numCache>
            </c:numRef>
          </c:val>
          <c:extLst>
            <c:ext xmlns:c16="http://schemas.microsoft.com/office/drawing/2014/chart" uri="{C3380CC4-5D6E-409C-BE32-E72D297353CC}">
              <c16:uniqueId val="{00000002-1A91-412B-9356-D4A36B499963}"/>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0.67</c:v>
                </c:pt>
              </c:numCache>
            </c:numRef>
          </c:val>
          <c:extLst>
            <c:ext xmlns:c16="http://schemas.microsoft.com/office/drawing/2014/chart" uri="{C3380CC4-5D6E-409C-BE32-E72D297353CC}">
              <c16:uniqueId val="{00000003-1A91-412B-9356-D4A36B499963}"/>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bowel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8349592813365798"/>
          <c:w val="0.96221809530113589"/>
          <c:h val="0.55945820390115586"/>
        </c:manualLayout>
      </c:layout>
      <c:barChart>
        <c:barDir val="col"/>
        <c:grouping val="clustered"/>
        <c:varyColors val="0"/>
        <c:ser>
          <c:idx val="0"/>
          <c:order val="0"/>
          <c:tx>
            <c:strRef>
              <c:f>Sheet1!$B$1</c:f>
              <c:strCache>
                <c:ptCount val="1"/>
                <c:pt idx="0">
                  <c:v>Wales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0.81</c:v>
                </c:pt>
              </c:numCache>
            </c:numRef>
          </c:val>
          <c:extLst>
            <c:ext xmlns:c16="http://schemas.microsoft.com/office/drawing/2014/chart" uri="{C3380CC4-5D6E-409C-BE32-E72D297353CC}">
              <c16:uniqueId val="{00000000-5859-44D7-B65B-9E2662B5D7EF}"/>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0.85</c:v>
                </c:pt>
              </c:numCache>
            </c:numRef>
          </c:val>
          <c:extLst>
            <c:ext xmlns:c16="http://schemas.microsoft.com/office/drawing/2014/chart" uri="{C3380CC4-5D6E-409C-BE32-E72D297353CC}">
              <c16:uniqueId val="{00000001-5859-44D7-B65B-9E2662B5D7EF}"/>
            </c:ext>
          </c:extLst>
        </c:ser>
        <c:ser>
          <c:idx val="2"/>
          <c:order val="2"/>
          <c:tx>
            <c:strRef>
              <c:f>Sheet1!$D$1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0.85</c:v>
                </c:pt>
              </c:numCache>
            </c:numRef>
          </c:val>
          <c:extLst>
            <c:ext xmlns:c16="http://schemas.microsoft.com/office/drawing/2014/chart" uri="{C3380CC4-5D6E-409C-BE32-E72D297353CC}">
              <c16:uniqueId val="{00000002-5859-44D7-B65B-9E2662B5D7EF}"/>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0.88</c:v>
                </c:pt>
              </c:numCache>
            </c:numRef>
          </c:val>
          <c:extLst>
            <c:ext xmlns:c16="http://schemas.microsoft.com/office/drawing/2014/chart" uri="{C3380CC4-5D6E-409C-BE32-E72D297353CC}">
              <c16:uniqueId val="{00000003-5859-44D7-B65B-9E2662B5D7EF}"/>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breast</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Wales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0.66</c:v>
                </c:pt>
              </c:numCache>
            </c:numRef>
          </c:val>
          <c:extLst>
            <c:ext xmlns:c16="http://schemas.microsoft.com/office/drawing/2014/chart" uri="{C3380CC4-5D6E-409C-BE32-E72D297353CC}">
              <c16:uniqueId val="{00000000-B4C5-4C24-A721-319275CAE060}"/>
            </c:ext>
          </c:extLst>
        </c:ser>
        <c:ser>
          <c:idx val="1"/>
          <c:order val="1"/>
          <c:tx>
            <c:strRef>
              <c:f>Sheet1!$C$1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4C5-4C24-A721-319275CAE06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0.7</c:v>
                </c:pt>
              </c:numCache>
            </c:numRef>
          </c:val>
          <c:extLst>
            <c:ext xmlns:c16="http://schemas.microsoft.com/office/drawing/2014/chart" uri="{C3380CC4-5D6E-409C-BE32-E72D297353CC}">
              <c16:uniqueId val="{00000001-B4C5-4C24-A721-319275CAE060}"/>
            </c:ext>
          </c:extLst>
        </c:ser>
        <c:ser>
          <c:idx val="2"/>
          <c:order val="2"/>
          <c:tx>
            <c:strRef>
              <c:f>Sheet1!$D$1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0.75</c:v>
                </c:pt>
              </c:numCache>
            </c:numRef>
          </c:val>
          <c:extLst>
            <c:ext xmlns:c16="http://schemas.microsoft.com/office/drawing/2014/chart" uri="{C3380CC4-5D6E-409C-BE32-E72D297353CC}">
              <c16:uniqueId val="{00000002-B4C5-4C24-A721-319275CAE060}"/>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0.79</c:v>
                </c:pt>
              </c:numCache>
            </c:numRef>
          </c:val>
          <c:extLst>
            <c:ext xmlns:c16="http://schemas.microsoft.com/office/drawing/2014/chart" uri="{C3380CC4-5D6E-409C-BE32-E72D297353CC}">
              <c16:uniqueId val="{00000003-B4C5-4C24-A721-319275CAE060}"/>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DF3F-4580-BC5B-D1C263D9464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F-8F09-4DF9-B118-C50FF4BA5D06}"/>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Change in the appearance of a mole</c:v>
                </c:pt>
                <c:pt idx="1">
                  <c:v>Unexplained lump or swelling</c:v>
                </c:pt>
                <c:pt idx="2">
                  <c:v>Blood in poo/pee</c:v>
                </c:pt>
                <c:pt idx="3">
                  <c:v>Coughing up blood</c:v>
                </c:pt>
                <c:pt idx="4">
                  <c:v>Losing weight without trying to</c:v>
                </c:pt>
                <c:pt idx="5">
                  <c:v>Persistent cough</c:v>
                </c:pt>
                <c:pt idx="6">
                  <c:v>Change in bowel habits</c:v>
                </c:pt>
                <c:pt idx="7">
                  <c:v>Persistent unexplained pain</c:v>
                </c:pt>
                <c:pt idx="8">
                  <c:v>Persistent difficulty swallowing</c:v>
                </c:pt>
                <c:pt idx="9">
                  <c:v>Ulcer in mouth (doesn't heal)</c:v>
                </c:pt>
                <c:pt idx="10">
                  <c:v>Sore that does not heal</c:v>
                </c:pt>
                <c:pt idx="11">
                  <c:v>Persistent hoarseness</c:v>
                </c:pt>
                <c:pt idx="12">
                  <c:v>Tired all the time</c:v>
                </c:pt>
                <c:pt idx="13">
                  <c:v>Change in bladder habits</c:v>
                </c:pt>
                <c:pt idx="14">
                  <c:v>Unexplained bleeding</c:v>
                </c:pt>
                <c:pt idx="15">
                  <c:v>Breathlessness</c:v>
                </c:pt>
                <c:pt idx="16">
                  <c:v>Red/white patches in mouth</c:v>
                </c:pt>
                <c:pt idx="17">
                  <c:v>Not hungry as usual</c:v>
                </c:pt>
              </c:strCache>
            </c:strRef>
          </c:cat>
          <c:val>
            <c:numRef>
              <c:f>Sheet1!$B$2:$B$19</c:f>
              <c:numCache>
                <c:formatCode>0%</c:formatCode>
                <c:ptCount val="18"/>
                <c:pt idx="0">
                  <c:v>0.96</c:v>
                </c:pt>
                <c:pt idx="1">
                  <c:v>0.94</c:v>
                </c:pt>
                <c:pt idx="2">
                  <c:v>0.94</c:v>
                </c:pt>
                <c:pt idx="3">
                  <c:v>0.92</c:v>
                </c:pt>
                <c:pt idx="4">
                  <c:v>0.89</c:v>
                </c:pt>
                <c:pt idx="5">
                  <c:v>0.81</c:v>
                </c:pt>
                <c:pt idx="6">
                  <c:v>0.8</c:v>
                </c:pt>
                <c:pt idx="7">
                  <c:v>0.78</c:v>
                </c:pt>
                <c:pt idx="8">
                  <c:v>0.77</c:v>
                </c:pt>
                <c:pt idx="9">
                  <c:v>0.76</c:v>
                </c:pt>
                <c:pt idx="10">
                  <c:v>0.72</c:v>
                </c:pt>
                <c:pt idx="11">
                  <c:v>0.72</c:v>
                </c:pt>
                <c:pt idx="12">
                  <c:v>0.71</c:v>
                </c:pt>
                <c:pt idx="13">
                  <c:v>0.71</c:v>
                </c:pt>
                <c:pt idx="14">
                  <c:v>0.69</c:v>
                </c:pt>
                <c:pt idx="15">
                  <c:v>0.65</c:v>
                </c:pt>
                <c:pt idx="16">
                  <c:v>0.6</c:v>
                </c:pt>
                <c:pt idx="17">
                  <c:v>0.53</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0.45</c:v>
                </c:pt>
                <c:pt idx="1">
                  <c:v>0.32</c:v>
                </c:pt>
                <c:pt idx="2">
                  <c:v>0.2</c:v>
                </c:pt>
                <c:pt idx="3">
                  <c:v>0.15</c:v>
                </c:pt>
                <c:pt idx="4">
                  <c:v>0.15</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ACCD-4BC0-BD1C-6A9067C83284}"/>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Cancer</c:v>
                </c:pt>
                <c:pt idx="5">
                  <c:v>Medication or vaccination side effects</c:v>
                </c:pt>
                <c:pt idx="6">
                  <c:v>Don't know/Prefer not to say</c:v>
                </c:pt>
              </c:strCache>
            </c:strRef>
          </c:cat>
          <c:val>
            <c:numRef>
              <c:f>Sheet1!$B$2:$B$8</c:f>
              <c:numCache>
                <c:formatCode>0%</c:formatCode>
                <c:ptCount val="7"/>
                <c:pt idx="0">
                  <c:v>0.41</c:v>
                </c:pt>
                <c:pt idx="1">
                  <c:v>0.28999999999999998</c:v>
                </c:pt>
                <c:pt idx="2">
                  <c:v>0.24</c:v>
                </c:pt>
                <c:pt idx="3">
                  <c:v>0.22</c:v>
                </c:pt>
                <c:pt idx="4">
                  <c:v>0.18</c:v>
                </c:pt>
                <c:pt idx="5">
                  <c:v>0.14000000000000001</c:v>
                </c:pt>
                <c:pt idx="6">
                  <c:v>0.2</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0.60814</cdr:x>
      <cdr:y>0.67833</cdr:y>
    </cdr:from>
    <cdr:to>
      <cdr:x>0.66283</cdr:x>
      <cdr:y>0.75054</cdr:y>
    </cdr:to>
    <cdr:sp macro="" textlink="">
      <cdr:nvSpPr>
        <cdr:cNvPr id="2" name="Rectangle 1">
          <a:extLst xmlns:a="http://schemas.openxmlformats.org/drawingml/2006/main">
            <a:ext uri="{FF2B5EF4-FFF2-40B4-BE49-F238E27FC236}">
              <a16:creationId xmlns:a16="http://schemas.microsoft.com/office/drawing/2014/main" id="{669D42BD-753D-F5B2-01E4-2279DACA27AD}"/>
            </a:ext>
          </a:extLst>
        </cdr:cNvPr>
        <cdr:cNvSpPr/>
      </cdr:nvSpPr>
      <cdr:spPr>
        <a:xfrm xmlns:a="http://schemas.openxmlformats.org/drawingml/2006/main">
          <a:off x="6775291" y="2657774"/>
          <a:ext cx="609303" cy="28292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C2DE 50+</a:t>
          </a:r>
        </a:p>
      </cdr:txBody>
    </cdr:sp>
  </cdr:relSizeAnchor>
</c:userShapes>
</file>

<file path=ppt/drawings/drawing2.xml><?xml version="1.0" encoding="utf-8"?>
<c:userShapes xmlns:c="http://schemas.openxmlformats.org/drawingml/2006/chart">
  <cdr:relSizeAnchor xmlns:cdr="http://schemas.openxmlformats.org/drawingml/2006/chartDrawing">
    <cdr:from>
      <cdr:x>0.6087</cdr:x>
      <cdr:y>0.69077</cdr:y>
    </cdr:from>
    <cdr:to>
      <cdr:x>0.66339</cdr:x>
      <cdr:y>0.76298</cdr:y>
    </cdr:to>
    <cdr:sp macro="" textlink="">
      <cdr:nvSpPr>
        <cdr:cNvPr id="2" name="Rectangle 1">
          <a:extLst xmlns:a="http://schemas.openxmlformats.org/drawingml/2006/main">
            <a:ext uri="{FF2B5EF4-FFF2-40B4-BE49-F238E27FC236}">
              <a16:creationId xmlns:a16="http://schemas.microsoft.com/office/drawing/2014/main" id="{669D42BD-753D-F5B2-01E4-2279DACA27AD}"/>
            </a:ext>
          </a:extLst>
        </cdr:cNvPr>
        <cdr:cNvSpPr/>
      </cdr:nvSpPr>
      <cdr:spPr>
        <a:xfrm xmlns:a="http://schemas.openxmlformats.org/drawingml/2006/main">
          <a:off x="6781600" y="2706507"/>
          <a:ext cx="609303" cy="28292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C2DE 50+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Almost all respondents (99%) recognised any of the main preventable risk factors</a:t>
            </a:r>
          </a:p>
          <a:p>
            <a:pPr marL="171450" indent="-171450">
              <a:buFont typeface="Arial" panose="020B0604020202020204" pitchFamily="34" charset="0"/>
              <a:buChar char="•"/>
            </a:pPr>
            <a:r>
              <a:rPr lang="en-GB" b="0" u="none"/>
              <a:t>Of the listed risk factors, smoking was the most commonly identified by almost all respondents (98%), though a similar proportion (96%) also identified too much exposure to the sun, and a further 88% identified second hand smoke</a:t>
            </a:r>
          </a:p>
          <a:p>
            <a:pPr marL="171450" indent="-171450">
              <a:buFont typeface="Arial" panose="020B0604020202020204" pitchFamily="34" charset="0"/>
              <a:buChar char="•"/>
            </a:pPr>
            <a:r>
              <a:rPr lang="en-GB" b="0" u="none"/>
              <a:t>A majority recognise all correct potential risk factors except not doing enough exercise (47%) or eating enough fibre (44%) </a:t>
            </a:r>
          </a:p>
          <a:p>
            <a:pPr marL="171450" indent="-171450">
              <a:buFont typeface="Arial" panose="020B0604020202020204" pitchFamily="34" charset="0"/>
              <a:buChar char="•"/>
            </a:pPr>
            <a:r>
              <a:rPr lang="en-GB" b="0" u="none"/>
              <a:t>However, more than 7 in 10 incorrectly identified eating ultra-processed foods (73%) and using e-cigarettes/vapes (71%), while 4 in 10 identified feeling stressed (40%) incorrectly as a potential risk factor of cancer</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20</a:t>
            </a:fld>
            <a:endParaRPr lang="en-US"/>
          </a:p>
        </p:txBody>
      </p:sp>
    </p:spTree>
    <p:extLst>
      <p:ext uri="{BB962C8B-B14F-4D97-AF65-F5344CB8AC3E}">
        <p14:creationId xmlns:p14="http://schemas.microsoft.com/office/powerpoint/2010/main" val="127183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All types of symptoms are recognised by the vast majority (95%+), with potential red-flag symptoms seeing the highest rates of recognition</a:t>
            </a:r>
          </a:p>
          <a:p>
            <a:pPr marL="171450" indent="-171450">
              <a:buFont typeface="Arial" panose="020B0604020202020204" pitchFamily="34" charset="0"/>
              <a:buChar char="•"/>
            </a:pPr>
            <a:r>
              <a:rPr lang="en-GB" b="0" u="none"/>
              <a:t>The most common symptoms to recognise were unexpected moles or lumps as well as bleeding, recognised by over 90%</a:t>
            </a:r>
          </a:p>
          <a:p>
            <a:pPr marL="171450" indent="-171450">
              <a:buFont typeface="Arial" panose="020B0604020202020204" pitchFamily="34" charset="0"/>
              <a:buChar char="•"/>
            </a:pPr>
            <a:r>
              <a:rPr lang="en-GB" b="0" u="none"/>
              <a:t>A majority recognise all symptoms listed as potential signs of cancer</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22</a:t>
            </a:fld>
            <a:endParaRPr lang="en-US"/>
          </a:p>
        </p:txBody>
      </p:sp>
    </p:spTree>
    <p:extLst>
      <p:ext uri="{BB962C8B-B14F-4D97-AF65-F5344CB8AC3E}">
        <p14:creationId xmlns:p14="http://schemas.microsoft.com/office/powerpoint/2010/main" val="2742239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a:t>Just under half (45%) reported experiencing any potential cancer symptom, followed by around one in three (32%) who reported experiencing any potential non-specific cancer symptom</a:t>
            </a:r>
          </a:p>
          <a:p>
            <a:pPr marL="171450" indent="-171450">
              <a:buFont typeface="Arial" panose="020B0604020202020204" pitchFamily="34" charset="0"/>
              <a:buChar char="•"/>
            </a:pPr>
            <a:r>
              <a:rPr lang="en-GB" b="0"/>
              <a:t>1 in 5 (20%) reported experiencing any potential red-flag symptom, while 15% said the same of any potential lung-specific or oral cancer symptom</a:t>
            </a:r>
          </a:p>
          <a:p>
            <a:pPr marL="171450" indent="-171450">
              <a:buFont typeface="Arial" panose="020B0604020202020204" pitchFamily="34" charset="0"/>
              <a:buChar char="•"/>
            </a:pPr>
            <a:r>
              <a:rPr lang="en-GB" b="0"/>
              <a:t>Those living with a disability or mental health condition were more likely to report experiencing all symptom types (though there was no difference across mental health diagnosis for potential oral cancer symptoms)</a:t>
            </a:r>
          </a:p>
          <a:p>
            <a:pPr marL="171450" indent="-171450">
              <a:buFont typeface="Arial" panose="020B0604020202020204" pitchFamily="34" charset="0"/>
              <a:buChar char="•"/>
            </a:pPr>
            <a:r>
              <a:rPr lang="en-GB" b="0"/>
              <a:t>Those living in lower social grades who also have a mental health condition were also more likely to report experiencing all symptom types</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24</a:t>
            </a:fld>
            <a:endParaRPr lang="en-US"/>
          </a:p>
        </p:txBody>
      </p:sp>
    </p:spTree>
    <p:extLst>
      <p:ext uri="{BB962C8B-B14F-4D97-AF65-F5344CB8AC3E}">
        <p14:creationId xmlns:p14="http://schemas.microsoft.com/office/powerpoint/2010/main" val="25774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a:solidFill>
                  <a:srgbClr val="000000"/>
                </a:solidFill>
                <a:effectLst/>
                <a:latin typeface="Aptos Narrow"/>
              </a:rPr>
              <a:t>External &amp; lifestyle factors were the most commonly attributed cause of any potential cancer symptoms, with 4 in 10 citing this</a:t>
            </a:r>
          </a:p>
          <a:p>
            <a:pPr marL="285750" indent="-285750">
              <a:buFont typeface="Arial" panose="020B0604020202020204" pitchFamily="34" charset="0"/>
              <a:buChar char="•"/>
            </a:pPr>
            <a:r>
              <a:rPr lang="en-GB" sz="1800" b="0" i="0" u="none" strike="noStrike">
                <a:solidFill>
                  <a:srgbClr val="000000"/>
                </a:solidFill>
                <a:effectLst/>
                <a:latin typeface="Aptos Narrow"/>
              </a:rPr>
              <a:t>This was followed by an existing physical health problem (29%) or a mental health problem (24%)</a:t>
            </a:r>
          </a:p>
          <a:p>
            <a:pPr marL="285750" indent="-285750">
              <a:buFont typeface="Arial" panose="020B0604020202020204" pitchFamily="34" charset="0"/>
              <a:buChar char="•"/>
            </a:pPr>
            <a:r>
              <a:rPr lang="en-GB" sz="1800" b="0" i="0" u="none" strike="noStrike">
                <a:solidFill>
                  <a:srgbClr val="000000"/>
                </a:solidFill>
                <a:effectLst/>
                <a:latin typeface="Aptos Narrow"/>
              </a:rPr>
              <a:t>Around 1 in 5 cited a new physical health problem</a:t>
            </a:r>
          </a:p>
          <a:p>
            <a:pPr marL="285750" indent="-285750">
              <a:buFont typeface="Arial" panose="020B0604020202020204" pitchFamily="34" charset="0"/>
              <a:buChar char="•"/>
            </a:pPr>
            <a:r>
              <a:rPr lang="en-GB" sz="1800" b="0" i="0" u="none" strike="noStrike">
                <a:solidFill>
                  <a:srgbClr val="000000"/>
                </a:solidFill>
                <a:effectLst/>
                <a:latin typeface="Aptos Narrow"/>
              </a:rPr>
              <a:t>18% cited cancer</a:t>
            </a:r>
          </a:p>
          <a:p>
            <a:pPr marL="285750" indent="-285750">
              <a:buFont typeface="Arial" panose="020B0604020202020204" pitchFamily="34" charset="0"/>
              <a:buChar char="•"/>
            </a:pPr>
            <a:r>
              <a:rPr lang="en-US" sz="1800" b="0" i="0" u="none" strike="noStrike">
                <a:solidFill>
                  <a:srgbClr val="000000"/>
                </a:solidFill>
                <a:effectLst/>
                <a:latin typeface="Aptos Narrow"/>
              </a:rPr>
              <a:t>A relatively high proportion did not know the cause, with 1 in 5 (20%) who said this</a:t>
            </a:r>
          </a:p>
          <a:p>
            <a:pPr marL="285750" indent="-285750">
              <a:buFont typeface="Arial" panose="020B0604020202020204" pitchFamily="34" charset="0"/>
              <a:buChar char="•"/>
            </a:pPr>
            <a:r>
              <a:rPr lang="en-US" sz="1800" b="0" i="0" u="none" strike="noStrike">
                <a:solidFill>
                  <a:srgbClr val="000000"/>
                </a:solidFill>
                <a:effectLst/>
                <a:latin typeface="Aptos Narrow"/>
              </a:rPr>
              <a:t>Those living with a disability were more likely to select an existing health problem (43% vs 15% no disability) and medication (20% vs 8%)</a:t>
            </a:r>
          </a:p>
          <a:p>
            <a:pPr marL="285750" indent="-285750">
              <a:buFont typeface="Arial" panose="020B0604020202020204" pitchFamily="34" charset="0"/>
              <a:buChar char="•"/>
            </a:pPr>
            <a:r>
              <a:rPr lang="en-US" sz="1800" b="0" i="0" u="none" strike="noStrike">
                <a:solidFill>
                  <a:srgbClr val="000000"/>
                </a:solidFill>
                <a:effectLst/>
                <a:latin typeface="Aptos Narrow"/>
              </a:rPr>
              <a:t>Those with a mental health diagnosis were more likely to select lifestyle factors (51% vs 33% no diagnosis), mental health problem (41% vs 11%) and existing physical health problem (38% vs 21%)</a:t>
            </a:r>
            <a:endParaRPr lang="en-GB" sz="1800" b="0" i="0" u="none" strike="noStrike">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a:p>
        </p:txBody>
      </p:sp>
    </p:spTree>
    <p:extLst>
      <p:ext uri="{BB962C8B-B14F-4D97-AF65-F5344CB8AC3E}">
        <p14:creationId xmlns:p14="http://schemas.microsoft.com/office/powerpoint/2010/main" val="3661716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Similar trend to those who report that they experienced any cancer symptom</a:t>
            </a:r>
          </a:p>
          <a:p>
            <a:pPr marL="285750" indent="-285750">
              <a:buFont typeface="Arial" panose="020B0604020202020204" pitchFamily="34" charset="0"/>
              <a:buChar char="•"/>
            </a:pPr>
            <a:r>
              <a:rPr lang="en-US" sz="1800" b="0" i="0" u="none" strike="noStrike">
                <a:solidFill>
                  <a:srgbClr val="000000"/>
                </a:solidFill>
                <a:effectLst/>
                <a:latin typeface="Aptos Narrow"/>
              </a:rPr>
              <a:t>Higher proportion who attributed any potential non-specific cancer symptom to mental health problems, moving up to 2nd most commonly attributed compared to those who experienced any potential cancer symptoms</a:t>
            </a:r>
          </a:p>
          <a:p>
            <a:pPr marL="285750" indent="-285750">
              <a:buFont typeface="Arial" panose="020B0604020202020204" pitchFamily="34" charset="0"/>
              <a:buChar char="•"/>
            </a:pPr>
            <a:r>
              <a:rPr lang="en-US" sz="1800" b="0" i="0" u="none" strike="noStrike">
                <a:solidFill>
                  <a:srgbClr val="000000"/>
                </a:solidFill>
                <a:effectLst/>
                <a:latin typeface="Aptos Narrow"/>
              </a:rPr>
              <a:t>Also a lower proportion who attributed any potential non-specific cancer symptom to cancer compared to any potential cancer symptoms (18% vs 12%)</a:t>
            </a:r>
          </a:p>
          <a:p>
            <a:pPr marL="285750" indent="-285750">
              <a:buFont typeface="Arial" panose="020B0604020202020204" pitchFamily="34" charset="0"/>
              <a:buChar char="•"/>
            </a:pPr>
            <a:r>
              <a:rPr lang="en-US" sz="1800" b="0" i="0" u="none" strike="noStrike">
                <a:solidFill>
                  <a:srgbClr val="000000"/>
                </a:solidFill>
                <a:effectLst/>
                <a:latin typeface="Aptos Narrow"/>
              </a:rPr>
              <a:t>A relatively high proportion also did not know the cause, with around 1 in 5 (18%) who said this</a:t>
            </a:r>
          </a:p>
          <a:p>
            <a:pPr marL="285750" indent="-285750">
              <a:buFont typeface="Arial" panose="020B0604020202020204" pitchFamily="34" charset="0"/>
              <a:buChar char="•"/>
            </a:pPr>
            <a:r>
              <a:rPr lang="en-US" sz="1800" b="0" i="0" u="none" strike="noStrike">
                <a:solidFill>
                  <a:srgbClr val="000000"/>
                </a:solidFill>
                <a:effectLst/>
                <a:latin typeface="Aptos Narrow"/>
              </a:rPr>
              <a:t>Those living with a disability were more likely to select an existing health problem (35% vs 15% no disability).</a:t>
            </a:r>
          </a:p>
          <a:p>
            <a:pPr marL="285750" indent="-285750">
              <a:buFont typeface="Arial" panose="020B0604020202020204" pitchFamily="34" charset="0"/>
              <a:buChar char="•"/>
            </a:pPr>
            <a:r>
              <a:rPr lang="en-US" sz="1800" b="0" i="0" u="none" strike="noStrike">
                <a:solidFill>
                  <a:srgbClr val="000000"/>
                </a:solidFill>
                <a:effectLst/>
                <a:latin typeface="Aptos Narrow"/>
              </a:rPr>
              <a:t>Those with a mental health diagnosis were more likely to select mental health (46% vs 15% no diagnosis) and existing physical health problem (39% vs 16%).</a:t>
            </a: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26</a:t>
            </a:fld>
            <a:endParaRPr lang="en-US"/>
          </a:p>
        </p:txBody>
      </p:sp>
    </p:spTree>
    <p:extLst>
      <p:ext uri="{BB962C8B-B14F-4D97-AF65-F5344CB8AC3E}">
        <p14:creationId xmlns:p14="http://schemas.microsoft.com/office/powerpoint/2010/main" val="2813968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1 in 3 respondents did not know the cause of their potential red-flag cancer symptom, which was the most selected response</a:t>
            </a:r>
          </a:p>
          <a:p>
            <a:pPr marL="285750" indent="-285750">
              <a:buFont typeface="Arial" panose="020B0604020202020204" pitchFamily="34" charset="0"/>
              <a:buChar char="•"/>
            </a:pPr>
            <a:r>
              <a:rPr lang="en-US" sz="1800" b="0" i="0" u="none" strike="noStrike">
                <a:solidFill>
                  <a:srgbClr val="000000"/>
                </a:solidFill>
                <a:effectLst/>
                <a:latin typeface="Aptos Narrow"/>
              </a:rPr>
              <a:t>Of those who did select a cause, cancer and lifestyle factors were the most commonly selected, with around 1 in 4 who selected these</a:t>
            </a:r>
          </a:p>
          <a:p>
            <a:pPr marL="285750" indent="-285750">
              <a:buFont typeface="Arial" panose="020B0604020202020204" pitchFamily="34" charset="0"/>
              <a:buChar char="•"/>
            </a:pPr>
            <a:r>
              <a:rPr lang="en-US" sz="1800" b="0" i="0" u="none" strike="noStrike">
                <a:solidFill>
                  <a:srgbClr val="000000"/>
                </a:solidFill>
                <a:effectLst/>
                <a:latin typeface="Aptos Narrow"/>
              </a:rPr>
              <a:t>This was followed by either an existing (16%) or new (14%) physical health problem</a:t>
            </a:r>
          </a:p>
          <a:p>
            <a:pPr marL="285750" indent="-285750">
              <a:buFont typeface="Arial" panose="020B0604020202020204" pitchFamily="34" charset="0"/>
              <a:buChar char="•"/>
            </a:pPr>
            <a:r>
              <a:rPr lang="en-US" sz="1800" b="0" i="0" u="none" strike="noStrike">
                <a:solidFill>
                  <a:srgbClr val="000000"/>
                </a:solidFill>
                <a:effectLst/>
                <a:latin typeface="Aptos Narrow"/>
              </a:rPr>
              <a:t>Around 1 in 10 attributed the symptom to mental health problems or medication</a:t>
            </a:r>
          </a:p>
          <a:p>
            <a:pPr marL="285750" indent="-285750">
              <a:buFont typeface="Arial" panose="020B0604020202020204" pitchFamily="34" charset="0"/>
              <a:buChar char="•"/>
            </a:pPr>
            <a:r>
              <a:rPr lang="en-US" sz="1800" b="0" i="0" u="none" strike="noStrike">
                <a:solidFill>
                  <a:srgbClr val="000000"/>
                </a:solidFill>
                <a:effectLst/>
                <a:latin typeface="Aptos Narrow"/>
              </a:rPr>
              <a:t>Those living with a disability were more likely to select an existing health problem (27% vs 5% no disability).</a:t>
            </a: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endParaRPr lang="en-US" sz="1800" b="1" i="0" u="none" strike="noStrike">
              <a:solidFill>
                <a:srgbClr val="000000"/>
              </a:solidFill>
              <a:effectLst/>
              <a:latin typeface="Aptos Narrow"/>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27</a:t>
            </a:fld>
            <a:endParaRPr lang="en-US"/>
          </a:p>
        </p:txBody>
      </p:sp>
    </p:spTree>
    <p:extLst>
      <p:ext uri="{BB962C8B-B14F-4D97-AF65-F5344CB8AC3E}">
        <p14:creationId xmlns:p14="http://schemas.microsoft.com/office/powerpoint/2010/main" val="2698329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Similar to red-flag symptoms, the most commonly selected response was those who do not know, with over a third (35%) citing this</a:t>
            </a:r>
          </a:p>
          <a:p>
            <a:pPr marL="285750" indent="-285750">
              <a:buFont typeface="Arial" panose="020B0604020202020204" pitchFamily="34" charset="0"/>
              <a:buChar char="•"/>
            </a:pPr>
            <a:r>
              <a:rPr lang="en-US" sz="1800" b="0" i="0" u="none" strike="noStrike">
                <a:solidFill>
                  <a:srgbClr val="000000"/>
                </a:solidFill>
                <a:effectLst/>
                <a:latin typeface="Aptos Narrow"/>
              </a:rPr>
              <a:t>The most commonly cited cause for potential lung-specific cancer symptoms was existing health problems, with 3 in 10 citing this</a:t>
            </a:r>
          </a:p>
          <a:p>
            <a:pPr marL="285750" indent="-285750">
              <a:buFont typeface="Arial" panose="020B0604020202020204" pitchFamily="34" charset="0"/>
              <a:buChar char="•"/>
            </a:pPr>
            <a:r>
              <a:rPr lang="en-US" sz="1800" b="0" i="0" u="none" strike="noStrike">
                <a:solidFill>
                  <a:srgbClr val="000000"/>
                </a:solidFill>
                <a:effectLst/>
                <a:latin typeface="Aptos Narrow"/>
              </a:rPr>
              <a:t>The next most commonly cited causes were external/lifestyle factors (25%) and a new physical health problem (20%)</a:t>
            </a:r>
          </a:p>
          <a:p>
            <a:pPr marL="285750" indent="-285750">
              <a:buFont typeface="Arial" panose="020B0604020202020204" pitchFamily="34" charset="0"/>
              <a:buChar char="•"/>
            </a:pPr>
            <a:r>
              <a:rPr lang="en-US" sz="1800" b="0" i="0" u="none" strike="noStrike">
                <a:solidFill>
                  <a:srgbClr val="000000"/>
                </a:solidFill>
                <a:effectLst/>
                <a:latin typeface="Aptos Narrow"/>
              </a:rPr>
              <a:t>Around 1 in 10 cited medication, mental health problems or cancer</a:t>
            </a:r>
          </a:p>
          <a:p>
            <a:pPr marL="285750" indent="-285750">
              <a:buFont typeface="Arial" panose="020B0604020202020204" pitchFamily="34" charset="0"/>
              <a:buChar char="•"/>
            </a:pPr>
            <a:r>
              <a:rPr lang="en-US" sz="1800" b="0" i="0" u="none" strike="noStrike">
                <a:solidFill>
                  <a:srgbClr val="000000"/>
                </a:solidFill>
                <a:effectLst/>
                <a:latin typeface="Aptos Narrow"/>
              </a:rPr>
              <a:t>Those with a mental health diagnosis were more likely to select a mental health problem (20% vs 2% no diagnosis).</a:t>
            </a:r>
          </a:p>
          <a:p>
            <a:pPr marL="285750" indent="-285750">
              <a:buFont typeface="Arial" panose="020B0604020202020204" pitchFamily="34" charset="0"/>
              <a:buChar char="•"/>
            </a:pPr>
            <a:endParaRPr lang="en-US" sz="1800" b="1" i="0" u="none" strike="noStrike">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a:p>
        </p:txBody>
      </p:sp>
    </p:spTree>
    <p:extLst>
      <p:ext uri="{BB962C8B-B14F-4D97-AF65-F5344CB8AC3E}">
        <p14:creationId xmlns:p14="http://schemas.microsoft.com/office/powerpoint/2010/main" val="30897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endParaRPr lang="en-US" sz="1800" b="0" i="0" u="none" strike="noStrike">
              <a:solidFill>
                <a:srgbClr val="000000"/>
              </a:solidFill>
              <a:effectLst/>
              <a:latin typeface="Aptos Narrow"/>
            </a:endParaRPr>
          </a:p>
          <a:p>
            <a:pPr marL="285750" indent="-285750">
              <a:buFont typeface="Arial" panose="020B0604020202020204" pitchFamily="34" charset="0"/>
              <a:buChar char="•"/>
            </a:pPr>
            <a:r>
              <a:rPr lang="en-US" sz="1800" b="0" i="0" u="none" strike="noStrike">
                <a:solidFill>
                  <a:srgbClr val="000000"/>
                </a:solidFill>
                <a:effectLst/>
                <a:latin typeface="Aptos Narrow"/>
              </a:rPr>
              <a:t>The most commonly attributed causes of potential oral cancer symptoms were new or existing physical health problems and lifestyle factors, with around 1 in 4 who cited these</a:t>
            </a:r>
          </a:p>
          <a:p>
            <a:pPr marL="285750" indent="-285750">
              <a:buFont typeface="Arial" panose="020B0604020202020204" pitchFamily="34" charset="0"/>
              <a:buChar char="•"/>
            </a:pPr>
            <a:r>
              <a:rPr lang="en-US" sz="1800" b="0" i="0" u="none" strike="noStrike">
                <a:solidFill>
                  <a:srgbClr val="000000"/>
                </a:solidFill>
                <a:effectLst/>
                <a:latin typeface="Aptos Narrow"/>
              </a:rPr>
              <a:t>18% attributed their symptoms to mental health problems, while around 1 in attributed them to medication (11%) or cancer (10%)</a:t>
            </a:r>
          </a:p>
          <a:p>
            <a:pPr marL="285750" indent="-285750">
              <a:buFont typeface="Arial" panose="020B0604020202020204" pitchFamily="34" charset="0"/>
              <a:buChar char="•"/>
            </a:pPr>
            <a:r>
              <a:rPr lang="en-US" sz="1800" b="0" i="0" u="none" strike="noStrike">
                <a:solidFill>
                  <a:srgbClr val="000000"/>
                </a:solidFill>
                <a:effectLst/>
                <a:latin typeface="Aptos Narrow"/>
              </a:rPr>
              <a:t>This also saw a high proportion who were unsure of what caused their potential oral cancer symptoms (24%)</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29</a:t>
            </a:fld>
            <a:endParaRPr lang="en-US"/>
          </a:p>
        </p:txBody>
      </p:sp>
    </p:spTree>
    <p:extLst>
      <p:ext uri="{BB962C8B-B14F-4D97-AF65-F5344CB8AC3E}">
        <p14:creationId xmlns:p14="http://schemas.microsoft.com/office/powerpoint/2010/main" val="779226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a:t>Key findings:</a:t>
            </a:r>
          </a:p>
          <a:p>
            <a:pPr marL="171450" indent="-171450">
              <a:buFont typeface="Arial" panose="020B0604020202020204" pitchFamily="34" charset="0"/>
              <a:buChar char="•"/>
            </a:pPr>
            <a:r>
              <a:rPr lang="en-US" b="0" u="none"/>
              <a:t>Overall concern regarding the seriousness of symptoms are highest among oral cancer symptoms, with 4 in 10 (40%) who said this</a:t>
            </a:r>
          </a:p>
          <a:p>
            <a:pPr marL="171450" indent="-171450">
              <a:buFont typeface="Arial" panose="020B0604020202020204" pitchFamily="34" charset="0"/>
              <a:buChar char="•"/>
            </a:pPr>
            <a:r>
              <a:rPr lang="en-US" b="0" u="none"/>
              <a:t>Around a third reported concern regarding any cancer symptoms (35%), as well as non-specific (33%) and red-flag symptoms (36%)</a:t>
            </a:r>
          </a:p>
          <a:p>
            <a:pPr marL="171450" indent="-171450">
              <a:buFont typeface="Arial" panose="020B0604020202020204" pitchFamily="34" charset="0"/>
              <a:buChar char="•"/>
            </a:pPr>
            <a:r>
              <a:rPr lang="en-US" b="0" u="none"/>
              <a:t>Reported concern was lowest among those who say they experienced lung-specific cancer symptoms (19%)</a:t>
            </a:r>
          </a:p>
          <a:p>
            <a:pPr marL="171450" indent="-171450">
              <a:buFont typeface="Arial" panose="020B0604020202020204" pitchFamily="34" charset="0"/>
              <a:buChar char="•"/>
            </a:pPr>
            <a:r>
              <a:rPr lang="en-US" b="0" u="none"/>
              <a:t>Concern was highest among those who say they are a little bit concerned across all symptom types</a:t>
            </a:r>
          </a:p>
          <a:p>
            <a:pPr marL="171450" indent="-171450">
              <a:buFont typeface="Arial" panose="020B0604020202020204" pitchFamily="34" charset="0"/>
              <a:buChar char="•"/>
            </a:pPr>
            <a:r>
              <a:rPr lang="en-US" b="0" u="none"/>
              <a:t>Of those subgroups with sufficient base size for comparison, there were no significant differences</a:t>
            </a:r>
          </a:p>
          <a:p>
            <a:pPr marL="171450" indent="-17145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30</a:t>
            </a:fld>
            <a:endParaRPr lang="en-US"/>
          </a:p>
        </p:txBody>
      </p:sp>
    </p:spTree>
    <p:extLst>
      <p:ext uri="{BB962C8B-B14F-4D97-AF65-F5344CB8AC3E}">
        <p14:creationId xmlns:p14="http://schemas.microsoft.com/office/powerpoint/2010/main" val="198422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u="none"/>
              <a:t>Of those who experienced a symptom, around half reported that they successfully contacted their GP; this was highest among those with any potential cancer symptom (58%), a red-flag and oral cancer symptom (both 57%); those who experienced non-specific and lung related symptoms also had comparable rates of successfully contacting their GP</a:t>
            </a:r>
          </a:p>
          <a:p>
            <a:pPr marL="171450" indent="-171450">
              <a:buFont typeface="Arial" panose="020B0604020202020204" pitchFamily="34" charset="0"/>
              <a:buChar char="•"/>
            </a:pPr>
            <a:r>
              <a:rPr lang="en-GB" u="none"/>
              <a:t>However, around 1 in 3 (33%) who experienced any non-specific potential cancer symptom did not contact a healthcare professional; this proportion dropped to 1 in 4 for any and lung-specific symptoms (both 25%), and dropped further to just below 2 in 10 for red-flag (18%) and oral (19%) cancer symptoms. </a:t>
            </a:r>
          </a:p>
          <a:p>
            <a:pPr marL="171450" indent="-171450">
              <a:buFont typeface="Arial" panose="020B0604020202020204" pitchFamily="34" charset="0"/>
              <a:buChar char="•"/>
            </a:pPr>
            <a:r>
              <a:rPr lang="en-GB" u="none"/>
              <a:t>A majority tried to contact the GP (regardless of if they were successful or not) across all symptom types; this was highest among those who experienced any red-flag (65%) and any cancer symptoms (64%), closely followed by oral (60%), non-specific (57%) an lung related symptoms (52%) </a:t>
            </a:r>
          </a:p>
          <a:p>
            <a:pPr marL="171450" indent="-171450">
              <a:buFont typeface="Arial" panose="020B0604020202020204" pitchFamily="34" charset="0"/>
              <a:buChar char="•"/>
            </a:pPr>
            <a:r>
              <a:rPr lang="en-GB" u="none"/>
              <a:t>Around 1 in 10 say they tried to contact the GP were unsuccessful , though this drops to 5% for oral cancer symptoms</a:t>
            </a:r>
          </a:p>
          <a:p>
            <a:pPr marL="171450" indent="-171450">
              <a:buFont typeface="Arial" panose="020B0604020202020204" pitchFamily="34" charset="0"/>
              <a:buChar char="•"/>
            </a:pPr>
            <a:r>
              <a:rPr lang="en-GB" u="none"/>
              <a:t>Outside going to the GP, the most common action taken was calling the NHS 111, particularly for those with lung-specific symptoms (9%)</a:t>
            </a:r>
            <a:endParaRPr lang="en-GB" b="1" u="sng"/>
          </a:p>
          <a:p>
            <a:pPr marL="0" indent="0">
              <a:buFont typeface="Arial" panose="020B0604020202020204" pitchFamily="34" charset="0"/>
              <a:buNone/>
            </a:pPr>
            <a:endParaRPr lang="en-GB" b="0" u="none"/>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a:p>
        </p:txBody>
      </p:sp>
    </p:spTree>
    <p:extLst>
      <p:ext uri="{BB962C8B-B14F-4D97-AF65-F5344CB8AC3E}">
        <p14:creationId xmlns:p14="http://schemas.microsoft.com/office/powerpoint/2010/main" val="104385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Around 6 in 10 (58%) of those who experienced any potential cancer symptom reported contacting their GP within 6 months, while just over a third said they did not however, oral cancer symptom was the symptom type that saw the highest proportion who contacted their GP within 6 months (61%), followed by red-flag (59%) and any cancer symptom (58%)</a:t>
            </a:r>
          </a:p>
          <a:p>
            <a:pPr marL="171450" indent="-171450">
              <a:buFont typeface="Arial" panose="020B0604020202020204" pitchFamily="34" charset="0"/>
              <a:buChar char="•"/>
            </a:pPr>
            <a:r>
              <a:rPr lang="en-GB" b="0" u="none"/>
              <a:t>The symptom type with the highest proportion who did NOT contact their GP was any potential lung cancer symptom or non-specific cancer symptom (both 38%)</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33</a:t>
            </a:fld>
            <a:endParaRPr lang="en-US"/>
          </a:p>
        </p:txBody>
      </p:sp>
    </p:spTree>
    <p:extLst>
      <p:ext uri="{BB962C8B-B14F-4D97-AF65-F5344CB8AC3E}">
        <p14:creationId xmlns:p14="http://schemas.microsoft.com/office/powerpoint/2010/main" val="629568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a:t>Older respondents more commonly report that they contacted their GP within 6 months (66%) compared to those aged 30-49 (43%)</a:t>
            </a:r>
          </a:p>
          <a:p>
            <a:pPr marL="171450" indent="-171450">
              <a:buFont typeface="Arial" panose="020B0604020202020204" pitchFamily="34" charset="0"/>
              <a:buChar char="•"/>
            </a:pPr>
            <a:r>
              <a:rPr lang="en-GB"/>
              <a:t>Likelihood was also higher among those living with a disability (67%) </a:t>
            </a:r>
          </a:p>
          <a:p>
            <a:pPr marL="0" indent="0">
              <a:buFont typeface="Arial" panose="020B0604020202020204" pitchFamily="34" charset="0"/>
              <a:buNone/>
            </a:pPr>
            <a:r>
              <a:rPr lang="en-GB" sz="1200">
                <a:solidFill>
                  <a:schemeClr val="tx1">
                    <a:lumMod val="50000"/>
                  </a:schemeClr>
                </a:solidFill>
              </a:rPr>
              <a:t>*Only those subgroups with a sufficient base size for comparison included</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a:p>
        </p:txBody>
      </p:sp>
    </p:spTree>
    <p:extLst>
      <p:ext uri="{BB962C8B-B14F-4D97-AF65-F5344CB8AC3E}">
        <p14:creationId xmlns:p14="http://schemas.microsoft.com/office/powerpoint/2010/main" val="2043728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6E8D-A32A-12A1-E6B7-0B4D99F07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2E123-79FC-BC96-6635-C79661111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57C72-842C-2237-DB8A-0ADC18CC9C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65% of those living in the Cwm Taf Morgannwg Health board reported the same. Compared to average, there were no differences but this was significantly higher than all other health boards with the exception of Cardiff and Vale</a:t>
            </a:r>
          </a:p>
          <a:p>
            <a:endParaRPr lang="en-GB"/>
          </a:p>
        </p:txBody>
      </p:sp>
      <p:sp>
        <p:nvSpPr>
          <p:cNvPr id="4" name="Slide Number Placeholder 3">
            <a:extLst>
              <a:ext uri="{FF2B5EF4-FFF2-40B4-BE49-F238E27FC236}">
                <a16:creationId xmlns:a16="http://schemas.microsoft.com/office/drawing/2014/main" id="{E6F4404D-E7B2-29CB-930F-540C01CEF98B}"/>
              </a:ext>
            </a:extLst>
          </p:cNvPr>
          <p:cNvSpPr>
            <a:spLocks noGrp="1"/>
          </p:cNvSpPr>
          <p:nvPr>
            <p:ph type="sldNum" sz="quarter" idx="5"/>
          </p:nvPr>
        </p:nvSpPr>
        <p:spPr/>
        <p:txBody>
          <a:bodyPr/>
          <a:lstStyle/>
          <a:p>
            <a:fld id="{F5B38833-6303-A84B-BCE8-C8F834FB8639}" type="slidenum">
              <a:rPr lang="en-US" smtClean="0"/>
              <a:t>35</a:t>
            </a:fld>
            <a:endParaRPr lang="en-US"/>
          </a:p>
        </p:txBody>
      </p:sp>
    </p:spTree>
    <p:extLst>
      <p:ext uri="{BB962C8B-B14F-4D97-AF65-F5344CB8AC3E}">
        <p14:creationId xmlns:p14="http://schemas.microsoft.com/office/powerpoint/2010/main" val="168905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A strong majority said they spoke to a healthcare professional (HCP) about their symptom within 2 weeks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More than 8 in 10 said they spoke to a HCP within a month of contacting their GP across all symptom types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Of those who spoke to a HCP within 2 weeks, at least a third said this took place on the same day, while around 1 in 10 said this took place the next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Slightly fewer said this took more than a month to speak to a HCP after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t>Of those subgroups with sufficient base size for comparison, there were no significant differences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a:p>
        </p:txBody>
      </p:sp>
    </p:spTree>
    <p:extLst>
      <p:ext uri="{BB962C8B-B14F-4D97-AF65-F5344CB8AC3E}">
        <p14:creationId xmlns:p14="http://schemas.microsoft.com/office/powerpoint/2010/main" val="63757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t>Key findings:</a:t>
            </a:r>
          </a:p>
          <a:p>
            <a:pPr marL="171450" indent="-171450">
              <a:buFont typeface="Arial" panose="020B0604020202020204" pitchFamily="34" charset="0"/>
              <a:buChar char="•"/>
            </a:pPr>
            <a:r>
              <a:rPr lang="en-US" b="0" u="none"/>
              <a:t>Over half of those who experienced potential symptoms reported recontacting their GP</a:t>
            </a:r>
          </a:p>
          <a:p>
            <a:pPr marL="171450" indent="-171450">
              <a:buFont typeface="Arial" panose="020B0604020202020204" pitchFamily="34" charset="0"/>
              <a:buChar char="•"/>
            </a:pPr>
            <a:r>
              <a:rPr lang="en-US" b="0" u="none"/>
              <a:t>Those who experienced oral cancer symptoms more commonly reported recontacting their doctor, while those with red flag symptoms were the least likely to report recontacting them, although this is due to a higher proportion of those who reported DK/PNTS rather than not recontacting at all</a:t>
            </a:r>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38</a:t>
            </a:fld>
            <a:endParaRPr lang="en-US"/>
          </a:p>
        </p:txBody>
      </p:sp>
    </p:spTree>
    <p:extLst>
      <p:ext uri="{BB962C8B-B14F-4D97-AF65-F5344CB8AC3E}">
        <p14:creationId xmlns:p14="http://schemas.microsoft.com/office/powerpoint/2010/main" val="13609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Base size too small for analysis for 18-29s, ethnicity, urban/rural and Health Boards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Older respondents, those from a lower social grade and those with a disability more commonly report that they recontacted their doctor</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difference between males and females was underpowered and so we can’t be confident if there is a statistically significant difference</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a:p>
        </p:txBody>
      </p:sp>
    </p:spTree>
    <p:extLst>
      <p:ext uri="{BB962C8B-B14F-4D97-AF65-F5344CB8AC3E}">
        <p14:creationId xmlns:p14="http://schemas.microsoft.com/office/powerpoint/2010/main" val="2912332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At an overall level, one in ten of those </a:t>
            </a:r>
            <a:r>
              <a:rPr lang="en-GB" sz="1800" spc="10" err="1">
                <a:latin typeface="+mn-lt"/>
                <a:ea typeface="+mn-ea"/>
                <a:cs typeface="+mn-cs"/>
              </a:rPr>
              <a:t>those</a:t>
            </a:r>
            <a:r>
              <a:rPr lang="en-GB" sz="1800" spc="10">
                <a:latin typeface="+mn-lt"/>
                <a:ea typeface="+mn-ea"/>
                <a:cs typeface="+mn-cs"/>
              </a:rPr>
              <a:t> who experienced any potential cancer symptom recontacted their doctor within a week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And this was largely consistent across symptom 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A minority report waiting more than 6 months, especially for lung and oral-specific symptoms</a:t>
            </a:r>
            <a:endParaRPr lang="en-US" sz="1800" b="1" i="0" u="sng" strike="noStrike">
              <a:solidFill>
                <a:srgbClr val="000000"/>
              </a:solidFill>
              <a:effectLst/>
              <a:latin typeface="Calibri" panose="020F0502020204030204" pitchFamily="34" charset="0"/>
            </a:endParaRPr>
          </a:p>
          <a:p>
            <a:endParaRPr lang="en-US" sz="1800" b="1" i="0" u="sng"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40</a:t>
            </a:fld>
            <a:endParaRPr lang="en-US"/>
          </a:p>
        </p:txBody>
      </p:sp>
    </p:spTree>
    <p:extLst>
      <p:ext uri="{BB962C8B-B14F-4D97-AF65-F5344CB8AC3E}">
        <p14:creationId xmlns:p14="http://schemas.microsoft.com/office/powerpoint/2010/main" val="2553241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More than half tried to contact their GP about any symptoms in the last 12 months.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Of this group, 8 in 10 were able to make an appointment.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Most commonly this was with a GP or doctor, following by a nurse or advanced nurse practitioner, with 8 in 10 (80%) saying this, followed by 13% who discussed their symptom with a nurse</a:t>
            </a: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a:p>
        </p:txBody>
      </p:sp>
    </p:spTree>
    <p:extLst>
      <p:ext uri="{BB962C8B-B14F-4D97-AF65-F5344CB8AC3E}">
        <p14:creationId xmlns:p14="http://schemas.microsoft.com/office/powerpoint/2010/main" val="25695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Just under half (47%) contacted the GP practice once to try and make an appointment, although 50%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Of those who made an appointment, just over half (53%) contacted the GP once, followed by 3 in 10 (29%) who had to contact them 2-3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Of those who didn’t make an appointment, three-quarters (76%) tried more than once.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in the most deprived IMD deciles (1-2) more commonly reported contacting their GP more than once.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There were no other significant differences by key subgroups.</a:t>
            </a:r>
          </a:p>
          <a:p>
            <a:endParaRPr lang="en-GB"/>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43</a:t>
            </a:fld>
            <a:endParaRPr lang="en-US"/>
          </a:p>
        </p:txBody>
      </p:sp>
    </p:spTree>
    <p:extLst>
      <p:ext uri="{BB962C8B-B14F-4D97-AF65-F5344CB8AC3E}">
        <p14:creationId xmlns:p14="http://schemas.microsoft.com/office/powerpoint/2010/main" val="3816590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Lack of available appointments was the most common reason for not making an appointment, cited by nearly half, followed by a quarter (24%) who cited not being able to get through on the phone </a:t>
            </a:r>
            <a:br>
              <a:rPr lang="en-GB" sz="1200" spc="10">
                <a:latin typeface="+mn-lt"/>
                <a:ea typeface="+mn-ea"/>
                <a:cs typeface="+mn-cs"/>
              </a:rPr>
            </a:b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*Demographic analysis not available due to low base size</a:t>
            </a: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44</a:t>
            </a:fld>
            <a:endParaRPr lang="en-US"/>
          </a:p>
        </p:txBody>
      </p:sp>
    </p:spTree>
    <p:extLst>
      <p:ext uri="{BB962C8B-B14F-4D97-AF65-F5344CB8AC3E}">
        <p14:creationId xmlns:p14="http://schemas.microsoft.com/office/powerpoint/2010/main" val="309902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Respondents were most likely to take no further action after being unable to make an appointment, with 3 in 10 (31%) saying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Of those who did, the most common action taken was to look for information online (23%), followed by speaking to family/friends (17%)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Around 1 in 10 looked for information using a phone app, went to community pharmacy, private healthcare or A&amp;E (all 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*Demographic analysis not available due to low base size</a:t>
            </a: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a:p>
        </p:txBody>
      </p:sp>
    </p:spTree>
    <p:extLst>
      <p:ext uri="{BB962C8B-B14F-4D97-AF65-F5344CB8AC3E}">
        <p14:creationId xmlns:p14="http://schemas.microsoft.com/office/powerpoint/2010/main" val="959091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a:t>
            </a:r>
            <a:r>
              <a:rPr lang="en-GB" sz="1200"/>
              <a:t>N.B Powys, ethnicity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Three in 10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Worsening, or painful and bothersome symptoms were the most influential drivers for seeking medical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trike="noStrike" spc="10">
                <a:solidFill>
                  <a:srgbClr val="FF0000"/>
                </a:solidFill>
                <a:latin typeface="+mn-lt"/>
                <a:ea typeface="+mn-ea"/>
                <a:cs typeface="+mn-cs"/>
              </a:rPr>
              <a:t>On average, respondents identified just under 5 prompts as influential</a:t>
            </a:r>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a:p>
        </p:txBody>
      </p:sp>
    </p:spTree>
    <p:extLst>
      <p:ext uri="{BB962C8B-B14F-4D97-AF65-F5344CB8AC3E}">
        <p14:creationId xmlns:p14="http://schemas.microsoft.com/office/powerpoint/2010/main" val="3205220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*social grade has been excluded due to no significant differences. Insufficient base size for analysis by ethnicity</a:t>
            </a:r>
          </a:p>
        </p:txBody>
      </p:sp>
      <p:sp>
        <p:nvSpPr>
          <p:cNvPr id="4" name="Slide Number Placeholder 3"/>
          <p:cNvSpPr>
            <a:spLocks noGrp="1"/>
          </p:cNvSpPr>
          <p:nvPr>
            <p:ph type="sldNum" sz="quarter" idx="5"/>
          </p:nvPr>
        </p:nvSpPr>
        <p:spPr/>
        <p:txBody>
          <a:bodyPr/>
          <a:lstStyle/>
          <a:p>
            <a:fld id="{F5B38833-6303-A84B-BCE8-C8F834FB8639}" type="slidenum">
              <a:rPr lang="en-US" smtClean="0"/>
              <a:t>47</a:t>
            </a:fld>
            <a:endParaRPr lang="en-US"/>
          </a:p>
        </p:txBody>
      </p:sp>
    </p:spTree>
    <p:extLst>
      <p:ext uri="{BB962C8B-B14F-4D97-AF65-F5344CB8AC3E}">
        <p14:creationId xmlns:p14="http://schemas.microsoft.com/office/powerpoint/2010/main" val="1706395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Perceptions around difficulty to get an appointment were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Following access of appointments, the next most commonly stated were deciding to manage symptoms themselves. On average, respondents identified 8 barriers as influential. </a:t>
            </a:r>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48</a:t>
            </a:fld>
            <a:endParaRPr lang="en-US"/>
          </a:p>
        </p:txBody>
      </p:sp>
    </p:spTree>
    <p:extLst>
      <p:ext uri="{BB962C8B-B14F-4D97-AF65-F5344CB8AC3E}">
        <p14:creationId xmlns:p14="http://schemas.microsoft.com/office/powerpoint/2010/main" val="1323079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a:p>
        </p:txBody>
      </p:sp>
    </p:spTree>
    <p:extLst>
      <p:ext uri="{BB962C8B-B14F-4D97-AF65-F5344CB8AC3E}">
        <p14:creationId xmlns:p14="http://schemas.microsoft.com/office/powerpoint/2010/main" val="1587187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84% agreed that they don’t think the NHS has enough staff or equipment to adequately </a:t>
            </a:r>
            <a:r>
              <a:rPr lang="en-GB" sz="1800" u="sng" spc="10">
                <a:latin typeface="+mn-lt"/>
                <a:ea typeface="+mn-ea"/>
                <a:cs typeface="+mn-cs"/>
              </a:rPr>
              <a:t>diagnose</a:t>
            </a:r>
            <a:r>
              <a:rPr lang="en-GB" sz="1800" spc="10">
                <a:latin typeface="+mn-lt"/>
                <a:ea typeface="+mn-ea"/>
                <a:cs typeface="+mn-cs"/>
              </a:rPr>
              <a:t> cancer,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81% agreed that they don’t think the NHS has enough staff or equipment to </a:t>
            </a:r>
            <a:r>
              <a:rPr lang="en-GB" sz="1800" u="sng" spc="10">
                <a:latin typeface="+mn-lt"/>
                <a:ea typeface="+mn-ea"/>
                <a:cs typeface="+mn-cs"/>
              </a:rPr>
              <a:t>treat</a:t>
            </a:r>
            <a:r>
              <a:rPr lang="en-GB" sz="1800" spc="1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Half of respondents strongly agree with these statements (52% and 51%)</a:t>
            </a:r>
          </a:p>
          <a:p>
            <a:endParaRPr lang="en-US" sz="1800" b="1" i="0" u="sng" strike="noStrike">
              <a:solidFill>
                <a:srgbClr val="000000"/>
              </a:solidFill>
              <a:effectLst/>
              <a:latin typeface="Calibri" panose="020F0502020204030204" pitchFamily="34" charset="0"/>
            </a:endParaRP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a:p>
        </p:txBody>
      </p:sp>
    </p:spTree>
    <p:extLst>
      <p:ext uri="{BB962C8B-B14F-4D97-AF65-F5344CB8AC3E}">
        <p14:creationId xmlns:p14="http://schemas.microsoft.com/office/powerpoint/2010/main" val="3175981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a:t>Key findings:</a:t>
            </a:r>
            <a:endParaRPr lang="en-US" sz="1800" b="1" i="0" u="sng" strike="noStrike">
              <a:solidFill>
                <a:srgbClr val="000000"/>
              </a:solidFill>
              <a:effectLst/>
              <a:latin typeface="Calibri" panose="020F0502020204030204" pitchFamily="34" charset="0"/>
            </a:endParaRPr>
          </a:p>
          <a:p>
            <a:pPr marL="285750" indent="-285750">
              <a:lnSpc>
                <a:spcPct val="113000"/>
              </a:lnSpc>
              <a:spcBef>
                <a:spcPts val="0"/>
              </a:spcBef>
              <a:buFont typeface="Arial" panose="020B0604020202020204" pitchFamily="34" charset="0"/>
              <a:buChar char="•"/>
            </a:pPr>
            <a:r>
              <a:rPr lang="en-GB" sz="1800" spc="10">
                <a:latin typeface="+mn-lt"/>
                <a:ea typeface="+mn-ea"/>
                <a:cs typeface="+mn-cs"/>
              </a:rPr>
              <a:t>White respondents, young adults and females were more likely that their opposing subgroups to think that the NHS doesn’t have enough staff or equipment to see all those who need to be diagnosed with cancer.</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were no differences by social grade, nor a statistically significant difference by disability status</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Those from a white background were more likely to agree compared to those from an ethnic minority background</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Females were more likely to agree than males</a:t>
            </a: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51</a:t>
            </a:fld>
            <a:endParaRPr lang="en-US"/>
          </a:p>
        </p:txBody>
      </p:sp>
    </p:spTree>
    <p:extLst>
      <p:ext uri="{BB962C8B-B14F-4D97-AF65-F5344CB8AC3E}">
        <p14:creationId xmlns:p14="http://schemas.microsoft.com/office/powerpoint/2010/main" val="959794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1387C-5ACC-39FD-51BF-BD7F1281D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FF1C2-7A77-D315-DA94-73B7F6E0C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EB6A6-0832-1F7D-9859-B52B376570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90% of those living in the Cwm Taf Morgannwg Health board agree in regards to diagnosis. Compared to average, there were no differences but this was significantly higher than all other health boards</a:t>
            </a:r>
            <a:endParaRPr lang="en-GB"/>
          </a:p>
        </p:txBody>
      </p:sp>
      <p:sp>
        <p:nvSpPr>
          <p:cNvPr id="4" name="Slide Number Placeholder 3">
            <a:extLst>
              <a:ext uri="{FF2B5EF4-FFF2-40B4-BE49-F238E27FC236}">
                <a16:creationId xmlns:a16="http://schemas.microsoft.com/office/drawing/2014/main" id="{B6392085-97D8-2FD0-36AE-43D854F576EC}"/>
              </a:ext>
            </a:extLst>
          </p:cNvPr>
          <p:cNvSpPr>
            <a:spLocks noGrp="1"/>
          </p:cNvSpPr>
          <p:nvPr>
            <p:ph type="sldNum" sz="quarter" idx="5"/>
          </p:nvPr>
        </p:nvSpPr>
        <p:spPr/>
        <p:txBody>
          <a:bodyPr/>
          <a:lstStyle/>
          <a:p>
            <a:fld id="{F5B38833-6303-A84B-BCE8-C8F834FB8639}" type="slidenum">
              <a:rPr lang="en-US" smtClean="0"/>
              <a:t>52</a:t>
            </a:fld>
            <a:endParaRPr lang="en-US"/>
          </a:p>
        </p:txBody>
      </p:sp>
    </p:spTree>
    <p:extLst>
      <p:ext uri="{BB962C8B-B14F-4D97-AF65-F5344CB8AC3E}">
        <p14:creationId xmlns:p14="http://schemas.microsoft.com/office/powerpoint/2010/main" val="3030924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8 in 10 agreed that the NHS does not have enough staff or equipment to see all the people with cancer that need to be treated</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was no statistically significant difference between white respondents and ethnic minority groups, by social grade or by age</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Females are more likely to agree than males</a:t>
            </a: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53</a:t>
            </a:fld>
            <a:endParaRPr lang="en-US"/>
          </a:p>
        </p:txBody>
      </p:sp>
    </p:spTree>
    <p:extLst>
      <p:ext uri="{BB962C8B-B14F-4D97-AF65-F5344CB8AC3E}">
        <p14:creationId xmlns:p14="http://schemas.microsoft.com/office/powerpoint/2010/main" val="95378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D92D-64C2-6481-FEE7-650DB5094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30053-D526-9486-0FC0-38C11B641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C275D-9E40-220C-A809-1B0D3BF54D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Agreement in regards to treatment was broadly consistent across the Wales Health Boards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Compared to average, there were no differences but those under the Betsi Cadwaladr board were more likely to agree than those in Hywel Dda and Aneurin Bevan</a:t>
            </a:r>
            <a:endParaRPr lang="en-GB"/>
          </a:p>
        </p:txBody>
      </p:sp>
      <p:sp>
        <p:nvSpPr>
          <p:cNvPr id="4" name="Slide Number Placeholder 3">
            <a:extLst>
              <a:ext uri="{FF2B5EF4-FFF2-40B4-BE49-F238E27FC236}">
                <a16:creationId xmlns:a16="http://schemas.microsoft.com/office/drawing/2014/main" id="{15B7BC74-0772-F072-407F-09E9AF820685}"/>
              </a:ext>
            </a:extLst>
          </p:cNvPr>
          <p:cNvSpPr>
            <a:spLocks noGrp="1"/>
          </p:cNvSpPr>
          <p:nvPr>
            <p:ph type="sldNum" sz="quarter" idx="5"/>
          </p:nvPr>
        </p:nvSpPr>
        <p:spPr/>
        <p:txBody>
          <a:bodyPr/>
          <a:lstStyle/>
          <a:p>
            <a:fld id="{F5B38833-6303-A84B-BCE8-C8F834FB8639}" type="slidenum">
              <a:rPr lang="en-US" smtClean="0"/>
              <a:t>54</a:t>
            </a:fld>
            <a:endParaRPr lang="en-US"/>
          </a:p>
        </p:txBody>
      </p:sp>
    </p:spTree>
    <p:extLst>
      <p:ext uri="{BB962C8B-B14F-4D97-AF65-F5344CB8AC3E}">
        <p14:creationId xmlns:p14="http://schemas.microsoft.com/office/powerpoint/2010/main" val="188838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a:t>
            </a:fld>
            <a:endParaRPr lang="en-US"/>
          </a:p>
        </p:txBody>
      </p:sp>
    </p:spTree>
    <p:extLst>
      <p:ext uri="{BB962C8B-B14F-4D97-AF65-F5344CB8AC3E}">
        <p14:creationId xmlns:p14="http://schemas.microsoft.com/office/powerpoint/2010/main" val="3543923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a:t>
            </a:r>
            <a:r>
              <a:rPr lang="en-GB" sz="1200" u="none"/>
              <a:t>N.B Powys is not shown due to low base size</a:t>
            </a:r>
            <a:endParaRPr lang="en-US" sz="120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The most influential factor for going for a test was perceived importance, with almost 9 in 10 who selected this. 3 in 4 identified being given more information about the test, and specific day/time for it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Access is still important though, with 71% who identified receiving reminders and 68% who identified being able to choose or change the time as being influential</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a:p>
        </p:txBody>
      </p:sp>
    </p:spTree>
    <p:extLst>
      <p:ext uri="{BB962C8B-B14F-4D97-AF65-F5344CB8AC3E}">
        <p14:creationId xmlns:p14="http://schemas.microsoft.com/office/powerpoint/2010/main" val="1058418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a:p>
        </p:txBody>
      </p:sp>
    </p:spTree>
    <p:extLst>
      <p:ext uri="{BB962C8B-B14F-4D97-AF65-F5344CB8AC3E}">
        <p14:creationId xmlns:p14="http://schemas.microsoft.com/office/powerpoint/2010/main" val="4187315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The majority reported not receiving a remote consultation (60%)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Just under 2 in 5 reported receiving healthcare remotely in the past 12 months (38%), with most of this being via a phone call (33%)</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a:p>
        </p:txBody>
      </p:sp>
    </p:spTree>
    <p:extLst>
      <p:ext uri="{BB962C8B-B14F-4D97-AF65-F5344CB8AC3E}">
        <p14:creationId xmlns:p14="http://schemas.microsoft.com/office/powerpoint/2010/main" val="3396203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solidFill>
                  <a:schemeClr val="accent1"/>
                </a:solidFill>
                <a:latin typeface="+mn-lt"/>
                <a:ea typeface="+mn-ea"/>
                <a:cs typeface="+mn-cs"/>
              </a:rPr>
              <a:t>Those with a disability or mental health condition were more likely to report receiving a remote consultation in the past 12 months. </a:t>
            </a:r>
          </a:p>
          <a:p>
            <a:pPr marL="285750" indent="-285750">
              <a:lnSpc>
                <a:spcPct val="113000"/>
              </a:lnSpc>
              <a:spcBef>
                <a:spcPts val="0"/>
              </a:spcBef>
              <a:buFont typeface="Arial" panose="020B0604020202020204" pitchFamily="34" charset="0"/>
              <a:buChar char="•"/>
            </a:pPr>
            <a:r>
              <a:rPr lang="en-GB" sz="1800" spc="10">
                <a:solidFill>
                  <a:schemeClr val="accent1"/>
                </a:solidFill>
                <a:latin typeface="+mn-lt"/>
                <a:ea typeface="+mn-ea"/>
                <a:cs typeface="+mn-cs"/>
              </a:rPr>
              <a:t>IMD 1-2 respondents were less likely to have received a remote consultation, while those aged 50+, those ethnic minorities and females were more likely to have received a remote consultation compared to their opposing subgroup.</a:t>
            </a:r>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a:p>
        </p:txBody>
      </p:sp>
    </p:spTree>
    <p:extLst>
      <p:ext uri="{BB962C8B-B14F-4D97-AF65-F5344CB8AC3E}">
        <p14:creationId xmlns:p14="http://schemas.microsoft.com/office/powerpoint/2010/main" val="141295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97549-D373-4B38-035F-C0E68BFD5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5803F-7E22-C4F3-1E31-6664719F6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D93FE-F320-C0BF-1FCD-36CBC79F14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covered by the Aneurin Bevan Health Board were less likely than average to report receiving a remote consultation</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44% in Swansea Bay report receiving one, significantly higher than Hywel Dda, Cardiff and Vale, Betsi Cadwaladr and Aneurin Bevan</a:t>
            </a:r>
          </a:p>
        </p:txBody>
      </p:sp>
      <p:sp>
        <p:nvSpPr>
          <p:cNvPr id="4" name="Slide Number Placeholder 3">
            <a:extLst>
              <a:ext uri="{FF2B5EF4-FFF2-40B4-BE49-F238E27FC236}">
                <a16:creationId xmlns:a16="http://schemas.microsoft.com/office/drawing/2014/main" id="{41662E79-E214-19A4-C778-C7C2B452163C}"/>
              </a:ext>
            </a:extLst>
          </p:cNvPr>
          <p:cNvSpPr>
            <a:spLocks noGrp="1"/>
          </p:cNvSpPr>
          <p:nvPr>
            <p:ph type="sldNum" sz="quarter" idx="5"/>
          </p:nvPr>
        </p:nvSpPr>
        <p:spPr/>
        <p:txBody>
          <a:bodyPr/>
          <a:lstStyle/>
          <a:p>
            <a:fld id="{F5B38833-6303-A84B-BCE8-C8F834FB8639}" type="slidenum">
              <a:rPr lang="en-US" smtClean="0"/>
              <a:t>59</a:t>
            </a:fld>
            <a:endParaRPr lang="en-US"/>
          </a:p>
        </p:txBody>
      </p:sp>
    </p:spTree>
    <p:extLst>
      <p:ext uri="{BB962C8B-B14F-4D97-AF65-F5344CB8AC3E}">
        <p14:creationId xmlns:p14="http://schemas.microsoft.com/office/powerpoint/2010/main" val="1348055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 majority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minority agreed that the remote consultation was not helpful because they needed to see a doctor in person (36%)</a:t>
            </a:r>
          </a:p>
          <a:p>
            <a:pPr marL="171450" indent="-171450">
              <a:lnSpc>
                <a:spcPct val="113000"/>
              </a:lnSpc>
              <a:spcBef>
                <a:spcPts val="0"/>
              </a:spcBef>
              <a:buFont typeface="Arial" panose="020B0604020202020204" pitchFamily="34" charset="0"/>
              <a:buChar char="•"/>
            </a:pPr>
            <a:endParaRPr lang="en-GB" sz="1200" spc="10">
              <a:latin typeface="+mn-lt"/>
              <a:ea typeface="+mn-ea"/>
              <a:cs typeface="+mn-cs"/>
            </a:endParaRPr>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none"/>
              <a:t>*Demographic analysis not available due to low base size</a:t>
            </a:r>
            <a:endParaRPr lang="en-GB" sz="1200" spc="10">
              <a:latin typeface="+mn-lt"/>
              <a:ea typeface="+mn-ea"/>
              <a:cs typeface="+mn-cs"/>
            </a:endParaRPr>
          </a:p>
          <a:p>
            <a:pPr marL="171450" indent="-171450">
              <a:lnSpc>
                <a:spcPct val="113000"/>
              </a:lnSpc>
              <a:spcBef>
                <a:spcPts val="0"/>
              </a:spcBef>
              <a:buFont typeface="Arial" panose="020B0604020202020204" pitchFamily="34" charset="0"/>
              <a:buChar char="•"/>
            </a:pPr>
            <a:endParaRPr lang="en-GB" sz="1200" spc="10">
              <a:latin typeface="+mn-lt"/>
              <a:ea typeface="+mn-ea"/>
              <a:cs typeface="+mn-cs"/>
            </a:endParaRPr>
          </a:p>
          <a:p>
            <a:endParaRPr lang="en-US" b="1" u="sng"/>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60</a:t>
            </a:fld>
            <a:endParaRPr lang="en-US"/>
          </a:p>
        </p:txBody>
      </p:sp>
    </p:spTree>
    <p:extLst>
      <p:ext uri="{BB962C8B-B14F-4D97-AF65-F5344CB8AC3E}">
        <p14:creationId xmlns:p14="http://schemas.microsoft.com/office/powerpoint/2010/main" val="594957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eligible, most commonly reported that they attended a cervical screening in the last 3 years (37%), although three in ten reported attending more than 5 years ago (31%)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Half being categorised as being up to date with their screening (based on age and location); while 31%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 minority (6%) report never attending at all</a:t>
            </a:r>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62</a:t>
            </a:fld>
            <a:endParaRPr lang="en-US"/>
          </a:p>
        </p:txBody>
      </p:sp>
    </p:spTree>
    <p:extLst>
      <p:ext uri="{BB962C8B-B14F-4D97-AF65-F5344CB8AC3E}">
        <p14:creationId xmlns:p14="http://schemas.microsoft.com/office/powerpoint/2010/main" val="1734291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none"/>
              <a:t>Base size too small for analysis among: 25-29s, ethnic minority audiences, Powys Health Board, Swansea Bay Health Board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aged 30-49 were most likely to be categorised as being up to date with cervical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Although there was no difference compared to the overall level, those covered by Betsi Cadwaladr and Aneurin Bevan Health Boards were more likely to be u to date compared to Hywel Dda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in urban areas were most likely to be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Those with no disability were most likely to be categorised as up to date</a:t>
            </a:r>
          </a:p>
        </p:txBody>
      </p:sp>
      <p:sp>
        <p:nvSpPr>
          <p:cNvPr id="4" name="Slide Number Placeholder 3"/>
          <p:cNvSpPr>
            <a:spLocks noGrp="1"/>
          </p:cNvSpPr>
          <p:nvPr>
            <p:ph type="sldNum" sz="quarter" idx="5"/>
          </p:nvPr>
        </p:nvSpPr>
        <p:spPr/>
        <p:txBody>
          <a:bodyPr/>
          <a:lstStyle/>
          <a:p>
            <a:fld id="{F5B38833-6303-A84B-BCE8-C8F834FB8639}" type="slidenum">
              <a:rPr lang="en-US" smtClean="0"/>
              <a:t>63</a:t>
            </a:fld>
            <a:endParaRPr lang="en-US"/>
          </a:p>
        </p:txBody>
      </p:sp>
    </p:spTree>
    <p:extLst>
      <p:ext uri="{BB962C8B-B14F-4D97-AF65-F5344CB8AC3E}">
        <p14:creationId xmlns:p14="http://schemas.microsoft.com/office/powerpoint/2010/main" val="1063498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a:t>Base size is too small for analysis among those who have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Over half report intention to attend their next screening, with those who are overdue being the least likely to have reported intention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This is in part due to higher proportions reporting they are not eligible to be invited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7 in 10 of those who are up to date report that they definitely will (72%), compared to 12% of those who are overdue</a:t>
            </a:r>
          </a:p>
          <a:p>
            <a:endParaRPr lang="en-US" sz="1800" b="1" i="0" u="none"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a:p>
        </p:txBody>
      </p:sp>
    </p:spTree>
    <p:extLst>
      <p:ext uri="{BB962C8B-B14F-4D97-AF65-F5344CB8AC3E}">
        <p14:creationId xmlns:p14="http://schemas.microsoft.com/office/powerpoint/2010/main" val="1777443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none"/>
              <a:t>*Base size too small for analysis among: 25-29s, ethnic minority audiences, Powys Health Board, Swansea Bay Health Board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Younger respondents were more likely to report intention to attend (aged 30-49)</a:t>
            </a:r>
          </a:p>
          <a:p>
            <a:pPr marL="171450" indent="-171450">
              <a:buFont typeface="Arial" panose="020B0604020202020204" pitchFamily="34" charset="0"/>
              <a:buChar char="•"/>
            </a:pPr>
            <a:r>
              <a:rPr lang="en-US"/>
              <a:t>Those aged 50+ and in lower social grades were less likely to report intention</a:t>
            </a:r>
          </a:p>
          <a:p>
            <a:pPr marL="171450" indent="-171450">
              <a:buFont typeface="Arial" panose="020B0604020202020204" pitchFamily="34" charset="0"/>
              <a:buChar char="•"/>
            </a:pPr>
            <a:r>
              <a:rPr lang="en-US"/>
              <a:t>Those living in urban areas and towns are more likely to report intention</a:t>
            </a:r>
          </a:p>
          <a:p>
            <a:pPr marL="171450" indent="-171450">
              <a:buFont typeface="Arial" panose="020B0604020202020204" pitchFamily="34" charset="0"/>
              <a:buChar char="•"/>
            </a:pPr>
            <a:r>
              <a:rPr lang="en-US"/>
              <a:t>Although there is no difference compared to an overall level, those covered by the Betsi Cadwaladr, Aneurin Bevan and Cardiff and Vale Health Boards report higher intention than Hywel Dda</a:t>
            </a:r>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a:p>
        </p:txBody>
      </p:sp>
    </p:spTree>
    <p:extLst>
      <p:ext uri="{BB962C8B-B14F-4D97-AF65-F5344CB8AC3E}">
        <p14:creationId xmlns:p14="http://schemas.microsoft.com/office/powerpoint/2010/main" val="395468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10</a:t>
            </a:fld>
            <a:endParaRPr lang="en-US"/>
          </a:p>
        </p:txBody>
      </p:sp>
    </p:spTree>
    <p:extLst>
      <p:ext uri="{BB962C8B-B14F-4D97-AF65-F5344CB8AC3E}">
        <p14:creationId xmlns:p14="http://schemas.microsoft.com/office/powerpoint/2010/main" val="3038975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sample size to cut the data by those who had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Concerns around pain were most commonly referenced as barriers. </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who were up to date were less likely to be concerned about physical discomfort.</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There are no statistically significant differences when comparing those who are overdue to average, possibly due to lower base sizes and underpowering</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a:p>
        </p:txBody>
      </p:sp>
    </p:spTree>
    <p:extLst>
      <p:ext uri="{BB962C8B-B14F-4D97-AF65-F5344CB8AC3E}">
        <p14:creationId xmlns:p14="http://schemas.microsoft.com/office/powerpoint/2010/main" val="4285571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none"/>
              <a:t>*Base size too small for analysis among: 25-29s, ethnic minority audiences</a:t>
            </a:r>
            <a:endParaRPr lang="en-GB"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a:p>
        </p:txBody>
      </p:sp>
    </p:spTree>
    <p:extLst>
      <p:ext uri="{BB962C8B-B14F-4D97-AF65-F5344CB8AC3E}">
        <p14:creationId xmlns:p14="http://schemas.microsoft.com/office/powerpoint/2010/main" val="2182188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eligible, most commonly reported that they completed bowel screening in the last 2 years, although 10% reported completing it more than 2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Three quarters were categorised as being up to date with their screening (based on age and location); while 5%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One in ten (14%)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a:p>
        </p:txBody>
      </p:sp>
    </p:spTree>
    <p:extLst>
      <p:ext uri="{BB962C8B-B14F-4D97-AF65-F5344CB8AC3E}">
        <p14:creationId xmlns:p14="http://schemas.microsoft.com/office/powerpoint/2010/main" val="151705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proportion who were up to date with bowel screening was largely consistent across key audiences (largely due to lower base sizes so lower significant confidence). </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Although there are no differences compared to the overall level, those covered by the Betsi Cadwaladr and Hywel Dda Health Boards were less likely to be up to date compared to others</a:t>
            </a:r>
          </a:p>
        </p:txBody>
      </p:sp>
      <p:sp>
        <p:nvSpPr>
          <p:cNvPr id="4" name="Slide Number Placeholder 3"/>
          <p:cNvSpPr>
            <a:spLocks noGrp="1"/>
          </p:cNvSpPr>
          <p:nvPr>
            <p:ph type="sldNum" sz="quarter" idx="5"/>
          </p:nvPr>
        </p:nvSpPr>
        <p:spPr/>
        <p:txBody>
          <a:bodyPr/>
          <a:lstStyle/>
          <a:p>
            <a:fld id="{F5B38833-6303-A84B-BCE8-C8F834FB8639}" type="slidenum">
              <a:rPr lang="en-US" smtClean="0"/>
              <a:t>69</a:t>
            </a:fld>
            <a:endParaRPr lang="en-US"/>
          </a:p>
        </p:txBody>
      </p:sp>
    </p:spTree>
    <p:extLst>
      <p:ext uri="{BB962C8B-B14F-4D97-AF65-F5344CB8AC3E}">
        <p14:creationId xmlns:p14="http://schemas.microsoft.com/office/powerpoint/2010/main" val="3900695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base size for analysis by those who were overdue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endParaRPr lang="en-US" sz="1200" b="1" i="0" u="sng" strike="noStrike">
              <a:solidFill>
                <a:srgbClr val="000000"/>
              </a:solidFill>
              <a:effectLst/>
              <a:latin typeface="Calibri" panose="020F0502020204030204" pitchFamily="34" charset="0"/>
            </a:endParaRPr>
          </a:p>
          <a:p>
            <a:pPr marL="171450" indent="-171450">
              <a:lnSpc>
                <a:spcPct val="113000"/>
              </a:lnSpc>
              <a:spcBef>
                <a:spcPts val="0"/>
              </a:spcBef>
              <a:buFont typeface="Arial" panose="020B0604020202020204" pitchFamily="34" charset="0"/>
              <a:buChar char="•"/>
            </a:pPr>
            <a:r>
              <a:rPr lang="en-GB" sz="1200" spc="10">
                <a:latin typeface="+mn-lt"/>
                <a:ea typeface="+mn-ea"/>
                <a:cs typeface="+mn-cs"/>
              </a:rPr>
              <a:t>Intention to complete the kit next time was high across all eligible adults (82%), and increased further among those who were up to date with their screening (93%).</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9 in 10 of those who were up to date reported they would definitely complete it, while a smaller proportion than the overall level (3%) reported that they probably would </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4 in 10 of those who have never completed a kit report that they are likely to complete the next one they are sent, with significantly fewer reporting that they definitely will (23%)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a:latin typeface="+mn-lt"/>
              <a:ea typeface="+mn-ea"/>
              <a:cs typeface="+mn-cs"/>
            </a:endParaRPr>
          </a:p>
          <a:p>
            <a:endParaRPr lang="en-US" sz="1200" b="1" i="0" u="sng" strike="noStrike">
              <a:solidFill>
                <a:srgbClr val="00000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a:p>
        </p:txBody>
      </p:sp>
    </p:spTree>
    <p:extLst>
      <p:ext uri="{BB962C8B-B14F-4D97-AF65-F5344CB8AC3E}">
        <p14:creationId xmlns:p14="http://schemas.microsoft.com/office/powerpoint/2010/main" val="4119381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Although there are no significant differences compared to the overall level - Similar to the findings regarding up to date screening, those covered by the Betsi Cadwaladr Health Board reported lower intention than all other Health Boards (72%).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a:p>
        </p:txBody>
      </p:sp>
    </p:spTree>
    <p:extLst>
      <p:ext uri="{BB962C8B-B14F-4D97-AF65-F5344CB8AC3E}">
        <p14:creationId xmlns:p14="http://schemas.microsoft.com/office/powerpoint/2010/main" val="290490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base size for analysis by those who were overdue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Not having any symptoms was most commonly identified as a barrier to complete their screening, followed by being frightened of what it might find</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Being unsure on how to complete the kit is identified by 1 in 10</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who were up to date generally less likely to identify barriers, with the exception of recently completing one so not thinking they’d need to do it again so soon, or not thinking they are at risk</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inverse was true for those who have never attended: they were more likely to select nearly all barriers with the exception of not thinking they were at risk, or recently completing a kit</a:t>
            </a:r>
          </a:p>
          <a:p>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a:p>
        </p:txBody>
      </p:sp>
    </p:spTree>
    <p:extLst>
      <p:ext uri="{BB962C8B-B14F-4D97-AF65-F5344CB8AC3E}">
        <p14:creationId xmlns:p14="http://schemas.microsoft.com/office/powerpoint/2010/main" val="913479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 There was no significant difference by social grade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a:p>
        </p:txBody>
      </p:sp>
    </p:spTree>
    <p:extLst>
      <p:ext uri="{BB962C8B-B14F-4D97-AF65-F5344CB8AC3E}">
        <p14:creationId xmlns:p14="http://schemas.microsoft.com/office/powerpoint/2010/main" val="4231755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More than half reported attending breast screening in the last 3 years, with 7 in 10 categorised as being up to date</a:t>
            </a:r>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74</a:t>
            </a:fld>
            <a:endParaRPr lang="en-US"/>
          </a:p>
        </p:txBody>
      </p:sp>
    </p:spTree>
    <p:extLst>
      <p:ext uri="{BB962C8B-B14F-4D97-AF65-F5344CB8AC3E}">
        <p14:creationId xmlns:p14="http://schemas.microsoft.com/office/powerpoint/2010/main" val="4099628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health board. Age, sex at birth and C2DE 50+ excluded given audience profile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in higher social grades were more likely to be categorised as being up to date with their screening (80%).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living with a disability were the least likely (64%)</a:t>
            </a: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a:p>
        </p:txBody>
      </p:sp>
    </p:spTree>
    <p:extLst>
      <p:ext uri="{BB962C8B-B14F-4D97-AF65-F5344CB8AC3E}">
        <p14:creationId xmlns:p14="http://schemas.microsoft.com/office/powerpoint/2010/main" val="219724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Around 1 in 8 (12%) respondents currently smoke; most of those who smoke said they smoke cigarettes, with 9% doing every day and 3% smoking but not daily.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Around 3 in 10 (31%) used to smoke cigarettes, most of whom (29%) stopped smoking over a year ago.</a:t>
            </a:r>
            <a:endParaRPr lang="en-GB" sz="1200" spc="1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When asked how many units of alcohol respondents’ consumed last week, they were given a picture indicating how many units each drink was considered. The average number of units consumed was around 6.95, with just under half (43%) who said 0 units, and a similar proportion (42%) said between 1 and 14 units</a:t>
            </a:r>
            <a:r>
              <a:rPr lang="en-GB" sz="1200">
                <a:solidFill>
                  <a:schemeClr val="tx1"/>
                </a:solidFill>
              </a:rPr>
              <a:t>.</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14</a:t>
            </a:fld>
            <a:endParaRPr lang="en-US"/>
          </a:p>
        </p:txBody>
      </p:sp>
    </p:spTree>
    <p:extLst>
      <p:ext uri="{BB962C8B-B14F-4D97-AF65-F5344CB8AC3E}">
        <p14:creationId xmlns:p14="http://schemas.microsoft.com/office/powerpoint/2010/main" val="4210306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base size for analysis by those who were overdue or never attended screening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At an overall level, 2 in 3 (66%) reported intention to attend their next breast screening</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With those who were up to date being more likely to say this (74%) – this is driven by significantly more reporting they definitely will attend</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a:p>
        </p:txBody>
      </p:sp>
    </p:spTree>
    <p:extLst>
      <p:ext uri="{BB962C8B-B14F-4D97-AF65-F5344CB8AC3E}">
        <p14:creationId xmlns:p14="http://schemas.microsoft.com/office/powerpoint/2010/main" val="343290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health board. Age, sex at birth and C2DE 50+ excluded given audience profile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There were no significant differences across subgroup when looking at intention to attend their next screening</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Due to low base size when looking at respondents living in rural and town areas, the analysis is underpowered and so we cannot be confident there is a difference between the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a:p>
        </p:txBody>
      </p:sp>
    </p:spTree>
    <p:extLst>
      <p:ext uri="{BB962C8B-B14F-4D97-AF65-F5344CB8AC3E}">
        <p14:creationId xmlns:p14="http://schemas.microsoft.com/office/powerpoint/2010/main" val="20751064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a:t>*Insufficient base size for analysis by those who were overdue or never attended screening</a:t>
            </a:r>
            <a:endParaRPr lang="en-GB" sz="18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Past experience, and general concerns, of pain were the most commonly identified barrier.</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Those who were up to date with their screening were less likely to state that they decided the harms outweighed the benefits, or that the appointment was far from home</a:t>
            </a: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a:p>
        </p:txBody>
      </p:sp>
    </p:spTree>
    <p:extLst>
      <p:ext uri="{BB962C8B-B14F-4D97-AF65-F5344CB8AC3E}">
        <p14:creationId xmlns:p14="http://schemas.microsoft.com/office/powerpoint/2010/main" val="1955820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health board. Age, sex at birth and C2DE 50+ excluded given audience profile of the question. There were no significant differences comparing urban and rural status </a:t>
            </a:r>
            <a:endParaRPr lang="en-GB"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a:p>
        </p:txBody>
      </p:sp>
    </p:spTree>
    <p:extLst>
      <p:ext uri="{BB962C8B-B14F-4D97-AF65-F5344CB8AC3E}">
        <p14:creationId xmlns:p14="http://schemas.microsoft.com/office/powerpoint/2010/main" val="2514844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84</a:t>
            </a:fld>
            <a:endParaRPr lang="en-US"/>
          </a:p>
        </p:txBody>
      </p:sp>
    </p:spTree>
    <p:extLst>
      <p:ext uri="{BB962C8B-B14F-4D97-AF65-F5344CB8AC3E}">
        <p14:creationId xmlns:p14="http://schemas.microsoft.com/office/powerpoint/2010/main" val="36907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u="none"/>
              <a:t>9% of respondents said they are overweight/obese and also drink over 14 units per week, and 5% said they currently smoke and are overweight/obese. Just 1% smoke and drink over 14 units per week</a:t>
            </a:r>
          </a:p>
          <a:p>
            <a:pPr marL="171450" indent="-171450">
              <a:buFont typeface="Arial" panose="020B0604020202020204" pitchFamily="34" charset="0"/>
              <a:buChar char="•"/>
            </a:pPr>
            <a:r>
              <a:rPr lang="en-GB" u="none"/>
              <a:t>Young adults were less likely to be overweight /obese and drink over 14 units compared to older age groups</a:t>
            </a:r>
          </a:p>
          <a:p>
            <a:pPr marL="171450" indent="-171450">
              <a:buFont typeface="Arial" panose="020B0604020202020204" pitchFamily="34" charset="0"/>
              <a:buChar char="•"/>
            </a:pPr>
            <a:r>
              <a:rPr lang="en-GB" u="none"/>
              <a:t>There were no other significant differences across key subgroups</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a:p>
        </p:txBody>
      </p:sp>
    </p:spTree>
    <p:extLst>
      <p:ext uri="{BB962C8B-B14F-4D97-AF65-F5344CB8AC3E}">
        <p14:creationId xmlns:p14="http://schemas.microsoft.com/office/powerpoint/2010/main" val="71201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a:t>The most common healthy behaviours adults in Wales were trying to take part in was increased exercise, with more than 6 in 10 saying this (62%)</a:t>
            </a:r>
          </a:p>
          <a:p>
            <a:pPr marL="171450" indent="-171450">
              <a:buFont typeface="Arial" panose="020B0604020202020204" pitchFamily="34" charset="0"/>
              <a:buChar char="•"/>
            </a:pPr>
            <a:r>
              <a:rPr lang="en-GB"/>
              <a:t>This was closely followed by smokers attempting to reduce the amount they smoke (58%)</a:t>
            </a:r>
          </a:p>
          <a:p>
            <a:pPr marL="171450" indent="-171450">
              <a:buFont typeface="Arial" panose="020B0604020202020204" pitchFamily="34" charset="0"/>
              <a:buChar char="•"/>
            </a:pPr>
            <a:r>
              <a:rPr lang="en-GB"/>
              <a:t>Around half said they were trying to lose weight (51%), while a similar proportion (47%) said they were eating more wholegrains</a:t>
            </a:r>
          </a:p>
          <a:p>
            <a:pPr marL="171450" indent="-171450">
              <a:buFont typeface="Arial" panose="020B0604020202020204" pitchFamily="34" charset="0"/>
              <a:buChar char="•"/>
            </a:pPr>
            <a:r>
              <a:rPr lang="en-GB"/>
              <a:t>Around 4 in 10 also said they were trying to eat less processed meat (41%) or reduce their sun exposure (40%)</a:t>
            </a:r>
          </a:p>
          <a:p>
            <a:pPr marL="171450" indent="-171450">
              <a:buFont typeface="Arial" panose="020B0604020202020204" pitchFamily="34" charset="0"/>
              <a:buChar char="•"/>
            </a:pPr>
            <a:r>
              <a:rPr lang="en-GB"/>
              <a:t>The least commonly selected activity was drinking less alcohol, with just over 1 in 4 saying they were trying to do this (28%)</a:t>
            </a:r>
          </a:p>
          <a:p>
            <a:endParaRPr lang="en-GB"/>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a:p>
        </p:txBody>
      </p:sp>
    </p:spTree>
    <p:extLst>
      <p:ext uri="{BB962C8B-B14F-4D97-AF65-F5344CB8AC3E}">
        <p14:creationId xmlns:p14="http://schemas.microsoft.com/office/powerpoint/2010/main" val="32361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a:t>Key findings:</a:t>
            </a:r>
          </a:p>
          <a:p>
            <a:pPr marL="171450" indent="-171450">
              <a:buFont typeface="Arial" panose="020B0604020202020204" pitchFamily="34" charset="0"/>
              <a:buChar char="•"/>
            </a:pPr>
            <a:r>
              <a:rPr lang="en-GB" b="0" u="none"/>
              <a:t>Respondents were asked to spontaneously identify what factors they believe cause cancer</a:t>
            </a:r>
          </a:p>
          <a:p>
            <a:pPr marL="171450" indent="-171450">
              <a:buFont typeface="Arial" panose="020B0604020202020204" pitchFamily="34" charset="0"/>
              <a:buChar char="•"/>
            </a:pPr>
            <a:r>
              <a:rPr lang="en-GB" b="0" u="none"/>
              <a:t>A strong majority listed smoking (83%), which was followed by about half who identified drinking alcohol (49%), and four in ten who cited a family history of cancer (40%)</a:t>
            </a:r>
          </a:p>
          <a:p>
            <a:pPr marL="171450" indent="-171450">
              <a:buFont typeface="Arial" panose="020B0604020202020204" pitchFamily="34" charset="0"/>
              <a:buChar char="•"/>
            </a:pPr>
            <a:r>
              <a:rPr lang="en-GB" b="0" u="none"/>
              <a:t>Just below a quarter listed a poor diet (23%), and a further 12% cited diet generally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1 in 5 identified too much sun exposure (20%), while 16% identified occupational exposures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16% cited being obese, and a further 7% listed being overweight</a:t>
            </a:r>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a:p>
        </p:txBody>
      </p:sp>
    </p:spTree>
    <p:extLst>
      <p:ext uri="{BB962C8B-B14F-4D97-AF65-F5344CB8AC3E}">
        <p14:creationId xmlns:p14="http://schemas.microsoft.com/office/powerpoint/2010/main" val="1177116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Bold</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Credible</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Human</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Together</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a:solidFill>
                  <a:schemeClr val="bg1"/>
                </a:solidFill>
                <a:latin typeface="Arial" panose="020B0604020202020204" pitchFamily="34" charset="0"/>
                <a:cs typeface="Arial" panose="020B0604020202020204" pitchFamily="34" charset="0"/>
              </a:rPr>
              <a:t>Registered charity in England and Wales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857389246"/>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599231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chart" Target="../charts/chart40.xml"/></Relationships>
</file>

<file path=ppt/slides/_rels/slide6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chart" Target="../charts/chart46.xml"/></Relationships>
</file>

<file path=ppt/slides/_rels/slide69.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chart" Target="../charts/chart52.xml"/></Relationships>
</file>

<file path=ppt/slides/_rels/slide75.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19.xml"/><Relationship Id="rId5" Type="http://schemas.openxmlformats.org/officeDocument/2006/relationships/chart" Target="../charts/chart60.xml"/><Relationship Id="rId4" Type="http://schemas.openxmlformats.org/officeDocument/2006/relationships/chart" Target="../charts/chart59.xml"/></Relationships>
</file>

<file path=ppt/slides/_rels/slide82.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chart" Target="../charts/chart62.xml"/><Relationship Id="rId7" Type="http://schemas.openxmlformats.org/officeDocument/2006/relationships/chart" Target="../charts/chart66.xml"/><Relationship Id="rId2" Type="http://schemas.openxmlformats.org/officeDocument/2006/relationships/chart" Target="../charts/chart61.xml"/><Relationship Id="rId1" Type="http://schemas.openxmlformats.org/officeDocument/2006/relationships/slideLayout" Target="../slideLayouts/slideLayout19.xml"/><Relationship Id="rId6" Type="http://schemas.openxmlformats.org/officeDocument/2006/relationships/chart" Target="../charts/chart65.xml"/><Relationship Id="rId5" Type="http://schemas.openxmlformats.org/officeDocument/2006/relationships/chart" Target="../charts/chart64.xml"/><Relationship Id="rId4" Type="http://schemas.openxmlformats.org/officeDocument/2006/relationships/chart" Target="../charts/chart6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a:latin typeface="+mn-lt"/>
              </a:rPr>
              <a:t>Seeking help</a:t>
            </a:r>
          </a:p>
          <a:p>
            <a:pPr marL="285750" indent="-285750">
              <a:buFont typeface="Arial" panose="020B0604020202020204" pitchFamily="34" charset="0"/>
              <a:buChar char="•"/>
            </a:pPr>
            <a:r>
              <a:rPr lang="en-US" sz="1400">
                <a:latin typeface="+mn-lt"/>
              </a:rPr>
              <a:t>After noticing their symptom, nearly 2 in 3 (64%) who reported experiencing any potential cancer symptom tried to contact their GP; most (58%) reported that they successfully contacted their GP, although 9% stated that they tried but were unable to discuss their symptom with anyone.</a:t>
            </a:r>
          </a:p>
          <a:p>
            <a:pPr marL="285750" indent="-285750">
              <a:buFont typeface="Arial" panose="020B0604020202020204" pitchFamily="34" charset="0"/>
              <a:buChar char="•"/>
            </a:pPr>
            <a:r>
              <a:rPr lang="en-US" sz="1400">
                <a:latin typeface="+mn-lt"/>
              </a:rPr>
              <a:t>6 in 10 (58%) of those who experienced any potential cancer symptom contacted their GP within 6 months, with those with a disability or those aged 50 and over being more likely to do so. </a:t>
            </a:r>
          </a:p>
          <a:p>
            <a:pPr marL="285750" indent="-285750">
              <a:buFont typeface="Arial" panose="020B0604020202020204" pitchFamily="34" charset="0"/>
              <a:buChar char="•"/>
            </a:pPr>
            <a:r>
              <a:rPr lang="en-US" sz="1400">
                <a:latin typeface="+mn-lt"/>
              </a:rPr>
              <a:t>More than three-quarters (78%) who experienced any potential cancer symptom stated that they discussed their symptom with their GP within 2 weeks of contacting them.</a:t>
            </a:r>
          </a:p>
          <a:p>
            <a:endParaRPr lang="en-GB" sz="1400" b="1">
              <a:latin typeface="+mn-lt"/>
            </a:endParaRPr>
          </a:p>
          <a:p>
            <a:r>
              <a:rPr lang="en-GB" sz="1400" b="1">
                <a:latin typeface="+mn-lt"/>
              </a:rPr>
              <a:t>Re-presentation </a:t>
            </a:r>
          </a:p>
          <a:p>
            <a:pPr marL="285750" indent="-285750">
              <a:buFont typeface="Arial" panose="020B0604020202020204" pitchFamily="34" charset="0"/>
              <a:buChar char="•"/>
            </a:pPr>
            <a:r>
              <a:rPr lang="en-GB" sz="1400"/>
              <a:t>Slightly over half (52%) of those who continued to experience any potential symptom recontacted their doctor. Recontact rates were highest for oral cancer symptoms (58%) and lowest for red-flag symptoms.</a:t>
            </a:r>
          </a:p>
          <a:p>
            <a:pPr marL="285750" indent="-285750">
              <a:buFont typeface="Arial" panose="020B0604020202020204" pitchFamily="34" charset="0"/>
              <a:buChar char="•"/>
            </a:pPr>
            <a:r>
              <a:rPr lang="en-US" sz="1400"/>
              <a:t>Those aged 50 and over, those living with a disability and those who were from a lower social grade were more likely to report recontacting their doctor.</a:t>
            </a:r>
          </a:p>
          <a:p>
            <a:pPr marL="285750" indent="-285750">
              <a:buFont typeface="Arial" panose="020B0604020202020204" pitchFamily="34" charset="0"/>
              <a:buChar char="•"/>
            </a:pPr>
            <a:r>
              <a:rPr lang="en-GB" sz="1400"/>
              <a:t>Just over one in ten (12%) recontacted their doctor about an ongoing symptom within a week. </a:t>
            </a:r>
            <a:endParaRPr lang="en-GB" sz="1400" b="1"/>
          </a:p>
          <a:p>
            <a:endParaRPr lang="en-GB" sz="1400" b="1">
              <a:latin typeface="+mn-lt"/>
            </a:endParaRPr>
          </a:p>
        </p:txBody>
      </p:sp>
    </p:spTree>
    <p:extLst>
      <p:ext uri="{BB962C8B-B14F-4D97-AF65-F5344CB8AC3E}">
        <p14:creationId xmlns:p14="http://schemas.microsoft.com/office/powerpoint/2010/main" val="29660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a:latin typeface="+mn-lt"/>
              </a:rPr>
              <a:t>Barriers and motivators to help seeking</a:t>
            </a:r>
          </a:p>
          <a:p>
            <a:pPr marL="285750" indent="-285750">
              <a:buFont typeface="Arial" panose="020B0604020202020204" pitchFamily="34" charset="0"/>
              <a:buChar char="•"/>
            </a:pPr>
            <a:r>
              <a:rPr lang="en-GB" sz="1400" spc="10">
                <a:latin typeface="Arial" panose="020B0604020202020204" pitchFamily="34" charset="0"/>
                <a:cs typeface="Arial" panose="020B0604020202020204" pitchFamily="34" charset="0"/>
              </a:rPr>
              <a:t>More than half (55%) tried to contact their GP about any symptoms in the last 12 months. Of this group, over 8 in 10 (81%) were able to make an appointment. </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Just under half (4</a:t>
            </a:r>
            <a:r>
              <a:rPr lang="en-US" sz="1400"/>
              <a:t>7</a:t>
            </a:r>
            <a:r>
              <a:rPr lang="en-US" sz="1400">
                <a:latin typeface="Arial" panose="020B0604020202020204" pitchFamily="34" charset="0"/>
                <a:cs typeface="Arial" panose="020B0604020202020204" pitchFamily="34" charset="0"/>
              </a:rPr>
              <a:t>%) contacted the GP practice once to try and make an appointment, while </a:t>
            </a:r>
            <a:r>
              <a:rPr lang="en-US" sz="1400"/>
              <a:t>50</a:t>
            </a:r>
            <a:r>
              <a:rPr lang="en-US" sz="1400">
                <a:latin typeface="Arial" panose="020B0604020202020204" pitchFamily="34" charset="0"/>
                <a:cs typeface="Arial" panose="020B0604020202020204" pitchFamily="34" charset="0"/>
              </a:rPr>
              <a:t>% reported contacting them more than once</a:t>
            </a:r>
            <a:r>
              <a:rPr lang="en-US" sz="1400" b="1">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Of those who were not abl</a:t>
            </a:r>
            <a:r>
              <a:rPr lang="en-US" sz="1400"/>
              <a:t>e to make an appointment, 76% reported trying more than once.</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Lack of available appointments was the biggest barrier to making an appointment (45%), following by not being able to get through on the phone (24%).</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Worsening (70%), or painful and bothersome symptoms (61%) were the most influential drivers for seeking medical assistance. Only </a:t>
            </a:r>
            <a:r>
              <a:rPr lang="en-US" sz="1400"/>
              <a:t>three in ten </a:t>
            </a:r>
            <a:r>
              <a:rPr lang="en-US" sz="1400">
                <a:latin typeface="Arial" panose="020B0604020202020204" pitchFamily="34" charset="0"/>
                <a:cs typeface="Arial" panose="020B0604020202020204" pitchFamily="34" charset="0"/>
              </a:rPr>
              <a:t>(30%) identified that thinking their symptom was a symptom of cancer as being an influential driver.</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Comparatively, perceptions around difficulty getting an appointment were the most influential barriers for respondents (</a:t>
            </a:r>
            <a:r>
              <a:rPr lang="en-US" sz="1400"/>
              <a:t>57</a:t>
            </a:r>
            <a:r>
              <a:rPr lang="en-US" sz="1400">
                <a:latin typeface="Arial" panose="020B0604020202020204" pitchFamily="34" charset="0"/>
                <a:cs typeface="Arial" panose="020B0604020202020204" pitchFamily="34" charset="0"/>
              </a:rPr>
              <a:t>% thought it would be difficult, </a:t>
            </a:r>
            <a:r>
              <a:rPr lang="en-US" sz="1400"/>
              <a:t>51</a:t>
            </a:r>
            <a:r>
              <a:rPr lang="en-US" sz="1400">
                <a:latin typeface="Arial" panose="020B0604020202020204" pitchFamily="34" charset="0"/>
                <a:cs typeface="Arial" panose="020B0604020202020204" pitchFamily="34" charset="0"/>
              </a:rPr>
              <a:t>% found it difficult).</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Thinking specifically about attendance at tests, the most influential factor for going for a test was perceived importance (87%), while 3 in 4 (76%) identified being given a specific day/time to go for the test.</a:t>
            </a:r>
          </a:p>
          <a:p>
            <a:pPr marL="285750" indent="-285750">
              <a:buFont typeface="Arial" panose="020B0604020202020204" pitchFamily="34" charset="0"/>
              <a:buChar char="•"/>
            </a:pPr>
            <a:r>
              <a:rPr lang="en-US" sz="1400"/>
              <a:t>Two</a:t>
            </a:r>
            <a:r>
              <a:rPr lang="en-US" sz="1400">
                <a:latin typeface="Arial" panose="020B0604020202020204" pitchFamily="34" charset="0"/>
                <a:cs typeface="Arial" panose="020B0604020202020204" pitchFamily="34" charset="0"/>
              </a:rPr>
              <a:t> in five (38%) reported receiving healthcare remotely in the past 12 months, with phone call being the most commonly identified remote method (</a:t>
            </a:r>
            <a:r>
              <a:rPr lang="en-US" sz="1400"/>
              <a:t>33</a:t>
            </a:r>
            <a:r>
              <a:rPr lang="en-US" sz="140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(75%) and that it allowed their concerns to be quickly (74%) and adequately (66%)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a:latin typeface="+mn-lt"/>
              </a:rPr>
              <a:t>Screening</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Those eligible for cervical screening most commonly reported that they attended a screening in the last 3 years (</a:t>
            </a:r>
            <a:r>
              <a:rPr lang="en-US" sz="1400"/>
              <a:t>37</a:t>
            </a:r>
            <a:r>
              <a:rPr lang="en-US" sz="1400">
                <a:latin typeface="Arial" panose="020B0604020202020204" pitchFamily="34" charset="0"/>
                <a:cs typeface="Arial" panose="020B0604020202020204" pitchFamily="34" charset="0"/>
              </a:rPr>
              <a:t>%), with over half being categorised as being up-to-date with their screening (52%).</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Just over half (55%) report intention to attend their next screening, with those who are overdue being the least likely to report being likely to attend (</a:t>
            </a:r>
            <a:r>
              <a:rPr lang="en-US" sz="1400"/>
              <a:t>20</a:t>
            </a:r>
            <a:r>
              <a:rPr lang="en-US" sz="140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sz="1400" spc="10">
                <a:latin typeface="+mn-lt"/>
                <a:ea typeface="+mn-ea"/>
                <a:cs typeface="+mn-cs"/>
              </a:rPr>
              <a:t>Concerns around pain were most commonly referenced as barriers (past experience of pain and worries about pain both 43%). Those who were up to date were less likely to be concerned about physical discomfort (14%).</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Those eligible for bowel cancer screening most commonly reported that they completed their kit in the last 2 years (</a:t>
            </a:r>
            <a:r>
              <a:rPr lang="en-US" sz="1400"/>
              <a:t>64</a:t>
            </a:r>
            <a:r>
              <a:rPr lang="en-US" sz="1400">
                <a:latin typeface="Arial" panose="020B0604020202020204" pitchFamily="34" charset="0"/>
                <a:cs typeface="Arial" panose="020B0604020202020204" pitchFamily="34" charset="0"/>
              </a:rPr>
              <a:t>%), with 2 in 3 (6</a:t>
            </a:r>
            <a:r>
              <a:rPr lang="en-US" sz="1400"/>
              <a:t>9</a:t>
            </a:r>
            <a:r>
              <a:rPr lang="en-US" sz="1400">
                <a:latin typeface="Arial" panose="020B0604020202020204" pitchFamily="34" charset="0"/>
                <a:cs typeface="Arial" panose="020B0604020202020204" pitchFamily="34" charset="0"/>
              </a:rPr>
              <a:t>%) being categorised as being up-to-date with their screening.</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8 in 10 (81%) intended to complete their next kit. Intention to complete their kit next time was highest among those up to date (93%) and lowest among those who had never completed (43%).</a:t>
            </a:r>
          </a:p>
          <a:p>
            <a:pPr marL="285750" indent="-285750">
              <a:buFont typeface="Arial" panose="020B0604020202020204" pitchFamily="34" charset="0"/>
              <a:buChar char="•"/>
            </a:pPr>
            <a:r>
              <a:rPr lang="en-US" sz="1400"/>
              <a:t>Not having any symptoms was most commonly reported at an overall level as a barrier for not completing their bowel screening (13%). This increased significantly among those who had never completed it (39%).</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The majority of those eligible for breast screening reported that they attended a breast screening in the past 3 years (56%), 7 in 10 (70%) being categorised as up-to-date.</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At an overall level, </a:t>
            </a:r>
            <a:r>
              <a:rPr lang="en-US" sz="1400"/>
              <a:t>2 in 3 (66%) </a:t>
            </a:r>
            <a:r>
              <a:rPr lang="en-US" sz="1400">
                <a:latin typeface="Arial" panose="020B0604020202020204" pitchFamily="34" charset="0"/>
                <a:cs typeface="Arial" panose="020B0604020202020204" pitchFamily="34" charset="0"/>
              </a:rPr>
              <a:t>reported intention to attend their next breast screening, with intention increasing among those who were up-to-date (76%)</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Past experience of pain was the most commonly identified barrier for breast screening (38%), followed by general concerns around pain (31%).</a:t>
            </a:r>
          </a:p>
          <a:p>
            <a:endParaRPr lang="en-US" sz="1400">
              <a:latin typeface="Arial" panose="020B0604020202020204" pitchFamily="34" charset="0"/>
              <a:cs typeface="Arial" panose="020B0604020202020204" pitchFamily="34" charset="0"/>
            </a:endParaRPr>
          </a:p>
          <a:p>
            <a:endParaRPr lang="en-GB" sz="1400" b="1">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329156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j-lt"/>
                <a:ea typeface="+mn-ea"/>
                <a:cs typeface="+mn-cs"/>
              </a:rPr>
              <a:t>The majority reported having never smoked, while just over 1 in 10 currently smoke. On average, respondents reported consuming 7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C1. Which of the following best applies to you? Please note: we are referring to cigarettes (including hand-rolled) and other kinds of tobacco that you inhale and NOT electronic/e-cigarettes. Please select one answer.</a:t>
            </a:r>
            <a:br>
              <a:rPr lang="en-US" sz="800"/>
            </a:br>
            <a:r>
              <a:rPr lang="en-US" sz="800"/>
              <a:t>C2_rec. Thinking about last week, how many units of alcohol did you drink in total? Please select one answer.</a:t>
            </a:r>
          </a:p>
          <a:p>
            <a:r>
              <a:rPr lang="en-US" sz="800"/>
              <a:t>Base: All in Wales (N=1,000)</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4275684680"/>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375752946"/>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a:solidFill>
                  <a:schemeClr val="accent1"/>
                </a:solidFill>
              </a:rPr>
              <a:t>Current smokers: </a:t>
            </a:r>
            <a:br>
              <a:rPr lang="en-GB" sz="1400">
                <a:solidFill>
                  <a:schemeClr val="accent1"/>
                </a:solidFill>
              </a:rPr>
            </a:br>
            <a:r>
              <a:rPr lang="en-GB" sz="1600" b="1">
                <a:solidFill>
                  <a:schemeClr val="accent1"/>
                </a:solidFill>
              </a:rPr>
              <a:t>12%</a:t>
            </a:r>
            <a:endParaRPr lang="en-GB" sz="1400" b="1">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a:solidFill>
                  <a:schemeClr val="accent1"/>
                </a:solidFill>
              </a:rPr>
              <a:t>Used to smoke, not currently:</a:t>
            </a:r>
            <a:br>
              <a:rPr lang="en-GB" sz="1400">
                <a:solidFill>
                  <a:schemeClr val="accent1"/>
                </a:solidFill>
              </a:rPr>
            </a:br>
            <a:r>
              <a:rPr lang="en-GB" sz="1600" b="1">
                <a:solidFill>
                  <a:schemeClr val="accent1"/>
                </a:solidFill>
              </a:rPr>
              <a:t>31%</a:t>
            </a:r>
            <a:endParaRPr lang="en-GB" sz="1400" b="1">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a:solidFill>
                    <a:schemeClr val="accent1"/>
                  </a:solidFill>
                  <a:latin typeface="Arial Black" panose="020B0A04020102020204" pitchFamily="34" charset="0"/>
                </a:rPr>
                <a:t>Mean:</a:t>
              </a:r>
            </a:p>
            <a:p>
              <a:pPr algn="ctr"/>
              <a:r>
                <a:rPr lang="en-GB" sz="1600">
                  <a:solidFill>
                    <a:schemeClr val="accent1"/>
                  </a:solidFill>
                  <a:latin typeface="Arial Black" panose="020B0A04020102020204" pitchFamily="34" charset="0"/>
                </a:rPr>
                <a:t>6.95</a:t>
              </a:r>
            </a:p>
          </p:txBody>
        </p:sp>
      </p:grpSp>
    </p:spTree>
    <p:extLst>
      <p:ext uri="{BB962C8B-B14F-4D97-AF65-F5344CB8AC3E}">
        <p14:creationId xmlns:p14="http://schemas.microsoft.com/office/powerpoint/2010/main" val="47416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096538"/>
            <a:ext cx="1181414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latin typeface="+mn-lt"/>
              </a:rPr>
              <a:t>C1. Which of the following best applies to you? Please note: we are referring to cigarettes (including hand-rolled) and other kinds of tobacco that you inhale and NOT electronic/e-cigarettes. </a:t>
            </a:r>
            <a:br>
              <a:rPr lang="en-US" sz="800">
                <a:latin typeface="+mn-lt"/>
              </a:rPr>
            </a:br>
            <a:r>
              <a:rPr lang="en-US" sz="800">
                <a:latin typeface="+mn-lt"/>
              </a:rPr>
              <a:t>Please select one answer.</a:t>
            </a:r>
            <a:br>
              <a:rPr lang="en-US" sz="800">
                <a:latin typeface="+mn-lt"/>
              </a:rPr>
            </a:br>
            <a:r>
              <a:rPr lang="en-US" sz="800">
                <a:latin typeface="+mn-lt"/>
              </a:rPr>
              <a:t>C2_rec. Thinking about last week, how many units of alcohol did you drink in total? Please select one answer / </a:t>
            </a:r>
            <a:r>
              <a:rPr lang="en-US" sz="800">
                <a:latin typeface="+mn-lt"/>
                <a:cs typeface="Arial" panose="020B0604020202020204" pitchFamily="34" charset="0"/>
              </a:rPr>
              <a:t>BMI</a:t>
            </a:r>
          </a:p>
          <a:p>
            <a:pPr algn="l"/>
            <a:r>
              <a:rPr lang="en-US" sz="800">
                <a:latin typeface="+mn-lt"/>
                <a:cs typeface="Arial" panose="020B0604020202020204" pitchFamily="34" charset="0"/>
              </a:rPr>
              <a:t>Base: All in Wales (N=1,000)</a:t>
            </a:r>
          </a:p>
          <a:p>
            <a:pPr algn="l"/>
            <a:r>
              <a:rPr lang="en-US" sz="800"/>
              <a:t>*</a:t>
            </a:r>
            <a:r>
              <a:rPr lang="en-GB" sz="800"/>
              <a:t>Base too low to compare across specific ethnic minority groups</a:t>
            </a:r>
            <a:endParaRPr lang="en-US" sz="800">
              <a:solidFill>
                <a:schemeClr val="accent2"/>
              </a:solidFill>
            </a:endParaRPr>
          </a:p>
          <a:p>
            <a:pPr algn="l"/>
            <a:endParaRPr lang="en-US" sz="800">
              <a:latin typeface="+mn-lt"/>
              <a:cs typeface="Arial" panose="020B0604020202020204" pitchFamily="34" charset="0"/>
            </a:endParaRP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1481396080"/>
              </p:ext>
            </p:extLst>
          </p:nvPr>
        </p:nvGraphicFramePr>
        <p:xfrm>
          <a:off x="399263" y="1884589"/>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788576" y="1601125"/>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Nine percent of respondents were categorised as being are overweight/obese and reported that they drink 14 units or more a week, while five percent who stated they smoke and were categorised as overweight/obese</a:t>
            </a:r>
          </a:p>
        </p:txBody>
      </p:sp>
      <p:sp>
        <p:nvSpPr>
          <p:cNvPr id="3" name="Rectangle: Rounded Corners 2">
            <a:extLst>
              <a:ext uri="{FF2B5EF4-FFF2-40B4-BE49-F238E27FC236}">
                <a16:creationId xmlns:a16="http://schemas.microsoft.com/office/drawing/2014/main" id="{59FF3856-F551-A5D4-BFC5-161331E62BC4}"/>
              </a:ext>
            </a:extLst>
          </p:cNvPr>
          <p:cNvSpPr/>
          <p:nvPr/>
        </p:nvSpPr>
        <p:spPr>
          <a:xfrm>
            <a:off x="4383867" y="1884589"/>
            <a:ext cx="2336341" cy="363991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White: 10%</a:t>
            </a:r>
          </a:p>
          <a:p>
            <a:pPr algn="ctr"/>
            <a:r>
              <a:rPr lang="en-GB" sz="1400">
                <a:solidFill>
                  <a:schemeClr val="tx1"/>
                </a:solidFill>
              </a:rPr>
              <a:t>Net: Ethnic minority: 0%</a:t>
            </a:r>
          </a:p>
          <a:p>
            <a:pPr algn="ctr"/>
            <a:endParaRPr lang="en-GB" sz="1400">
              <a:solidFill>
                <a:schemeClr val="tx1"/>
              </a:solidFill>
            </a:endParaRPr>
          </a:p>
          <a:p>
            <a:pPr algn="ctr"/>
            <a:r>
              <a:rPr lang="en-GB" sz="1400">
                <a:solidFill>
                  <a:schemeClr val="tx1"/>
                </a:solidFill>
              </a:rPr>
              <a:t>18-29: 2%</a:t>
            </a:r>
          </a:p>
          <a:p>
            <a:pPr algn="ctr"/>
            <a:r>
              <a:rPr lang="en-GB" sz="1400">
                <a:solidFill>
                  <a:schemeClr val="tx1"/>
                </a:solidFill>
              </a:rPr>
              <a:t>30-49: 8%</a:t>
            </a:r>
          </a:p>
          <a:p>
            <a:pPr algn="ctr"/>
            <a:r>
              <a:rPr lang="en-GB" sz="1400">
                <a:solidFill>
                  <a:schemeClr val="tx1"/>
                </a:solidFill>
              </a:rPr>
              <a:t>50+: 12%</a:t>
            </a:r>
          </a:p>
          <a:p>
            <a:pPr algn="ctr"/>
            <a:endParaRPr lang="en-GB" sz="1400">
              <a:solidFill>
                <a:schemeClr val="tx1"/>
              </a:solidFill>
            </a:endParaRPr>
          </a:p>
          <a:p>
            <a:pPr algn="ctr"/>
            <a:r>
              <a:rPr lang="en-GB" sz="1400">
                <a:solidFill>
                  <a:schemeClr val="tx1"/>
                </a:solidFill>
              </a:rPr>
              <a:t>ABC1: 9%</a:t>
            </a:r>
          </a:p>
          <a:p>
            <a:pPr algn="ctr"/>
            <a:r>
              <a:rPr lang="en-GB" sz="1400">
                <a:solidFill>
                  <a:schemeClr val="tx1"/>
                </a:solidFill>
              </a:rPr>
              <a:t>C2DE: 9%</a:t>
            </a:r>
          </a:p>
          <a:p>
            <a:pPr algn="ctr"/>
            <a:endParaRPr lang="en-GB" sz="1400">
              <a:solidFill>
                <a:schemeClr val="tx1"/>
              </a:solidFill>
            </a:endParaRPr>
          </a:p>
          <a:p>
            <a:pPr algn="ctr"/>
            <a:r>
              <a:rPr lang="en-GB" sz="1400">
                <a:solidFill>
                  <a:schemeClr val="tx1"/>
                </a:solidFill>
              </a:rPr>
              <a:t>Male: 12%</a:t>
            </a:r>
          </a:p>
          <a:p>
            <a:pPr algn="ctr"/>
            <a:r>
              <a:rPr lang="en-GB" sz="1400">
                <a:solidFill>
                  <a:schemeClr val="tx1"/>
                </a:solidFill>
              </a:rPr>
              <a:t>Female: 7%</a:t>
            </a:r>
          </a:p>
        </p:txBody>
      </p:sp>
      <p:sp>
        <p:nvSpPr>
          <p:cNvPr id="4" name="Rectangle: Rounded Corners 3">
            <a:extLst>
              <a:ext uri="{FF2B5EF4-FFF2-40B4-BE49-F238E27FC236}">
                <a16:creationId xmlns:a16="http://schemas.microsoft.com/office/drawing/2014/main" id="{F85E715C-C3D5-7FD8-8658-9E4A53517D0E}"/>
              </a:ext>
            </a:extLst>
          </p:cNvPr>
          <p:cNvSpPr/>
          <p:nvPr/>
        </p:nvSpPr>
        <p:spPr>
          <a:xfrm>
            <a:off x="6947809" y="1901170"/>
            <a:ext cx="2336341" cy="363991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White: 5%</a:t>
            </a:r>
          </a:p>
          <a:p>
            <a:pPr algn="ctr"/>
            <a:r>
              <a:rPr lang="en-GB" sz="1400">
                <a:solidFill>
                  <a:schemeClr val="tx1"/>
                </a:solidFill>
              </a:rPr>
              <a:t>Net: Ethnic minority: 5%</a:t>
            </a:r>
          </a:p>
          <a:p>
            <a:pPr algn="ctr"/>
            <a:endParaRPr lang="en-GB" sz="1400">
              <a:solidFill>
                <a:schemeClr val="tx1"/>
              </a:solidFill>
            </a:endParaRPr>
          </a:p>
          <a:p>
            <a:pPr algn="ctr"/>
            <a:r>
              <a:rPr lang="en-GB" sz="1400">
                <a:solidFill>
                  <a:schemeClr val="tx1"/>
                </a:solidFill>
              </a:rPr>
              <a:t>18-29: 3%</a:t>
            </a:r>
          </a:p>
          <a:p>
            <a:pPr algn="ctr"/>
            <a:r>
              <a:rPr lang="en-GB" sz="1400">
                <a:solidFill>
                  <a:schemeClr val="tx1"/>
                </a:solidFill>
              </a:rPr>
              <a:t>30-49: 7%</a:t>
            </a:r>
          </a:p>
          <a:p>
            <a:pPr algn="ctr"/>
            <a:r>
              <a:rPr lang="en-GB" sz="1400">
                <a:solidFill>
                  <a:schemeClr val="tx1"/>
                </a:solidFill>
              </a:rPr>
              <a:t>50+: 4%</a:t>
            </a:r>
          </a:p>
          <a:p>
            <a:pPr algn="ctr"/>
            <a:endParaRPr lang="en-GB" sz="1400">
              <a:solidFill>
                <a:schemeClr val="tx1"/>
              </a:solidFill>
            </a:endParaRPr>
          </a:p>
          <a:p>
            <a:pPr algn="ctr"/>
            <a:r>
              <a:rPr lang="en-GB" sz="1400">
                <a:solidFill>
                  <a:schemeClr val="tx1"/>
                </a:solidFill>
              </a:rPr>
              <a:t>ABC1: 3%</a:t>
            </a:r>
          </a:p>
          <a:p>
            <a:pPr algn="ctr"/>
            <a:r>
              <a:rPr lang="en-GB" sz="1400">
                <a:solidFill>
                  <a:schemeClr val="tx1"/>
                </a:solidFill>
              </a:rPr>
              <a:t>C2DE: 6%</a:t>
            </a:r>
          </a:p>
          <a:p>
            <a:pPr algn="ctr"/>
            <a:endParaRPr lang="en-GB" sz="1400">
              <a:solidFill>
                <a:schemeClr val="tx1"/>
              </a:solidFill>
            </a:endParaRPr>
          </a:p>
          <a:p>
            <a:pPr algn="ctr"/>
            <a:r>
              <a:rPr lang="en-GB" sz="1400">
                <a:solidFill>
                  <a:schemeClr val="tx1"/>
                </a:solidFill>
              </a:rPr>
              <a:t>Male: 3%</a:t>
            </a:r>
          </a:p>
          <a:p>
            <a:pPr algn="ctr"/>
            <a:r>
              <a:rPr lang="en-GB" sz="1400">
                <a:solidFill>
                  <a:schemeClr val="tx1"/>
                </a:solidFill>
              </a:rPr>
              <a:t>Female: 6%</a:t>
            </a:r>
          </a:p>
        </p:txBody>
      </p:sp>
      <p:sp>
        <p:nvSpPr>
          <p:cNvPr id="5" name="Rectangle: Rounded Corners 4">
            <a:extLst>
              <a:ext uri="{FF2B5EF4-FFF2-40B4-BE49-F238E27FC236}">
                <a16:creationId xmlns:a16="http://schemas.microsoft.com/office/drawing/2014/main" id="{3792D0EF-D6E1-A766-C8B1-FC87D7E9F01D}"/>
              </a:ext>
            </a:extLst>
          </p:cNvPr>
          <p:cNvSpPr/>
          <p:nvPr/>
        </p:nvSpPr>
        <p:spPr>
          <a:xfrm>
            <a:off x="9511751" y="1884589"/>
            <a:ext cx="2397220" cy="363991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White: 1%</a:t>
            </a:r>
          </a:p>
          <a:p>
            <a:pPr algn="ctr"/>
            <a:r>
              <a:rPr lang="en-GB" sz="1400">
                <a:solidFill>
                  <a:schemeClr val="tx1"/>
                </a:solidFill>
              </a:rPr>
              <a:t>Net: Ethnic minority: 2%</a:t>
            </a:r>
          </a:p>
          <a:p>
            <a:pPr algn="ctr"/>
            <a:endParaRPr lang="en-GB" sz="1400">
              <a:solidFill>
                <a:schemeClr val="tx1"/>
              </a:solidFill>
            </a:endParaRPr>
          </a:p>
          <a:p>
            <a:pPr algn="ctr"/>
            <a:r>
              <a:rPr lang="en-GB" sz="1400">
                <a:solidFill>
                  <a:schemeClr val="tx1"/>
                </a:solidFill>
              </a:rPr>
              <a:t>18-29: 1%</a:t>
            </a:r>
          </a:p>
          <a:p>
            <a:pPr algn="ctr"/>
            <a:r>
              <a:rPr lang="en-GB" sz="1400">
                <a:solidFill>
                  <a:schemeClr val="tx1"/>
                </a:solidFill>
              </a:rPr>
              <a:t>30-49: 1%</a:t>
            </a:r>
          </a:p>
          <a:p>
            <a:pPr algn="ctr"/>
            <a:r>
              <a:rPr lang="en-GB" sz="1400">
                <a:solidFill>
                  <a:schemeClr val="tx1"/>
                </a:solidFill>
              </a:rPr>
              <a:t>50+: 1%</a:t>
            </a:r>
          </a:p>
          <a:p>
            <a:pPr algn="ctr"/>
            <a:endParaRPr lang="en-GB" sz="1400">
              <a:solidFill>
                <a:schemeClr val="tx1"/>
              </a:solidFill>
            </a:endParaRPr>
          </a:p>
          <a:p>
            <a:pPr algn="ctr"/>
            <a:r>
              <a:rPr lang="en-GB" sz="1400">
                <a:solidFill>
                  <a:schemeClr val="tx1"/>
                </a:solidFill>
              </a:rPr>
              <a:t>ABC1: 1%</a:t>
            </a:r>
          </a:p>
          <a:p>
            <a:pPr algn="ctr"/>
            <a:r>
              <a:rPr lang="en-GB" sz="1400">
                <a:solidFill>
                  <a:schemeClr val="tx1"/>
                </a:solidFill>
              </a:rPr>
              <a:t>C2DE: 1%</a:t>
            </a:r>
          </a:p>
          <a:p>
            <a:pPr algn="ctr"/>
            <a:endParaRPr lang="en-GB" sz="1400">
              <a:solidFill>
                <a:schemeClr val="tx1"/>
              </a:solidFill>
            </a:endParaRPr>
          </a:p>
          <a:p>
            <a:pPr algn="ctr"/>
            <a:r>
              <a:rPr lang="en-GB" sz="1400">
                <a:solidFill>
                  <a:schemeClr val="tx1"/>
                </a:solidFill>
              </a:rPr>
              <a:t>Male: 1%</a:t>
            </a:r>
          </a:p>
          <a:p>
            <a:pPr algn="ctr"/>
            <a:r>
              <a:rPr lang="en-GB" sz="1400">
                <a:solidFill>
                  <a:schemeClr val="tx1"/>
                </a:solidFill>
              </a:rPr>
              <a:t>Female: 0%</a:t>
            </a: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4591443"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Overweight/obese and drink over 14 units</a:t>
            </a:r>
          </a:p>
        </p:txBody>
      </p:sp>
      <p:sp>
        <p:nvSpPr>
          <p:cNvPr id="33" name="Rectangle: Rounded Corners 32">
            <a:extLst>
              <a:ext uri="{FF2B5EF4-FFF2-40B4-BE49-F238E27FC236}">
                <a16:creationId xmlns:a16="http://schemas.microsoft.com/office/drawing/2014/main" id="{6BEACBE9-E9F9-B4E9-462B-8A98BB1DD912}"/>
              </a:ext>
            </a:extLst>
          </p:cNvPr>
          <p:cNvSpPr/>
          <p:nvPr/>
        </p:nvSpPr>
        <p:spPr>
          <a:xfrm>
            <a:off x="7195897"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Smoke and overweight/obese</a:t>
            </a:r>
          </a:p>
        </p:txBody>
      </p:sp>
      <p:sp>
        <p:nvSpPr>
          <p:cNvPr id="34" name="Rectangle: Rounded Corners 33">
            <a:extLst>
              <a:ext uri="{FF2B5EF4-FFF2-40B4-BE49-F238E27FC236}">
                <a16:creationId xmlns:a16="http://schemas.microsoft.com/office/drawing/2014/main" id="{34121EB7-15A4-BBB5-2173-341F338D1D31}"/>
              </a:ext>
            </a:extLst>
          </p:cNvPr>
          <p:cNvSpPr/>
          <p:nvPr/>
        </p:nvSpPr>
        <p:spPr>
          <a:xfrm>
            <a:off x="9759698" y="1488821"/>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Smoke and drink over 14 units</a:t>
            </a:r>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9" name="Isosceles Triangle 18">
            <a:extLst>
              <a:ext uri="{FF2B5EF4-FFF2-40B4-BE49-F238E27FC236}">
                <a16:creationId xmlns:a16="http://schemas.microsoft.com/office/drawing/2014/main" id="{A0F0D08A-868E-A9F0-3787-96FAAA448B16}"/>
              </a:ext>
            </a:extLst>
          </p:cNvPr>
          <p:cNvSpPr>
            <a:spLocks noChangeAspect="1"/>
          </p:cNvSpPr>
          <p:nvPr/>
        </p:nvSpPr>
        <p:spPr>
          <a:xfrm rot="10800000">
            <a:off x="5963095" y="3075938"/>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Isosceles Triangle 6">
            <a:extLst>
              <a:ext uri="{FF2B5EF4-FFF2-40B4-BE49-F238E27FC236}">
                <a16:creationId xmlns:a16="http://schemas.microsoft.com/office/drawing/2014/main" id="{53B066AF-CE3D-26A4-1E30-5C8B4C8C6018}"/>
              </a:ext>
            </a:extLst>
          </p:cNvPr>
          <p:cNvSpPr>
            <a:spLocks noChangeAspect="1"/>
          </p:cNvSpPr>
          <p:nvPr/>
        </p:nvSpPr>
        <p:spPr>
          <a:xfrm>
            <a:off x="6063303" y="2430705"/>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 name="TextBox 5">
            <a:extLst>
              <a:ext uri="{FF2B5EF4-FFF2-40B4-BE49-F238E27FC236}">
                <a16:creationId xmlns:a16="http://schemas.microsoft.com/office/drawing/2014/main" id="{C0F7A907-782B-4610-E8CF-A8E277956435}"/>
              </a:ext>
            </a:extLst>
          </p:cNvPr>
          <p:cNvSpPr txBox="1"/>
          <p:nvPr/>
        </p:nvSpPr>
        <p:spPr>
          <a:xfrm>
            <a:off x="10250457" y="6407710"/>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8" name="Isosceles Triangle 7">
            <a:extLst>
              <a:ext uri="{FF2B5EF4-FFF2-40B4-BE49-F238E27FC236}">
                <a16:creationId xmlns:a16="http://schemas.microsoft.com/office/drawing/2014/main" id="{9EB07859-B691-076D-C027-3ED70452BFDF}"/>
              </a:ext>
            </a:extLst>
          </p:cNvPr>
          <p:cNvSpPr>
            <a:spLocks noChangeAspect="1"/>
          </p:cNvSpPr>
          <p:nvPr/>
        </p:nvSpPr>
        <p:spPr>
          <a:xfrm rot="10800000">
            <a:off x="6492457" y="2696804"/>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9" name="Isosceles Triangle 8">
            <a:extLst>
              <a:ext uri="{FF2B5EF4-FFF2-40B4-BE49-F238E27FC236}">
                <a16:creationId xmlns:a16="http://schemas.microsoft.com/office/drawing/2014/main" id="{B9148F91-2638-F6E3-6EBA-084FAE0D9A90}"/>
              </a:ext>
            </a:extLst>
          </p:cNvPr>
          <p:cNvSpPr>
            <a:spLocks noChangeAspect="1"/>
          </p:cNvSpPr>
          <p:nvPr/>
        </p:nvSpPr>
        <p:spPr>
          <a:xfrm>
            <a:off x="5956294" y="3523204"/>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1" name="Isosceles Triangle 10">
            <a:extLst>
              <a:ext uri="{FF2B5EF4-FFF2-40B4-BE49-F238E27FC236}">
                <a16:creationId xmlns:a16="http://schemas.microsoft.com/office/drawing/2014/main" id="{ED970775-5762-93EE-DE6E-732648BCCB7A}"/>
              </a:ext>
            </a:extLst>
          </p:cNvPr>
          <p:cNvSpPr>
            <a:spLocks noChangeAspect="1"/>
          </p:cNvSpPr>
          <p:nvPr/>
        </p:nvSpPr>
        <p:spPr>
          <a:xfrm>
            <a:off x="6006567" y="4565510"/>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Isosceles Triangle 12">
            <a:extLst>
              <a:ext uri="{FF2B5EF4-FFF2-40B4-BE49-F238E27FC236}">
                <a16:creationId xmlns:a16="http://schemas.microsoft.com/office/drawing/2014/main" id="{053E269D-519B-F520-992A-B8EDD66BFA36}"/>
              </a:ext>
            </a:extLst>
          </p:cNvPr>
          <p:cNvSpPr>
            <a:spLocks noChangeAspect="1"/>
          </p:cNvSpPr>
          <p:nvPr/>
        </p:nvSpPr>
        <p:spPr>
          <a:xfrm rot="10800000">
            <a:off x="6006567" y="4851529"/>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86324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When considering healthy behaviours, adults in Wales were most likely to state they are currently increasing the amount of physical activity they do, reducing the amount they smoke or trying to lose weight</a:t>
            </a:r>
            <a:endParaRPr lang="en-GB" sz="2200" spc="1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C3. Are you currently trying to do any of the following? Please select one answer for each statement. </a:t>
            </a:r>
            <a:br>
              <a:rPr lang="en-US" sz="800"/>
            </a:br>
            <a:r>
              <a:rPr lang="en-US" sz="800"/>
              <a:t>Base</a:t>
            </a:r>
            <a:r>
              <a:rPr lang="en-US" sz="800">
                <a:latin typeface="+mn-lt"/>
                <a:cs typeface="Arial" panose="020B0604020202020204" pitchFamily="34" charset="0"/>
              </a:rPr>
              <a:t>: All in Wales (</a:t>
            </a:r>
            <a:r>
              <a:rPr lang="en-US" sz="800">
                <a:latin typeface="+mn-lt"/>
              </a:rPr>
              <a:t>N=1,000</a:t>
            </a:r>
            <a:r>
              <a:rPr lang="en-US" sz="800">
                <a:latin typeface="+mn-lt"/>
                <a:cs typeface="Arial" panose="020B0604020202020204" pitchFamily="34" charset="0"/>
              </a:rPr>
              <a:t>)</a:t>
            </a:r>
            <a:r>
              <a:rPr lang="en-US" sz="800"/>
              <a:t>; smokers (N=121); </a:t>
            </a:r>
          </a:p>
          <a:p>
            <a:r>
              <a:rPr lang="en-US" sz="80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851881947"/>
              </p:ext>
            </p:extLst>
          </p:nvPr>
        </p:nvGraphicFramePr>
        <p:xfrm>
          <a:off x="766763" y="1977770"/>
          <a:ext cx="10658475" cy="4412097"/>
        </p:xfrm>
        <a:graphic>
          <a:graphicData uri="http://schemas.openxmlformats.org/drawingml/2006/chart">
            <c:chart xmlns:c="http://schemas.openxmlformats.org/drawingml/2006/chart" xmlns:r="http://schemas.openxmlformats.org/officeDocument/2006/relationships" r:id="rId3"/>
          </a:graphicData>
        </a:graphic>
      </p:graphicFrame>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8444494" y="2264734"/>
            <a:ext cx="3155627" cy="14567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to be trying to reduce their exposure to the sun compared to males (45% vs 34%). </a:t>
            </a:r>
          </a:p>
          <a:p>
            <a:pPr algn="ctr"/>
            <a:endParaRPr lang="en-US" sz="1200">
              <a:solidFill>
                <a:schemeClr val="tx1"/>
              </a:solidFill>
            </a:endParaRPr>
          </a:p>
          <a:p>
            <a:pPr algn="ctr"/>
            <a:r>
              <a:rPr lang="en-US" sz="1200"/>
              <a:t>Adults under 30 were least likely to be trying to eat less processed meat (28% vs 45% aged 50+).</a:t>
            </a:r>
            <a:endParaRPr lang="en-US" sz="1200">
              <a:solidFill>
                <a:schemeClr val="tx1"/>
              </a:solidFill>
            </a:endParaRPr>
          </a:p>
        </p:txBody>
      </p:sp>
    </p:spTree>
    <p:extLst>
      <p:ext uri="{BB962C8B-B14F-4D97-AF65-F5344CB8AC3E}">
        <p14:creationId xmlns:p14="http://schemas.microsoft.com/office/powerpoint/2010/main" val="130235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272DB18-53F1-8908-C582-7D59CB3F7D00}"/>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Although increasing physical activity was most selected at an overall level, those aged 50+, white respondents and those limited by disability were less likely to report trying to do this compared to their opposing subgroups</a:t>
            </a:r>
            <a:endParaRPr lang="en-GB" sz="2200" spc="10">
              <a:latin typeface="+mn-lt"/>
              <a:ea typeface="+mn-ea"/>
              <a:cs typeface="+mn-cs"/>
            </a:endParaRPr>
          </a:p>
        </p:txBody>
      </p:sp>
      <p:sp>
        <p:nvSpPr>
          <p:cNvPr id="7" name="TextBox 6">
            <a:extLst>
              <a:ext uri="{FF2B5EF4-FFF2-40B4-BE49-F238E27FC236}">
                <a16:creationId xmlns:a16="http://schemas.microsoft.com/office/drawing/2014/main" id="{4548057E-27A5-E819-59BA-2DF262D41ACC}"/>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a:solidFill>
                  <a:schemeClr val="tx1"/>
                </a:solidFill>
                <a:latin typeface="+mn-lt"/>
                <a:ea typeface="+mn-ea"/>
                <a:cs typeface="+mn-cs"/>
              </a:rPr>
              <a:t>Current behaviours</a:t>
            </a:r>
          </a:p>
        </p:txBody>
      </p:sp>
      <p:sp>
        <p:nvSpPr>
          <p:cNvPr id="8" name="Speech Bubble: Rectangle with Corners Rounded 7">
            <a:extLst>
              <a:ext uri="{FF2B5EF4-FFF2-40B4-BE49-F238E27FC236}">
                <a16:creationId xmlns:a16="http://schemas.microsoft.com/office/drawing/2014/main" id="{A60E1307-6487-0F57-AE1D-3A794AF1ED66}"/>
              </a:ext>
            </a:extLst>
          </p:cNvPr>
          <p:cNvSpPr/>
          <p:nvPr/>
        </p:nvSpPr>
        <p:spPr>
          <a:xfrm>
            <a:off x="436253" y="2265925"/>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t>18-29s were the least likely than those aged 30-49 and 50+ to be trying to lose weight (40% vs 57% and 50%), reduce their exposure to the sun (33% vs 39% and 43%), and eat less processed meat (28% vs 41% and 45%).</a:t>
            </a:r>
          </a:p>
          <a:p>
            <a:pPr algn="ctr"/>
            <a:endParaRPr lang="en-GB" sz="1200"/>
          </a:p>
          <a:p>
            <a:pPr algn="ctr"/>
            <a:r>
              <a:rPr lang="en-GB" sz="1200"/>
              <a:t>Those aged 50+ were less likely than 30-49s and 18-29s to be trying to increase how much physical activity they do (59% vs 66% and 65%)</a:t>
            </a:r>
          </a:p>
        </p:txBody>
      </p:sp>
      <p:sp>
        <p:nvSpPr>
          <p:cNvPr id="9" name="Speech Bubble: Rectangle with Corners Rounded 8">
            <a:extLst>
              <a:ext uri="{FF2B5EF4-FFF2-40B4-BE49-F238E27FC236}">
                <a16:creationId xmlns:a16="http://schemas.microsoft.com/office/drawing/2014/main" id="{A37ACF7E-5884-0BE8-D420-9F8EF364F345}"/>
              </a:ext>
            </a:extLst>
          </p:cNvPr>
          <p:cNvSpPr/>
          <p:nvPr/>
        </p:nvSpPr>
        <p:spPr>
          <a:xfrm>
            <a:off x="4310140" y="2253769"/>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an ethnic minority background were less likely than white respondents to be trying to lose weight (47% vs 51%), and less likely to be trying to eat more wholegrain foods (31% vs 48%).</a:t>
            </a:r>
          </a:p>
          <a:p>
            <a:pPr algn="ctr"/>
            <a:endParaRPr lang="en-US" sz="1200">
              <a:solidFill>
                <a:schemeClr val="tx1"/>
              </a:solidFill>
            </a:endParaRPr>
          </a:p>
          <a:p>
            <a:pPr algn="ctr"/>
            <a:r>
              <a:rPr lang="en-US" sz="1200">
                <a:solidFill>
                  <a:schemeClr val="tx1"/>
                </a:solidFill>
              </a:rPr>
              <a:t>However, those from an ethnic minority were more likely to be trying to increase the amount of physical activity they do compared to white respondents (71% vs 61%)</a:t>
            </a:r>
          </a:p>
        </p:txBody>
      </p:sp>
      <p:sp>
        <p:nvSpPr>
          <p:cNvPr id="10" name="Speech Bubble: Rectangle with Corners Rounded 9">
            <a:extLst>
              <a:ext uri="{FF2B5EF4-FFF2-40B4-BE49-F238E27FC236}">
                <a16:creationId xmlns:a16="http://schemas.microsoft.com/office/drawing/2014/main" id="{1D0EAAE1-0282-47B8-8C3C-0A9999C7F9C2}"/>
              </a:ext>
            </a:extLst>
          </p:cNvPr>
          <p:cNvSpPr/>
          <p:nvPr/>
        </p:nvSpPr>
        <p:spPr>
          <a:xfrm>
            <a:off x="8184027" y="222496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than males to be trying to reduce their exposure to the sun compared to males (45% vs 34%) and eat more wholegrain foods (50% vs 43%).</a:t>
            </a:r>
          </a:p>
        </p:txBody>
      </p:sp>
      <p:sp>
        <p:nvSpPr>
          <p:cNvPr id="11" name="Speech Bubble: Rectangle with Corners Rounded 10">
            <a:extLst>
              <a:ext uri="{FF2B5EF4-FFF2-40B4-BE49-F238E27FC236}">
                <a16:creationId xmlns:a16="http://schemas.microsoft.com/office/drawing/2014/main" id="{E4A00C55-36FD-2D18-4976-26E3CB95A1B6}"/>
              </a:ext>
            </a:extLst>
          </p:cNvPr>
          <p:cNvSpPr/>
          <p:nvPr/>
        </p:nvSpPr>
        <p:spPr>
          <a:xfrm>
            <a:off x="2458553" y="441362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who are limited by a disability were more likely to be trying to lose weight than those who are not at all limited (55% vs 48%), but less likely to be trying to increase how much physical activity they do (57% vs 65%)</a:t>
            </a:r>
          </a:p>
        </p:txBody>
      </p:sp>
      <p:sp>
        <p:nvSpPr>
          <p:cNvPr id="13" name="Speech Bubble: Rectangle with Corners Rounded 12">
            <a:extLst>
              <a:ext uri="{FF2B5EF4-FFF2-40B4-BE49-F238E27FC236}">
                <a16:creationId xmlns:a16="http://schemas.microsoft.com/office/drawing/2014/main" id="{C173D581-0F55-74E8-646F-40CE86B10546}"/>
              </a:ext>
            </a:extLst>
          </p:cNvPr>
          <p:cNvSpPr/>
          <p:nvPr/>
        </p:nvSpPr>
        <p:spPr>
          <a:xfrm>
            <a:off x="6472185" y="441362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rural areas were the least likely to be trying to reduce their exposure to the sun, compared to those living in towns (34% vs 45%)</a:t>
            </a:r>
          </a:p>
        </p:txBody>
      </p:sp>
      <p:sp>
        <p:nvSpPr>
          <p:cNvPr id="14" name="Rectangle: Rounded Corners 13">
            <a:extLst>
              <a:ext uri="{FF2B5EF4-FFF2-40B4-BE49-F238E27FC236}">
                <a16:creationId xmlns:a16="http://schemas.microsoft.com/office/drawing/2014/main" id="{0BEE04F2-8FA7-6815-875C-779696FB3484}"/>
              </a:ext>
            </a:extLst>
          </p:cNvPr>
          <p:cNvSpPr/>
          <p:nvPr/>
        </p:nvSpPr>
        <p:spPr>
          <a:xfrm>
            <a:off x="1323126" y="2135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5" name="Rectangle: Rounded Corners 14">
            <a:extLst>
              <a:ext uri="{FF2B5EF4-FFF2-40B4-BE49-F238E27FC236}">
                <a16:creationId xmlns:a16="http://schemas.microsoft.com/office/drawing/2014/main" id="{F60D0D33-74CB-CA69-4FE4-2CFEFFF4880F}"/>
              </a:ext>
            </a:extLst>
          </p:cNvPr>
          <p:cNvSpPr/>
          <p:nvPr/>
        </p:nvSpPr>
        <p:spPr>
          <a:xfrm>
            <a:off x="5197013" y="21128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Ethnicity</a:t>
            </a:r>
          </a:p>
        </p:txBody>
      </p:sp>
      <p:sp>
        <p:nvSpPr>
          <p:cNvPr id="16" name="Rectangle: Rounded Corners 15">
            <a:extLst>
              <a:ext uri="{FF2B5EF4-FFF2-40B4-BE49-F238E27FC236}">
                <a16:creationId xmlns:a16="http://schemas.microsoft.com/office/drawing/2014/main" id="{3911B0E8-3C0D-2DC8-E5C8-72E60D5084C4}"/>
              </a:ext>
            </a:extLst>
          </p:cNvPr>
          <p:cNvSpPr/>
          <p:nvPr/>
        </p:nvSpPr>
        <p:spPr>
          <a:xfrm>
            <a:off x="9054826" y="213578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7" name="Rectangle: Rounded Corners 16">
            <a:extLst>
              <a:ext uri="{FF2B5EF4-FFF2-40B4-BE49-F238E27FC236}">
                <a16:creationId xmlns:a16="http://schemas.microsoft.com/office/drawing/2014/main" id="{E07937BE-791D-4924-94C3-2B26524F5BD5}"/>
              </a:ext>
            </a:extLst>
          </p:cNvPr>
          <p:cNvSpPr/>
          <p:nvPr/>
        </p:nvSpPr>
        <p:spPr>
          <a:xfrm>
            <a:off x="3342920" y="43316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0424E597-937E-7233-36D1-766920494349}"/>
              </a:ext>
            </a:extLst>
          </p:cNvPr>
          <p:cNvSpPr/>
          <p:nvPr/>
        </p:nvSpPr>
        <p:spPr>
          <a:xfrm>
            <a:off x="7361564" y="43567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Urban/Town/Rural</a:t>
            </a:r>
          </a:p>
        </p:txBody>
      </p:sp>
      <p:sp>
        <p:nvSpPr>
          <p:cNvPr id="20" name="Footer Placeholder 5">
            <a:extLst>
              <a:ext uri="{FF2B5EF4-FFF2-40B4-BE49-F238E27FC236}">
                <a16:creationId xmlns:a16="http://schemas.microsoft.com/office/drawing/2014/main" id="{09DA066F-4A69-AE8C-5C6E-ACC04DDB0B1D}"/>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C3. Are you currently trying to do any of the following? Please select one answer for each statement. Base</a:t>
            </a:r>
            <a:r>
              <a:rPr lang="en-US" sz="800">
                <a:latin typeface="+mn-lt"/>
                <a:cs typeface="Arial" panose="020B0604020202020204" pitchFamily="34" charset="0"/>
              </a:rPr>
              <a:t>: All (</a:t>
            </a:r>
            <a:r>
              <a:rPr lang="en-US" sz="800">
                <a:latin typeface="+mn-lt"/>
              </a:rPr>
              <a:t>N=1,000</a:t>
            </a:r>
            <a:r>
              <a:rPr lang="en-US" sz="800">
                <a:latin typeface="+mn-lt"/>
                <a:cs typeface="Arial" panose="020B0604020202020204" pitchFamily="34" charset="0"/>
              </a:rPr>
              <a:t>)</a:t>
            </a:r>
            <a:r>
              <a:rPr lang="en-US" sz="800"/>
              <a:t>;</a:t>
            </a:r>
          </a:p>
          <a:p>
            <a:r>
              <a:rPr lang="en-US" sz="800"/>
              <a:t>N.B. Statements specific to smoking only shown to those who currently smoke: Base: All smokers (N=121)</a:t>
            </a:r>
          </a:p>
          <a:p>
            <a:r>
              <a:rPr lang="en-US" sz="800"/>
              <a:t>*</a:t>
            </a:r>
            <a:r>
              <a:rPr lang="en-GB" sz="800"/>
              <a:t>Base too low to compare across specific ethnic minority groups</a:t>
            </a:r>
            <a:endParaRPr lang="en-US" sz="800">
              <a:solidFill>
                <a:schemeClr val="accent2"/>
              </a:solidFill>
            </a:endParaRPr>
          </a:p>
        </p:txBody>
      </p:sp>
    </p:spTree>
    <p:extLst>
      <p:ext uri="{BB962C8B-B14F-4D97-AF65-F5344CB8AC3E}">
        <p14:creationId xmlns:p14="http://schemas.microsoft.com/office/powerpoint/2010/main" val="132958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a:latin typeface="+mn-lt"/>
              </a:rPr>
              <a:t>Cancer Awareness Measure+ 2024 – Wales</a:t>
            </a: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Awareness of cancer symptoms and risk factors</a:t>
            </a:r>
          </a:p>
        </p:txBody>
      </p:sp>
    </p:spTree>
    <p:extLst>
      <p:ext uri="{BB962C8B-B14F-4D97-AF65-F5344CB8AC3E}">
        <p14:creationId xmlns:p14="http://schemas.microsoft.com/office/powerpoint/2010/main" val="130821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2001214713"/>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When asked to spontaneously identify risk factors of cancer, a strong majority of respondents in Wales identified smoking, followed by drinking alcohol and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a:br>
            <a:r>
              <a:rPr lang="en-US" sz="800"/>
              <a:t>Base: All in Wales (N=1,000)</a:t>
            </a:r>
          </a:p>
          <a:p>
            <a:r>
              <a:rPr lang="en-US" sz="80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1" y="3721804"/>
            <a:ext cx="8593183" cy="2076323"/>
          </a:xfrm>
        </p:spPr>
        <p:txBody>
          <a:bodyPr/>
          <a:lstStyle/>
          <a:p>
            <a:r>
              <a:rPr lang="en-GB">
                <a:latin typeface="+mn-lt"/>
              </a:rPr>
              <a:t>Cancer Awareness Measure+ 2024: Wales</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However, when prompted, almost all respondents recognised the main preventable risk factors, with smoking remaining the most identified. </a:t>
            </a:r>
            <a:endParaRPr lang="en-GB" sz="2200" spc="10">
              <a:solidFill>
                <a:srgbClr val="FF0000"/>
              </a:solidFill>
              <a:latin typeface="+mn-lt"/>
              <a:ea typeface="+mn-ea"/>
              <a:cs typeface="+mn-cs"/>
            </a:endParaRP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399099"/>
            <a:ext cx="979824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A2. Which of the following, if any, do you think could increase a person's chance of developing cancer? You may have already mentioned some of these in the last question. Please select one answer for each option.</a:t>
            </a:r>
            <a:br>
              <a:rPr lang="en-US" sz="800"/>
            </a:br>
            <a:r>
              <a:rPr lang="en-US" sz="800"/>
              <a:t>Base: All in Wales (N=1,000)</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39240" y="1628234"/>
            <a:ext cx="9113520" cy="338554"/>
          </a:xfrm>
          <a:prstGeom prst="rect">
            <a:avLst/>
          </a:prstGeom>
          <a:noFill/>
        </p:spPr>
        <p:txBody>
          <a:bodyPr wrap="square" rtlCol="0">
            <a:spAutoFit/>
          </a:bodyPr>
          <a:lstStyle/>
          <a:p>
            <a:pPr algn="ctr"/>
            <a:r>
              <a:rPr lang="en-US" sz="1600" b="1" spc="1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2564459871"/>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16ADD34-3B33-1A89-D6E3-95A86AED91B2}"/>
              </a:ext>
            </a:extLst>
          </p:cNvPr>
          <p:cNvSpPr txBox="1"/>
          <p:nvPr/>
        </p:nvSpPr>
        <p:spPr>
          <a:xfrm>
            <a:off x="10503149" y="6463770"/>
            <a:ext cx="1688851" cy="307777"/>
          </a:xfrm>
          <a:prstGeom prst="rect">
            <a:avLst/>
          </a:prstGeom>
          <a:noFill/>
        </p:spPr>
        <p:txBody>
          <a:bodyPr wrap="square" lIns="0" tIns="0" rIns="0" bIns="0" rtlCol="0">
            <a:spAutoFit/>
          </a:bodyPr>
          <a:lstStyle/>
          <a:p>
            <a:pPr algn="ctr"/>
            <a:r>
              <a:rPr lang="en-US" sz="1000"/>
              <a:t>Show statistically significant differences between waves</a:t>
            </a:r>
            <a:endParaRPr lang="en-GB" sz="1000"/>
          </a:p>
        </p:txBody>
      </p:sp>
      <p:sp>
        <p:nvSpPr>
          <p:cNvPr id="3" name="Isosceles Triangle 2">
            <a:extLst>
              <a:ext uri="{FF2B5EF4-FFF2-40B4-BE49-F238E27FC236}">
                <a16:creationId xmlns:a16="http://schemas.microsoft.com/office/drawing/2014/main" id="{F9D44865-CE4F-5E02-8258-AED93C36E21E}"/>
              </a:ext>
            </a:extLst>
          </p:cNvPr>
          <p:cNvSpPr>
            <a:spLocks noChangeAspect="1"/>
          </p:cNvSpPr>
          <p:nvPr/>
        </p:nvSpPr>
        <p:spPr>
          <a:xfrm>
            <a:off x="10337287"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Isosceles Triangle 3">
            <a:extLst>
              <a:ext uri="{FF2B5EF4-FFF2-40B4-BE49-F238E27FC236}">
                <a16:creationId xmlns:a16="http://schemas.microsoft.com/office/drawing/2014/main" id="{1DB99D74-78BC-303A-6AD2-118BC79B642C}"/>
              </a:ext>
            </a:extLst>
          </p:cNvPr>
          <p:cNvSpPr>
            <a:spLocks noChangeAspect="1"/>
          </p:cNvSpPr>
          <p:nvPr/>
        </p:nvSpPr>
        <p:spPr>
          <a:xfrm rot="10800000">
            <a:off x="10337287"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2512754" y="5316515"/>
            <a:ext cx="850781" cy="400110"/>
          </a:xfrm>
          <a:prstGeom prst="rect">
            <a:avLst/>
          </a:prstGeom>
          <a:noFill/>
        </p:spPr>
        <p:txBody>
          <a:bodyPr wrap="square" rtlCol="0">
            <a:spAutoFit/>
          </a:bodyPr>
          <a:lstStyle/>
          <a:p>
            <a:pPr algn="ctr"/>
            <a:r>
              <a:rPr lang="en-GB" sz="1000"/>
              <a:t>Air </a:t>
            </a:r>
            <a:br>
              <a:rPr lang="en-GB" sz="1000"/>
            </a:br>
            <a:r>
              <a:rPr lang="en-GB" sz="100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3239303" y="5307014"/>
            <a:ext cx="850781" cy="400110"/>
          </a:xfrm>
          <a:prstGeom prst="rect">
            <a:avLst/>
          </a:prstGeom>
          <a:noFill/>
        </p:spPr>
        <p:txBody>
          <a:bodyPr wrap="square" rtlCol="0">
            <a:spAutoFit/>
          </a:bodyPr>
          <a:lstStyle/>
          <a:p>
            <a:pPr algn="ctr"/>
            <a:r>
              <a:rPr lang="en-GB" sz="1000"/>
              <a:t>Drinking alcohol</a:t>
            </a:r>
          </a:p>
        </p:txBody>
      </p:sp>
      <p:sp>
        <p:nvSpPr>
          <p:cNvPr id="14" name="TextBox 13">
            <a:extLst>
              <a:ext uri="{FF2B5EF4-FFF2-40B4-BE49-F238E27FC236}">
                <a16:creationId xmlns:a16="http://schemas.microsoft.com/office/drawing/2014/main" id="{FF811400-E584-CFE8-5D77-7513AC7F94BB}"/>
              </a:ext>
            </a:extLst>
          </p:cNvPr>
          <p:cNvSpPr txBox="1"/>
          <p:nvPr/>
        </p:nvSpPr>
        <p:spPr>
          <a:xfrm>
            <a:off x="3975744" y="5303377"/>
            <a:ext cx="850781" cy="707886"/>
          </a:xfrm>
          <a:prstGeom prst="rect">
            <a:avLst/>
          </a:prstGeom>
          <a:noFill/>
        </p:spPr>
        <p:txBody>
          <a:bodyPr wrap="square" rtlCol="0">
            <a:spAutoFit/>
          </a:bodyPr>
          <a:lstStyle/>
          <a:p>
            <a:pPr algn="ctr"/>
            <a:r>
              <a:rPr lang="en-GB" sz="1000"/>
              <a:t>Having a close relative with cancer</a:t>
            </a:r>
          </a:p>
        </p:txBody>
      </p:sp>
      <p:sp>
        <p:nvSpPr>
          <p:cNvPr id="15" name="TextBox 14">
            <a:extLst>
              <a:ext uri="{FF2B5EF4-FFF2-40B4-BE49-F238E27FC236}">
                <a16:creationId xmlns:a16="http://schemas.microsoft.com/office/drawing/2014/main" id="{02E99408-4C16-6689-4A4C-97988A55A088}"/>
              </a:ext>
            </a:extLst>
          </p:cNvPr>
          <p:cNvSpPr txBox="1"/>
          <p:nvPr/>
        </p:nvSpPr>
        <p:spPr>
          <a:xfrm>
            <a:off x="4687490" y="5310171"/>
            <a:ext cx="850781" cy="707886"/>
          </a:xfrm>
          <a:prstGeom prst="rect">
            <a:avLst/>
          </a:prstGeom>
          <a:noFill/>
        </p:spPr>
        <p:txBody>
          <a:bodyPr wrap="square" rtlCol="0">
            <a:spAutoFit/>
          </a:bodyPr>
          <a:lstStyle/>
          <a:p>
            <a:pPr algn="ctr"/>
            <a:r>
              <a:rPr lang="en-GB" sz="1000"/>
              <a:t>Eating ultra-processed foods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6146940" y="5317488"/>
            <a:ext cx="850781" cy="553998"/>
          </a:xfrm>
          <a:prstGeom prst="rect">
            <a:avLst/>
          </a:prstGeom>
          <a:noFill/>
        </p:spPr>
        <p:txBody>
          <a:bodyPr wrap="square" rtlCol="0">
            <a:spAutoFit/>
          </a:bodyPr>
          <a:lstStyle/>
          <a:p>
            <a:pPr algn="ctr"/>
            <a:r>
              <a:rPr lang="en-GB" sz="1000"/>
              <a:t>Using e-cigarettes/</a:t>
            </a:r>
            <a:br>
              <a:rPr lang="en-GB" sz="1000"/>
            </a:br>
            <a:r>
              <a:rPr lang="en-GB" sz="1000"/>
              <a:t>vapes</a:t>
            </a:r>
          </a:p>
        </p:txBody>
      </p:sp>
      <p:sp>
        <p:nvSpPr>
          <p:cNvPr id="17" name="TextBox 16">
            <a:extLst>
              <a:ext uri="{FF2B5EF4-FFF2-40B4-BE49-F238E27FC236}">
                <a16:creationId xmlns:a16="http://schemas.microsoft.com/office/drawing/2014/main" id="{4AC040D7-36A5-64E8-2109-00519EDA6274}"/>
              </a:ext>
            </a:extLst>
          </p:cNvPr>
          <p:cNvSpPr txBox="1"/>
          <p:nvPr/>
        </p:nvSpPr>
        <p:spPr>
          <a:xfrm>
            <a:off x="5381536" y="5330543"/>
            <a:ext cx="932757" cy="400110"/>
          </a:xfrm>
          <a:prstGeom prst="rect">
            <a:avLst/>
          </a:prstGeom>
          <a:noFill/>
        </p:spPr>
        <p:txBody>
          <a:bodyPr wrap="square" rtlCol="0">
            <a:spAutoFit/>
          </a:bodyPr>
          <a:lstStyle/>
          <a:p>
            <a:pPr algn="ctr"/>
            <a:r>
              <a:rPr lang="en-GB" sz="1000"/>
              <a:t>Being </a:t>
            </a:r>
            <a:br>
              <a:rPr lang="en-GB" sz="1000"/>
            </a:br>
            <a:r>
              <a:rPr lang="en-GB" sz="1000"/>
              <a:t>obese</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90547" y="2143837"/>
            <a:ext cx="4495834" cy="60384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4"/>
                </a:solidFill>
              </a:rPr>
              <a:t>Avg number of correct risk factors recognised</a:t>
            </a:r>
            <a:r>
              <a:rPr lang="en-US" sz="1400">
                <a:solidFill>
                  <a:schemeClr val="accent4"/>
                </a:solidFill>
              </a:rPr>
              <a:t>: </a:t>
            </a:r>
            <a:r>
              <a:rPr lang="en-US" b="1">
                <a:solidFill>
                  <a:schemeClr val="accent4"/>
                </a:solidFill>
              </a:rPr>
              <a:t>9 </a:t>
            </a:r>
            <a:endParaRPr lang="en-US" sz="1400" b="1">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87233" y="2156754"/>
            <a:ext cx="6119044" cy="60384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99% </a:t>
            </a:r>
            <a:r>
              <a:rPr lang="en-US" sz="1200">
                <a:solidFill>
                  <a:schemeClr val="accent1"/>
                </a:solidFill>
              </a:rPr>
              <a:t>recognised any of the main preventable risk factors</a:t>
            </a:r>
            <a:r>
              <a:rPr lang="en-US" b="1">
                <a:solidFill>
                  <a:schemeClr val="accent1"/>
                </a:solidFill>
              </a:rPr>
              <a:t> </a:t>
            </a:r>
            <a:endParaRPr lang="en-US" sz="1400" b="1">
              <a:solidFill>
                <a:schemeClr val="accent1"/>
              </a:solidFill>
            </a:endParaRPr>
          </a:p>
        </p:txBody>
      </p:sp>
      <p:graphicFrame>
        <p:nvGraphicFramePr>
          <p:cNvPr id="5" name="Table 4">
            <a:extLst>
              <a:ext uri="{FF2B5EF4-FFF2-40B4-BE49-F238E27FC236}">
                <a16:creationId xmlns:a16="http://schemas.microsoft.com/office/drawing/2014/main" id="{B68B4F12-E326-6563-DAF8-6BF4811C8D75}"/>
              </a:ext>
            </a:extLst>
          </p:cNvPr>
          <p:cNvGraphicFramePr>
            <a:graphicFrameLocks noGrp="1"/>
          </p:cNvGraphicFramePr>
          <p:nvPr>
            <p:extLst>
              <p:ext uri="{D42A27DB-BD31-4B8C-83A1-F6EECF244321}">
                <p14:modId xmlns:p14="http://schemas.microsoft.com/office/powerpoint/2010/main" val="3064494551"/>
              </p:ext>
            </p:extLst>
          </p:nvPr>
        </p:nvGraphicFramePr>
        <p:xfrm>
          <a:off x="5112880" y="6075699"/>
          <a:ext cx="6050850" cy="243840"/>
        </p:xfrm>
        <a:graphic>
          <a:graphicData uri="http://schemas.openxmlformats.org/drawingml/2006/table">
            <a:tbl>
              <a:tblPr firstRow="1" bandRow="1">
                <a:tableStyleId>{5C22544A-7EE6-4342-B048-85BDC9FD1C3A}</a:tableStyleId>
              </a:tblPr>
              <a:tblGrid>
                <a:gridCol w="287795">
                  <a:extLst>
                    <a:ext uri="{9D8B030D-6E8A-4147-A177-3AD203B41FA5}">
                      <a16:colId xmlns:a16="http://schemas.microsoft.com/office/drawing/2014/main" val="3065272231"/>
                    </a:ext>
                  </a:extLst>
                </a:gridCol>
                <a:gridCol w="908925">
                  <a:extLst>
                    <a:ext uri="{9D8B030D-6E8A-4147-A177-3AD203B41FA5}">
                      <a16:colId xmlns:a16="http://schemas.microsoft.com/office/drawing/2014/main" val="2579451411"/>
                    </a:ext>
                  </a:extLst>
                </a:gridCol>
                <a:gridCol w="342900">
                  <a:extLst>
                    <a:ext uri="{9D8B030D-6E8A-4147-A177-3AD203B41FA5}">
                      <a16:colId xmlns:a16="http://schemas.microsoft.com/office/drawing/2014/main" val="1917508016"/>
                    </a:ext>
                  </a:extLst>
                </a:gridCol>
                <a:gridCol w="4511230">
                  <a:extLst>
                    <a:ext uri="{9D8B030D-6E8A-4147-A177-3AD203B41FA5}">
                      <a16:colId xmlns:a16="http://schemas.microsoft.com/office/drawing/2014/main" val="2995950866"/>
                    </a:ext>
                  </a:extLst>
                </a:gridCol>
              </a:tblGrid>
              <a:tr h="231063">
                <a:tc>
                  <a:txBody>
                    <a:bodyPr/>
                    <a:lstStyle/>
                    <a:p>
                      <a:endParaRPr lang="en-GB" sz="1000" b="0">
                        <a:solidFill>
                          <a:schemeClr val="tx1"/>
                        </a:solidFill>
                      </a:endParaRPr>
                    </a:p>
                  </a:txBody>
                  <a:tcPr>
                    <a:solidFill>
                      <a:schemeClr val="accent1"/>
                    </a:solidFill>
                  </a:tcPr>
                </a:tc>
                <a:tc>
                  <a:txBody>
                    <a:bodyPr/>
                    <a:lstStyle/>
                    <a:p>
                      <a:r>
                        <a:rPr lang="en-GB" sz="1000" b="0">
                          <a:solidFill>
                            <a:schemeClr val="tx1"/>
                          </a:solidFill>
                        </a:rPr>
                        <a:t>Correct</a:t>
                      </a:r>
                    </a:p>
                  </a:txBody>
                  <a:tcPr>
                    <a:solidFill>
                      <a:schemeClr val="bg1"/>
                    </a:solidFill>
                  </a:tcPr>
                </a:tc>
                <a:tc>
                  <a:txBody>
                    <a:bodyPr/>
                    <a:lstStyle/>
                    <a:p>
                      <a:endParaRPr lang="en-GB" sz="1000" b="0">
                        <a:solidFill>
                          <a:schemeClr val="tx1"/>
                        </a:solidFill>
                      </a:endParaRPr>
                    </a:p>
                  </a:txBody>
                  <a:tcPr>
                    <a:solidFill>
                      <a:schemeClr val="accent6"/>
                    </a:solidFill>
                  </a:tcPr>
                </a:tc>
                <a:tc>
                  <a:txBody>
                    <a:bodyPr/>
                    <a:lstStyle/>
                    <a:p>
                      <a:r>
                        <a:rPr lang="en-GB" sz="1000" b="0">
                          <a:solidFill>
                            <a:schemeClr val="tx1"/>
                          </a:solidFill>
                        </a:rPr>
                        <a:t>Incorrect</a:t>
                      </a:r>
                    </a:p>
                  </a:txBody>
                  <a:tcPr>
                    <a:solidFill>
                      <a:schemeClr val="bg1"/>
                    </a:solidFill>
                  </a:tcPr>
                </a:tc>
                <a:extLst>
                  <a:ext uri="{0D108BD9-81ED-4DB2-BD59-A6C34878D82A}">
                    <a16:rowId xmlns:a16="http://schemas.microsoft.com/office/drawing/2014/main" val="3137490094"/>
                  </a:ext>
                </a:extLst>
              </a:tr>
            </a:tbl>
          </a:graphicData>
        </a:graphic>
      </p:graphicFrame>
    </p:spTree>
    <p:extLst>
      <p:ext uri="{BB962C8B-B14F-4D97-AF65-F5344CB8AC3E}">
        <p14:creationId xmlns:p14="http://schemas.microsoft.com/office/powerpoint/2010/main" val="230227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aged 30-49 were the most likely to identify HPV while those aged 50+ from lower social grades were the least likely; adults under 30 were the most likely to incorrectly identify e-cigarettes</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35218" y="2904830"/>
            <a:ext cx="3321563"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than males to </a:t>
            </a:r>
            <a:r>
              <a:rPr lang="en-US" sz="1200" u="sng">
                <a:solidFill>
                  <a:schemeClr val="tx1"/>
                </a:solidFill>
              </a:rPr>
              <a:t>correctly</a:t>
            </a:r>
            <a:r>
              <a:rPr lang="en-US" sz="1200">
                <a:solidFill>
                  <a:schemeClr val="tx1"/>
                </a:solidFill>
              </a:rPr>
              <a:t> identify having a relative with cancer (83% vs 70%).</a:t>
            </a:r>
            <a:endParaRPr lang="en-US" sz="1200">
              <a:solidFill>
                <a:srgbClr val="FF0000"/>
              </a:solidFill>
            </a:endParaRP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020173" y="2787642"/>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341736" y="2913151"/>
            <a:ext cx="3321564"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who are aged 50+ and also from lower social grades (C2DE) were less likely to </a:t>
            </a:r>
            <a:r>
              <a:rPr lang="en-US" sz="1200" u="sng">
                <a:solidFill>
                  <a:schemeClr val="tx1"/>
                </a:solidFill>
              </a:rPr>
              <a:t>correctly</a:t>
            </a:r>
            <a:r>
              <a:rPr lang="en-US" sz="1200">
                <a:solidFill>
                  <a:schemeClr val="tx1"/>
                </a:solidFill>
              </a:rPr>
              <a:t> identify infection with HPV (56% vs 68% not)</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035299" y="2784969"/>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2" name="TextBox 1">
            <a:extLst>
              <a:ext uri="{FF2B5EF4-FFF2-40B4-BE49-F238E27FC236}">
                <a16:creationId xmlns:a16="http://schemas.microsoft.com/office/drawing/2014/main" id="{9F73B39F-B03E-C848-A1F5-4B1600B35B29}"/>
              </a:ext>
            </a:extLst>
          </p:cNvPr>
          <p:cNvSpPr txBox="1"/>
          <p:nvPr/>
        </p:nvSpPr>
        <p:spPr>
          <a:xfrm>
            <a:off x="1539240" y="1630624"/>
            <a:ext cx="9113520" cy="338554"/>
          </a:xfrm>
          <a:prstGeom prst="rect">
            <a:avLst/>
          </a:prstGeom>
          <a:noFill/>
        </p:spPr>
        <p:txBody>
          <a:bodyPr wrap="square" rtlCol="0">
            <a:spAutoFit/>
          </a:bodyPr>
          <a:lstStyle/>
          <a:p>
            <a:pPr algn="ctr"/>
            <a:r>
              <a:rPr lang="en-US" sz="1600" b="1" spc="10"/>
              <a:t>Risk factors identified</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A2. Which of the following, if any, do you think could increase a person's chance of developing cancer? You may have already mentioned some of these in the last question. Please select one answer for each option.</a:t>
            </a:r>
            <a:br>
              <a:rPr lang="en-US" sz="800"/>
            </a:br>
            <a:r>
              <a:rPr lang="en-US" sz="800"/>
              <a:t>Base: All in Wales (N=1,000)</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640337" y="2921472"/>
            <a:ext cx="332156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aged 30-49 were more likely to </a:t>
            </a:r>
            <a:r>
              <a:rPr lang="en-US" sz="1200" u="sng">
                <a:solidFill>
                  <a:schemeClr val="tx1"/>
                </a:solidFill>
              </a:rPr>
              <a:t>correctly</a:t>
            </a:r>
            <a:r>
              <a:rPr lang="en-US" sz="1200">
                <a:solidFill>
                  <a:schemeClr val="tx1"/>
                </a:solidFill>
              </a:rPr>
              <a:t> identify infection with HPV (73% vs 58% aged 50+).</a:t>
            </a:r>
          </a:p>
          <a:p>
            <a:pPr algn="ctr"/>
            <a:endParaRPr lang="en-US" sz="1200">
              <a:solidFill>
                <a:schemeClr val="tx1"/>
              </a:solidFill>
            </a:endParaRPr>
          </a:p>
          <a:p>
            <a:pPr algn="ctr"/>
            <a:r>
              <a:rPr lang="en-US" sz="1200">
                <a:solidFill>
                  <a:schemeClr val="tx1"/>
                </a:solidFill>
              </a:rPr>
              <a:t>Younger respondents (aged 18-29) were more likely to </a:t>
            </a:r>
            <a:r>
              <a:rPr lang="en-US" sz="1200" u="sng">
                <a:solidFill>
                  <a:schemeClr val="tx1"/>
                </a:solidFill>
              </a:rPr>
              <a:t>incorrectly</a:t>
            </a:r>
            <a:r>
              <a:rPr lang="en-US" sz="1200">
                <a:solidFill>
                  <a:schemeClr val="tx1"/>
                </a:solidFill>
              </a:rPr>
              <a:t> identify using e-cigarettes (85% vs 64% aged 50+).</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33899" y="281013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Tree>
    <p:extLst>
      <p:ext uri="{BB962C8B-B14F-4D97-AF65-F5344CB8AC3E}">
        <p14:creationId xmlns:p14="http://schemas.microsoft.com/office/powerpoint/2010/main" val="386323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3974629050"/>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Looking at potential signs of cancer, all symptom types were recognised by almost all, with lung-specific symptoms seeing the lowest</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a:t>Base: All in Wales (N=1,000)</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a:solidFill>
                  <a:schemeClr val="accent3"/>
                </a:solidFill>
              </a:rPr>
              <a:t>97%</a:t>
            </a:r>
            <a:br>
              <a:rPr lang="en-GB">
                <a:solidFill>
                  <a:schemeClr val="accent3"/>
                </a:solidFill>
              </a:rPr>
            </a:br>
            <a:r>
              <a:rPr lang="en-GB" sz="1000">
                <a:solidFill>
                  <a:schemeClr val="accent3"/>
                </a:solidFill>
              </a:rPr>
              <a:t>recognised any potential non-specific symptom</a:t>
            </a:r>
            <a:endParaRPr lang="en-GB">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a:solidFill>
                  <a:schemeClr val="accent2"/>
                </a:solidFill>
              </a:rPr>
              <a:t>99%</a:t>
            </a:r>
            <a:br>
              <a:rPr lang="en-GB">
                <a:solidFill>
                  <a:schemeClr val="accent2"/>
                </a:solidFill>
              </a:rPr>
            </a:br>
            <a:r>
              <a:rPr lang="en-GB" sz="1000">
                <a:solidFill>
                  <a:schemeClr val="accent2"/>
                </a:solidFill>
              </a:rPr>
              <a:t>recognised any potential red-flag symptom</a:t>
            </a:r>
            <a:endParaRPr lang="en-GB">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a:solidFill>
                  <a:schemeClr val="accent1">
                    <a:lumMod val="40000"/>
                    <a:lumOff val="60000"/>
                  </a:schemeClr>
                </a:solidFill>
              </a:rPr>
              <a:t>95%</a:t>
            </a:r>
            <a:br>
              <a:rPr lang="en-GB">
                <a:solidFill>
                  <a:schemeClr val="accent1">
                    <a:lumMod val="40000"/>
                    <a:lumOff val="60000"/>
                  </a:schemeClr>
                </a:solidFill>
              </a:rPr>
            </a:br>
            <a:r>
              <a:rPr lang="en-GB" sz="1000">
                <a:solidFill>
                  <a:schemeClr val="accent1">
                    <a:lumMod val="40000"/>
                    <a:lumOff val="60000"/>
                  </a:schemeClr>
                </a:solidFill>
              </a:rPr>
              <a:t>recognised any potential lung-specific symptom</a:t>
            </a:r>
            <a:endParaRPr lang="en-GB">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1"/>
                </a:solidFill>
              </a:rPr>
              <a:t>99% </a:t>
            </a:r>
            <a:br>
              <a:rPr lang="en-GB" sz="1100">
                <a:solidFill>
                  <a:schemeClr val="accent1"/>
                </a:solidFill>
              </a:rPr>
            </a:br>
            <a:r>
              <a:rPr lang="en-GB" sz="100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a:solidFill>
                  <a:schemeClr val="accent2">
                    <a:lumMod val="40000"/>
                    <a:lumOff val="60000"/>
                  </a:schemeClr>
                </a:solidFill>
              </a:rPr>
              <a:t>97%</a:t>
            </a:r>
            <a:br>
              <a:rPr lang="en-GB">
                <a:solidFill>
                  <a:schemeClr val="accent2">
                    <a:lumMod val="40000"/>
                    <a:lumOff val="60000"/>
                  </a:schemeClr>
                </a:solidFill>
              </a:rPr>
            </a:br>
            <a:r>
              <a:rPr lang="en-GB" sz="1000">
                <a:solidFill>
                  <a:schemeClr val="accent2">
                    <a:lumMod val="40000"/>
                    <a:lumOff val="60000"/>
                  </a:schemeClr>
                </a:solidFill>
              </a:rPr>
              <a:t>recognised any potential oral symptom</a:t>
            </a:r>
            <a:endParaRPr lang="en-GB">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357891" y="5260523"/>
            <a:ext cx="923990" cy="707886"/>
          </a:xfrm>
          <a:prstGeom prst="rect">
            <a:avLst/>
          </a:prstGeom>
          <a:noFill/>
        </p:spPr>
        <p:txBody>
          <a:bodyPr wrap="square" rtlCol="0">
            <a:spAutoFit/>
          </a:bodyPr>
          <a:lstStyle/>
          <a:p>
            <a:pPr algn="ctr"/>
            <a:r>
              <a:rPr lang="en-GB" sz="1000"/>
              <a:t>Change</a:t>
            </a:r>
            <a:br>
              <a:rPr lang="en-GB" sz="1000"/>
            </a:br>
            <a:r>
              <a:rPr lang="en-GB" sz="100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924713" y="5260523"/>
            <a:ext cx="1014040" cy="553998"/>
          </a:xfrm>
          <a:prstGeom prst="rect">
            <a:avLst/>
          </a:prstGeom>
          <a:noFill/>
        </p:spPr>
        <p:txBody>
          <a:bodyPr wrap="square" rtlCol="0">
            <a:spAutoFit/>
          </a:bodyPr>
          <a:lstStyle/>
          <a:p>
            <a:pPr algn="ctr"/>
            <a:r>
              <a:rPr lang="en-GB" sz="100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1639048" y="5256415"/>
            <a:ext cx="850781" cy="415498"/>
          </a:xfrm>
          <a:prstGeom prst="rect">
            <a:avLst/>
          </a:prstGeom>
          <a:noFill/>
        </p:spPr>
        <p:txBody>
          <a:bodyPr wrap="square" rtlCol="0">
            <a:spAutoFit/>
          </a:bodyPr>
          <a:lstStyle/>
          <a:p>
            <a:pPr algn="ctr"/>
            <a:r>
              <a:rPr lang="en-GB" sz="100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2260927" y="5252308"/>
            <a:ext cx="850781" cy="415498"/>
          </a:xfrm>
          <a:prstGeom prst="rect">
            <a:avLst/>
          </a:prstGeom>
          <a:noFill/>
        </p:spPr>
        <p:txBody>
          <a:bodyPr wrap="square" rtlCol="0">
            <a:spAutoFit/>
          </a:bodyPr>
          <a:lstStyle/>
          <a:p>
            <a:pPr algn="ctr"/>
            <a:r>
              <a:rPr lang="en-GB" sz="100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058200" y="5300175"/>
            <a:ext cx="850781" cy="553998"/>
          </a:xfrm>
          <a:prstGeom prst="rect">
            <a:avLst/>
          </a:prstGeom>
          <a:noFill/>
        </p:spPr>
        <p:txBody>
          <a:bodyPr wrap="square" rtlCol="0">
            <a:spAutoFit/>
          </a:bodyPr>
          <a:lstStyle/>
          <a:p>
            <a:pPr algn="ctr"/>
            <a:r>
              <a:rPr lang="en-GB" sz="100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634987" y="5300309"/>
            <a:ext cx="932757" cy="553998"/>
          </a:xfrm>
          <a:prstGeom prst="rect">
            <a:avLst/>
          </a:prstGeom>
          <a:noFill/>
        </p:spPr>
        <p:txBody>
          <a:bodyPr wrap="square" rtlCol="0">
            <a:spAutoFit/>
          </a:bodyPr>
          <a:lstStyle/>
          <a:p>
            <a:pPr algn="ctr"/>
            <a:r>
              <a:rPr lang="en-GB" sz="100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5982818" y="5297842"/>
            <a:ext cx="728822" cy="707886"/>
          </a:xfrm>
          <a:prstGeom prst="rect">
            <a:avLst/>
          </a:prstGeom>
          <a:noFill/>
        </p:spPr>
        <p:txBody>
          <a:bodyPr wrap="square" rtlCol="0">
            <a:spAutoFit/>
          </a:bodyPr>
          <a:lstStyle/>
          <a:p>
            <a:pPr algn="ctr"/>
            <a:r>
              <a:rPr lang="en-GB" sz="100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6549124" y="5319380"/>
            <a:ext cx="728822" cy="553998"/>
          </a:xfrm>
          <a:prstGeom prst="rect">
            <a:avLst/>
          </a:prstGeom>
          <a:noFill/>
        </p:spPr>
        <p:txBody>
          <a:bodyPr wrap="square" rtlCol="0">
            <a:spAutoFit/>
          </a:bodyPr>
          <a:lstStyle/>
          <a:p>
            <a:pPr algn="ctr"/>
            <a:r>
              <a:rPr lang="en-GB" sz="100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8340782" y="5290425"/>
            <a:ext cx="728822" cy="707886"/>
          </a:xfrm>
          <a:prstGeom prst="rect">
            <a:avLst/>
          </a:prstGeom>
          <a:noFill/>
        </p:spPr>
        <p:txBody>
          <a:bodyPr wrap="square" rtlCol="0">
            <a:spAutoFit/>
          </a:bodyPr>
          <a:lstStyle/>
          <a:p>
            <a:pPr algn="ctr"/>
            <a:r>
              <a:rPr lang="en-GB" sz="100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7762912" y="5297213"/>
            <a:ext cx="728822" cy="400110"/>
          </a:xfrm>
          <a:prstGeom prst="rect">
            <a:avLst/>
          </a:prstGeom>
          <a:noFill/>
        </p:spPr>
        <p:txBody>
          <a:bodyPr wrap="square" rtlCol="0">
            <a:spAutoFit/>
          </a:bodyPr>
          <a:lstStyle/>
          <a:p>
            <a:pPr algn="ctr"/>
            <a:r>
              <a:rPr lang="en-GB" sz="100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7099392" y="5324818"/>
            <a:ext cx="850781" cy="400110"/>
          </a:xfrm>
          <a:prstGeom prst="rect">
            <a:avLst/>
          </a:prstGeom>
          <a:noFill/>
        </p:spPr>
        <p:txBody>
          <a:bodyPr wrap="square" rtlCol="0">
            <a:spAutoFit/>
          </a:bodyPr>
          <a:lstStyle/>
          <a:p>
            <a:pPr algn="ctr"/>
            <a:r>
              <a:rPr lang="en-GB" sz="100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912895" y="5305008"/>
            <a:ext cx="932757" cy="1015663"/>
          </a:xfrm>
          <a:prstGeom prst="rect">
            <a:avLst/>
          </a:prstGeom>
          <a:noFill/>
        </p:spPr>
        <p:txBody>
          <a:bodyPr wrap="square" rtlCol="0">
            <a:spAutoFit/>
          </a:bodyPr>
          <a:lstStyle/>
          <a:p>
            <a:pPr algn="ctr"/>
            <a:r>
              <a:rPr lang="en-GB" sz="100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627891" y="5297107"/>
            <a:ext cx="753493" cy="400110"/>
          </a:xfrm>
          <a:prstGeom prst="rect">
            <a:avLst/>
          </a:prstGeom>
          <a:noFill/>
        </p:spPr>
        <p:txBody>
          <a:bodyPr wrap="square" rtlCol="0">
            <a:spAutoFit/>
          </a:bodyPr>
          <a:lstStyle/>
          <a:p>
            <a:pPr algn="ctr"/>
            <a:r>
              <a:rPr lang="en-GB" sz="1000"/>
              <a:t>Breath-</a:t>
            </a:r>
            <a:br>
              <a:rPr lang="en-GB" sz="1000"/>
            </a:br>
            <a:r>
              <a:rPr lang="en-GB" sz="100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467465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Just under half reported experiencing any potential cancer symptom in the past 12 months. Lung and oral cancer symptoms were the least commonly reported</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H1_rec. Which of the following health symptoms, if any, have you experienced in the last 12 months? Note: a “persistent” symptom is a symptom that doesn’t go away or keeps coming back. Please select all that apply. </a:t>
            </a:r>
            <a:br>
              <a:rPr lang="en-US" sz="800"/>
            </a:br>
            <a:r>
              <a:rPr lang="en-US" sz="800"/>
              <a:t>Base: All in Wales (N=1,000)</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8147304" y="4732534"/>
            <a:ext cx="3627814" cy="119277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Respondents from lower social grades who also have a mental health condition were more likely to have reported experiencing all symptom types</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8147304" y="1848538"/>
            <a:ext cx="3627814" cy="106839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without a disability to report experiencing all symptom types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2288701116"/>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8147304" y="3269581"/>
            <a:ext cx="3627814" cy="119277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with a mental health condition were more likely than those without one to have reported experiencing all symptom types except potential oral cancer symptoms (where there was no difference)</a:t>
            </a:r>
          </a:p>
        </p:txBody>
      </p:sp>
    </p:spTree>
    <p:extLst>
      <p:ext uri="{BB962C8B-B14F-4D97-AF65-F5344CB8AC3E}">
        <p14:creationId xmlns:p14="http://schemas.microsoft.com/office/powerpoint/2010/main" val="2343936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When asked about causes of any potential cancer symptoms, symptoms were most commonly attributed to external and lifestyle factors, followed by an existing physical or mental health problem</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H3_rec1. What do you think caused this symptom? Please note, we want to know what </a:t>
            </a:r>
            <a:r>
              <a:rPr lang="en-US" sz="800" b="1"/>
              <a:t>you</a:t>
            </a:r>
            <a:r>
              <a:rPr lang="en-US" sz="800"/>
              <a:t> think caused the symptom, not what a healthcare professional said caused the symptom. Please select all that apply – Any potential cancer symptom</a:t>
            </a:r>
            <a:br>
              <a:rPr lang="en-US" sz="800"/>
            </a:br>
            <a:r>
              <a:rPr lang="en-US" sz="800"/>
              <a:t>Base: All in Wales who experienced any potential cancer symptom (N=454)</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2470398027"/>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54614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3E2E98AD-179E-51D3-1657-071BC12801F8}"/>
              </a:ext>
            </a:extLst>
          </p:cNvPr>
          <p:cNvSpPr/>
          <p:nvPr/>
        </p:nvSpPr>
        <p:spPr>
          <a:xfrm>
            <a:off x="7724775" y="2305049"/>
            <a:ext cx="3879474" cy="151447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to select an existing health problem (43% vs 15% no disability) and medication (20% vs 8%).</a:t>
            </a:r>
            <a:br>
              <a:rPr lang="en-US" sz="1200">
                <a:solidFill>
                  <a:schemeClr val="tx1"/>
                </a:solidFill>
              </a:rPr>
            </a:br>
            <a:endParaRPr lang="en-US" sz="1200">
              <a:solidFill>
                <a:schemeClr val="tx1"/>
              </a:solidFill>
            </a:endParaRPr>
          </a:p>
          <a:p>
            <a:pPr algn="ctr"/>
            <a:r>
              <a:rPr lang="en-US" sz="1200">
                <a:solidFill>
                  <a:schemeClr val="tx1"/>
                </a:solidFill>
              </a:rPr>
              <a:t>Those with a mental health diagnosis were more likely to select lifestyle factors (51% vs 33% no diagnosis), mental health problem (41% vs 11%) and existing physical health problem (38% vs 21%).</a:t>
            </a:r>
          </a:p>
        </p:txBody>
      </p:sp>
    </p:spTree>
    <p:extLst>
      <p:ext uri="{BB962C8B-B14F-4D97-AF65-F5344CB8AC3E}">
        <p14:creationId xmlns:p14="http://schemas.microsoft.com/office/powerpoint/2010/main" val="3895517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 similar trend emerged among those who identified any potential non-specific cancer symptoms: lifestyle attribution remained the highest ranked over four in ten, however more respondents attributed this mental health problems compared to any cancer symptoms</a:t>
            </a:r>
            <a:endParaRPr lang="en-GB" sz="2200" spc="1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H3_rec2. What do you think caused this symptom? Please note, we want to know what </a:t>
            </a:r>
            <a:r>
              <a:rPr lang="en-US" sz="800" b="1"/>
              <a:t>you</a:t>
            </a:r>
            <a:r>
              <a:rPr lang="en-US" sz="800"/>
              <a:t> think caused the symptom, not what a healthcare professional said caused the symptom. Please select all that apply – Any potential non-specific cancer symptom</a:t>
            </a:r>
            <a:br>
              <a:rPr lang="en-US" sz="800"/>
            </a:br>
            <a:r>
              <a:rPr lang="en-US" sz="800"/>
              <a:t>Base: All in Wales who experienced any potential non-specific cancer symptom (N=325)</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1414261277"/>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765009"/>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non-specific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469B3353-50D3-F7FF-10FC-D64F23E3152A}"/>
              </a:ext>
            </a:extLst>
          </p:cNvPr>
          <p:cNvSpPr/>
          <p:nvPr/>
        </p:nvSpPr>
        <p:spPr>
          <a:xfrm>
            <a:off x="7754587" y="2494910"/>
            <a:ext cx="3897163" cy="151447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to select an existing health problem (35% vs 15% no disability).</a:t>
            </a:r>
            <a:br>
              <a:rPr lang="en-US" sz="1200">
                <a:solidFill>
                  <a:schemeClr val="tx1"/>
                </a:solidFill>
              </a:rPr>
            </a:br>
            <a:endParaRPr lang="en-US" sz="1200">
              <a:solidFill>
                <a:schemeClr val="tx1"/>
              </a:solidFill>
            </a:endParaRPr>
          </a:p>
          <a:p>
            <a:pPr algn="ctr"/>
            <a:r>
              <a:rPr lang="en-US" sz="1200">
                <a:solidFill>
                  <a:schemeClr val="tx1"/>
                </a:solidFill>
              </a:rPr>
              <a:t>Those with a mental health diagnosis were more likely to select mental health (46% vs 15% no diagnosis) and existing physical health problem (39% vs 16%).</a:t>
            </a:r>
          </a:p>
        </p:txBody>
      </p:sp>
    </p:spTree>
    <p:extLst>
      <p:ext uri="{BB962C8B-B14F-4D97-AF65-F5344CB8AC3E}">
        <p14:creationId xmlns:p14="http://schemas.microsoft.com/office/powerpoint/2010/main" val="960955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For red flag symptoms, many respondents were unsure/did not attribute their symptoms to any of the causes. Of those who selected a cause, cancer and lifestyle factors were the most commonly identified causes of potential red-flag cancer symptoms </a:t>
            </a:r>
            <a:endParaRPr lang="en-GB" sz="2200" spc="10">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H3_rec3. What do you think caused this symptom? Please note, we want to know what </a:t>
            </a:r>
            <a:r>
              <a:rPr lang="en-US" sz="800" b="1"/>
              <a:t>you</a:t>
            </a:r>
            <a:r>
              <a:rPr lang="en-US" sz="800"/>
              <a:t> think caused the symptom, not what a healthcare professional said caused the symptom. Please select all that apply – Any potential red-flag cancer symptom</a:t>
            </a:r>
            <a:br>
              <a:rPr lang="en-US" sz="800"/>
            </a:br>
            <a:r>
              <a:rPr lang="en-US" sz="800"/>
              <a:t>Base: All in Wales who experienced any potential red-flag cancer symptom (N=198)</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395654492"/>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2" y="172602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red-flag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EB5A8618-562D-C750-C3D1-ABECCB521DDF}"/>
              </a:ext>
            </a:extLst>
          </p:cNvPr>
          <p:cNvSpPr/>
          <p:nvPr/>
        </p:nvSpPr>
        <p:spPr>
          <a:xfrm>
            <a:off x="9182515" y="2137169"/>
            <a:ext cx="2483999" cy="102166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to select an existing health problem (27% vs 5% no disability).</a:t>
            </a:r>
          </a:p>
        </p:txBody>
      </p:sp>
    </p:spTree>
    <p:extLst>
      <p:ext uri="{BB962C8B-B14F-4D97-AF65-F5344CB8AC3E}">
        <p14:creationId xmlns:p14="http://schemas.microsoft.com/office/powerpoint/2010/main" val="325637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Causes for potential lung cancer symptoms also saw high rates of uncertainty. Of those who did cite a cause, existing health problems was the most cited</a:t>
            </a:r>
            <a:endParaRPr lang="en-GB" sz="2200" spc="1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H3_rec4. What do you think caused this symptom? Please note, we want to know what </a:t>
            </a:r>
            <a:r>
              <a:rPr lang="en-US" sz="800" b="1"/>
              <a:t>you</a:t>
            </a:r>
            <a:r>
              <a:rPr lang="en-US" sz="800"/>
              <a:t> think caused the symptom, not what a healthcare professional said caused the symptom. Please select all that apply – Any potential lung-specific cancer symptom</a:t>
            </a:r>
            <a:br>
              <a:rPr lang="en-US" sz="800"/>
            </a:br>
            <a:r>
              <a:rPr lang="en-US" sz="800"/>
              <a:t>Base: All in Wales who experienced any potential lung-specific cancer symptom (N=147)</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711720134"/>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855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lung-specific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9CD7EDA5-AE2D-01B1-BE76-C4BFA6EA76EE}"/>
              </a:ext>
            </a:extLst>
          </p:cNvPr>
          <p:cNvSpPr/>
          <p:nvPr/>
        </p:nvSpPr>
        <p:spPr>
          <a:xfrm>
            <a:off x="9182515" y="2137169"/>
            <a:ext cx="2483999" cy="102166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with a mental health diagnosis were more likely to select a mental health problem (20% vs 2% no diagnosis).</a:t>
            </a:r>
          </a:p>
        </p:txBody>
      </p:sp>
    </p:spTree>
    <p:extLst>
      <p:ext uri="{BB962C8B-B14F-4D97-AF65-F5344CB8AC3E}">
        <p14:creationId xmlns:p14="http://schemas.microsoft.com/office/powerpoint/2010/main" val="4070987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Although there was also a high proportion who were unsure, around one in four of those who experienced potential oral cancer symptoms attributed these to lifestyle factors or new or existing physical health problems</a:t>
            </a:r>
            <a:endParaRPr lang="en-GB" sz="2200" spc="1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H3_rec5. What do you think caused this symptom? Please note, we want to know what </a:t>
            </a:r>
            <a:r>
              <a:rPr lang="en-US" sz="800" b="1"/>
              <a:t>you</a:t>
            </a:r>
            <a:r>
              <a:rPr lang="en-US" sz="800"/>
              <a:t> think caused the symptom, not what a healthcare professional said caused the symptom. Please select all that apply – Any potential oral cancer symptom</a:t>
            </a:r>
            <a:br>
              <a:rPr lang="en-US" sz="800"/>
            </a:br>
            <a:r>
              <a:rPr lang="en-US" sz="800"/>
              <a:t>Base: All in Wales who experienced any potential oral cancer symptom (N=148)</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oral cancer symptoms</a:t>
            </a:r>
            <a:endParaRPr lang="en-GB" sz="1600" b="1" i="0" u="none" strike="noStrike" kern="1200" spc="10" baseline="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2536186645"/>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a:latin typeface="+mn-lt"/>
              </a:rPr>
              <a:t>Awareness of cancer symptoms and risk factors</a:t>
            </a:r>
            <a:endParaRPr lang="en-US">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a:latin typeface="+mn-lt"/>
              </a:rPr>
              <a:t>Experience and presentation of symptoms</a:t>
            </a:r>
            <a:endParaRPr lang="en-US">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a:latin typeface="+mn-lt"/>
              </a:rPr>
              <a:t>Representation</a:t>
            </a:r>
            <a:endParaRPr lang="en-US">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a:latin typeface="+mn-lt"/>
              </a:rPr>
              <a:t>Cancer Awareness Measure+ 2024 – Wales</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Around a third of those who reported experiencing any potential cancer symptom felt  concerned about its seriousness, with concern highest among potential oral cancer symptoms</a:t>
            </a: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H2_rec. You said that you have experienced [symptom] in the last 6 months. We would now like to ask you a few more questions about this. How concerned have you been that this symptom might be serious? Please select one answer.</a:t>
            </a:r>
          </a:p>
          <a:p>
            <a:r>
              <a:rPr lang="en-US" sz="800"/>
              <a:t>Base: All in Wales who experienced…(Any cancer symptom: N=454; Any non-specific cancer symptom: N=325; Any red-flag cancer symptom: N=198; Any lung-specific cancer symptom: N=147; Any oral cancer symptom: N=148). </a:t>
            </a:r>
          </a:p>
          <a:p>
            <a:r>
              <a:rPr lang="en-US" sz="80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551353"/>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Concern regarding symptoms</a:t>
            </a:r>
            <a:endParaRPr lang="en-GB" sz="1800" b="1" i="0" u="none" strike="noStrike" kern="1200" spc="10" baseline="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extLst>
              <p:ext uri="{D42A27DB-BD31-4B8C-83A1-F6EECF244321}">
                <p14:modId xmlns:p14="http://schemas.microsoft.com/office/powerpoint/2010/main" val="662380557"/>
              </p:ext>
            </p:extLst>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734351" y="1986469"/>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35%</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3</a:t>
            </a:r>
            <a:r>
              <a:rPr lang="en-GB" sz="1400" b="1">
                <a:solidFill>
                  <a:srgbClr val="00007E"/>
                </a:solidFill>
                <a:latin typeface="Arial" panose="020B0604020202020204"/>
              </a:rPr>
              <a:t>3</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36%</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19%</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40%</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438923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After noticing their symptom, nearly 2 in 3 tried to contact their GP, although slightly fewer (58%) were successful in contacting them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H4_rec. You said that you have experienced [symptom] in the last 12 months. We would now like to ask you a few more questions about this. Which of the following, if any, did you do after noticing the symptom? Please select all that apply.</a:t>
            </a:r>
          </a:p>
          <a:p>
            <a:r>
              <a:rPr lang="en-US" sz="800"/>
              <a:t>Base: All in Wales who experienced…(Any cancer symptom: N=454; Any non-specific cancer symptom: N=325; Any red-flag cancer symptom: N=198; Any lung-specific cancer symptom: N=147; Any oral cancer symptom: N=148).</a:t>
            </a:r>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885570062"/>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lang="en-GB" sz="1400" b="1">
                <a:solidFill>
                  <a:srgbClr val="FF0087"/>
                </a:solidFill>
                <a:latin typeface="Arial" panose="020B0604020202020204"/>
              </a:rPr>
              <a:t>64</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57%</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65%</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52%</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60%</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Around 6 in 10 of those who experienced any potential cancer symptom contacted their GP within 6 months; across all symptoms, more reported contacting their GP within 6 months than those who didn’t</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a:t>Proportion who contacted their GP within 6 months of noticing the symptom</a:t>
            </a:r>
          </a:p>
        </p:txBody>
      </p:sp>
      <p:graphicFrame>
        <p:nvGraphicFramePr>
          <p:cNvPr id="10" name="Chart 9">
            <a:extLst>
              <a:ext uri="{FF2B5EF4-FFF2-40B4-BE49-F238E27FC236}">
                <a16:creationId xmlns:a16="http://schemas.microsoft.com/office/drawing/2014/main" id="{50EE0BCF-366B-CF4F-B166-3CDE667668FD}"/>
              </a:ext>
            </a:extLst>
          </p:cNvPr>
          <p:cNvGraphicFramePr/>
          <p:nvPr>
            <p:extLst>
              <p:ext uri="{D42A27DB-BD31-4B8C-83A1-F6EECF244321}">
                <p14:modId xmlns:p14="http://schemas.microsoft.com/office/powerpoint/2010/main" val="344813676"/>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1089878"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a:br>
            <a:r>
              <a:rPr lang="en-US" sz="800"/>
              <a:t>Base: All in Wales who experienced…(Any cancer symptom: N=454; Any non-specific cancer symptom: N=325; Any red-flag cancer symptom: N=198; Any lung-specific cancer symptom: N=147; Any oral cancer symptom: N=148).</a:t>
            </a:r>
          </a:p>
        </p:txBody>
      </p:sp>
    </p:spTree>
    <p:extLst>
      <p:ext uri="{BB962C8B-B14F-4D97-AF65-F5344CB8AC3E}">
        <p14:creationId xmlns:p14="http://schemas.microsoft.com/office/powerpoint/2010/main" val="1952967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24978" y="1557853"/>
            <a:ext cx="7742044" cy="584775"/>
          </a:xfrm>
          <a:prstGeom prst="rect">
            <a:avLst/>
          </a:prstGeom>
          <a:noFill/>
        </p:spPr>
        <p:txBody>
          <a:bodyPr wrap="square" rtlCol="0">
            <a:spAutoFit/>
          </a:bodyPr>
          <a:lstStyle/>
          <a:p>
            <a:pPr algn="ctr"/>
            <a:r>
              <a:rPr lang="en-US" sz="1600" b="1" spc="1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3064" y="1728607"/>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400929723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9039048" y="162202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8553009" y="20082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280172" y="6247481"/>
            <a:ext cx="9618746" cy="571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a:br>
            <a:r>
              <a:rPr lang="en-US" sz="800"/>
              <a:t>Base: All in Wales who experienced any potential cancer symptom (All: N=454; Male: N=205; Female: N=247; 18-29: N=53; 30-49: N=141; 50+: N=260; ABC1: N=214; C2DE: N=240; C2DE 50+: N=155; No disability: N=214; Disability: N=227; Urban: N=294; Town: N=80; Rural: N=80)</a:t>
            </a:r>
          </a:p>
          <a:p>
            <a:endParaRPr lang="en-US" sz="800"/>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Likelihood to contact their GP within 6 months increased for those aged 50+ and living with a disability</a:t>
            </a:r>
          </a:p>
        </p:txBody>
      </p:sp>
      <p:sp>
        <p:nvSpPr>
          <p:cNvPr id="2" name="Rectangle 1">
            <a:extLst>
              <a:ext uri="{FF2B5EF4-FFF2-40B4-BE49-F238E27FC236}">
                <a16:creationId xmlns:a16="http://schemas.microsoft.com/office/drawing/2014/main" id="{F3BA6347-6DD5-0F9B-6AAB-E498F6D99EEB}"/>
              </a:ext>
            </a:extLst>
          </p:cNvPr>
          <p:cNvSpPr/>
          <p:nvPr/>
        </p:nvSpPr>
        <p:spPr>
          <a:xfrm>
            <a:off x="8988088" y="4714281"/>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8421163" y="4702546"/>
            <a:ext cx="776428" cy="5126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749247"/>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3230103" y="4739493"/>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776758" y="4733560"/>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4358766" y="4723577"/>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4" name="Rectangle 13">
            <a:extLst>
              <a:ext uri="{FF2B5EF4-FFF2-40B4-BE49-F238E27FC236}">
                <a16:creationId xmlns:a16="http://schemas.microsoft.com/office/drawing/2014/main" id="{8ECF0284-5A30-30F3-B879-32B8A90B8477}"/>
              </a:ext>
            </a:extLst>
          </p:cNvPr>
          <p:cNvSpPr/>
          <p:nvPr/>
        </p:nvSpPr>
        <p:spPr>
          <a:xfrm>
            <a:off x="10029995" y="4737911"/>
            <a:ext cx="660651" cy="2209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15" name="Rectangle 14">
            <a:extLst>
              <a:ext uri="{FF2B5EF4-FFF2-40B4-BE49-F238E27FC236}">
                <a16:creationId xmlns:a16="http://schemas.microsoft.com/office/drawing/2014/main" id="{E21DBCBA-5028-911F-4D1E-9901449DB9A1}"/>
              </a:ext>
            </a:extLst>
          </p:cNvPr>
          <p:cNvSpPr/>
          <p:nvPr/>
        </p:nvSpPr>
        <p:spPr>
          <a:xfrm>
            <a:off x="10639194" y="4768258"/>
            <a:ext cx="577924" cy="17010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6" name="Rectangle 15">
            <a:extLst>
              <a:ext uri="{FF2B5EF4-FFF2-40B4-BE49-F238E27FC236}">
                <a16:creationId xmlns:a16="http://schemas.microsoft.com/office/drawing/2014/main" id="{29774451-1B67-C273-45A9-EF1AF443FFB1}"/>
              </a:ext>
            </a:extLst>
          </p:cNvPr>
          <p:cNvSpPr/>
          <p:nvPr/>
        </p:nvSpPr>
        <p:spPr>
          <a:xfrm>
            <a:off x="5348995" y="473232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5912203" y="4768258"/>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570791" y="4755070"/>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2002072" y="4755251"/>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11151906" y="4697860"/>
            <a:ext cx="717545" cy="32815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4461819" y="2628286"/>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916171" y="3221162"/>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 name="Oval 24">
            <a:extLst>
              <a:ext uri="{FF2B5EF4-FFF2-40B4-BE49-F238E27FC236}">
                <a16:creationId xmlns:a16="http://schemas.microsoft.com/office/drawing/2014/main" id="{78A3BC61-79C4-BB87-8BBD-A9615C11FB6B}"/>
              </a:ext>
            </a:extLst>
          </p:cNvPr>
          <p:cNvSpPr/>
          <p:nvPr/>
        </p:nvSpPr>
        <p:spPr>
          <a:xfrm>
            <a:off x="3410388" y="498681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8994D64-11F1-56C0-E227-41C5B248514D}"/>
              </a:ext>
            </a:extLst>
          </p:cNvPr>
          <p:cNvSpPr/>
          <p:nvPr/>
        </p:nvSpPr>
        <p:spPr>
          <a:xfrm>
            <a:off x="6939172" y="4783545"/>
            <a:ext cx="621192" cy="2777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11" name="Rectangle 10">
            <a:extLst>
              <a:ext uri="{FF2B5EF4-FFF2-40B4-BE49-F238E27FC236}">
                <a16:creationId xmlns:a16="http://schemas.microsoft.com/office/drawing/2014/main" id="{40CB49B8-AF81-E7D3-7863-B981397C1F84}"/>
              </a:ext>
            </a:extLst>
          </p:cNvPr>
          <p:cNvSpPr/>
          <p:nvPr/>
        </p:nvSpPr>
        <p:spPr>
          <a:xfrm>
            <a:off x="7501368" y="4958860"/>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1613102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FF06-9A94-9388-0B39-6AF1FEF2F6D4}"/>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BAD6AAD-9196-B16B-07D5-31060F270B27}"/>
              </a:ext>
            </a:extLst>
          </p:cNvPr>
          <p:cNvSpPr txBox="1">
            <a:spLocks/>
          </p:cNvSpPr>
          <p:nvPr/>
        </p:nvSpPr>
        <p:spPr>
          <a:xfrm>
            <a:off x="284206" y="6186695"/>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a:br>
            <a:r>
              <a:rPr lang="en-US" sz="800"/>
              <a:t>Base: All in Wales who experienced any potential cancer symptom (All: N=454; Betsi Cadwaladr: N=82; Hywel Dda: N=64; Swansea Bay: N=53; Cwm Taf Morgannwg: N=68; Aneurin Bevan: N=85; Cardiff and Vale: N=87)</a:t>
            </a:r>
            <a:br>
              <a:rPr lang="en-US" sz="800">
                <a:solidFill>
                  <a:srgbClr val="FF0000"/>
                </a:solidFill>
              </a:rPr>
            </a:br>
            <a:r>
              <a:rPr lang="en-GB" sz="800"/>
              <a:t>N.B Powys is not shown due to low base size</a:t>
            </a:r>
          </a:p>
        </p:txBody>
      </p:sp>
      <p:sp>
        <p:nvSpPr>
          <p:cNvPr id="7" name="Title 4">
            <a:extLst>
              <a:ext uri="{FF2B5EF4-FFF2-40B4-BE49-F238E27FC236}">
                <a16:creationId xmlns:a16="http://schemas.microsoft.com/office/drawing/2014/main" id="{144918E9-BFA3-5130-24B0-9E7EC9571196}"/>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This was also the case for those living in Cwm Taf Morgannwg, with 65% who said this</a:t>
            </a:r>
          </a:p>
        </p:txBody>
      </p:sp>
      <p:sp>
        <p:nvSpPr>
          <p:cNvPr id="19" name="Isosceles Triangle 18">
            <a:extLst>
              <a:ext uri="{FF2B5EF4-FFF2-40B4-BE49-F238E27FC236}">
                <a16:creationId xmlns:a16="http://schemas.microsoft.com/office/drawing/2014/main" id="{FDAE2E07-76DE-F055-3236-9D8AE0324DE8}"/>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B510B1A3-3546-EEE5-CEBB-F218578D493B}"/>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214177C9-A701-5CC4-5F88-C645C9FEB11A}"/>
              </a:ext>
            </a:extLst>
          </p:cNvPr>
          <p:cNvSpPr txBox="1"/>
          <p:nvPr/>
        </p:nvSpPr>
        <p:spPr>
          <a:xfrm>
            <a:off x="2165062" y="1554589"/>
            <a:ext cx="7742044" cy="584775"/>
          </a:xfrm>
          <a:prstGeom prst="rect">
            <a:avLst/>
          </a:prstGeom>
          <a:noFill/>
        </p:spPr>
        <p:txBody>
          <a:bodyPr wrap="square" rtlCol="0">
            <a:spAutoFit/>
          </a:bodyPr>
          <a:lstStyle/>
          <a:p>
            <a:pPr algn="ctr"/>
            <a:r>
              <a:rPr lang="en-US" sz="1600" b="1" spc="10"/>
              <a:t>Of those who experienced any potential cancer symptom and contacted their GP within 6 months</a:t>
            </a:r>
          </a:p>
        </p:txBody>
      </p:sp>
      <p:grpSp>
        <p:nvGrpSpPr>
          <p:cNvPr id="25" name="Group 24">
            <a:extLst>
              <a:ext uri="{FF2B5EF4-FFF2-40B4-BE49-F238E27FC236}">
                <a16:creationId xmlns:a16="http://schemas.microsoft.com/office/drawing/2014/main" id="{3384EFB4-91DB-0ED2-1712-61577D452985}"/>
              </a:ext>
            </a:extLst>
          </p:cNvPr>
          <p:cNvGrpSpPr/>
          <p:nvPr/>
        </p:nvGrpSpPr>
        <p:grpSpPr>
          <a:xfrm>
            <a:off x="410401" y="1583427"/>
            <a:ext cx="11595739" cy="4499757"/>
            <a:chOff x="541253" y="844389"/>
            <a:chExt cx="11219265" cy="3918112"/>
          </a:xfrm>
        </p:grpSpPr>
        <p:graphicFrame>
          <p:nvGraphicFramePr>
            <p:cNvPr id="26" name="Chart 25">
              <a:extLst>
                <a:ext uri="{FF2B5EF4-FFF2-40B4-BE49-F238E27FC236}">
                  <a16:creationId xmlns:a16="http://schemas.microsoft.com/office/drawing/2014/main" id="{18809D9A-EA01-5BE6-6CCE-DBBB54310887}"/>
                </a:ext>
              </a:extLst>
            </p:cNvPr>
            <p:cNvGraphicFramePr/>
            <p:nvPr>
              <p:extLst>
                <p:ext uri="{D42A27DB-BD31-4B8C-83A1-F6EECF244321}">
                  <p14:modId xmlns:p14="http://schemas.microsoft.com/office/powerpoint/2010/main" val="190269276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B90AE251-B7D9-194E-9178-421335B1709B}"/>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29" name="Oval 28">
            <a:extLst>
              <a:ext uri="{FF2B5EF4-FFF2-40B4-BE49-F238E27FC236}">
                <a16:creationId xmlns:a16="http://schemas.microsoft.com/office/drawing/2014/main" id="{7BD5D0AF-2D60-E479-5148-6B0C2E91E679}"/>
              </a:ext>
            </a:extLst>
          </p:cNvPr>
          <p:cNvSpPr/>
          <p:nvPr/>
        </p:nvSpPr>
        <p:spPr>
          <a:xfrm>
            <a:off x="2821840" y="48801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3EACB5B-8D92-D1EB-D024-0B6466BA3F8D}"/>
              </a:ext>
            </a:extLst>
          </p:cNvPr>
          <p:cNvSpPr/>
          <p:nvPr/>
        </p:nvSpPr>
        <p:spPr>
          <a:xfrm>
            <a:off x="4442944" y="48763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3E43773-B69F-9EB0-BCCB-B766245D29CA}"/>
              </a:ext>
            </a:extLst>
          </p:cNvPr>
          <p:cNvSpPr/>
          <p:nvPr/>
        </p:nvSpPr>
        <p:spPr>
          <a:xfrm>
            <a:off x="6007167" y="48801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AD4D16A-D758-C0F0-DFF4-9697D55C30DF}"/>
              </a:ext>
            </a:extLst>
          </p:cNvPr>
          <p:cNvSpPr/>
          <p:nvPr/>
        </p:nvSpPr>
        <p:spPr>
          <a:xfrm>
            <a:off x="7620135" y="48801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5D7EA53-E4E0-1D7A-C523-4447E39AF57F}"/>
              </a:ext>
            </a:extLst>
          </p:cNvPr>
          <p:cNvSpPr/>
          <p:nvPr/>
        </p:nvSpPr>
        <p:spPr>
          <a:xfrm>
            <a:off x="9184358" y="48801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611E287-EE11-3B05-717D-5B1A481F34E8}"/>
              </a:ext>
            </a:extLst>
          </p:cNvPr>
          <p:cNvSpPr/>
          <p:nvPr/>
        </p:nvSpPr>
        <p:spPr>
          <a:xfrm>
            <a:off x="10862344" y="488011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5FFFD2A-1C6C-10CC-E5DA-D1A809FD4E24}"/>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Tree>
    <p:extLst>
      <p:ext uri="{BB962C8B-B14F-4D97-AF65-F5344CB8AC3E}">
        <p14:creationId xmlns:p14="http://schemas.microsoft.com/office/powerpoint/2010/main" val="2818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a:br>
            <a:r>
              <a:rPr lang="en-US" sz="800"/>
              <a:t>Base: All in Wales who contacted their doctor (Any potential cancer symptom: N=301; Any potential non-specific cancer symptom: N=192; Any potential red-flag cancer symptom: N=133; Any potential lung-specific cancer symptom: N=79; Any potential oral cancer symptom: N=99)</a:t>
            </a:r>
            <a:br>
              <a:rPr lang="en-US" sz="800"/>
            </a:br>
            <a:r>
              <a:rPr lang="en-US" sz="80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3911055810"/>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154688"/>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Across all symptom types, a strong majority reported that they spoke to a healthcare professional within 2 weeks after contacting their GP, with at least a third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20766" y="2388003"/>
            <a:ext cx="231506" cy="26051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E05AD4E7-B7E0-505B-BB2E-3A86585567E4}"/>
              </a:ext>
            </a:extLst>
          </p:cNvPr>
          <p:cNvSpPr txBox="1"/>
          <p:nvPr/>
        </p:nvSpPr>
        <p:spPr>
          <a:xfrm>
            <a:off x="2590800"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86%</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84826" cy="26051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F2CA7055-1A84-BBD3-44FB-CD7C956CB673}"/>
              </a:ext>
            </a:extLst>
          </p:cNvPr>
          <p:cNvSpPr txBox="1"/>
          <p:nvPr/>
        </p:nvSpPr>
        <p:spPr>
          <a:xfrm>
            <a:off x="4651607"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87%</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70034"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extBox 31">
            <a:extLst>
              <a:ext uri="{FF2B5EF4-FFF2-40B4-BE49-F238E27FC236}">
                <a16:creationId xmlns:a16="http://schemas.microsoft.com/office/drawing/2014/main" id="{9A4C6C76-36C3-C036-4AD9-EFA298FF22C2}"/>
              </a:ext>
            </a:extLst>
          </p:cNvPr>
          <p:cNvSpPr txBox="1"/>
          <p:nvPr/>
        </p:nvSpPr>
        <p:spPr>
          <a:xfrm>
            <a:off x="6839654"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76%</a:t>
            </a:r>
            <a:endParaRPr lang="en-GB" sz="1100" b="1">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85%</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2" y="2388002"/>
            <a:ext cx="129985" cy="27013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81%</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46490" cy="24862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a:extLst>
              <a:ext uri="{FF2B5EF4-FFF2-40B4-BE49-F238E27FC236}">
                <a16:creationId xmlns:a16="http://schemas.microsoft.com/office/drawing/2014/main" id="{A313468C-A26A-E6FC-B8D7-2CB7D7B617F3}"/>
              </a:ext>
            </a:extLst>
          </p:cNvPr>
          <p:cNvSpPr txBox="1"/>
          <p:nvPr/>
        </p:nvSpPr>
        <p:spPr>
          <a:xfrm>
            <a:off x="11145582"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74%</a:t>
            </a:r>
            <a:endParaRPr lang="en-GB" sz="1100" b="1">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83%</a:t>
            </a:r>
          </a:p>
        </p:txBody>
      </p:sp>
      <p:sp>
        <p:nvSpPr>
          <p:cNvPr id="2" name="Oval 1">
            <a:extLst>
              <a:ext uri="{FF2B5EF4-FFF2-40B4-BE49-F238E27FC236}">
                <a16:creationId xmlns:a16="http://schemas.microsoft.com/office/drawing/2014/main" id="{9B20C9D1-E4A8-BFBA-1349-63AC7B77ED79}"/>
              </a:ext>
            </a:extLst>
          </p:cNvPr>
          <p:cNvSpPr/>
          <p:nvPr/>
        </p:nvSpPr>
        <p:spPr>
          <a:xfrm>
            <a:off x="9037403" y="56806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F79AE88F-AAE7-3B47-1F3F-6D7C489BCE94}"/>
              </a:ext>
            </a:extLst>
          </p:cNvPr>
          <p:cNvSpPr/>
          <p:nvPr/>
        </p:nvSpPr>
        <p:spPr>
          <a:xfrm>
            <a:off x="10929863" y="56786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117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143325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in Wales who continued to experience… any cancer symptom (N=231); Any non-specific cancer symptom (N=146); Any red-flag cancer symptom (N=91); Any lung-specific cancer symptom (N=56); Any oral cancer symptom (N=73)</a:t>
            </a:r>
          </a:p>
          <a:p>
            <a:r>
              <a:rPr lang="en-US" sz="800"/>
              <a:t>N.B. data does not add up to 100% as multiple symptoms were discussed </a:t>
            </a:r>
          </a:p>
          <a:p>
            <a:r>
              <a:rPr lang="en-US" sz="80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Close to half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a:t>If respondents went back to their GP after still experiencing symptom</a:t>
            </a:r>
          </a:p>
        </p:txBody>
      </p:sp>
      <p:graphicFrame>
        <p:nvGraphicFramePr>
          <p:cNvPr id="3" name="Chart 2">
            <a:extLst>
              <a:ext uri="{FF2B5EF4-FFF2-40B4-BE49-F238E27FC236}">
                <a16:creationId xmlns:a16="http://schemas.microsoft.com/office/drawing/2014/main" id="{A43E919E-C9C0-A3E5-9DE1-F82FBA48CC3D}"/>
              </a:ext>
            </a:extLst>
          </p:cNvPr>
          <p:cNvGraphicFramePr/>
          <p:nvPr>
            <p:extLst>
              <p:ext uri="{D42A27DB-BD31-4B8C-83A1-F6EECF244321}">
                <p14:modId xmlns:p14="http://schemas.microsoft.com/office/powerpoint/2010/main" val="973530492"/>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91BD52A5-01BF-4CF3-9164-3B28B1C1F0E7}"/>
              </a:ext>
            </a:extLst>
          </p:cNvPr>
          <p:cNvSpPr/>
          <p:nvPr/>
        </p:nvSpPr>
        <p:spPr>
          <a:xfrm>
            <a:off x="1104652" y="525901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6BF00CC5-D7B1-C7BF-59E1-544F755107AD}"/>
              </a:ext>
            </a:extLst>
          </p:cNvPr>
          <p:cNvSpPr/>
          <p:nvPr/>
        </p:nvSpPr>
        <p:spPr>
          <a:xfrm>
            <a:off x="1255727" y="444737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F81456D-B05D-E5E9-D04C-D45D864D87FF}"/>
              </a:ext>
            </a:extLst>
          </p:cNvPr>
          <p:cNvSpPr/>
          <p:nvPr/>
        </p:nvSpPr>
        <p:spPr>
          <a:xfrm>
            <a:off x="901388" y="382686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3270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7ACF5A4-0EAB-9DDC-5970-FD514D9F6D74}"/>
              </a:ext>
            </a:extLst>
          </p:cNvPr>
          <p:cNvSpPr txBox="1">
            <a:spLocks/>
          </p:cNvSpPr>
          <p:nvPr/>
        </p:nvSpPr>
        <p:spPr>
          <a:xfrm>
            <a:off x="295538" y="6339013"/>
            <a:ext cx="9697994" cy="4756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I2_rec1. After how long did you contact your GP surgery/practice again about the symptom? </a:t>
            </a:r>
          </a:p>
          <a:p>
            <a:r>
              <a:rPr lang="en-US" sz="800"/>
              <a:t>Base: Any still experiencing any cancer symptom (All: N=1,549; Males: N= 97; Females: N= 133; 30-49: N= 57; 50+: N= 150; ABC1: N=105; C2DE: N=126; C2DE 50+: N=84; Not C2DE 50+ N=147; Not living with a disability: N= 92; Living with a disability: N=136) </a:t>
            </a:r>
          </a:p>
        </p:txBody>
      </p:sp>
      <p:sp>
        <p:nvSpPr>
          <p:cNvPr id="7" name="Title 4">
            <a:extLst>
              <a:ext uri="{FF2B5EF4-FFF2-40B4-BE49-F238E27FC236}">
                <a16:creationId xmlns:a16="http://schemas.microsoft.com/office/drawing/2014/main" id="{62923F77-57E6-BD51-483E-795693287C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Older respondents, those from a lower social grade, and those with a disability more commonly reported that they recontacted their doctor</a:t>
            </a:r>
          </a:p>
        </p:txBody>
      </p:sp>
      <p:sp>
        <p:nvSpPr>
          <p:cNvPr id="8" name="TextBox 7">
            <a:extLst>
              <a:ext uri="{FF2B5EF4-FFF2-40B4-BE49-F238E27FC236}">
                <a16:creationId xmlns:a16="http://schemas.microsoft.com/office/drawing/2014/main" id="{A98D6234-C747-0832-264D-501A0FBB9511}"/>
              </a:ext>
            </a:extLst>
          </p:cNvPr>
          <p:cNvSpPr txBox="1"/>
          <p:nvPr/>
        </p:nvSpPr>
        <p:spPr>
          <a:xfrm>
            <a:off x="1354793" y="1557278"/>
            <a:ext cx="9113520" cy="338554"/>
          </a:xfrm>
          <a:prstGeom prst="rect">
            <a:avLst/>
          </a:prstGeom>
          <a:noFill/>
        </p:spPr>
        <p:txBody>
          <a:bodyPr wrap="square" rtlCol="0">
            <a:spAutoFit/>
          </a:bodyPr>
          <a:lstStyle/>
          <a:p>
            <a:pPr algn="ctr"/>
            <a:r>
              <a:rPr lang="en-US" sz="1600" b="1" spc="10"/>
              <a:t>If respondents went back to their GP after still experiencing any potential cancer symptom</a:t>
            </a:r>
          </a:p>
        </p:txBody>
      </p:sp>
      <p:sp>
        <p:nvSpPr>
          <p:cNvPr id="18" name="TextBox 17">
            <a:extLst>
              <a:ext uri="{FF2B5EF4-FFF2-40B4-BE49-F238E27FC236}">
                <a16:creationId xmlns:a16="http://schemas.microsoft.com/office/drawing/2014/main" id="{C561C8E5-7AA5-E2C9-983F-CB3E720338C8}"/>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a:t>Show statistically significant differences between subgroups</a:t>
            </a:r>
            <a:endParaRPr lang="en-GB" sz="1000"/>
          </a:p>
        </p:txBody>
      </p:sp>
      <p:sp>
        <p:nvSpPr>
          <p:cNvPr id="19" name="Isosceles Triangle 18">
            <a:extLst>
              <a:ext uri="{FF2B5EF4-FFF2-40B4-BE49-F238E27FC236}">
                <a16:creationId xmlns:a16="http://schemas.microsoft.com/office/drawing/2014/main" id="{D5281956-FB47-FA14-4F21-EA6530A1D786}"/>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7DF02E94-B56C-C9F3-7A45-A6D3615DB5F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9" name="Group 8">
            <a:extLst>
              <a:ext uri="{FF2B5EF4-FFF2-40B4-BE49-F238E27FC236}">
                <a16:creationId xmlns:a16="http://schemas.microsoft.com/office/drawing/2014/main" id="{10AD21CC-3B48-80CB-506F-FB7391AB7DEF}"/>
              </a:ext>
            </a:extLst>
          </p:cNvPr>
          <p:cNvGrpSpPr/>
          <p:nvPr/>
        </p:nvGrpSpPr>
        <p:grpSpPr>
          <a:xfrm>
            <a:off x="339779" y="1606605"/>
            <a:ext cx="11595739" cy="4499757"/>
            <a:chOff x="541253" y="844389"/>
            <a:chExt cx="11219265" cy="3918112"/>
          </a:xfrm>
        </p:grpSpPr>
        <p:graphicFrame>
          <p:nvGraphicFramePr>
            <p:cNvPr id="10" name="Chart 9">
              <a:extLst>
                <a:ext uri="{FF2B5EF4-FFF2-40B4-BE49-F238E27FC236}">
                  <a16:creationId xmlns:a16="http://schemas.microsoft.com/office/drawing/2014/main" id="{9272B0C6-77D1-AEC3-B226-193BC019487E}"/>
                </a:ext>
              </a:extLst>
            </p:cNvPr>
            <p:cNvGraphicFramePr/>
            <p:nvPr>
              <p:extLst>
                <p:ext uri="{D42A27DB-BD31-4B8C-83A1-F6EECF244321}">
                  <p14:modId xmlns:p14="http://schemas.microsoft.com/office/powerpoint/2010/main" val="179237542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A0950CCA-38C9-9ED4-EB01-A0F51525D51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2" name="Rectangle 11">
            <a:extLst>
              <a:ext uri="{FF2B5EF4-FFF2-40B4-BE49-F238E27FC236}">
                <a16:creationId xmlns:a16="http://schemas.microsoft.com/office/drawing/2014/main" id="{1F3ED582-7FFC-6515-3CAE-844A7F02402D}"/>
              </a:ext>
            </a:extLst>
          </p:cNvPr>
          <p:cNvSpPr/>
          <p:nvPr/>
        </p:nvSpPr>
        <p:spPr>
          <a:xfrm>
            <a:off x="10820830" y="466731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3" name="Rectangle 12">
            <a:extLst>
              <a:ext uri="{FF2B5EF4-FFF2-40B4-BE49-F238E27FC236}">
                <a16:creationId xmlns:a16="http://schemas.microsoft.com/office/drawing/2014/main" id="{FD2D62E7-7A5C-7A94-CCF2-E07370C06ACF}"/>
              </a:ext>
            </a:extLst>
          </p:cNvPr>
          <p:cNvSpPr/>
          <p:nvPr/>
        </p:nvSpPr>
        <p:spPr>
          <a:xfrm>
            <a:off x="10086147" y="4659213"/>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4" name="Rectangle 13">
            <a:extLst>
              <a:ext uri="{FF2B5EF4-FFF2-40B4-BE49-F238E27FC236}">
                <a16:creationId xmlns:a16="http://schemas.microsoft.com/office/drawing/2014/main" id="{98808E94-166B-633A-7B1C-39B4C9B844B2}"/>
              </a:ext>
            </a:extLst>
          </p:cNvPr>
          <p:cNvSpPr/>
          <p:nvPr/>
        </p:nvSpPr>
        <p:spPr>
          <a:xfrm>
            <a:off x="295538" y="4663323"/>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6" name="Rectangle 15">
            <a:extLst>
              <a:ext uri="{FF2B5EF4-FFF2-40B4-BE49-F238E27FC236}">
                <a16:creationId xmlns:a16="http://schemas.microsoft.com/office/drawing/2014/main" id="{71D99E3D-D455-E246-A17E-C9536DD78ED3}"/>
              </a:ext>
            </a:extLst>
          </p:cNvPr>
          <p:cNvSpPr/>
          <p:nvPr/>
        </p:nvSpPr>
        <p:spPr>
          <a:xfrm>
            <a:off x="4032898" y="4648806"/>
            <a:ext cx="582001" cy="16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17" name="Rectangle 16">
            <a:extLst>
              <a:ext uri="{FF2B5EF4-FFF2-40B4-BE49-F238E27FC236}">
                <a16:creationId xmlns:a16="http://schemas.microsoft.com/office/drawing/2014/main" id="{C62730A4-26C1-EA9B-3837-5511C10195EA}"/>
              </a:ext>
            </a:extLst>
          </p:cNvPr>
          <p:cNvSpPr/>
          <p:nvPr/>
        </p:nvSpPr>
        <p:spPr>
          <a:xfrm>
            <a:off x="4862122" y="4648806"/>
            <a:ext cx="449664" cy="146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23" name="Rectangle 22">
            <a:extLst>
              <a:ext uri="{FF2B5EF4-FFF2-40B4-BE49-F238E27FC236}">
                <a16:creationId xmlns:a16="http://schemas.microsoft.com/office/drawing/2014/main" id="{83F94A7F-9CA4-10F2-7279-2F812C1BC27B}"/>
              </a:ext>
            </a:extLst>
          </p:cNvPr>
          <p:cNvSpPr/>
          <p:nvPr/>
        </p:nvSpPr>
        <p:spPr>
          <a:xfrm>
            <a:off x="6110488" y="4642410"/>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4" name="Rectangle 23">
            <a:extLst>
              <a:ext uri="{FF2B5EF4-FFF2-40B4-BE49-F238E27FC236}">
                <a16:creationId xmlns:a16="http://schemas.microsoft.com/office/drawing/2014/main" id="{1BD61722-9A0F-586F-F880-6C91B982A6B4}"/>
              </a:ext>
            </a:extLst>
          </p:cNvPr>
          <p:cNvSpPr/>
          <p:nvPr/>
        </p:nvSpPr>
        <p:spPr>
          <a:xfrm>
            <a:off x="6804706" y="467395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5" name="Rectangle 24">
            <a:extLst>
              <a:ext uri="{FF2B5EF4-FFF2-40B4-BE49-F238E27FC236}">
                <a16:creationId xmlns:a16="http://schemas.microsoft.com/office/drawing/2014/main" id="{40B86920-FD4E-D258-7E6E-4A556DF75DD5}"/>
              </a:ext>
            </a:extLst>
          </p:cNvPr>
          <p:cNvSpPr/>
          <p:nvPr/>
        </p:nvSpPr>
        <p:spPr>
          <a:xfrm>
            <a:off x="1905075" y="4642410"/>
            <a:ext cx="543616" cy="155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6" name="Rectangle 25">
            <a:extLst>
              <a:ext uri="{FF2B5EF4-FFF2-40B4-BE49-F238E27FC236}">
                <a16:creationId xmlns:a16="http://schemas.microsoft.com/office/drawing/2014/main" id="{919ED4DF-B74C-A82E-EF54-74325F7F8B55}"/>
              </a:ext>
            </a:extLst>
          </p:cNvPr>
          <p:cNvSpPr/>
          <p:nvPr/>
        </p:nvSpPr>
        <p:spPr>
          <a:xfrm>
            <a:off x="2554871" y="4642410"/>
            <a:ext cx="788044" cy="145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0" name="Rectangle 29">
            <a:extLst>
              <a:ext uri="{FF2B5EF4-FFF2-40B4-BE49-F238E27FC236}">
                <a16:creationId xmlns:a16="http://schemas.microsoft.com/office/drawing/2014/main" id="{7E5A5A9F-3ADB-4A08-24F3-41242114E4DB}"/>
              </a:ext>
            </a:extLst>
          </p:cNvPr>
          <p:cNvSpPr/>
          <p:nvPr/>
        </p:nvSpPr>
        <p:spPr>
          <a:xfrm>
            <a:off x="8208688" y="477715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31" name="Oval 30">
            <a:extLst>
              <a:ext uri="{FF2B5EF4-FFF2-40B4-BE49-F238E27FC236}">
                <a16:creationId xmlns:a16="http://schemas.microsoft.com/office/drawing/2014/main" id="{4626F619-9925-1043-CB26-EFDA67FB5CAC}"/>
              </a:ext>
            </a:extLst>
          </p:cNvPr>
          <p:cNvSpPr/>
          <p:nvPr/>
        </p:nvSpPr>
        <p:spPr>
          <a:xfrm>
            <a:off x="2063119" y="490693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3F1C31B-7E55-926A-2721-78783C2DB779}"/>
              </a:ext>
            </a:extLst>
          </p:cNvPr>
          <p:cNvSpPr/>
          <p:nvPr/>
        </p:nvSpPr>
        <p:spPr>
          <a:xfrm>
            <a:off x="4178499" y="494757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816C7F8-BAE9-A895-5B1F-D6A39DD171D4}"/>
              </a:ext>
            </a:extLst>
          </p:cNvPr>
          <p:cNvSpPr/>
          <p:nvPr/>
        </p:nvSpPr>
        <p:spPr>
          <a:xfrm>
            <a:off x="10354549" y="51665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983DDEE-5E9E-5FD0-4D91-9D126BA43CE4}"/>
              </a:ext>
            </a:extLst>
          </p:cNvPr>
          <p:cNvSpPr/>
          <p:nvPr/>
        </p:nvSpPr>
        <p:spPr>
          <a:xfrm>
            <a:off x="8368670" y="508178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567367B8-DA3C-23C2-0704-7B638DAFABB4}"/>
              </a:ext>
            </a:extLst>
          </p:cNvPr>
          <p:cNvSpPr>
            <a:spLocks noChangeAspect="1"/>
          </p:cNvSpPr>
          <p:nvPr/>
        </p:nvSpPr>
        <p:spPr>
          <a:xfrm rot="10800000">
            <a:off x="10465484" y="30967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6" name="Isosceles Triangle 55">
            <a:extLst>
              <a:ext uri="{FF2B5EF4-FFF2-40B4-BE49-F238E27FC236}">
                <a16:creationId xmlns:a16="http://schemas.microsoft.com/office/drawing/2014/main" id="{6126A9AB-B481-22A1-AEBB-CD6B56B3B8B8}"/>
              </a:ext>
            </a:extLst>
          </p:cNvPr>
          <p:cNvSpPr>
            <a:spLocks noChangeAspect="1"/>
          </p:cNvSpPr>
          <p:nvPr/>
        </p:nvSpPr>
        <p:spPr>
          <a:xfrm>
            <a:off x="11130485" y="26956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7" name="Isosceles Triangle 56">
            <a:extLst>
              <a:ext uri="{FF2B5EF4-FFF2-40B4-BE49-F238E27FC236}">
                <a16:creationId xmlns:a16="http://schemas.microsoft.com/office/drawing/2014/main" id="{200C4B01-5F61-B544-A191-29102B5984B1}"/>
              </a:ext>
            </a:extLst>
          </p:cNvPr>
          <p:cNvSpPr>
            <a:spLocks noChangeAspect="1"/>
          </p:cNvSpPr>
          <p:nvPr/>
        </p:nvSpPr>
        <p:spPr>
          <a:xfrm>
            <a:off x="8399503" y="259660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8" name="Isosceles Triangle 57">
            <a:extLst>
              <a:ext uri="{FF2B5EF4-FFF2-40B4-BE49-F238E27FC236}">
                <a16:creationId xmlns:a16="http://schemas.microsoft.com/office/drawing/2014/main" id="{447A068D-6A61-3457-02E0-5F488CA3A056}"/>
              </a:ext>
            </a:extLst>
          </p:cNvPr>
          <p:cNvSpPr>
            <a:spLocks noChangeAspect="1"/>
          </p:cNvSpPr>
          <p:nvPr/>
        </p:nvSpPr>
        <p:spPr>
          <a:xfrm>
            <a:off x="6973766" y="26317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9" name="Isosceles Triangle 58">
            <a:extLst>
              <a:ext uri="{FF2B5EF4-FFF2-40B4-BE49-F238E27FC236}">
                <a16:creationId xmlns:a16="http://schemas.microsoft.com/office/drawing/2014/main" id="{68B6DEDD-5349-6465-DAF1-C8B2A5B3F53E}"/>
              </a:ext>
            </a:extLst>
          </p:cNvPr>
          <p:cNvSpPr>
            <a:spLocks noChangeAspect="1"/>
          </p:cNvSpPr>
          <p:nvPr/>
        </p:nvSpPr>
        <p:spPr>
          <a:xfrm rot="10800000">
            <a:off x="6254899" y="316457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0" name="Isosceles Triangle 59">
            <a:extLst>
              <a:ext uri="{FF2B5EF4-FFF2-40B4-BE49-F238E27FC236}">
                <a16:creationId xmlns:a16="http://schemas.microsoft.com/office/drawing/2014/main" id="{A0486522-3812-C503-36D3-01F36BD92237}"/>
              </a:ext>
            </a:extLst>
          </p:cNvPr>
          <p:cNvSpPr>
            <a:spLocks noChangeAspect="1"/>
          </p:cNvSpPr>
          <p:nvPr/>
        </p:nvSpPr>
        <p:spPr>
          <a:xfrm rot="10800000">
            <a:off x="4194535" y="321667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5" name="Isosceles Triangle 64">
            <a:extLst>
              <a:ext uri="{FF2B5EF4-FFF2-40B4-BE49-F238E27FC236}">
                <a16:creationId xmlns:a16="http://schemas.microsoft.com/office/drawing/2014/main" id="{4B2DB4B4-8A1A-A6E4-39F4-A194A4915ABC}"/>
              </a:ext>
            </a:extLst>
          </p:cNvPr>
          <p:cNvSpPr>
            <a:spLocks noChangeAspect="1"/>
          </p:cNvSpPr>
          <p:nvPr/>
        </p:nvSpPr>
        <p:spPr>
          <a:xfrm>
            <a:off x="4911932" y="28205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Rectangle 2">
            <a:extLst>
              <a:ext uri="{FF2B5EF4-FFF2-40B4-BE49-F238E27FC236}">
                <a16:creationId xmlns:a16="http://schemas.microsoft.com/office/drawing/2014/main" id="{95978E4B-1D8C-68E6-5235-20C68C7226B9}"/>
              </a:ext>
            </a:extLst>
          </p:cNvPr>
          <p:cNvSpPr/>
          <p:nvPr/>
        </p:nvSpPr>
        <p:spPr>
          <a:xfrm>
            <a:off x="8943371" y="4846045"/>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
        <p:nvSpPr>
          <p:cNvPr id="4" name="Isosceles Triangle 3">
            <a:extLst>
              <a:ext uri="{FF2B5EF4-FFF2-40B4-BE49-F238E27FC236}">
                <a16:creationId xmlns:a16="http://schemas.microsoft.com/office/drawing/2014/main" id="{BE279AEB-88A5-8ACD-5748-A8BDCDC96608}"/>
              </a:ext>
            </a:extLst>
          </p:cNvPr>
          <p:cNvSpPr>
            <a:spLocks noChangeAspect="1"/>
          </p:cNvSpPr>
          <p:nvPr/>
        </p:nvSpPr>
        <p:spPr>
          <a:xfrm rot="10800000">
            <a:off x="9076309" y="308591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312247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At an overall level, just 1 in 10 recontacted their doctor within a week</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in Wales who continued to experience… any cancer symptom (N=231); Any non-specific cancer symptom (N=146); Any red-flag cancer symptom (N=91); Any lung-specific cancer symptom (N=56); Any oral cancer symptom (N=73)</a:t>
            </a:r>
          </a:p>
          <a:p>
            <a:r>
              <a:rPr lang="en-US" sz="800"/>
              <a:t>N.B. data does not add up to 100% as multiple symptoms were discussed </a:t>
            </a:r>
          </a:p>
          <a:p>
            <a:r>
              <a:rPr lang="en-US" sz="80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3519375687"/>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3BD131C3-A0BF-55B9-2826-70BE080E2DB2}"/>
              </a:ext>
            </a:extLst>
          </p:cNvPr>
          <p:cNvSpPr/>
          <p:nvPr/>
        </p:nvSpPr>
        <p:spPr>
          <a:xfrm>
            <a:off x="10992074" y="463787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E471C579-5296-B1C4-E1CE-5D43F1600AD8}"/>
              </a:ext>
            </a:extLst>
          </p:cNvPr>
          <p:cNvSpPr/>
          <p:nvPr/>
        </p:nvSpPr>
        <p:spPr>
          <a:xfrm>
            <a:off x="10992073" y="410382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26BC2AEF-E404-6FAD-7192-DC0C910D9991}"/>
              </a:ext>
            </a:extLst>
          </p:cNvPr>
          <p:cNvSpPr/>
          <p:nvPr/>
        </p:nvSpPr>
        <p:spPr>
          <a:xfrm>
            <a:off x="10992072" y="360720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2724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808561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half of adults tried to contact their GP about any symptoms in the last 12 months. Of this group, 8 in 10 were able to make an appointment, with most stating this was with a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F1. In the last 12 months, have you tried to contact your GP surgery/practice about any symptoms or health concerns that you had? Base: All in Wales (N=1,000) </a:t>
            </a:r>
          </a:p>
          <a:p>
            <a:r>
              <a:rPr lang="en-US" sz="800"/>
              <a:t>F2. Were you able to make an appointment? Base:  All in Wales who tried to contact GP in last 12 months (N=558)</a:t>
            </a:r>
          </a:p>
          <a:p>
            <a:r>
              <a:rPr lang="en-US" sz="800"/>
              <a:t>F4. Which healthcare professional did you discuss your symptom or health concern with at your GP surgery/practice? Base:  All in Wales who made an appointment with GP (N=455)</a:t>
            </a:r>
          </a:p>
          <a:p>
            <a:endParaRPr lang="en-US" sz="80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480748"/>
            <a:ext cx="7742044" cy="338554"/>
          </a:xfrm>
          <a:prstGeom prst="rect">
            <a:avLst/>
          </a:prstGeom>
          <a:noFill/>
        </p:spPr>
        <p:txBody>
          <a:bodyPr wrap="square" rtlCol="0">
            <a:spAutoFit/>
          </a:bodyPr>
          <a:lstStyle/>
          <a:p>
            <a:pPr algn="ctr"/>
            <a:r>
              <a:rPr lang="en-US" sz="1600" b="1" spc="1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1046368078"/>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475245" y="2496000"/>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475244" y="4381507"/>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765544" y="2727880"/>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55%</a:t>
            </a:r>
          </a:p>
          <a:p>
            <a:pPr algn="ctr"/>
            <a:endParaRPr lang="en-GB" sz="800">
              <a:latin typeface="Arial Black" panose="020B0A04020102020204" pitchFamily="34" charset="0"/>
            </a:endParaRPr>
          </a:p>
          <a:p>
            <a:pPr algn="ctr"/>
            <a:r>
              <a:rPr lang="en-GB" sz="120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765544" y="4445326"/>
            <a:ext cx="2402958" cy="1384995"/>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81%</a:t>
            </a:r>
          </a:p>
          <a:p>
            <a:pPr algn="ctr"/>
            <a:endParaRPr lang="en-GB" sz="800">
              <a:latin typeface="Arial Black" panose="020B0A04020102020204" pitchFamily="34" charset="0"/>
            </a:endParaRPr>
          </a:p>
          <a:p>
            <a:pPr algn="ctr"/>
            <a:r>
              <a:rPr lang="en-GB" sz="120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Just under half contacted the GP practice only once to make an appointment, although 50%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F3. How many times did you contact the GP surgery/practice to make an appointment? </a:t>
            </a:r>
          </a:p>
          <a:p>
            <a:r>
              <a:rPr lang="en-US" sz="800"/>
              <a:t>Base: All in Wales who did/did not make an appointment with GP after trying (N=555); all in Wales who made an appointment (N=455); all in Wales who did not make an appointment (N=100)</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2351695574"/>
              </p:ext>
            </p:extLst>
          </p:nvPr>
        </p:nvGraphicFramePr>
        <p:xfrm>
          <a:off x="634913" y="1741094"/>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03825" y="1486752"/>
            <a:ext cx="7742044" cy="338554"/>
          </a:xfrm>
          <a:prstGeom prst="rect">
            <a:avLst/>
          </a:prstGeom>
          <a:noFill/>
        </p:spPr>
        <p:txBody>
          <a:bodyPr wrap="square" rtlCol="0">
            <a:spAutoFit/>
          </a:bodyPr>
          <a:lstStyle/>
          <a:p>
            <a:pPr algn="ctr"/>
            <a:r>
              <a:rPr lang="en-US" sz="1600" b="1" spc="10"/>
              <a:t>How many times GP practice was contacted</a:t>
            </a:r>
          </a:p>
        </p:txBody>
      </p:sp>
      <p:sp>
        <p:nvSpPr>
          <p:cNvPr id="27" name="TextBox 26">
            <a:extLst>
              <a:ext uri="{FF2B5EF4-FFF2-40B4-BE49-F238E27FC236}">
                <a16:creationId xmlns:a16="http://schemas.microsoft.com/office/drawing/2014/main" id="{6C50B9CA-1528-D7D4-49CA-2DB9C1FB11B4}"/>
              </a:ext>
            </a:extLst>
          </p:cNvPr>
          <p:cNvSpPr txBox="1"/>
          <p:nvPr/>
        </p:nvSpPr>
        <p:spPr>
          <a:xfrm>
            <a:off x="6186527" y="3512385"/>
            <a:ext cx="2338264" cy="954107"/>
          </a:xfrm>
          <a:prstGeom prst="rect">
            <a:avLst/>
          </a:prstGeom>
          <a:noFill/>
        </p:spPr>
        <p:txBody>
          <a:bodyPr wrap="square" rtlCol="0">
            <a:spAutoFit/>
          </a:bodyPr>
          <a:lstStyle/>
          <a:p>
            <a:pPr algn="ctr"/>
            <a:r>
              <a:rPr lang="en-GB" sz="3200" b="1" spc="10">
                <a:solidFill>
                  <a:schemeClr val="accent1"/>
                </a:solidFill>
              </a:rPr>
              <a:t>81% </a:t>
            </a:r>
          </a:p>
          <a:p>
            <a:pPr algn="ctr"/>
            <a:r>
              <a:rPr lang="en-GB" sz="1400" b="1" spc="10"/>
              <a:t>Made an appointment</a:t>
            </a:r>
            <a:br>
              <a:rPr lang="en-GB" sz="1000" b="1" spc="10"/>
            </a:br>
            <a:endParaRPr lang="en-GB" sz="1000" i="1" spc="1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6234584" y="4466492"/>
            <a:ext cx="2216888" cy="1231106"/>
          </a:xfrm>
          <a:prstGeom prst="rect">
            <a:avLst/>
          </a:prstGeom>
          <a:noFill/>
        </p:spPr>
        <p:txBody>
          <a:bodyPr wrap="square" rtlCol="0">
            <a:spAutoFit/>
          </a:bodyPr>
          <a:lstStyle/>
          <a:p>
            <a:pPr algn="ctr"/>
            <a:r>
              <a:rPr lang="en-GB" sz="1400" b="1" spc="10"/>
              <a:t>Of those who didn’t make an appointment…</a:t>
            </a:r>
          </a:p>
          <a:p>
            <a:pPr algn="ctr"/>
            <a:r>
              <a:rPr lang="en-GB" sz="3200" b="1" spc="10">
                <a:solidFill>
                  <a:schemeClr val="accent2"/>
                </a:solidFill>
              </a:rPr>
              <a:t>76%</a:t>
            </a:r>
            <a:r>
              <a:rPr lang="en-GB" sz="3200" b="1" spc="10">
                <a:solidFill>
                  <a:schemeClr val="accent1"/>
                </a:solidFill>
              </a:rPr>
              <a:t> </a:t>
            </a:r>
          </a:p>
          <a:p>
            <a:pPr algn="ctr"/>
            <a:r>
              <a:rPr lang="en-GB" sz="1400" b="1" spc="1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6077438" y="4360717"/>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Rectangle: Rounded Corners 8">
            <a:extLst>
              <a:ext uri="{FF2B5EF4-FFF2-40B4-BE49-F238E27FC236}">
                <a16:creationId xmlns:a16="http://schemas.microsoft.com/office/drawing/2014/main" id="{58EBD018-714A-713C-4D7D-03DA48DECFCF}"/>
              </a:ext>
            </a:extLst>
          </p:cNvPr>
          <p:cNvSpPr/>
          <p:nvPr/>
        </p:nvSpPr>
        <p:spPr>
          <a:xfrm>
            <a:off x="8916993" y="1983919"/>
            <a:ext cx="2457752" cy="145765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aged 18-29 (52%) and 30-49 (60%) were more likely than 50+ (45%) to report contacting more than once.</a:t>
            </a:r>
          </a:p>
        </p:txBody>
      </p:sp>
      <p:sp>
        <p:nvSpPr>
          <p:cNvPr id="7" name="Rectangle: Rounded Corners 6">
            <a:extLst>
              <a:ext uri="{FF2B5EF4-FFF2-40B4-BE49-F238E27FC236}">
                <a16:creationId xmlns:a16="http://schemas.microsoft.com/office/drawing/2014/main" id="{22C89CE2-05C9-CB23-3165-C5CC034D1D6A}"/>
              </a:ext>
            </a:extLst>
          </p:cNvPr>
          <p:cNvSpPr/>
          <p:nvPr/>
        </p:nvSpPr>
        <p:spPr>
          <a:xfrm>
            <a:off x="8967486" y="3600182"/>
            <a:ext cx="2457752" cy="179703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living in the most deprived deciles more commonly reported calling more than once (68%) compared to those in the least deprived deciles (44%). There was no differenced when looking at urban and rural status. </a:t>
            </a:r>
          </a:p>
        </p:txBody>
      </p:sp>
    </p:spTree>
    <p:extLst>
      <p:ext uri="{BB962C8B-B14F-4D97-AF65-F5344CB8AC3E}">
        <p14:creationId xmlns:p14="http://schemas.microsoft.com/office/powerpoint/2010/main" val="3925517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Lack of available appointments was the most common reason for not making an appointment, cited by nearly half, followed by not being able to get through on the phone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F5. You said that you tried to contact your GP surgery/practice in the last 12 months but were unable to make an appointment. Which of the following BEST describes why you were unable to make an appointment?</a:t>
            </a:r>
          </a:p>
          <a:p>
            <a:r>
              <a:rPr lang="en-US" sz="800"/>
              <a:t>Base: All in Wales who tried but did not make an appointment (N=100)</a:t>
            </a:r>
          </a:p>
        </p:txBody>
      </p:sp>
      <p:sp>
        <p:nvSpPr>
          <p:cNvPr id="4" name="TextBox 3">
            <a:extLst>
              <a:ext uri="{FF2B5EF4-FFF2-40B4-BE49-F238E27FC236}">
                <a16:creationId xmlns:a16="http://schemas.microsoft.com/office/drawing/2014/main" id="{303C628C-70AC-3045-A299-4EE4A27C807E}"/>
              </a:ext>
            </a:extLst>
          </p:cNvPr>
          <p:cNvSpPr txBox="1"/>
          <p:nvPr/>
        </p:nvSpPr>
        <p:spPr>
          <a:xfrm>
            <a:off x="2224978" y="1363397"/>
            <a:ext cx="7742044" cy="338554"/>
          </a:xfrm>
          <a:prstGeom prst="rect">
            <a:avLst/>
          </a:prstGeom>
          <a:noFill/>
        </p:spPr>
        <p:txBody>
          <a:bodyPr wrap="square" rtlCol="0">
            <a:spAutoFit/>
          </a:bodyPr>
          <a:lstStyle/>
          <a:p>
            <a:pPr algn="ctr"/>
            <a:r>
              <a:rPr lang="en-US" sz="1600" b="1" spc="1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3330807169"/>
              </p:ext>
            </p:extLst>
          </p:nvPr>
        </p:nvGraphicFramePr>
        <p:xfrm>
          <a:off x="1850413" y="1667998"/>
          <a:ext cx="7628661" cy="4746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1970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Although respondents were most likely to take no further action after being unable to make an appointment, of those who did, the most common action was to look for information online or speak to a friend or family member</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005"/>
            <a:ext cx="10761077" cy="2061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F6. You said that you tried to contact your GP surgery/practice in the last 12 months but were unable to make an appointment. Which of the following, if any, did you do next?</a:t>
            </a:r>
          </a:p>
          <a:p>
            <a:r>
              <a:rPr lang="en-US" sz="800"/>
              <a:t>Base: All in Wales who tried but did not make an appointment (N=100)</a:t>
            </a:r>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2240353839"/>
              </p:ext>
            </p:extLst>
          </p:nvPr>
        </p:nvGraphicFramePr>
        <p:xfrm>
          <a:off x="1314381" y="1661485"/>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7" y="1492208"/>
            <a:ext cx="7742044" cy="338554"/>
          </a:xfrm>
          <a:prstGeom prst="rect">
            <a:avLst/>
          </a:prstGeom>
          <a:noFill/>
        </p:spPr>
        <p:txBody>
          <a:bodyPr wrap="square" rtlCol="0">
            <a:spAutoFit/>
          </a:bodyPr>
          <a:lstStyle/>
          <a:p>
            <a:pPr algn="ctr"/>
            <a:r>
              <a:rPr lang="en-US" sz="1600" b="1" spc="10"/>
              <a:t>Action after not making an appointment</a:t>
            </a:r>
          </a:p>
        </p:txBody>
      </p:sp>
    </p:spTree>
    <p:extLst>
      <p:ext uri="{BB962C8B-B14F-4D97-AF65-F5344CB8AC3E}">
        <p14:creationId xmlns:p14="http://schemas.microsoft.com/office/powerpoint/2010/main" val="284303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0524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D2. How much, if at all, did the following play a role in your decision?  Please select one answer for each statement.</a:t>
            </a:r>
          </a:p>
          <a:p>
            <a:r>
              <a:rPr lang="en-US" sz="800"/>
              <a:t>Base: All in Wales who have discussed a symptom/health concern with HCP (N=577)</a:t>
            </a:r>
          </a:p>
          <a:p>
            <a:r>
              <a:rPr lang="en-US" sz="800"/>
              <a:t>* Chart excludes DK, PNTS</a:t>
            </a:r>
            <a:br>
              <a:rPr lang="en-US" sz="800"/>
            </a:br>
            <a:endParaRPr lang="en-GB" sz="80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Only three in ten were influenced to talk to a healthcare professional because they thought their symptom could be a sign of cancer while most stated it was because a symptom was worsening</a:t>
            </a:r>
          </a:p>
        </p:txBody>
      </p:sp>
      <p:sp>
        <p:nvSpPr>
          <p:cNvPr id="8" name="TextBox 7">
            <a:extLst>
              <a:ext uri="{FF2B5EF4-FFF2-40B4-BE49-F238E27FC236}">
                <a16:creationId xmlns:a16="http://schemas.microsoft.com/office/drawing/2014/main" id="{8384E4FD-CA25-465B-30CA-CCD8A3410798}"/>
              </a:ext>
            </a:extLst>
          </p:cNvPr>
          <p:cNvSpPr txBox="1"/>
          <p:nvPr/>
        </p:nvSpPr>
        <p:spPr>
          <a:xfrm>
            <a:off x="682179" y="1657876"/>
            <a:ext cx="7223584" cy="584775"/>
          </a:xfrm>
          <a:prstGeom prst="rect">
            <a:avLst/>
          </a:prstGeom>
          <a:noFill/>
        </p:spPr>
        <p:txBody>
          <a:bodyPr wrap="square" rtlCol="0">
            <a:spAutoFit/>
          </a:bodyPr>
          <a:lstStyle/>
          <a:p>
            <a:pPr algn="ctr"/>
            <a:r>
              <a:rPr lang="en-US" sz="1600" b="1" spc="1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2989909536"/>
              </p:ext>
            </p:extLst>
          </p:nvPr>
        </p:nvGraphicFramePr>
        <p:xfrm>
          <a:off x="273427" y="2307736"/>
          <a:ext cx="7722110" cy="4059298"/>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097F1484-9F18-4516-A0F2-C9B04B189B04}"/>
              </a:ext>
            </a:extLst>
          </p:cNvPr>
          <p:cNvSpPr/>
          <p:nvPr/>
        </p:nvSpPr>
        <p:spPr>
          <a:xfrm>
            <a:off x="8315539" y="2433499"/>
            <a:ext cx="1464565"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4.69</a:t>
            </a:r>
          </a:p>
          <a:p>
            <a:pPr algn="ctr"/>
            <a:r>
              <a:rPr lang="en-GB" sz="1200">
                <a:solidFill>
                  <a:schemeClr val="tx1">
                    <a:lumMod val="50000"/>
                  </a:schemeClr>
                </a:solidFill>
              </a:rPr>
              <a:t>30-49: </a:t>
            </a:r>
            <a:r>
              <a:rPr lang="en-GB" sz="1200" b="1">
                <a:solidFill>
                  <a:schemeClr val="accent1"/>
                </a:solidFill>
              </a:rPr>
              <a:t>4.84</a:t>
            </a:r>
          </a:p>
          <a:p>
            <a:pPr algn="ctr"/>
            <a:r>
              <a:rPr lang="en-GB" sz="1200">
                <a:solidFill>
                  <a:schemeClr val="tx1">
                    <a:lumMod val="50000"/>
                  </a:schemeClr>
                </a:solidFill>
              </a:rPr>
              <a:t>50+: </a:t>
            </a:r>
            <a:r>
              <a:rPr lang="en-GB" sz="1200" b="1">
                <a:solidFill>
                  <a:schemeClr val="accent1"/>
                </a:solidFill>
              </a:rPr>
              <a:t>4.45</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4.41</a:t>
            </a:r>
          </a:p>
          <a:p>
            <a:pPr algn="ctr"/>
            <a:r>
              <a:rPr lang="en-GB" sz="1200">
                <a:solidFill>
                  <a:schemeClr val="tx1">
                    <a:lumMod val="50000"/>
                  </a:schemeClr>
                </a:solidFill>
              </a:rPr>
              <a:t>Female: </a:t>
            </a:r>
            <a:r>
              <a:rPr lang="en-GB" sz="1200" b="1">
                <a:solidFill>
                  <a:schemeClr val="accent1"/>
                </a:solidFill>
              </a:rPr>
              <a:t>4.74</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4.51</a:t>
            </a:r>
          </a:p>
          <a:p>
            <a:pPr algn="ctr"/>
            <a:r>
              <a:rPr lang="en-GB" sz="1200">
                <a:solidFill>
                  <a:schemeClr val="tx1">
                    <a:lumMod val="50000"/>
                  </a:schemeClr>
                </a:solidFill>
              </a:rPr>
              <a:t>C2DE: </a:t>
            </a:r>
            <a:r>
              <a:rPr lang="en-GB" sz="1200" b="1">
                <a:solidFill>
                  <a:schemeClr val="accent1"/>
                </a:solidFill>
              </a:rPr>
              <a:t>4.66</a:t>
            </a:r>
          </a:p>
          <a:p>
            <a:pPr algn="ctr"/>
            <a:r>
              <a:rPr lang="en-GB" sz="1200">
                <a:solidFill>
                  <a:schemeClr val="tx1">
                    <a:lumMod val="50000"/>
                  </a:schemeClr>
                </a:solidFill>
              </a:rPr>
              <a:t>C2DE 50+: </a:t>
            </a:r>
            <a:r>
              <a:rPr lang="en-GB" sz="1200" b="1">
                <a:solidFill>
                  <a:schemeClr val="accent1"/>
                </a:solidFill>
              </a:rPr>
              <a:t>4.59</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4.74</a:t>
            </a:r>
          </a:p>
          <a:p>
            <a:pPr algn="ctr"/>
            <a:r>
              <a:rPr lang="en-GB" sz="1200">
                <a:solidFill>
                  <a:schemeClr val="tx1">
                    <a:lumMod val="50000"/>
                  </a:schemeClr>
                </a:solidFill>
              </a:rPr>
              <a:t>No disability: </a:t>
            </a:r>
            <a:r>
              <a:rPr lang="en-GB" sz="1200" b="1">
                <a:solidFill>
                  <a:schemeClr val="accent1"/>
                </a:solidFill>
              </a:rPr>
              <a:t>4.42</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4.73</a:t>
            </a:r>
          </a:p>
          <a:p>
            <a:pPr algn="ctr"/>
            <a:r>
              <a:rPr lang="en-GB" sz="1200">
                <a:solidFill>
                  <a:schemeClr val="tx1">
                    <a:lumMod val="50000"/>
                  </a:schemeClr>
                </a:solidFill>
              </a:rPr>
              <a:t>Town: </a:t>
            </a:r>
            <a:r>
              <a:rPr lang="en-GB" sz="1200" b="1">
                <a:solidFill>
                  <a:schemeClr val="accent1"/>
                </a:solidFill>
              </a:rPr>
              <a:t>4.32</a:t>
            </a:r>
          </a:p>
          <a:p>
            <a:pPr algn="ctr"/>
            <a:r>
              <a:rPr lang="en-GB" sz="1200">
                <a:solidFill>
                  <a:schemeClr val="tx1">
                    <a:lumMod val="50000"/>
                  </a:schemeClr>
                </a:solidFill>
              </a:rPr>
              <a:t>Rural: </a:t>
            </a:r>
            <a:r>
              <a:rPr lang="en-GB" sz="1200" b="1">
                <a:solidFill>
                  <a:schemeClr val="accent1"/>
                </a:solidFill>
              </a:rPr>
              <a:t>4.37</a:t>
            </a:r>
          </a:p>
          <a:p>
            <a:pPr algn="ctr"/>
            <a:endParaRPr lang="en-GB" sz="500">
              <a:solidFill>
                <a:schemeClr val="tx1">
                  <a:lumMod val="50000"/>
                </a:schemeClr>
              </a:solidFill>
            </a:endParaRPr>
          </a:p>
        </p:txBody>
      </p:sp>
      <p:grpSp>
        <p:nvGrpSpPr>
          <p:cNvPr id="2" name="Group 1">
            <a:extLst>
              <a:ext uri="{FF2B5EF4-FFF2-40B4-BE49-F238E27FC236}">
                <a16:creationId xmlns:a16="http://schemas.microsoft.com/office/drawing/2014/main" id="{955E4771-ECB5-0FC3-3878-6DF597ACF62A}"/>
              </a:ext>
            </a:extLst>
          </p:cNvPr>
          <p:cNvGrpSpPr/>
          <p:nvPr/>
        </p:nvGrpSpPr>
        <p:grpSpPr>
          <a:xfrm>
            <a:off x="8737562" y="1215114"/>
            <a:ext cx="2993324" cy="993454"/>
            <a:chOff x="10450689" y="4356957"/>
            <a:chExt cx="1700114" cy="1239611"/>
          </a:xfrm>
        </p:grpSpPr>
        <p:sp>
          <p:nvSpPr>
            <p:cNvPr id="4" name="Rounded Rectangle 14">
              <a:extLst>
                <a:ext uri="{FF2B5EF4-FFF2-40B4-BE49-F238E27FC236}">
                  <a16:creationId xmlns:a16="http://schemas.microsoft.com/office/drawing/2014/main" id="{38C427A1-1FA6-7883-46F3-464B5525439D}"/>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5" name="TextBox 4">
              <a:extLst>
                <a:ext uri="{FF2B5EF4-FFF2-40B4-BE49-F238E27FC236}">
                  <a16:creationId xmlns:a16="http://schemas.microsoft.com/office/drawing/2014/main" id="{639069B0-F0D6-91C1-8461-9ABCCDEBD4FA}"/>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a:solidFill>
                    <a:schemeClr val="accent1"/>
                  </a:solidFill>
                  <a:latin typeface="Arial Black" panose="020B0A04020102020204" pitchFamily="34" charset="0"/>
                </a:rPr>
                <a:t>4.59</a:t>
              </a:r>
              <a:r>
                <a:rPr lang="en-GB" sz="1600">
                  <a:solidFill>
                    <a:schemeClr val="accent1"/>
                  </a:solidFill>
                  <a:latin typeface="Arial Black" panose="020B0A04020102020204" pitchFamily="34" charset="0"/>
                </a:rPr>
                <a:t>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prompts as influential</a:t>
              </a:r>
            </a:p>
          </p:txBody>
        </p:sp>
      </p:grpSp>
      <p:sp>
        <p:nvSpPr>
          <p:cNvPr id="11" name="Speech Bubble: Rectangle with Corners Rounded 10">
            <a:extLst>
              <a:ext uri="{FF2B5EF4-FFF2-40B4-BE49-F238E27FC236}">
                <a16:creationId xmlns:a16="http://schemas.microsoft.com/office/drawing/2014/main" id="{D317D3BD-4C95-0DDF-67E1-B4B004D67135}"/>
              </a:ext>
            </a:extLst>
          </p:cNvPr>
          <p:cNvSpPr/>
          <p:nvPr/>
        </p:nvSpPr>
        <p:spPr>
          <a:xfrm>
            <a:off x="9912627" y="3211033"/>
            <a:ext cx="1995168" cy="193512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Betsi Cadwaladr: </a:t>
            </a:r>
            <a:r>
              <a:rPr lang="en-GB" sz="1200" b="1">
                <a:solidFill>
                  <a:schemeClr val="accent1"/>
                </a:solidFill>
              </a:rPr>
              <a:t>4.07</a:t>
            </a:r>
          </a:p>
          <a:p>
            <a:pPr algn="ctr"/>
            <a:r>
              <a:rPr lang="en-GB" sz="1200">
                <a:solidFill>
                  <a:schemeClr val="tx1">
                    <a:lumMod val="50000"/>
                  </a:schemeClr>
                </a:solidFill>
              </a:rPr>
              <a:t>Hywel Dda: </a:t>
            </a:r>
            <a:r>
              <a:rPr lang="en-GB" sz="1200" b="1">
                <a:solidFill>
                  <a:schemeClr val="accent1"/>
                </a:solidFill>
              </a:rPr>
              <a:t>4.42</a:t>
            </a:r>
          </a:p>
          <a:p>
            <a:pPr algn="ctr"/>
            <a:r>
              <a:rPr lang="en-GB" sz="1200">
                <a:solidFill>
                  <a:schemeClr val="tx1">
                    <a:lumMod val="50000"/>
                  </a:schemeClr>
                </a:solidFill>
              </a:rPr>
              <a:t>Swansea Bay: </a:t>
            </a:r>
            <a:r>
              <a:rPr lang="en-GB" sz="1200" b="1">
                <a:solidFill>
                  <a:schemeClr val="accent1"/>
                </a:solidFill>
              </a:rPr>
              <a:t>4.73</a:t>
            </a:r>
          </a:p>
          <a:p>
            <a:pPr algn="ctr"/>
            <a:r>
              <a:rPr lang="en-GB" sz="1200">
                <a:solidFill>
                  <a:schemeClr val="tx1">
                    <a:lumMod val="50000"/>
                  </a:schemeClr>
                </a:solidFill>
              </a:rPr>
              <a:t>Cwm Taf Morgannwg: </a:t>
            </a:r>
            <a:r>
              <a:rPr lang="en-GB" sz="1200" b="1">
                <a:solidFill>
                  <a:schemeClr val="accent1"/>
                </a:solidFill>
              </a:rPr>
              <a:t>4.98</a:t>
            </a:r>
          </a:p>
          <a:p>
            <a:pPr algn="ctr"/>
            <a:r>
              <a:rPr lang="en-GB" sz="1200">
                <a:solidFill>
                  <a:schemeClr val="tx1">
                    <a:lumMod val="50000"/>
                  </a:schemeClr>
                </a:solidFill>
              </a:rPr>
              <a:t>Aneurin Bevan: </a:t>
            </a:r>
            <a:r>
              <a:rPr lang="en-GB" sz="1200" b="1">
                <a:solidFill>
                  <a:schemeClr val="accent1"/>
                </a:solidFill>
              </a:rPr>
              <a:t>4.57</a:t>
            </a:r>
          </a:p>
          <a:p>
            <a:pPr algn="ctr"/>
            <a:r>
              <a:rPr lang="en-GB" sz="1200">
                <a:solidFill>
                  <a:schemeClr val="tx1">
                    <a:lumMod val="50000"/>
                  </a:schemeClr>
                </a:solidFill>
              </a:rPr>
              <a:t>Cardiff and Vale: </a:t>
            </a:r>
            <a:r>
              <a:rPr lang="en-GB" sz="1200" b="1">
                <a:solidFill>
                  <a:schemeClr val="accent1"/>
                </a:solidFill>
              </a:rPr>
              <a:t>4.96</a:t>
            </a:r>
          </a:p>
        </p:txBody>
      </p:sp>
      <p:pic>
        <p:nvPicPr>
          <p:cNvPr id="12" name="Picture 11">
            <a:extLst>
              <a:ext uri="{FF2B5EF4-FFF2-40B4-BE49-F238E27FC236}">
                <a16:creationId xmlns:a16="http://schemas.microsoft.com/office/drawing/2014/main" id="{6D430D4C-5085-BBCA-0ED8-F5E772F6D035}"/>
              </a:ext>
            </a:extLst>
          </p:cNvPr>
          <p:cNvPicPr>
            <a:picLocks noChangeAspect="1"/>
          </p:cNvPicPr>
          <p:nvPr/>
        </p:nvPicPr>
        <p:blipFill>
          <a:blip r:embed="rId4"/>
          <a:stretch>
            <a:fillRect/>
          </a:stretch>
        </p:blipFill>
        <p:spPr>
          <a:xfrm>
            <a:off x="8363215" y="2731906"/>
            <a:ext cx="231668" cy="219475"/>
          </a:xfrm>
          <a:prstGeom prst="rect">
            <a:avLst/>
          </a:prstGeom>
        </p:spPr>
      </p:pic>
      <p:pic>
        <p:nvPicPr>
          <p:cNvPr id="16" name="Picture 15">
            <a:extLst>
              <a:ext uri="{FF2B5EF4-FFF2-40B4-BE49-F238E27FC236}">
                <a16:creationId xmlns:a16="http://schemas.microsoft.com/office/drawing/2014/main" id="{E036A171-9311-A44D-E244-4206D865AF69}"/>
              </a:ext>
            </a:extLst>
          </p:cNvPr>
          <p:cNvPicPr>
            <a:picLocks noChangeAspect="1"/>
          </p:cNvPicPr>
          <p:nvPr/>
        </p:nvPicPr>
        <p:blipFill>
          <a:blip r:embed="rId4"/>
          <a:stretch>
            <a:fillRect/>
          </a:stretch>
        </p:blipFill>
        <p:spPr>
          <a:xfrm>
            <a:off x="8363215" y="5432233"/>
            <a:ext cx="231668" cy="219475"/>
          </a:xfrm>
          <a:prstGeom prst="rect">
            <a:avLst/>
          </a:prstGeom>
        </p:spPr>
      </p:pic>
      <p:pic>
        <p:nvPicPr>
          <p:cNvPr id="17" name="Picture 16">
            <a:extLst>
              <a:ext uri="{FF2B5EF4-FFF2-40B4-BE49-F238E27FC236}">
                <a16:creationId xmlns:a16="http://schemas.microsoft.com/office/drawing/2014/main" id="{2BBF60FE-E528-E526-A929-EFE4F73AE37F}"/>
              </a:ext>
            </a:extLst>
          </p:cNvPr>
          <p:cNvPicPr>
            <a:picLocks noChangeAspect="1"/>
          </p:cNvPicPr>
          <p:nvPr/>
        </p:nvPicPr>
        <p:blipFill>
          <a:blip r:embed="rId4"/>
          <a:stretch>
            <a:fillRect/>
          </a:stretch>
        </p:blipFill>
        <p:spPr>
          <a:xfrm>
            <a:off x="8363215" y="5666033"/>
            <a:ext cx="231668" cy="219475"/>
          </a:xfrm>
          <a:prstGeom prst="rect">
            <a:avLst/>
          </a:prstGeom>
        </p:spPr>
      </p:pic>
      <p:pic>
        <p:nvPicPr>
          <p:cNvPr id="18" name="Picture 17">
            <a:extLst>
              <a:ext uri="{FF2B5EF4-FFF2-40B4-BE49-F238E27FC236}">
                <a16:creationId xmlns:a16="http://schemas.microsoft.com/office/drawing/2014/main" id="{8C5899D7-5495-8AD6-F3B1-708A5DCE1A92}"/>
              </a:ext>
            </a:extLst>
          </p:cNvPr>
          <p:cNvPicPr>
            <a:picLocks noChangeAspect="1"/>
          </p:cNvPicPr>
          <p:nvPr/>
        </p:nvPicPr>
        <p:blipFill>
          <a:blip r:embed="rId4"/>
          <a:stretch>
            <a:fillRect/>
          </a:stretch>
        </p:blipFill>
        <p:spPr>
          <a:xfrm>
            <a:off x="11362980" y="3259767"/>
            <a:ext cx="231668" cy="219475"/>
          </a:xfrm>
          <a:prstGeom prst="rect">
            <a:avLst/>
          </a:prstGeom>
        </p:spPr>
      </p:pic>
    </p:spTree>
    <p:extLst>
      <p:ext uri="{BB962C8B-B14F-4D97-AF65-F5344CB8AC3E}">
        <p14:creationId xmlns:p14="http://schemas.microsoft.com/office/powerpoint/2010/main" val="1040955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Identification of the top influencers was driven by females and those with a disability</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995350"/>
            <a:ext cx="9113520" cy="338554"/>
          </a:xfrm>
          <a:prstGeom prst="rect">
            <a:avLst/>
          </a:prstGeom>
          <a:noFill/>
        </p:spPr>
        <p:txBody>
          <a:bodyPr wrap="square" rtlCol="0">
            <a:spAutoFit/>
          </a:bodyPr>
          <a:lstStyle/>
          <a:p>
            <a:pPr algn="ctr"/>
            <a:r>
              <a:rPr lang="en-US" sz="1600" b="1" spc="10"/>
              <a:t>Influential prompts for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1626781" y="1717472"/>
            <a:ext cx="4397851"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more commonly identified the following as influential compared to those aged 50+: Encouragement from friends, family or carer (55% vs 31%), looking up the symptom online (33% vs 24%) and treating the symptom themselves (53% vs 43%). Conversely, younger respondents were less likely to identify symptoms that were a sign of cancer (21% vs 31%).</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409899" y="1688663"/>
            <a:ext cx="439785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Females were more likely than males to identify having a painful or bothersome symptom (66% vs 56%), as well as a symptom which didn’t go away (75% vs 65%), not knowing what was causing a symptom (58% vs 48%) and trying to treat the symptom themselves (54% vs 40%).</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1626781" y="3898792"/>
            <a:ext cx="4388557"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Respondents with a disability were more likely than those without to identify if a symptom was getting worse (76% vs 65%) or was bothersome (69% vs 54%), or that they were attending for an existing condition (36% vs 25%). </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6421929" y="3885695"/>
            <a:ext cx="4397849"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to identify having a symptom but not knowing what caused it as influential (58% vs 46%).</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2858487" y="159290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641605" y="158184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2882923" y="381817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7701891" y="380302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D2. How much, if at all, did the following play a role in your decision?  Please select one answer for each statement.</a:t>
            </a:r>
          </a:p>
          <a:p>
            <a:r>
              <a:rPr lang="en-US" sz="800"/>
              <a:t>Base: All in Wales who have discussed a symptom/health concern with HCP (N=577)</a:t>
            </a:r>
          </a:p>
          <a:p>
            <a:endParaRPr lang="en-US" sz="800"/>
          </a:p>
        </p:txBody>
      </p:sp>
      <p:pic>
        <p:nvPicPr>
          <p:cNvPr id="2" name="Picture 1">
            <a:extLst>
              <a:ext uri="{FF2B5EF4-FFF2-40B4-BE49-F238E27FC236}">
                <a16:creationId xmlns:a16="http://schemas.microsoft.com/office/drawing/2014/main" id="{DB39D78F-C3B7-1ECC-5802-FAD18D35D1B2}"/>
              </a:ext>
            </a:extLst>
          </p:cNvPr>
          <p:cNvPicPr>
            <a:picLocks noChangeAspect="1"/>
          </p:cNvPicPr>
          <p:nvPr/>
        </p:nvPicPr>
        <p:blipFill>
          <a:blip r:embed="rId3"/>
          <a:stretch>
            <a:fillRect/>
          </a:stretch>
        </p:blipFill>
        <p:spPr>
          <a:xfrm>
            <a:off x="4950860" y="1458131"/>
            <a:ext cx="231668" cy="219475"/>
          </a:xfrm>
          <a:prstGeom prst="rect">
            <a:avLst/>
          </a:prstGeom>
        </p:spPr>
      </p:pic>
    </p:spTree>
    <p:extLst>
      <p:ext uri="{BB962C8B-B14F-4D97-AF65-F5344CB8AC3E}">
        <p14:creationId xmlns:p14="http://schemas.microsoft.com/office/powerpoint/2010/main" val="889266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Perceptions around difficulty getting an appointment were the most important barriers to seeking help. This was followed by thinking it was unlikely for the symptom to be serious.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160134"/>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Wales (N=1,000)</a:t>
            </a:r>
          </a:p>
          <a:p>
            <a:r>
              <a:rPr lang="en-US" sz="800"/>
              <a:t>* Chart excludes DK, PNTS</a:t>
            </a:r>
            <a:br>
              <a:rPr lang="en-US" sz="800"/>
            </a:br>
            <a:endParaRPr lang="en-US" sz="800"/>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691342423"/>
              </p:ext>
            </p:extLst>
          </p:nvPr>
        </p:nvGraphicFramePr>
        <p:xfrm>
          <a:off x="222996" y="2248380"/>
          <a:ext cx="7603465" cy="39753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398244" y="1425774"/>
            <a:ext cx="9113520" cy="584775"/>
          </a:xfrm>
          <a:prstGeom prst="rect">
            <a:avLst/>
          </a:prstGeom>
          <a:noFill/>
        </p:spPr>
        <p:txBody>
          <a:bodyPr wrap="square" rtlCol="0">
            <a:spAutoFit/>
          </a:bodyPr>
          <a:lstStyle/>
          <a:p>
            <a:pPr algn="ctr"/>
            <a:r>
              <a:rPr lang="en-US" sz="1600" b="1" spc="10"/>
              <a:t>The extent barriers delayed respondents discussing symptoms with healthcare professionals (Top 10)</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37562" y="1157529"/>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7.12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barriers as influential</a:t>
              </a:r>
            </a:p>
          </p:txBody>
        </p:sp>
      </p:grpSp>
      <p:sp>
        <p:nvSpPr>
          <p:cNvPr id="8" name="Speech Bubble: Rectangle with Corners Rounded 7">
            <a:extLst>
              <a:ext uri="{FF2B5EF4-FFF2-40B4-BE49-F238E27FC236}">
                <a16:creationId xmlns:a16="http://schemas.microsoft.com/office/drawing/2014/main" id="{47A8E1B2-BAB2-7C9B-C547-6602BA641A15}"/>
              </a:ext>
            </a:extLst>
          </p:cNvPr>
          <p:cNvSpPr/>
          <p:nvPr/>
        </p:nvSpPr>
        <p:spPr>
          <a:xfrm>
            <a:off x="8223571" y="2297627"/>
            <a:ext cx="1613486"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8.44</a:t>
            </a:r>
          </a:p>
          <a:p>
            <a:pPr algn="ctr"/>
            <a:r>
              <a:rPr lang="en-GB" sz="1200">
                <a:solidFill>
                  <a:schemeClr val="tx1">
                    <a:lumMod val="50000"/>
                  </a:schemeClr>
                </a:solidFill>
              </a:rPr>
              <a:t>30-49: </a:t>
            </a:r>
            <a:r>
              <a:rPr lang="en-GB" sz="1200" b="1">
                <a:solidFill>
                  <a:schemeClr val="accent1"/>
                </a:solidFill>
              </a:rPr>
              <a:t>7.80</a:t>
            </a:r>
          </a:p>
          <a:p>
            <a:pPr algn="ctr"/>
            <a:r>
              <a:rPr lang="en-GB" sz="1200">
                <a:solidFill>
                  <a:schemeClr val="tx1">
                    <a:lumMod val="50000"/>
                  </a:schemeClr>
                </a:solidFill>
              </a:rPr>
              <a:t>50+: </a:t>
            </a:r>
            <a:r>
              <a:rPr lang="en-GB" sz="1200" b="1">
                <a:solidFill>
                  <a:schemeClr val="accent1"/>
                </a:solidFill>
              </a:rPr>
              <a:t>6.35</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6.37</a:t>
            </a:r>
          </a:p>
          <a:p>
            <a:pPr algn="ctr"/>
            <a:r>
              <a:rPr lang="en-GB" sz="1200">
                <a:solidFill>
                  <a:schemeClr val="tx1">
                    <a:lumMod val="50000"/>
                  </a:schemeClr>
                </a:solidFill>
              </a:rPr>
              <a:t>Female: </a:t>
            </a:r>
            <a:r>
              <a:rPr lang="en-GB" sz="1200" b="1">
                <a:solidFill>
                  <a:schemeClr val="accent1"/>
                </a:solidFill>
              </a:rPr>
              <a:t>7.83</a:t>
            </a:r>
          </a:p>
          <a:p>
            <a:pPr algn="ctr"/>
            <a:endParaRPr lang="en-GB" sz="500">
              <a:solidFill>
                <a:schemeClr val="tx1">
                  <a:lumMod val="50000"/>
                </a:schemeClr>
              </a:solidFill>
            </a:endParaRPr>
          </a:p>
          <a:p>
            <a:pPr algn="ctr"/>
            <a:r>
              <a:rPr lang="en-GB" sz="1200">
                <a:solidFill>
                  <a:schemeClr val="tx1">
                    <a:lumMod val="50000"/>
                  </a:schemeClr>
                </a:solidFill>
              </a:rPr>
              <a:t>White: </a:t>
            </a:r>
            <a:r>
              <a:rPr lang="en-GB" sz="1200" b="1">
                <a:solidFill>
                  <a:schemeClr val="accent1"/>
                </a:solidFill>
              </a:rPr>
              <a:t>7.11</a:t>
            </a:r>
          </a:p>
          <a:p>
            <a:pPr algn="ctr"/>
            <a:r>
              <a:rPr lang="en-GB" sz="1200">
                <a:solidFill>
                  <a:schemeClr val="tx1">
                    <a:lumMod val="50000"/>
                  </a:schemeClr>
                </a:solidFill>
              </a:rPr>
              <a:t>Ethnic minority: </a:t>
            </a:r>
            <a:r>
              <a:rPr lang="en-GB" sz="1200" b="1">
                <a:solidFill>
                  <a:schemeClr val="accent1"/>
                </a:solidFill>
              </a:rPr>
              <a:t>7.28</a:t>
            </a: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7.00</a:t>
            </a:r>
          </a:p>
          <a:p>
            <a:pPr algn="ctr"/>
            <a:r>
              <a:rPr lang="en-GB" sz="1200">
                <a:solidFill>
                  <a:schemeClr val="tx1">
                    <a:lumMod val="50000"/>
                  </a:schemeClr>
                </a:solidFill>
              </a:rPr>
              <a:t>C2DE: </a:t>
            </a:r>
            <a:r>
              <a:rPr lang="en-GB" sz="1200" b="1">
                <a:solidFill>
                  <a:schemeClr val="accent1"/>
                </a:solidFill>
              </a:rPr>
              <a:t>7.23</a:t>
            </a:r>
          </a:p>
          <a:p>
            <a:pPr algn="ctr"/>
            <a:r>
              <a:rPr lang="en-GB" sz="1200">
                <a:solidFill>
                  <a:schemeClr val="tx1">
                    <a:lumMod val="50000"/>
                  </a:schemeClr>
                </a:solidFill>
              </a:rPr>
              <a:t>C2DE 50+: </a:t>
            </a:r>
            <a:r>
              <a:rPr lang="en-GB" sz="1200" b="1">
                <a:solidFill>
                  <a:schemeClr val="accent1"/>
                </a:solidFill>
              </a:rPr>
              <a:t>6.74</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8.02</a:t>
            </a:r>
          </a:p>
          <a:p>
            <a:pPr algn="ctr"/>
            <a:r>
              <a:rPr lang="en-GB" sz="1200">
                <a:solidFill>
                  <a:schemeClr val="tx1">
                    <a:lumMod val="50000"/>
                  </a:schemeClr>
                </a:solidFill>
              </a:rPr>
              <a:t>No disability: </a:t>
            </a:r>
            <a:r>
              <a:rPr lang="en-GB" sz="1200" b="1">
                <a:solidFill>
                  <a:schemeClr val="accent1"/>
                </a:solidFill>
              </a:rPr>
              <a:t>6.58</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7.35</a:t>
            </a:r>
          </a:p>
          <a:p>
            <a:pPr algn="ctr"/>
            <a:r>
              <a:rPr lang="en-GB" sz="1200">
                <a:solidFill>
                  <a:schemeClr val="tx1">
                    <a:lumMod val="50000"/>
                  </a:schemeClr>
                </a:solidFill>
              </a:rPr>
              <a:t>Town: </a:t>
            </a:r>
            <a:r>
              <a:rPr lang="en-GB" sz="1200" b="1">
                <a:solidFill>
                  <a:schemeClr val="accent1"/>
                </a:solidFill>
              </a:rPr>
              <a:t>6.68</a:t>
            </a:r>
          </a:p>
          <a:p>
            <a:pPr algn="ctr"/>
            <a:r>
              <a:rPr lang="en-GB" sz="1200">
                <a:solidFill>
                  <a:schemeClr val="tx1">
                    <a:lumMod val="50000"/>
                  </a:schemeClr>
                </a:solidFill>
              </a:rPr>
              <a:t>Rural: </a:t>
            </a:r>
            <a:r>
              <a:rPr lang="en-GB" sz="1200" b="1">
                <a:solidFill>
                  <a:schemeClr val="accent1"/>
                </a:solidFill>
              </a:rPr>
              <a:t>6.71</a:t>
            </a:r>
          </a:p>
          <a:p>
            <a:pPr algn="ctr"/>
            <a:endParaRPr lang="en-GB" sz="500">
              <a:solidFill>
                <a:schemeClr val="tx1">
                  <a:lumMod val="50000"/>
                </a:schemeClr>
              </a:solidFill>
            </a:endParaRPr>
          </a:p>
        </p:txBody>
      </p:sp>
      <p:sp>
        <p:nvSpPr>
          <p:cNvPr id="12" name="Speech Bubble: Rectangle with Corners Rounded 11">
            <a:extLst>
              <a:ext uri="{FF2B5EF4-FFF2-40B4-BE49-F238E27FC236}">
                <a16:creationId xmlns:a16="http://schemas.microsoft.com/office/drawing/2014/main" id="{24D64651-D603-EBAD-1128-927E6496D6A9}"/>
              </a:ext>
            </a:extLst>
          </p:cNvPr>
          <p:cNvSpPr/>
          <p:nvPr/>
        </p:nvSpPr>
        <p:spPr>
          <a:xfrm>
            <a:off x="10085312" y="3323841"/>
            <a:ext cx="1777367" cy="182439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Betsi Cadwaladr: </a:t>
            </a:r>
            <a:r>
              <a:rPr lang="en-GB" sz="1200" b="1">
                <a:solidFill>
                  <a:schemeClr val="accent1"/>
                </a:solidFill>
              </a:rPr>
              <a:t>6.85</a:t>
            </a:r>
          </a:p>
          <a:p>
            <a:pPr algn="ctr"/>
            <a:r>
              <a:rPr lang="en-GB" sz="1200">
                <a:solidFill>
                  <a:schemeClr val="tx1">
                    <a:lumMod val="50000"/>
                  </a:schemeClr>
                </a:solidFill>
              </a:rPr>
              <a:t>Hywel Dda: </a:t>
            </a:r>
            <a:r>
              <a:rPr lang="en-GB" sz="1200" b="1">
                <a:solidFill>
                  <a:schemeClr val="accent1"/>
                </a:solidFill>
              </a:rPr>
              <a:t>7.40</a:t>
            </a:r>
          </a:p>
          <a:p>
            <a:pPr algn="ctr"/>
            <a:r>
              <a:rPr lang="en-GB" sz="1200">
                <a:solidFill>
                  <a:schemeClr val="tx1">
                    <a:lumMod val="50000"/>
                  </a:schemeClr>
                </a:solidFill>
              </a:rPr>
              <a:t>Swansea Bay: </a:t>
            </a:r>
            <a:r>
              <a:rPr lang="en-GB" sz="1200" b="1">
                <a:solidFill>
                  <a:schemeClr val="accent1"/>
                </a:solidFill>
              </a:rPr>
              <a:t>6.89</a:t>
            </a:r>
          </a:p>
          <a:p>
            <a:pPr algn="ctr"/>
            <a:r>
              <a:rPr lang="en-GB" sz="1200">
                <a:solidFill>
                  <a:schemeClr val="tx1">
                    <a:lumMod val="50000"/>
                  </a:schemeClr>
                </a:solidFill>
              </a:rPr>
              <a:t>Cwm Taf Morgannwg: </a:t>
            </a:r>
            <a:r>
              <a:rPr lang="en-GB" sz="1200" b="1">
                <a:solidFill>
                  <a:schemeClr val="accent1"/>
                </a:solidFill>
              </a:rPr>
              <a:t>7.74</a:t>
            </a:r>
          </a:p>
          <a:p>
            <a:pPr algn="ctr"/>
            <a:r>
              <a:rPr lang="en-GB" sz="1200">
                <a:solidFill>
                  <a:schemeClr val="tx1">
                    <a:lumMod val="50000"/>
                  </a:schemeClr>
                </a:solidFill>
              </a:rPr>
              <a:t>Aneurin Bevan: </a:t>
            </a:r>
            <a:r>
              <a:rPr lang="en-GB" sz="1200" b="1">
                <a:solidFill>
                  <a:schemeClr val="accent1"/>
                </a:solidFill>
              </a:rPr>
              <a:t>6.73</a:t>
            </a:r>
          </a:p>
          <a:p>
            <a:pPr algn="ctr"/>
            <a:r>
              <a:rPr lang="en-GB" sz="1200">
                <a:solidFill>
                  <a:schemeClr val="tx1">
                    <a:lumMod val="50000"/>
                  </a:schemeClr>
                </a:solidFill>
              </a:rPr>
              <a:t>Cardiff and Vale: </a:t>
            </a:r>
            <a:r>
              <a:rPr lang="en-GB" sz="1200" b="1">
                <a:solidFill>
                  <a:schemeClr val="accent1"/>
                </a:solidFill>
              </a:rPr>
              <a:t>7.51</a:t>
            </a:r>
          </a:p>
        </p:txBody>
      </p:sp>
      <p:pic>
        <p:nvPicPr>
          <p:cNvPr id="2" name="Picture 1">
            <a:extLst>
              <a:ext uri="{FF2B5EF4-FFF2-40B4-BE49-F238E27FC236}">
                <a16:creationId xmlns:a16="http://schemas.microsoft.com/office/drawing/2014/main" id="{AD36D106-6DC0-0057-9DFF-0795216A5092}"/>
              </a:ext>
            </a:extLst>
          </p:cNvPr>
          <p:cNvPicPr>
            <a:picLocks noChangeAspect="1"/>
          </p:cNvPicPr>
          <p:nvPr/>
        </p:nvPicPr>
        <p:blipFill>
          <a:blip r:embed="rId4"/>
          <a:stretch>
            <a:fillRect/>
          </a:stretch>
        </p:blipFill>
        <p:spPr>
          <a:xfrm>
            <a:off x="8250075" y="3646306"/>
            <a:ext cx="231668" cy="219475"/>
          </a:xfrm>
          <a:prstGeom prst="rect">
            <a:avLst/>
          </a:prstGeom>
        </p:spPr>
      </p:pic>
    </p:spTree>
    <p:extLst>
      <p:ext uri="{BB962C8B-B14F-4D97-AF65-F5344CB8AC3E}">
        <p14:creationId xmlns:p14="http://schemas.microsoft.com/office/powerpoint/2010/main" val="2349167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Barriers such as not being taken seriously were more commonly identified by females, while younger respondents identified barriers around not being able to discuss symptoms. </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a:t>Influential barriers to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4" y="2414940"/>
            <a:ext cx="357434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more commonly identified a number of barriers as influential compared to males. Those with the greatest discrepancy include: worrying the symptoms would be taken seriously (47% vs 27%), thinking the symptom was related to another illness (50% vs 32%) and not wanting to be seen to make a fuss (49% vs 38%).</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159405" y="2402784"/>
            <a:ext cx="389177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more commonly identified a number of barriers compared to older respondents (50+). The barriers with the greatest discrepancy include: having too many other things to worry about (60% vs 28%), not feel confident about their symptoms (41% vs 17%) and finding it embarrassing to talk about symptoms (39% vs 14%).</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Barriers among white and ethnic minority respondents were mixed. Those from an ethnic minority background were more likely to identify being too busy (46% vs 31%) or having too many other things to worry about (54% vs 39%). And they were less likely to identify finding it difficult to get an appointment (42% vs 52%).</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There was limited difference by social grade. Those from a higher social grade more commonly identified being too busy to seek attention as an influential barrier (37% vs 26%). Comparatively, those from a lower social grade more commonly identified worry that the appointment would be uncomfortable (17% vs 11%).</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with a disability were more likely to identify a number of areas compared to those without. The barriers with the largest discrepancy include: thinking it was an existing illness (55% vs 34%), worry that the appointment would be uncomfortable (24% vs 8%) and that they didn’t want to make a fuss (54% vs 38%).</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urban areas were more likely than those in rural areas to more commonly identify barriers such as finding it difficult to get an appointment generally (61% vs 52%) or one with a certain professional (51% vs 39%). They also more commonly identified that they were too busy (35% vs 23%).</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19609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Ethnicity</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5323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375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15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Wales (N=1,000)</a:t>
            </a:r>
          </a:p>
          <a:p>
            <a:endParaRPr lang="en-US" sz="800"/>
          </a:p>
        </p:txBody>
      </p:sp>
      <p:pic>
        <p:nvPicPr>
          <p:cNvPr id="2" name="Picture 1">
            <a:extLst>
              <a:ext uri="{FF2B5EF4-FFF2-40B4-BE49-F238E27FC236}">
                <a16:creationId xmlns:a16="http://schemas.microsoft.com/office/drawing/2014/main" id="{5B6734AA-2ADE-FC07-FE4D-8E4B77158DA5}"/>
              </a:ext>
            </a:extLst>
          </p:cNvPr>
          <p:cNvPicPr>
            <a:picLocks noChangeAspect="1"/>
          </p:cNvPicPr>
          <p:nvPr/>
        </p:nvPicPr>
        <p:blipFill>
          <a:blip r:embed="rId3"/>
          <a:stretch>
            <a:fillRect/>
          </a:stretch>
        </p:blipFill>
        <p:spPr>
          <a:xfrm>
            <a:off x="11121952" y="2059131"/>
            <a:ext cx="231668" cy="219475"/>
          </a:xfrm>
          <a:prstGeom prst="rect">
            <a:avLst/>
          </a:prstGeom>
        </p:spPr>
      </p:pic>
    </p:spTree>
    <p:extLst>
      <p:ext uri="{BB962C8B-B14F-4D97-AF65-F5344CB8AC3E}">
        <p14:creationId xmlns:p14="http://schemas.microsoft.com/office/powerpoint/2010/main" val="59030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a:latin typeface="+mn-lt"/>
              </a:rPr>
              <a:t>This report presents the Wales findings from the 2024 Cancer Awareness Measure+ survey. This is the seventh Measure survey to be conducted by YouGov.</a:t>
            </a:r>
          </a:p>
          <a:p>
            <a:pPr marL="342900" indent="-342900">
              <a:buFont typeface="Arial" panose="020B0604020202020204" pitchFamily="34" charset="0"/>
              <a:buChar char="•"/>
            </a:pPr>
            <a:r>
              <a:rPr lang="en-US" sz="1600">
                <a:latin typeface="+mn-lt"/>
              </a:rPr>
              <a:t>Fieldwork for this wave was conducted via YouGov’s online panel between the 6</a:t>
            </a:r>
            <a:r>
              <a:rPr lang="en-US" sz="1600" baseline="30000">
                <a:latin typeface="+mn-lt"/>
              </a:rPr>
              <a:t>th</a:t>
            </a:r>
            <a:r>
              <a:rPr lang="en-US" sz="1600">
                <a:latin typeface="+mn-lt"/>
              </a:rPr>
              <a:t> and the 29</a:t>
            </a:r>
            <a:r>
              <a:rPr lang="en-US" sz="1600" baseline="30000">
                <a:latin typeface="+mn-lt"/>
              </a:rPr>
              <a:t>th</a:t>
            </a:r>
            <a:r>
              <a:rPr lang="en-US" sz="1600">
                <a:latin typeface="+mn-lt"/>
              </a:rPr>
              <a:t> November 2024.</a:t>
            </a:r>
          </a:p>
          <a:p>
            <a:pPr marL="1028700" lvl="1" indent="-342900"/>
            <a:r>
              <a:rPr lang="en-US" sz="1600"/>
              <a:t>Previous waves of this survey were conducted: </a:t>
            </a:r>
            <a:r>
              <a:rPr lang="en-US" sz="1600">
                <a:latin typeface="+mn-lt"/>
              </a:rPr>
              <a:t>8</a:t>
            </a:r>
            <a:r>
              <a:rPr lang="en-US" sz="1600" baseline="30000">
                <a:latin typeface="+mn-lt"/>
              </a:rPr>
              <a:t>th</a:t>
            </a:r>
            <a:r>
              <a:rPr lang="en-US" sz="1600">
                <a:latin typeface="+mn-lt"/>
              </a:rPr>
              <a:t> to 28</a:t>
            </a:r>
            <a:r>
              <a:rPr lang="en-US" sz="1600" baseline="30000">
                <a:latin typeface="+mn-lt"/>
              </a:rPr>
              <a:t>th</a:t>
            </a:r>
            <a:r>
              <a:rPr lang="en-US" sz="1600">
                <a:latin typeface="+mn-lt"/>
              </a:rPr>
              <a:t> September 2023; </a:t>
            </a:r>
            <a:r>
              <a:rPr lang="en-US" sz="1600"/>
              <a:t>2</a:t>
            </a:r>
            <a:r>
              <a:rPr lang="en-US" sz="1600" baseline="30000"/>
              <a:t>nd</a:t>
            </a:r>
            <a:r>
              <a:rPr lang="en-US" sz="1600"/>
              <a:t> to 22</a:t>
            </a:r>
            <a:r>
              <a:rPr lang="en-US" sz="1600" baseline="30000"/>
              <a:t>nd</a:t>
            </a:r>
            <a:r>
              <a:rPr lang="en-US" sz="1600"/>
              <a:t> February 2023, 20</a:t>
            </a:r>
            <a:r>
              <a:rPr lang="en-US" sz="1600" baseline="30000"/>
              <a:t>th</a:t>
            </a:r>
            <a:r>
              <a:rPr lang="en-US" sz="1600"/>
              <a:t> to 30</a:t>
            </a:r>
            <a:r>
              <a:rPr lang="en-US" sz="1600" baseline="30000"/>
              <a:t>th</a:t>
            </a:r>
            <a:r>
              <a:rPr lang="en-US" sz="1600"/>
              <a:t> September 2022, 9th February to the 5th March 2022 and the 8th and 30th September 2021 </a:t>
            </a:r>
          </a:p>
          <a:p>
            <a:pPr marL="1028700" lvl="1" indent="-342900"/>
            <a:endParaRPr lang="en-US" sz="1600"/>
          </a:p>
          <a:p>
            <a:pPr marL="342900" indent="-342900">
              <a:buFont typeface="Arial" panose="020B0604020202020204" pitchFamily="34" charset="0"/>
              <a:buChar char="•"/>
            </a:pPr>
            <a:r>
              <a:rPr lang="en-US" sz="1600">
                <a:latin typeface="+mn-lt"/>
              </a:rPr>
              <a:t>In total, 1000 people in Wales completed the survey in November 2024. </a:t>
            </a:r>
          </a:p>
          <a:p>
            <a:pPr marL="1028700" lvl="1" indent="-342900"/>
            <a:r>
              <a:rPr lang="en-US" sz="1600"/>
              <a:t>The sample was boosted among Ethnic minority and LGBTQ+ respondents to allow for more robust analysis among the subgroups</a:t>
            </a:r>
            <a:br>
              <a:rPr lang="en-US" sz="1600"/>
            </a:br>
            <a:endParaRPr lang="en-US" sz="1600"/>
          </a:p>
          <a:p>
            <a:pPr marL="342900" indent="-342900">
              <a:buFont typeface="Arial" panose="020B0604020202020204" pitchFamily="34" charset="0"/>
              <a:buChar char="•"/>
            </a:pPr>
            <a:r>
              <a:rPr lang="en-US" sz="1600">
                <a:latin typeface="+mn-lt"/>
              </a:rPr>
              <a:t>Results have been weighted by age, gender, social grade, region and ethnicity and are representative of all Welsh adults aged 18 and above.</a:t>
            </a:r>
          </a:p>
          <a:p>
            <a:pPr marL="342900" indent="-342900">
              <a:buFont typeface="Arial" panose="020B0604020202020204" pitchFamily="34" charset="0"/>
              <a:buChar char="•"/>
            </a:pPr>
            <a:endParaRPr lang="en-GB" sz="1600">
              <a:latin typeface="+mn-lt"/>
            </a:endParaRPr>
          </a:p>
          <a:p>
            <a:endParaRPr lang="en-GB" sz="160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3" name="Text Placeholder 2">
            <a:extLst>
              <a:ext uri="{FF2B5EF4-FFF2-40B4-BE49-F238E27FC236}">
                <a16:creationId xmlns:a16="http://schemas.microsoft.com/office/drawing/2014/main" id="{21EED96C-504D-C677-6093-972C146EFA75}"/>
              </a:ext>
            </a:extLst>
          </p:cNvPr>
          <p:cNvSpPr>
            <a:spLocks noGrp="1"/>
          </p:cNvSpPr>
          <p:nvPr>
            <p:ph type="body" sz="quarter" idx="14"/>
          </p:nvPr>
        </p:nvSpPr>
        <p:spPr/>
        <p:txBody>
          <a:bodyPr/>
          <a:lstStyle/>
          <a:p>
            <a:r>
              <a:rPr lang="en-GB">
                <a:latin typeface="+mn-lt"/>
              </a:rPr>
              <a:t>Cancer Awareness Measure+ 2024 – Wales</a:t>
            </a:r>
          </a:p>
          <a:p>
            <a:endParaRPr lang="en-GB"/>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22005558"/>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8 in 10 agree that the NHS doesn’t have enough staff or equipment to adequately </a:t>
            </a:r>
            <a:r>
              <a:rPr lang="en-GB" sz="2200" u="sng" spc="10">
                <a:latin typeface="+mn-lt"/>
                <a:ea typeface="+mn-ea"/>
                <a:cs typeface="+mn-cs"/>
              </a:rPr>
              <a:t>diagnose</a:t>
            </a:r>
            <a:r>
              <a:rPr lang="en-GB" sz="2200" spc="10">
                <a:latin typeface="+mn-lt"/>
                <a:ea typeface="+mn-ea"/>
                <a:cs typeface="+mn-cs"/>
              </a:rPr>
              <a:t> cancer, and a similar proportion agreed the same when thinking about the </a:t>
            </a:r>
            <a:r>
              <a:rPr lang="en-GB" sz="2200" u="sng" spc="10">
                <a:latin typeface="+mn-lt"/>
                <a:ea typeface="+mn-ea"/>
                <a:cs typeface="+mn-cs"/>
              </a:rPr>
              <a:t>treatment</a:t>
            </a:r>
            <a:r>
              <a:rPr lang="en-GB" sz="2200" spc="10">
                <a:latin typeface="+mn-lt"/>
                <a:ea typeface="+mn-ea"/>
                <a:cs typeface="+mn-cs"/>
              </a:rPr>
              <a:t> of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Wales (N=1,000)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a:solidFill>
                  <a:schemeClr val="accent1">
                    <a:lumMod val="75000"/>
                  </a:schemeClr>
                </a:solidFill>
              </a:rPr>
              <a:t>Total agree: </a:t>
            </a:r>
            <a:endParaRPr lang="en-GB" sz="1800" b="1">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29341" y="2075648"/>
            <a:ext cx="936852" cy="461665"/>
          </a:xfrm>
          <a:prstGeom prst="rect">
            <a:avLst/>
          </a:prstGeom>
          <a:noFill/>
        </p:spPr>
        <p:txBody>
          <a:bodyPr wrap="square" rtlCol="0">
            <a:spAutoFit/>
          </a:bodyPr>
          <a:lstStyle/>
          <a:p>
            <a:pPr algn="ctr"/>
            <a:r>
              <a:rPr lang="en-GB" sz="2400" b="1">
                <a:solidFill>
                  <a:schemeClr val="accent1">
                    <a:lumMod val="75000"/>
                  </a:schemeClr>
                </a:solidFill>
              </a:rPr>
              <a:t>81%</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165181" y="2075648"/>
            <a:ext cx="936852" cy="461665"/>
          </a:xfrm>
          <a:prstGeom prst="rect">
            <a:avLst/>
          </a:prstGeom>
          <a:noFill/>
        </p:spPr>
        <p:txBody>
          <a:bodyPr wrap="square" rtlCol="0">
            <a:spAutoFit/>
          </a:bodyPr>
          <a:lstStyle/>
          <a:p>
            <a:pPr algn="ctr"/>
            <a:r>
              <a:rPr lang="en-GB" sz="2400" b="1">
                <a:solidFill>
                  <a:schemeClr val="accent1">
                    <a:lumMod val="75000"/>
                  </a:schemeClr>
                </a:solidFill>
              </a:rPr>
              <a:t>84%</a:t>
            </a:r>
          </a:p>
        </p:txBody>
      </p:sp>
    </p:spTree>
    <p:extLst>
      <p:ext uri="{BB962C8B-B14F-4D97-AF65-F5344CB8AC3E}">
        <p14:creationId xmlns:p14="http://schemas.microsoft.com/office/powerpoint/2010/main" val="3892834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White respondents, young adults and females were more likely than their opposing subgroups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901655" y="1708310"/>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diagnosed</a:t>
            </a:r>
            <a:r>
              <a:rPr lang="en-US" sz="1600" b="1" i="0" u="none" strike="noStrike" kern="1200" spc="10" baseline="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37573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Wales (N=1,000); males (N=474); females (N=521); White (N=950); Ethnic minority background (N=50); 18-29 (N=137); 30-49 (N=313); 50+ (N=550); ABC1 (N=494); C2DE (506); C2DE 50+ (n=324); Not C2DE 50+ (N=676); disability (N=345); no disability (N=622); Urban (n=648); Town (n=163); Rural (n=188)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14" name="Group 13">
            <a:extLst>
              <a:ext uri="{FF2B5EF4-FFF2-40B4-BE49-F238E27FC236}">
                <a16:creationId xmlns:a16="http://schemas.microsoft.com/office/drawing/2014/main" id="{51527F0E-04D5-B289-509F-2E723ABB8186}"/>
              </a:ext>
            </a:extLst>
          </p:cNvPr>
          <p:cNvGrpSpPr/>
          <p:nvPr/>
        </p:nvGrpSpPr>
        <p:grpSpPr>
          <a:xfrm>
            <a:off x="417381" y="2168478"/>
            <a:ext cx="11288432" cy="3918112"/>
            <a:chOff x="472086" y="844389"/>
            <a:chExt cx="11288432" cy="3918112"/>
          </a:xfrm>
        </p:grpSpPr>
        <p:graphicFrame>
          <p:nvGraphicFramePr>
            <p:cNvPr id="29" name="Chart 28">
              <a:extLst>
                <a:ext uri="{FF2B5EF4-FFF2-40B4-BE49-F238E27FC236}">
                  <a16:creationId xmlns:a16="http://schemas.microsoft.com/office/drawing/2014/main" id="{7E18E297-F5BC-8A07-8A9A-D8256F122787}"/>
                </a:ext>
              </a:extLst>
            </p:cNvPr>
            <p:cNvGraphicFramePr/>
            <p:nvPr>
              <p:extLst>
                <p:ext uri="{D42A27DB-BD31-4B8C-83A1-F6EECF244321}">
                  <p14:modId xmlns:p14="http://schemas.microsoft.com/office/powerpoint/2010/main" val="314538767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A5D666BE-FA31-325D-090D-1AAF4C620F8D}"/>
                </a:ext>
              </a:extLst>
            </p:cNvPr>
            <p:cNvSpPr/>
            <p:nvPr/>
          </p:nvSpPr>
          <p:spPr>
            <a:xfrm>
              <a:off x="472086" y="3426194"/>
              <a:ext cx="845790" cy="3443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1" name="Rectangle 30">
              <a:extLst>
                <a:ext uri="{FF2B5EF4-FFF2-40B4-BE49-F238E27FC236}">
                  <a16:creationId xmlns:a16="http://schemas.microsoft.com/office/drawing/2014/main" id="{68D04948-0D33-B497-E15A-469B571A164D}"/>
                </a:ext>
              </a:extLst>
            </p:cNvPr>
            <p:cNvSpPr/>
            <p:nvPr/>
          </p:nvSpPr>
          <p:spPr>
            <a:xfrm>
              <a:off x="1381980" y="3476605"/>
              <a:ext cx="813658" cy="296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32" name="Rectangle 31">
              <a:extLst>
                <a:ext uri="{FF2B5EF4-FFF2-40B4-BE49-F238E27FC236}">
                  <a16:creationId xmlns:a16="http://schemas.microsoft.com/office/drawing/2014/main" id="{9642544D-77B7-4312-9EEB-489992DC91D1}"/>
                </a:ext>
              </a:extLst>
            </p:cNvPr>
            <p:cNvSpPr/>
            <p:nvPr/>
          </p:nvSpPr>
          <p:spPr>
            <a:xfrm>
              <a:off x="1904881" y="3448142"/>
              <a:ext cx="741260" cy="344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3" name="Rectangle 32">
              <a:extLst>
                <a:ext uri="{FF2B5EF4-FFF2-40B4-BE49-F238E27FC236}">
                  <a16:creationId xmlns:a16="http://schemas.microsoft.com/office/drawing/2014/main" id="{D02F2992-3C53-A728-D5EB-C992DF1F38E1}"/>
                </a:ext>
              </a:extLst>
            </p:cNvPr>
            <p:cNvSpPr/>
            <p:nvPr/>
          </p:nvSpPr>
          <p:spPr>
            <a:xfrm>
              <a:off x="4510027" y="337269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White</a:t>
              </a:r>
            </a:p>
          </p:txBody>
        </p:sp>
        <p:sp>
          <p:nvSpPr>
            <p:cNvPr id="34" name="Rectangle 33">
              <a:extLst>
                <a:ext uri="{FF2B5EF4-FFF2-40B4-BE49-F238E27FC236}">
                  <a16:creationId xmlns:a16="http://schemas.microsoft.com/office/drawing/2014/main" id="{34CCB95E-C905-B963-649B-CB00C84FBA27}"/>
                </a:ext>
              </a:extLst>
            </p:cNvPr>
            <p:cNvSpPr/>
            <p:nvPr/>
          </p:nvSpPr>
          <p:spPr>
            <a:xfrm>
              <a:off x="4971011" y="35447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Ethnic minority</a:t>
              </a:r>
            </a:p>
            <a:p>
              <a:pPr algn="ctr"/>
              <a:r>
                <a:rPr lang="en-GB" sz="1200">
                  <a:solidFill>
                    <a:schemeClr val="tx1"/>
                  </a:solidFill>
                </a:rPr>
                <a:t>background</a:t>
              </a:r>
            </a:p>
          </p:txBody>
        </p:sp>
        <p:sp>
          <p:nvSpPr>
            <p:cNvPr id="35" name="Rectangle 34">
              <a:extLst>
                <a:ext uri="{FF2B5EF4-FFF2-40B4-BE49-F238E27FC236}">
                  <a16:creationId xmlns:a16="http://schemas.microsoft.com/office/drawing/2014/main" id="{72E79BDD-A17E-9E5A-CEBF-7160B5D9610E}"/>
                </a:ext>
              </a:extLst>
            </p:cNvPr>
            <p:cNvSpPr/>
            <p:nvPr/>
          </p:nvSpPr>
          <p:spPr>
            <a:xfrm>
              <a:off x="6005276" y="3462628"/>
              <a:ext cx="673471" cy="240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36" name="Rectangle 35">
              <a:extLst>
                <a:ext uri="{FF2B5EF4-FFF2-40B4-BE49-F238E27FC236}">
                  <a16:creationId xmlns:a16="http://schemas.microsoft.com/office/drawing/2014/main" id="{22B4FEAE-745F-F5DF-A4DA-19AEC025AA62}"/>
                </a:ext>
              </a:extLst>
            </p:cNvPr>
            <p:cNvSpPr/>
            <p:nvPr/>
          </p:nvSpPr>
          <p:spPr>
            <a:xfrm>
              <a:off x="6517207" y="3430137"/>
              <a:ext cx="609280" cy="282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37" name="Rectangle 36">
              <a:extLst>
                <a:ext uri="{FF2B5EF4-FFF2-40B4-BE49-F238E27FC236}">
                  <a16:creationId xmlns:a16="http://schemas.microsoft.com/office/drawing/2014/main" id="{284AEFF2-5B20-DC75-DDEF-7252DC92356E}"/>
                </a:ext>
              </a:extLst>
            </p:cNvPr>
            <p:cNvSpPr/>
            <p:nvPr/>
          </p:nvSpPr>
          <p:spPr>
            <a:xfrm>
              <a:off x="8506244" y="3446199"/>
              <a:ext cx="853440" cy="3673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38" name="Straight Connector 37">
              <a:extLst>
                <a:ext uri="{FF2B5EF4-FFF2-40B4-BE49-F238E27FC236}">
                  <a16:creationId xmlns:a16="http://schemas.microsoft.com/office/drawing/2014/main" id="{C8065C3E-0697-5EEF-E4D7-051609B04EC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4CFDF0F3-0CA5-DC00-BF37-DEEE7192C5D8}"/>
                </a:ext>
              </a:extLst>
            </p:cNvPr>
            <p:cNvSpPr/>
            <p:nvPr/>
          </p:nvSpPr>
          <p:spPr>
            <a:xfrm>
              <a:off x="9036483" y="344192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40" name="Rectangle 39">
            <a:extLst>
              <a:ext uri="{FF2B5EF4-FFF2-40B4-BE49-F238E27FC236}">
                <a16:creationId xmlns:a16="http://schemas.microsoft.com/office/drawing/2014/main" id="{6A5EE611-EE63-F70A-3166-E51DAD0ABBD0}"/>
              </a:ext>
            </a:extLst>
          </p:cNvPr>
          <p:cNvSpPr/>
          <p:nvPr/>
        </p:nvSpPr>
        <p:spPr>
          <a:xfrm>
            <a:off x="2728153" y="4801499"/>
            <a:ext cx="676455" cy="3078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41" name="Rectangle 40">
            <a:extLst>
              <a:ext uri="{FF2B5EF4-FFF2-40B4-BE49-F238E27FC236}">
                <a16:creationId xmlns:a16="http://schemas.microsoft.com/office/drawing/2014/main" id="{0B8371B3-D5D0-1462-61FC-5D762C8BB967}"/>
              </a:ext>
            </a:extLst>
          </p:cNvPr>
          <p:cNvSpPr/>
          <p:nvPr/>
        </p:nvSpPr>
        <p:spPr>
          <a:xfrm>
            <a:off x="3230856" y="4775758"/>
            <a:ext cx="632256" cy="348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42" name="Rectangle 41">
            <a:extLst>
              <a:ext uri="{FF2B5EF4-FFF2-40B4-BE49-F238E27FC236}">
                <a16:creationId xmlns:a16="http://schemas.microsoft.com/office/drawing/2014/main" id="{F2BFA7D1-F12B-9AE5-C877-216395760F96}"/>
              </a:ext>
            </a:extLst>
          </p:cNvPr>
          <p:cNvSpPr/>
          <p:nvPr/>
        </p:nvSpPr>
        <p:spPr>
          <a:xfrm>
            <a:off x="3726668" y="4801499"/>
            <a:ext cx="573039" cy="275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43" name="Rectangle 42">
            <a:extLst>
              <a:ext uri="{FF2B5EF4-FFF2-40B4-BE49-F238E27FC236}">
                <a16:creationId xmlns:a16="http://schemas.microsoft.com/office/drawing/2014/main" id="{472207C8-5BC6-2A5D-DBA2-9CDC5132A4D0}"/>
              </a:ext>
            </a:extLst>
          </p:cNvPr>
          <p:cNvSpPr/>
          <p:nvPr/>
        </p:nvSpPr>
        <p:spPr>
          <a:xfrm>
            <a:off x="9764691" y="470546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44" name="Rectangle 43">
            <a:extLst>
              <a:ext uri="{FF2B5EF4-FFF2-40B4-BE49-F238E27FC236}">
                <a16:creationId xmlns:a16="http://schemas.microsoft.com/office/drawing/2014/main" id="{7AA30599-D15E-8F38-365F-B4090BE89F82}"/>
              </a:ext>
            </a:extLst>
          </p:cNvPr>
          <p:cNvSpPr/>
          <p:nvPr/>
        </p:nvSpPr>
        <p:spPr>
          <a:xfrm>
            <a:off x="10266047" y="47040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45" name="Rectangle 44">
            <a:extLst>
              <a:ext uri="{FF2B5EF4-FFF2-40B4-BE49-F238E27FC236}">
                <a16:creationId xmlns:a16="http://schemas.microsoft.com/office/drawing/2014/main" id="{4DEFFCDA-8467-0722-04EA-8B913150631F}"/>
              </a:ext>
            </a:extLst>
          </p:cNvPr>
          <p:cNvSpPr/>
          <p:nvPr/>
        </p:nvSpPr>
        <p:spPr>
          <a:xfrm>
            <a:off x="10771001" y="47117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 name="Isosceles Triangle 2">
            <a:extLst>
              <a:ext uri="{FF2B5EF4-FFF2-40B4-BE49-F238E27FC236}">
                <a16:creationId xmlns:a16="http://schemas.microsoft.com/office/drawing/2014/main" id="{77093750-8784-0741-3321-73E0708519F8}"/>
              </a:ext>
            </a:extLst>
          </p:cNvPr>
          <p:cNvSpPr>
            <a:spLocks noChangeAspect="1"/>
          </p:cNvSpPr>
          <p:nvPr/>
        </p:nvSpPr>
        <p:spPr>
          <a:xfrm>
            <a:off x="2987300" y="246159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B836A073-8386-96AA-9786-72BEA1B99F02}"/>
              </a:ext>
            </a:extLst>
          </p:cNvPr>
          <p:cNvSpPr>
            <a:spLocks noChangeAspect="1"/>
          </p:cNvSpPr>
          <p:nvPr/>
        </p:nvSpPr>
        <p:spPr>
          <a:xfrm rot="10800000">
            <a:off x="3423886" y="257002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0C55F2E9-5DB6-9747-47AA-293BDD4979F5}"/>
              </a:ext>
            </a:extLst>
          </p:cNvPr>
          <p:cNvSpPr>
            <a:spLocks noChangeAspect="1"/>
          </p:cNvSpPr>
          <p:nvPr/>
        </p:nvSpPr>
        <p:spPr>
          <a:xfrm rot="10800000">
            <a:off x="5241265" y="27289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8" name="Isosceles Triangle 7">
            <a:extLst>
              <a:ext uri="{FF2B5EF4-FFF2-40B4-BE49-F238E27FC236}">
                <a16:creationId xmlns:a16="http://schemas.microsoft.com/office/drawing/2014/main" id="{E6BDAAE3-EF44-3DB9-EAAA-877D90D67DCF}"/>
              </a:ext>
            </a:extLst>
          </p:cNvPr>
          <p:cNvSpPr>
            <a:spLocks noChangeAspect="1"/>
          </p:cNvSpPr>
          <p:nvPr/>
        </p:nvSpPr>
        <p:spPr>
          <a:xfrm>
            <a:off x="4774550" y="25137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0" name="Isosceles Triangle 9">
            <a:extLst>
              <a:ext uri="{FF2B5EF4-FFF2-40B4-BE49-F238E27FC236}">
                <a16:creationId xmlns:a16="http://schemas.microsoft.com/office/drawing/2014/main" id="{7D9F2376-79BD-BBDA-D92D-300649AD6A69}"/>
              </a:ext>
            </a:extLst>
          </p:cNvPr>
          <p:cNvSpPr>
            <a:spLocks noChangeAspect="1"/>
          </p:cNvSpPr>
          <p:nvPr/>
        </p:nvSpPr>
        <p:spPr>
          <a:xfrm rot="10800000">
            <a:off x="1643355" y="260815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1" name="Isosceles Triangle 10">
            <a:extLst>
              <a:ext uri="{FF2B5EF4-FFF2-40B4-BE49-F238E27FC236}">
                <a16:creationId xmlns:a16="http://schemas.microsoft.com/office/drawing/2014/main" id="{2950F0C7-2C69-2634-38D6-200FB2E71EF9}"/>
              </a:ext>
            </a:extLst>
          </p:cNvPr>
          <p:cNvSpPr>
            <a:spLocks noChangeAspect="1"/>
          </p:cNvSpPr>
          <p:nvPr/>
        </p:nvSpPr>
        <p:spPr>
          <a:xfrm>
            <a:off x="2088291" y="244954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 name="Rectangle 14">
            <a:extLst>
              <a:ext uri="{FF2B5EF4-FFF2-40B4-BE49-F238E27FC236}">
                <a16:creationId xmlns:a16="http://schemas.microsoft.com/office/drawing/2014/main" id="{9634E80D-27A0-26CA-0147-E70EEF6BCE16}"/>
              </a:ext>
            </a:extLst>
          </p:cNvPr>
          <p:cNvSpPr/>
          <p:nvPr/>
        </p:nvSpPr>
        <p:spPr>
          <a:xfrm>
            <a:off x="7807681" y="4989214"/>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2469771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A263-C65B-08D4-32C9-44E11AAF6D61}"/>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C7EFDDDF-0F91-5B86-2678-CA8E003D0E83}"/>
              </a:ext>
            </a:extLst>
          </p:cNvPr>
          <p:cNvGrpSpPr/>
          <p:nvPr/>
        </p:nvGrpSpPr>
        <p:grpSpPr>
          <a:xfrm>
            <a:off x="295622" y="1846976"/>
            <a:ext cx="11595739" cy="4499757"/>
            <a:chOff x="541253" y="844389"/>
            <a:chExt cx="11219265" cy="3918112"/>
          </a:xfrm>
        </p:grpSpPr>
        <p:graphicFrame>
          <p:nvGraphicFramePr>
            <p:cNvPr id="26" name="Chart 25">
              <a:extLst>
                <a:ext uri="{FF2B5EF4-FFF2-40B4-BE49-F238E27FC236}">
                  <a16:creationId xmlns:a16="http://schemas.microsoft.com/office/drawing/2014/main" id="{A308BCF7-ED4E-6279-8452-BF4A3A10AF0C}"/>
                </a:ext>
              </a:extLst>
            </p:cNvPr>
            <p:cNvGraphicFramePr/>
            <p:nvPr>
              <p:extLst>
                <p:ext uri="{D42A27DB-BD31-4B8C-83A1-F6EECF244321}">
                  <p14:modId xmlns:p14="http://schemas.microsoft.com/office/powerpoint/2010/main" val="36013229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67564C78-BC4A-518C-C96E-41C381B74E1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Footer Placeholder 5">
            <a:extLst>
              <a:ext uri="{FF2B5EF4-FFF2-40B4-BE49-F238E27FC236}">
                <a16:creationId xmlns:a16="http://schemas.microsoft.com/office/drawing/2014/main" id="{C730E75E-EA5A-D59E-4505-A101864C9873}"/>
              </a:ext>
            </a:extLst>
          </p:cNvPr>
          <p:cNvSpPr txBox="1">
            <a:spLocks/>
          </p:cNvSpPr>
          <p:nvPr/>
        </p:nvSpPr>
        <p:spPr>
          <a:xfrm>
            <a:off x="284206" y="6278536"/>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br>
              <a:rPr lang="en-US" sz="800"/>
            </a:br>
            <a:r>
              <a:rPr lang="en-US" sz="800"/>
              <a:t>Base: All N=1,000; Betsi Cadwaladr: N=209; Hywel Dda: N=135; Swansea Bay: N=113; Cwm Taf Morgannwg: N=135; Aneurin Bevan: N=178; Cardiff and Vale: N=187)</a:t>
            </a:r>
            <a:br>
              <a:rPr lang="en-US" sz="800">
                <a:solidFill>
                  <a:srgbClr val="FF0000"/>
                </a:solidFill>
              </a:rPr>
            </a:br>
            <a:endParaRPr lang="en-GB" sz="800"/>
          </a:p>
        </p:txBody>
      </p:sp>
      <p:sp>
        <p:nvSpPr>
          <p:cNvPr id="7" name="Title 4">
            <a:extLst>
              <a:ext uri="{FF2B5EF4-FFF2-40B4-BE49-F238E27FC236}">
                <a16:creationId xmlns:a16="http://schemas.microsoft.com/office/drawing/2014/main" id="{3225EB19-CC53-C82B-50D4-A6C06CC65A93}"/>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Overall, there was consistency across the health boards. With 9 in 10 of those covered by the </a:t>
            </a:r>
            <a:r>
              <a:rPr lang="en-US" sz="2200" spc="10">
                <a:latin typeface="+mn-lt"/>
                <a:ea typeface="+mn-ea"/>
                <a:cs typeface="+mn-cs"/>
              </a:rPr>
              <a:t>Cwm Taf Morgannwg Health board agreeing  </a:t>
            </a:r>
            <a:endParaRPr lang="en-GB" sz="2200" spc="10">
              <a:latin typeface="+mn-lt"/>
              <a:ea typeface="+mn-ea"/>
              <a:cs typeface="+mn-cs"/>
            </a:endParaRPr>
          </a:p>
        </p:txBody>
      </p:sp>
      <p:sp>
        <p:nvSpPr>
          <p:cNvPr id="19" name="Isosceles Triangle 18">
            <a:extLst>
              <a:ext uri="{FF2B5EF4-FFF2-40B4-BE49-F238E27FC236}">
                <a16:creationId xmlns:a16="http://schemas.microsoft.com/office/drawing/2014/main" id="{9DA29C60-256E-C617-2564-78907B797D89}"/>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D60995C3-FF96-97D4-00A6-8B63B87250B7}"/>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5A9471D7-6B93-D4C0-0B29-13D29A2ACB43}"/>
              </a:ext>
            </a:extLst>
          </p:cNvPr>
          <p:cNvSpPr txBox="1"/>
          <p:nvPr/>
        </p:nvSpPr>
        <p:spPr>
          <a:xfrm>
            <a:off x="2165062" y="1554589"/>
            <a:ext cx="7742044"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diagnosed</a:t>
            </a:r>
            <a:r>
              <a:rPr lang="en-US" sz="1600" b="1" i="0" u="none" strike="noStrike" kern="1200" spc="10" baseline="0">
                <a:solidFill>
                  <a:schemeClr val="tx1"/>
                </a:solidFill>
                <a:ea typeface="+mn-ea"/>
                <a:cs typeface="+mn-cs"/>
              </a:rPr>
              <a:t> (Net: Agree)</a:t>
            </a:r>
          </a:p>
        </p:txBody>
      </p:sp>
      <p:sp>
        <p:nvSpPr>
          <p:cNvPr id="2" name="TextBox 1">
            <a:extLst>
              <a:ext uri="{FF2B5EF4-FFF2-40B4-BE49-F238E27FC236}">
                <a16:creationId xmlns:a16="http://schemas.microsoft.com/office/drawing/2014/main" id="{04649519-5036-13B3-FD23-93A59CAE833D}"/>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Tree>
    <p:extLst>
      <p:ext uri="{BB962C8B-B14F-4D97-AF65-F5344CB8AC3E}">
        <p14:creationId xmlns:p14="http://schemas.microsoft.com/office/powerpoint/2010/main" val="1362059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17381" y="2168478"/>
            <a:ext cx="11288432" cy="3918112"/>
            <a:chOff x="472086" y="844389"/>
            <a:chExt cx="11288432"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332884865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472086" y="3426194"/>
              <a:ext cx="845790" cy="3443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342300" y="3473925"/>
              <a:ext cx="813658" cy="296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917406" y="3450059"/>
              <a:ext cx="741260" cy="344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4471262" y="338580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4911472" y="3556618"/>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Ethnic minority</a:t>
              </a:r>
            </a:p>
            <a:p>
              <a:pPr algn="ctr"/>
              <a:r>
                <a:rPr lang="en-GB" sz="120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959039" y="3500929"/>
              <a:ext cx="673471" cy="240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486403" y="3484134"/>
              <a:ext cx="609280" cy="282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8533406" y="3434034"/>
              <a:ext cx="853440" cy="3673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051585" y="345150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8 in 10 agreed that the NHS does not have enough staff or equipment to see all the people with cancer that need to be treated, with females more likely to agree than males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2" y="1774724"/>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treated</a:t>
            </a:r>
            <a:r>
              <a:rPr lang="en-US" sz="1600" b="1" i="0" strike="noStrike" kern="1200" spc="10" baseline="0">
                <a:solidFill>
                  <a:schemeClr val="tx1"/>
                </a:solidFill>
                <a:ea typeface="+mn-ea"/>
                <a:cs typeface="+mn-cs"/>
              </a:rPr>
              <a:t> </a:t>
            </a:r>
            <a:r>
              <a:rPr lang="en-US" sz="1600" b="1" i="0" u="none" strike="noStrike" kern="1200" spc="10" baseline="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Wales (N=1,000); males (N=474); females (N=521); White (N=950); Ethnic minority background (N=50); 18-29 (N=137); 30-49 (N=313); 50+ (N=550); ABC1 (N=494); C2DE (506); C2DE 50+ (n=324); Not C2DE 50+ (N=676); disability (N=345); no disability (N=622); Urban (n=648); Town (n=163); Rural (n=188)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2" name="Rectangle 11">
            <a:extLst>
              <a:ext uri="{FF2B5EF4-FFF2-40B4-BE49-F238E27FC236}">
                <a16:creationId xmlns:a16="http://schemas.microsoft.com/office/drawing/2014/main" id="{E3B5E28B-FDBF-EE5A-586B-8387C2C1A770}"/>
              </a:ext>
            </a:extLst>
          </p:cNvPr>
          <p:cNvSpPr/>
          <p:nvPr/>
        </p:nvSpPr>
        <p:spPr>
          <a:xfrm>
            <a:off x="2756123" y="4792420"/>
            <a:ext cx="676455" cy="3078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14" name="Rectangle 13">
            <a:extLst>
              <a:ext uri="{FF2B5EF4-FFF2-40B4-BE49-F238E27FC236}">
                <a16:creationId xmlns:a16="http://schemas.microsoft.com/office/drawing/2014/main" id="{DEECAEA3-4B9A-9371-0EB3-79AEABCDDB06}"/>
              </a:ext>
            </a:extLst>
          </p:cNvPr>
          <p:cNvSpPr/>
          <p:nvPr/>
        </p:nvSpPr>
        <p:spPr>
          <a:xfrm>
            <a:off x="3247018" y="4776507"/>
            <a:ext cx="632256" cy="348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29" name="Rectangle 28">
            <a:extLst>
              <a:ext uri="{FF2B5EF4-FFF2-40B4-BE49-F238E27FC236}">
                <a16:creationId xmlns:a16="http://schemas.microsoft.com/office/drawing/2014/main" id="{46940F83-FD5F-68DE-EFCD-06D33DE60143}"/>
              </a:ext>
            </a:extLst>
          </p:cNvPr>
          <p:cNvSpPr/>
          <p:nvPr/>
        </p:nvSpPr>
        <p:spPr>
          <a:xfrm>
            <a:off x="3716644" y="4801499"/>
            <a:ext cx="573039" cy="275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34" name="Rectangle 33">
            <a:extLst>
              <a:ext uri="{FF2B5EF4-FFF2-40B4-BE49-F238E27FC236}">
                <a16:creationId xmlns:a16="http://schemas.microsoft.com/office/drawing/2014/main" id="{DA966867-5469-0258-BE93-8B743B362AED}"/>
              </a:ext>
            </a:extLst>
          </p:cNvPr>
          <p:cNvSpPr/>
          <p:nvPr/>
        </p:nvSpPr>
        <p:spPr>
          <a:xfrm>
            <a:off x="9764691" y="46948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35" name="Rectangle 34">
            <a:extLst>
              <a:ext uri="{FF2B5EF4-FFF2-40B4-BE49-F238E27FC236}">
                <a16:creationId xmlns:a16="http://schemas.microsoft.com/office/drawing/2014/main" id="{2D2AFAE9-5BE1-0813-126A-06F0C331314F}"/>
              </a:ext>
            </a:extLst>
          </p:cNvPr>
          <p:cNvSpPr/>
          <p:nvPr/>
        </p:nvSpPr>
        <p:spPr>
          <a:xfrm>
            <a:off x="10266047" y="47040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6" name="Rectangle 35">
            <a:extLst>
              <a:ext uri="{FF2B5EF4-FFF2-40B4-BE49-F238E27FC236}">
                <a16:creationId xmlns:a16="http://schemas.microsoft.com/office/drawing/2014/main" id="{3A464F0E-18B2-1537-3742-BCBCC0BD7259}"/>
              </a:ext>
            </a:extLst>
          </p:cNvPr>
          <p:cNvSpPr/>
          <p:nvPr/>
        </p:nvSpPr>
        <p:spPr>
          <a:xfrm>
            <a:off x="10771001" y="47117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 name="Oval 2">
            <a:extLst>
              <a:ext uri="{FF2B5EF4-FFF2-40B4-BE49-F238E27FC236}">
                <a16:creationId xmlns:a16="http://schemas.microsoft.com/office/drawing/2014/main" id="{8854F648-3D9E-DFCA-1EE5-E9DF7082596F}"/>
              </a:ext>
            </a:extLst>
          </p:cNvPr>
          <p:cNvSpPr/>
          <p:nvPr/>
        </p:nvSpPr>
        <p:spPr>
          <a:xfrm>
            <a:off x="5269997" y="550253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96487682-D9E6-A785-E2E0-59BB4B33317A}"/>
              </a:ext>
            </a:extLst>
          </p:cNvPr>
          <p:cNvSpPr>
            <a:spLocks noChangeAspect="1"/>
          </p:cNvSpPr>
          <p:nvPr/>
        </p:nvSpPr>
        <p:spPr>
          <a:xfrm>
            <a:off x="2070046" y="250852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2" name="Isosceles Triangle 21">
            <a:extLst>
              <a:ext uri="{FF2B5EF4-FFF2-40B4-BE49-F238E27FC236}">
                <a16:creationId xmlns:a16="http://schemas.microsoft.com/office/drawing/2014/main" id="{1A73E13F-D4D0-0503-1B38-4B26EAD86671}"/>
              </a:ext>
            </a:extLst>
          </p:cNvPr>
          <p:cNvSpPr>
            <a:spLocks noChangeAspect="1"/>
          </p:cNvSpPr>
          <p:nvPr/>
        </p:nvSpPr>
        <p:spPr>
          <a:xfrm rot="10800000">
            <a:off x="1665559" y="26175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Rectangle 22">
            <a:extLst>
              <a:ext uri="{FF2B5EF4-FFF2-40B4-BE49-F238E27FC236}">
                <a16:creationId xmlns:a16="http://schemas.microsoft.com/office/drawing/2014/main" id="{10A0CAC2-2DE3-BE7C-7084-449BEA602134}"/>
              </a:ext>
            </a:extLst>
          </p:cNvPr>
          <p:cNvSpPr/>
          <p:nvPr/>
        </p:nvSpPr>
        <p:spPr>
          <a:xfrm>
            <a:off x="7766050" y="5030262"/>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278372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41F4-0E7D-49AA-F9E7-FF42EA70846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AB68DDCB-5633-FC7E-3DCB-3EAFE0F80D39}"/>
              </a:ext>
            </a:extLst>
          </p:cNvPr>
          <p:cNvGrpSpPr/>
          <p:nvPr/>
        </p:nvGrpSpPr>
        <p:grpSpPr>
          <a:xfrm>
            <a:off x="295622" y="1846976"/>
            <a:ext cx="11595739" cy="4499757"/>
            <a:chOff x="541253" y="844389"/>
            <a:chExt cx="11219265" cy="3918112"/>
          </a:xfrm>
        </p:grpSpPr>
        <p:graphicFrame>
          <p:nvGraphicFramePr>
            <p:cNvPr id="26" name="Chart 25">
              <a:extLst>
                <a:ext uri="{FF2B5EF4-FFF2-40B4-BE49-F238E27FC236}">
                  <a16:creationId xmlns:a16="http://schemas.microsoft.com/office/drawing/2014/main" id="{ACBC546E-4198-1BF7-44E5-076A95553656}"/>
                </a:ext>
              </a:extLst>
            </p:cNvPr>
            <p:cNvGraphicFramePr/>
            <p:nvPr>
              <p:extLst>
                <p:ext uri="{D42A27DB-BD31-4B8C-83A1-F6EECF244321}">
                  <p14:modId xmlns:p14="http://schemas.microsoft.com/office/powerpoint/2010/main" val="157710775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EFDC5964-7768-5167-43F5-68D07627286F}"/>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Footer Placeholder 5">
            <a:extLst>
              <a:ext uri="{FF2B5EF4-FFF2-40B4-BE49-F238E27FC236}">
                <a16:creationId xmlns:a16="http://schemas.microsoft.com/office/drawing/2014/main" id="{5F4909F6-5712-C4E7-1F0E-E6AB29F54D15}"/>
              </a:ext>
            </a:extLst>
          </p:cNvPr>
          <p:cNvSpPr txBox="1">
            <a:spLocks/>
          </p:cNvSpPr>
          <p:nvPr/>
        </p:nvSpPr>
        <p:spPr>
          <a:xfrm>
            <a:off x="284206" y="6278536"/>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br>
              <a:rPr lang="en-US" sz="800"/>
            </a:br>
            <a:r>
              <a:rPr lang="en-US" sz="800"/>
              <a:t>Base: All N=1,000; Betsi Cadwaladr: N=209; Hywel Dda: N=135; Swansea Bay: N=113; Cwm Taf Morgannwg: N=135; Aneurin Bevan: N=178; Cardiff and Vale: N=187)</a:t>
            </a:r>
            <a:br>
              <a:rPr lang="en-US" sz="800">
                <a:solidFill>
                  <a:srgbClr val="FF0000"/>
                </a:solidFill>
              </a:rPr>
            </a:br>
            <a:endParaRPr lang="en-GB" sz="800"/>
          </a:p>
        </p:txBody>
      </p:sp>
      <p:sp>
        <p:nvSpPr>
          <p:cNvPr id="7" name="Title 4">
            <a:extLst>
              <a:ext uri="{FF2B5EF4-FFF2-40B4-BE49-F238E27FC236}">
                <a16:creationId xmlns:a16="http://schemas.microsoft.com/office/drawing/2014/main" id="{DDD9A12A-63EF-4FF4-4521-83727272200A}"/>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And agreement in regards to treatment was also broadly consistent across the Wales Health Boards </a:t>
            </a:r>
          </a:p>
        </p:txBody>
      </p:sp>
      <p:sp>
        <p:nvSpPr>
          <p:cNvPr id="19" name="Isosceles Triangle 18">
            <a:extLst>
              <a:ext uri="{FF2B5EF4-FFF2-40B4-BE49-F238E27FC236}">
                <a16:creationId xmlns:a16="http://schemas.microsoft.com/office/drawing/2014/main" id="{9649BE13-94D0-2A47-8D12-36F2E3F36C8E}"/>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3EAC3785-32EC-A3D9-7679-CDD6689D091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72B64045-450B-CA04-C082-595F386A7454}"/>
              </a:ext>
            </a:extLst>
          </p:cNvPr>
          <p:cNvSpPr txBox="1"/>
          <p:nvPr/>
        </p:nvSpPr>
        <p:spPr>
          <a:xfrm>
            <a:off x="2165062" y="1554589"/>
            <a:ext cx="7742044"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treated</a:t>
            </a:r>
            <a:r>
              <a:rPr lang="en-US" sz="1600" b="1" i="0" u="none" strike="noStrike" kern="1200" spc="10" baseline="0">
                <a:solidFill>
                  <a:schemeClr val="tx1"/>
                </a:solidFill>
                <a:ea typeface="+mn-ea"/>
                <a:cs typeface="+mn-cs"/>
              </a:rPr>
              <a:t> (Net: Agree)</a:t>
            </a:r>
          </a:p>
        </p:txBody>
      </p:sp>
      <p:sp>
        <p:nvSpPr>
          <p:cNvPr id="2" name="TextBox 1">
            <a:extLst>
              <a:ext uri="{FF2B5EF4-FFF2-40B4-BE49-F238E27FC236}">
                <a16:creationId xmlns:a16="http://schemas.microsoft.com/office/drawing/2014/main" id="{E608B12D-3615-ACFB-07B1-F2F79F3F0823}"/>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Tree>
    <p:extLst>
      <p:ext uri="{BB962C8B-B14F-4D97-AF65-F5344CB8AC3E}">
        <p14:creationId xmlns:p14="http://schemas.microsoft.com/office/powerpoint/2010/main" val="1293317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191218"/>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Wales (N=1,000)</a:t>
            </a:r>
          </a:p>
          <a:p>
            <a:r>
              <a:rPr lang="en-US" sz="800"/>
              <a:t>* 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79"/>
            <a:ext cx="11306661" cy="125030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 most influential factor for going for a test was perceived importance, with almost 9 in 10 selecting this. 3 in 4 also identified being given more information about the test, and a specific day/time for it.</a:t>
            </a:r>
          </a:p>
        </p:txBody>
      </p:sp>
      <p:sp>
        <p:nvSpPr>
          <p:cNvPr id="8" name="TextBox 7">
            <a:extLst>
              <a:ext uri="{FF2B5EF4-FFF2-40B4-BE49-F238E27FC236}">
                <a16:creationId xmlns:a16="http://schemas.microsoft.com/office/drawing/2014/main" id="{8384E4FD-CA25-465B-30CA-CCD8A3410798}"/>
              </a:ext>
            </a:extLst>
          </p:cNvPr>
          <p:cNvSpPr txBox="1"/>
          <p:nvPr/>
        </p:nvSpPr>
        <p:spPr>
          <a:xfrm>
            <a:off x="-139920" y="1612815"/>
            <a:ext cx="9113520" cy="338554"/>
          </a:xfrm>
          <a:prstGeom prst="rect">
            <a:avLst/>
          </a:prstGeom>
          <a:noFill/>
        </p:spPr>
        <p:txBody>
          <a:bodyPr wrap="square" rtlCol="0">
            <a:spAutoFit/>
          </a:bodyPr>
          <a:lstStyle/>
          <a:p>
            <a:pPr algn="ctr"/>
            <a:r>
              <a:rPr lang="en-US" sz="1600" b="1" spc="1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2960912935"/>
              </p:ext>
            </p:extLst>
          </p:nvPr>
        </p:nvGraphicFramePr>
        <p:xfrm>
          <a:off x="585242" y="2276295"/>
          <a:ext cx="7663195" cy="380777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AC93A44-ED88-18D5-0092-A857CA6BF6DD}"/>
              </a:ext>
            </a:extLst>
          </p:cNvPr>
          <p:cNvGrpSpPr/>
          <p:nvPr/>
        </p:nvGrpSpPr>
        <p:grpSpPr>
          <a:xfrm>
            <a:off x="8750312" y="1172080"/>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9.42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motivators as influential</a:t>
              </a:r>
            </a:p>
          </p:txBody>
        </p:sp>
      </p:grpSp>
      <p:sp>
        <p:nvSpPr>
          <p:cNvPr id="11" name="Speech Bubble: Rectangle with Corners Rounded 10">
            <a:extLst>
              <a:ext uri="{FF2B5EF4-FFF2-40B4-BE49-F238E27FC236}">
                <a16:creationId xmlns:a16="http://schemas.microsoft.com/office/drawing/2014/main" id="{4E2C2FC4-8F63-E8BF-042C-24E50F6DACD2}"/>
              </a:ext>
            </a:extLst>
          </p:cNvPr>
          <p:cNvSpPr/>
          <p:nvPr/>
        </p:nvSpPr>
        <p:spPr>
          <a:xfrm>
            <a:off x="8400694" y="2281790"/>
            <a:ext cx="1690760"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11.03</a:t>
            </a:r>
          </a:p>
          <a:p>
            <a:pPr algn="ctr"/>
            <a:r>
              <a:rPr lang="en-GB" sz="1200">
                <a:solidFill>
                  <a:schemeClr val="tx1">
                    <a:lumMod val="50000"/>
                  </a:schemeClr>
                </a:solidFill>
              </a:rPr>
              <a:t>30-49: </a:t>
            </a:r>
            <a:r>
              <a:rPr lang="en-GB" sz="1200" b="1">
                <a:solidFill>
                  <a:schemeClr val="accent1"/>
                </a:solidFill>
              </a:rPr>
              <a:t>10.27</a:t>
            </a:r>
          </a:p>
          <a:p>
            <a:pPr algn="ctr"/>
            <a:r>
              <a:rPr lang="en-GB" sz="1200">
                <a:solidFill>
                  <a:schemeClr val="tx1">
                    <a:lumMod val="50000"/>
                  </a:schemeClr>
                </a:solidFill>
              </a:rPr>
              <a:t>50+: </a:t>
            </a:r>
            <a:r>
              <a:rPr lang="en-GB" sz="1200" b="1">
                <a:solidFill>
                  <a:schemeClr val="accent1"/>
                </a:solidFill>
              </a:rPr>
              <a:t>8.49</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8.90</a:t>
            </a:r>
          </a:p>
          <a:p>
            <a:pPr algn="ctr"/>
            <a:r>
              <a:rPr lang="en-GB" sz="1200">
                <a:solidFill>
                  <a:schemeClr val="tx1">
                    <a:lumMod val="50000"/>
                  </a:schemeClr>
                </a:solidFill>
              </a:rPr>
              <a:t>Female: </a:t>
            </a:r>
            <a:r>
              <a:rPr lang="en-GB" sz="1200" b="1">
                <a:solidFill>
                  <a:schemeClr val="accent1"/>
                </a:solidFill>
              </a:rPr>
              <a:t>9.93</a:t>
            </a:r>
          </a:p>
          <a:p>
            <a:pPr algn="ctr"/>
            <a:endParaRPr lang="en-GB" sz="500">
              <a:solidFill>
                <a:schemeClr val="tx1">
                  <a:lumMod val="50000"/>
                </a:schemeClr>
              </a:solidFill>
            </a:endParaRPr>
          </a:p>
          <a:p>
            <a:pPr algn="ctr"/>
            <a:r>
              <a:rPr lang="en-GB" sz="1200">
                <a:solidFill>
                  <a:schemeClr val="tx1">
                    <a:lumMod val="50000"/>
                  </a:schemeClr>
                </a:solidFill>
              </a:rPr>
              <a:t>White: </a:t>
            </a:r>
            <a:r>
              <a:rPr lang="en-GB" sz="1200" b="1">
                <a:solidFill>
                  <a:schemeClr val="accent1"/>
                </a:solidFill>
              </a:rPr>
              <a:t>9.37</a:t>
            </a:r>
          </a:p>
          <a:p>
            <a:pPr algn="ctr"/>
            <a:r>
              <a:rPr lang="en-GB" sz="1200">
                <a:solidFill>
                  <a:schemeClr val="tx1">
                    <a:lumMod val="50000"/>
                  </a:schemeClr>
                </a:solidFill>
              </a:rPr>
              <a:t>Ethnic minority: </a:t>
            </a:r>
            <a:r>
              <a:rPr lang="en-GB" sz="1200" b="1">
                <a:solidFill>
                  <a:schemeClr val="accent1"/>
                </a:solidFill>
              </a:rPr>
              <a:t>10.32</a:t>
            </a: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9.30</a:t>
            </a:r>
          </a:p>
          <a:p>
            <a:pPr algn="ctr"/>
            <a:r>
              <a:rPr lang="en-GB" sz="1200">
                <a:solidFill>
                  <a:schemeClr val="tx1">
                    <a:lumMod val="50000"/>
                  </a:schemeClr>
                </a:solidFill>
              </a:rPr>
              <a:t>C2DE: </a:t>
            </a:r>
            <a:r>
              <a:rPr lang="en-GB" sz="1200" b="1">
                <a:solidFill>
                  <a:schemeClr val="accent1"/>
                </a:solidFill>
              </a:rPr>
              <a:t>9.54</a:t>
            </a:r>
          </a:p>
          <a:p>
            <a:pPr algn="ctr"/>
            <a:r>
              <a:rPr lang="en-GB" sz="1200">
                <a:solidFill>
                  <a:schemeClr val="tx1">
                    <a:lumMod val="50000"/>
                  </a:schemeClr>
                </a:solidFill>
              </a:rPr>
              <a:t>C2DE 50+: </a:t>
            </a:r>
            <a:r>
              <a:rPr lang="en-GB" sz="1200" b="1">
                <a:solidFill>
                  <a:schemeClr val="accent1"/>
                </a:solidFill>
              </a:rPr>
              <a:t>8.77</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9.40</a:t>
            </a:r>
          </a:p>
          <a:p>
            <a:pPr algn="ctr"/>
            <a:r>
              <a:rPr lang="en-GB" sz="1200">
                <a:solidFill>
                  <a:schemeClr val="tx1">
                    <a:lumMod val="50000"/>
                  </a:schemeClr>
                </a:solidFill>
              </a:rPr>
              <a:t>No disability: </a:t>
            </a:r>
            <a:r>
              <a:rPr lang="en-GB" sz="1200" b="1">
                <a:solidFill>
                  <a:schemeClr val="accent1"/>
                </a:solidFill>
              </a:rPr>
              <a:t>9.36</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9.60</a:t>
            </a:r>
          </a:p>
          <a:p>
            <a:pPr algn="ctr"/>
            <a:r>
              <a:rPr lang="en-GB" sz="1200">
                <a:solidFill>
                  <a:schemeClr val="tx1">
                    <a:lumMod val="50000"/>
                  </a:schemeClr>
                </a:solidFill>
              </a:rPr>
              <a:t>Town: </a:t>
            </a:r>
            <a:r>
              <a:rPr lang="en-GB" sz="1200" b="1">
                <a:solidFill>
                  <a:schemeClr val="accent1"/>
                </a:solidFill>
              </a:rPr>
              <a:t>9.03</a:t>
            </a:r>
          </a:p>
          <a:p>
            <a:pPr algn="ctr"/>
            <a:r>
              <a:rPr lang="en-GB" sz="1200">
                <a:solidFill>
                  <a:schemeClr val="tx1">
                    <a:lumMod val="50000"/>
                  </a:schemeClr>
                </a:solidFill>
              </a:rPr>
              <a:t>Rural: </a:t>
            </a:r>
            <a:r>
              <a:rPr lang="en-GB" sz="1200" b="1">
                <a:solidFill>
                  <a:schemeClr val="accent1"/>
                </a:solidFill>
              </a:rPr>
              <a:t>9.15</a:t>
            </a:r>
          </a:p>
          <a:p>
            <a:pPr algn="ctr"/>
            <a:endParaRPr lang="en-GB" sz="500">
              <a:solidFill>
                <a:schemeClr val="tx1">
                  <a:lumMod val="50000"/>
                </a:schemeClr>
              </a:solidFill>
            </a:endParaRPr>
          </a:p>
        </p:txBody>
      </p:sp>
      <p:sp>
        <p:nvSpPr>
          <p:cNvPr id="12" name="Speech Bubble: Rectangle with Corners Rounded 11">
            <a:extLst>
              <a:ext uri="{FF2B5EF4-FFF2-40B4-BE49-F238E27FC236}">
                <a16:creationId xmlns:a16="http://schemas.microsoft.com/office/drawing/2014/main" id="{56A98CD3-4051-554D-51D1-8ADFC2A1A161}"/>
              </a:ext>
            </a:extLst>
          </p:cNvPr>
          <p:cNvSpPr/>
          <p:nvPr/>
        </p:nvSpPr>
        <p:spPr>
          <a:xfrm>
            <a:off x="10243712" y="3160449"/>
            <a:ext cx="1828728" cy="17109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Betsi Cadwaladr: </a:t>
            </a:r>
            <a:r>
              <a:rPr lang="en-GB" sz="1200" b="1">
                <a:solidFill>
                  <a:schemeClr val="accent1"/>
                </a:solidFill>
              </a:rPr>
              <a:t>9.17</a:t>
            </a:r>
          </a:p>
          <a:p>
            <a:pPr algn="ctr"/>
            <a:r>
              <a:rPr lang="en-GB" sz="1200">
                <a:solidFill>
                  <a:schemeClr val="tx1">
                    <a:lumMod val="50000"/>
                  </a:schemeClr>
                </a:solidFill>
              </a:rPr>
              <a:t>Hywel Dda: </a:t>
            </a:r>
            <a:r>
              <a:rPr lang="en-GB" sz="1200" b="1">
                <a:solidFill>
                  <a:schemeClr val="accent1"/>
                </a:solidFill>
              </a:rPr>
              <a:t>9.60</a:t>
            </a:r>
          </a:p>
          <a:p>
            <a:pPr algn="ctr"/>
            <a:r>
              <a:rPr lang="en-GB" sz="1200">
                <a:solidFill>
                  <a:schemeClr val="tx1">
                    <a:lumMod val="50000"/>
                  </a:schemeClr>
                </a:solidFill>
              </a:rPr>
              <a:t>Swansea Bay: </a:t>
            </a:r>
            <a:r>
              <a:rPr lang="en-GB" sz="1200" b="1">
                <a:solidFill>
                  <a:schemeClr val="accent1"/>
                </a:solidFill>
              </a:rPr>
              <a:t>9.75</a:t>
            </a:r>
          </a:p>
          <a:p>
            <a:pPr algn="ctr"/>
            <a:r>
              <a:rPr lang="en-GB" sz="1200">
                <a:solidFill>
                  <a:schemeClr val="tx1">
                    <a:lumMod val="50000"/>
                  </a:schemeClr>
                </a:solidFill>
              </a:rPr>
              <a:t>Cwm Taf Morgannwg: </a:t>
            </a:r>
            <a:r>
              <a:rPr lang="en-GB" sz="1200" b="1">
                <a:solidFill>
                  <a:schemeClr val="accent1"/>
                </a:solidFill>
              </a:rPr>
              <a:t>9.65</a:t>
            </a:r>
          </a:p>
          <a:p>
            <a:pPr algn="ctr"/>
            <a:r>
              <a:rPr lang="en-GB" sz="1200">
                <a:solidFill>
                  <a:schemeClr val="tx1">
                    <a:lumMod val="50000"/>
                  </a:schemeClr>
                </a:solidFill>
              </a:rPr>
              <a:t>Aneurin Bevan: </a:t>
            </a:r>
            <a:r>
              <a:rPr lang="en-GB" sz="1200" b="1">
                <a:solidFill>
                  <a:schemeClr val="accent1"/>
                </a:solidFill>
              </a:rPr>
              <a:t>9.17</a:t>
            </a:r>
          </a:p>
          <a:p>
            <a:pPr algn="ctr"/>
            <a:r>
              <a:rPr lang="en-GB" sz="1200">
                <a:solidFill>
                  <a:schemeClr val="tx1">
                    <a:lumMod val="50000"/>
                  </a:schemeClr>
                </a:solidFill>
              </a:rPr>
              <a:t>Cardiff and Vale: </a:t>
            </a:r>
            <a:r>
              <a:rPr lang="en-GB" sz="1200" b="1">
                <a:solidFill>
                  <a:schemeClr val="accent1"/>
                </a:solidFill>
              </a:rPr>
              <a:t>9.63</a:t>
            </a:r>
          </a:p>
        </p:txBody>
      </p:sp>
    </p:spTree>
    <p:extLst>
      <p:ext uri="{BB962C8B-B14F-4D97-AF65-F5344CB8AC3E}">
        <p14:creationId xmlns:p14="http://schemas.microsoft.com/office/powerpoint/2010/main" val="3093420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Knowing that access needs would be accommodated was more commonly mentioned by those from an ethnic minority background, those in lower social grades and those with a disability. </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a:t>Motivations for getting to a doctor-recommended test at hospital (Net: A lot/ a little)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Wales (N=1,000)</a:t>
            </a:r>
          </a:p>
          <a:p>
            <a:endParaRPr lang="en-US" sz="800"/>
          </a:p>
        </p:txBody>
      </p:sp>
      <p:sp>
        <p:nvSpPr>
          <p:cNvPr id="3" name="Speech Bubble: Rectangle with Corners Rounded 2">
            <a:extLst>
              <a:ext uri="{FF2B5EF4-FFF2-40B4-BE49-F238E27FC236}">
                <a16:creationId xmlns:a16="http://schemas.microsoft.com/office/drawing/2014/main" id="{DA7F0894-714B-5D93-4756-1B4D6304FFA3}"/>
              </a:ext>
            </a:extLst>
          </p:cNvPr>
          <p:cNvSpPr/>
          <p:nvPr/>
        </p:nvSpPr>
        <p:spPr>
          <a:xfrm>
            <a:off x="502354" y="2414940"/>
            <a:ext cx="357434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Females were more likely than males to identify a variety of motivators such as: if the test was important (89% vs 84%), being given information about what the test involved (80% vs 71%) and being able to ask questions and discuss the test with someone (76% vs 66%),</a:t>
            </a:r>
          </a:p>
        </p:txBody>
      </p:sp>
      <p:sp>
        <p:nvSpPr>
          <p:cNvPr id="4" name="Speech Bubble: Rectangle with Corners Rounded 3">
            <a:extLst>
              <a:ext uri="{FF2B5EF4-FFF2-40B4-BE49-F238E27FC236}">
                <a16:creationId xmlns:a16="http://schemas.microsoft.com/office/drawing/2014/main" id="{061B8FEC-8236-CE84-313C-21A2B74255BC}"/>
              </a:ext>
            </a:extLst>
          </p:cNvPr>
          <p:cNvSpPr/>
          <p:nvPr/>
        </p:nvSpPr>
        <p:spPr>
          <a:xfrm>
            <a:off x="4373736"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were more likely than older respondents (50+) to identify the majority of motivators. Those with the greatest discrepancy include: if it was easier to take time off work (61% vs 22%), if they were encouraged to go by their community (60% vs 32%) or if they could afford the costs (45% vs 20%).</a:t>
            </a:r>
          </a:p>
        </p:txBody>
      </p:sp>
      <p:sp>
        <p:nvSpPr>
          <p:cNvPr id="5" name="Speech Bubble: Rectangle with Corners Rounded 4">
            <a:extLst>
              <a:ext uri="{FF2B5EF4-FFF2-40B4-BE49-F238E27FC236}">
                <a16:creationId xmlns:a16="http://schemas.microsoft.com/office/drawing/2014/main" id="{5C353BBC-9230-F63B-E5BC-C9967F345683}"/>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from an ethnic minority background were more likely than White respondents to identify the majority of motivators as being influential. Those with the greatest discrepancy include: being able to afford appointment related costs (51% vs 28%), knowing access needs would be accommodated (43% vs 28%) and if it was easier to take time off work (53% vs 39%)</a:t>
            </a:r>
          </a:p>
        </p:txBody>
      </p:sp>
      <p:sp>
        <p:nvSpPr>
          <p:cNvPr id="8" name="Speech Bubble: Rectangle with Corners Rounded 7">
            <a:extLst>
              <a:ext uri="{FF2B5EF4-FFF2-40B4-BE49-F238E27FC236}">
                <a16:creationId xmlns:a16="http://schemas.microsoft.com/office/drawing/2014/main" id="{31EE40D3-65E0-2F89-8EAA-50853D058EB6}"/>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There was limited difference by social grade. Those in lower social grades more commonly identified knowing their access needs would be accommodated (33% vs 24%) as a motivator, whereas those from a higher social grade more commonly stated if it was easier to take time off work (45% vs 35%).</a:t>
            </a:r>
          </a:p>
        </p:txBody>
      </p:sp>
      <p:sp>
        <p:nvSpPr>
          <p:cNvPr id="22" name="Speech Bubble: Rectangle with Corners Rounded 21">
            <a:extLst>
              <a:ext uri="{FF2B5EF4-FFF2-40B4-BE49-F238E27FC236}">
                <a16:creationId xmlns:a16="http://schemas.microsoft.com/office/drawing/2014/main" id="{2A5FE940-7B82-CCCA-5E4B-0BB3D9630CBF}"/>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more likely than those without to state knowing if their access needs would be accommodated as a motivator (41% vs 22%) or receiving reminders about appointments (76% vs 68%). They were less likely to identify motivators such as if it was easier to take time off work (27% vs 47%)</a:t>
            </a:r>
          </a:p>
        </p:txBody>
      </p:sp>
      <p:sp>
        <p:nvSpPr>
          <p:cNvPr id="23" name="Speech Bubble: Rectangle with Corners Rounded 22">
            <a:extLst>
              <a:ext uri="{FF2B5EF4-FFF2-40B4-BE49-F238E27FC236}">
                <a16:creationId xmlns:a16="http://schemas.microsoft.com/office/drawing/2014/main" id="{81006FE4-947F-6E74-FF53-8200B38540F4}"/>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urban areas were more likely than those in rural areas to identify being able to get cover for childcare (18% vs 10%), or if it was easier to take time off work (43% vs 33%).</a:t>
            </a:r>
          </a:p>
        </p:txBody>
      </p:sp>
      <p:sp>
        <p:nvSpPr>
          <p:cNvPr id="24" name="Rectangle: Rounded Corners 23">
            <a:extLst>
              <a:ext uri="{FF2B5EF4-FFF2-40B4-BE49-F238E27FC236}">
                <a16:creationId xmlns:a16="http://schemas.microsoft.com/office/drawing/2014/main" id="{743B887D-1CCC-4050-9E59-FEDB6DD5B628}"/>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25" name="Rectangle: Rounded Corners 24">
            <a:extLst>
              <a:ext uri="{FF2B5EF4-FFF2-40B4-BE49-F238E27FC236}">
                <a16:creationId xmlns:a16="http://schemas.microsoft.com/office/drawing/2014/main" id="{206A2F62-3982-23E2-8C80-1ECA0E924F67}"/>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26" name="Rectangle: Rounded Corners 25">
            <a:extLst>
              <a:ext uri="{FF2B5EF4-FFF2-40B4-BE49-F238E27FC236}">
                <a16:creationId xmlns:a16="http://schemas.microsoft.com/office/drawing/2014/main" id="{6094C66D-6F7D-1AE5-2180-88A59815D545}"/>
              </a:ext>
            </a:extLst>
          </p:cNvPr>
          <p:cNvSpPr/>
          <p:nvPr/>
        </p:nvSpPr>
        <p:spPr>
          <a:xfrm>
            <a:off x="9034053" y="219609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Ethnicity</a:t>
            </a:r>
          </a:p>
        </p:txBody>
      </p:sp>
      <p:sp>
        <p:nvSpPr>
          <p:cNvPr id="27" name="Rectangle: Rounded Corners 26">
            <a:extLst>
              <a:ext uri="{FF2B5EF4-FFF2-40B4-BE49-F238E27FC236}">
                <a16:creationId xmlns:a16="http://schemas.microsoft.com/office/drawing/2014/main" id="{065E4FE7-A348-7197-C246-EB00855FE30A}"/>
              </a:ext>
            </a:extLst>
          </p:cNvPr>
          <p:cNvSpPr/>
          <p:nvPr/>
        </p:nvSpPr>
        <p:spPr>
          <a:xfrm>
            <a:off x="1288971" y="425323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8" name="Rectangle: Rounded Corners 27">
            <a:extLst>
              <a:ext uri="{FF2B5EF4-FFF2-40B4-BE49-F238E27FC236}">
                <a16:creationId xmlns:a16="http://schemas.microsoft.com/office/drawing/2014/main" id="{360C93C9-748D-917B-7E7B-4FA7285C4A56}"/>
              </a:ext>
            </a:extLst>
          </p:cNvPr>
          <p:cNvSpPr/>
          <p:nvPr/>
        </p:nvSpPr>
        <p:spPr>
          <a:xfrm>
            <a:off x="5165364" y="42375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9" name="Rectangle: Rounded Corners 28">
            <a:extLst>
              <a:ext uri="{FF2B5EF4-FFF2-40B4-BE49-F238E27FC236}">
                <a16:creationId xmlns:a16="http://schemas.microsoft.com/office/drawing/2014/main" id="{9A713F3B-F3AD-CCA0-09CF-67DCD1B4C7B0}"/>
              </a:ext>
            </a:extLst>
          </p:cNvPr>
          <p:cNvSpPr/>
          <p:nvPr/>
        </p:nvSpPr>
        <p:spPr>
          <a:xfrm>
            <a:off x="9043578" y="4215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Tree>
    <p:extLst>
      <p:ext uri="{BB962C8B-B14F-4D97-AF65-F5344CB8AC3E}">
        <p14:creationId xmlns:p14="http://schemas.microsoft.com/office/powerpoint/2010/main" val="958685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Just under 2 in 5 reported receiving healthcare remotely in the past 12 months, with a phone call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Wales (N=1,000)</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604299592"/>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442379" y="2310247"/>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390745" y="2438476"/>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38%</a:t>
            </a:r>
          </a:p>
          <a:p>
            <a:pPr algn="ctr"/>
            <a:endParaRPr lang="en-GB" sz="800">
              <a:latin typeface="Arial Black" panose="020B0A04020102020204" pitchFamily="34" charset="0"/>
            </a:endParaRPr>
          </a:p>
          <a:p>
            <a:pPr algn="ctr"/>
            <a:r>
              <a:rPr lang="en-GB" sz="120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86548" y="2168478"/>
            <a:ext cx="11219265" cy="3918112"/>
            <a:chOff x="541253" y="844389"/>
            <a:chExt cx="11219265"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352251609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575743" y="3485439"/>
              <a:ext cx="603719" cy="26853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431939" y="34387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2019691" y="3438711"/>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4512225" y="341605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4873293" y="3541088"/>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Ethnic minority</a:t>
              </a:r>
            </a:p>
            <a:p>
              <a:pPr algn="ctr"/>
              <a:r>
                <a:rPr lang="en-GB" sz="120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876737" y="342903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434499" y="343076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8456767" y="3457923"/>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041402" y="351324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5807" y="266120"/>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100" spc="10">
                <a:latin typeface="+mn-lt"/>
                <a:ea typeface="+mn-ea"/>
                <a:cs typeface="+mn-cs"/>
              </a:rPr>
              <a:t>Those with a disability were more likely to report receiving a remote consultation in the past 12 months. Those aged 50+ were also significantly more likely to have had a remote consultation in the past 12 months compared to younger adults.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a:solidFill>
                  <a:schemeClr val="tx1">
                    <a:lumMod val="95000"/>
                    <a:lumOff val="5000"/>
                  </a:schemeClr>
                </a:solidFill>
              </a:rPr>
              <a:t>Proportion who received remote consultation</a:t>
            </a:r>
            <a:endParaRPr lang="en-US" sz="1600" b="1" i="0" u="none" strike="noStrike" kern="1200" spc="10" baseline="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783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Wales (N=1,000); males (N=474); females (N=521); White (N=950); Ethnic minority background (N=50); 18-29 (N=137); 30-49 (N=313); 50+ (N=550); ABC1 (N=494); C2DE (506); C2DE 50+ (n=324); Not C2DE 50+ (N=676); disability (N=345); no disability (N=622); Urban (n=648); Town (n=163); Rural (n=188)</a:t>
            </a:r>
          </a:p>
        </p:txBody>
      </p:sp>
      <p:sp>
        <p:nvSpPr>
          <p:cNvPr id="26" name="Rectangle 25">
            <a:extLst>
              <a:ext uri="{FF2B5EF4-FFF2-40B4-BE49-F238E27FC236}">
                <a16:creationId xmlns:a16="http://schemas.microsoft.com/office/drawing/2014/main" id="{69318A78-81AA-11E8-8F13-5275AD5D7C14}"/>
              </a:ext>
            </a:extLst>
          </p:cNvPr>
          <p:cNvSpPr/>
          <p:nvPr/>
        </p:nvSpPr>
        <p:spPr>
          <a:xfrm>
            <a:off x="2873352" y="472392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27" name="Rectangle 26">
            <a:extLst>
              <a:ext uri="{FF2B5EF4-FFF2-40B4-BE49-F238E27FC236}">
                <a16:creationId xmlns:a16="http://schemas.microsoft.com/office/drawing/2014/main" id="{0E937E2C-ED0C-5EE0-9DCB-7E59BA27EC66}"/>
              </a:ext>
            </a:extLst>
          </p:cNvPr>
          <p:cNvSpPr/>
          <p:nvPr/>
        </p:nvSpPr>
        <p:spPr>
          <a:xfrm>
            <a:off x="3524070" y="472392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3995786" y="4732033"/>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108479" y="34302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 name="Isosceles Triangle 13">
            <a:extLst>
              <a:ext uri="{FF2B5EF4-FFF2-40B4-BE49-F238E27FC236}">
                <a16:creationId xmlns:a16="http://schemas.microsoft.com/office/drawing/2014/main" id="{3C0E0F0C-003B-37D8-F571-C61AB2EA26BF}"/>
              </a:ext>
            </a:extLst>
          </p:cNvPr>
          <p:cNvSpPr>
            <a:spLocks noChangeAspect="1"/>
          </p:cNvSpPr>
          <p:nvPr/>
        </p:nvSpPr>
        <p:spPr>
          <a:xfrm>
            <a:off x="3881108" y="339321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3" name="Rectangle 32">
            <a:extLst>
              <a:ext uri="{FF2B5EF4-FFF2-40B4-BE49-F238E27FC236}">
                <a16:creationId xmlns:a16="http://schemas.microsoft.com/office/drawing/2014/main" id="{C5EB7FC3-7911-547F-AB5F-AADFD9FAB7BB}"/>
              </a:ext>
            </a:extLst>
          </p:cNvPr>
          <p:cNvSpPr/>
          <p:nvPr/>
        </p:nvSpPr>
        <p:spPr>
          <a:xfrm>
            <a:off x="7271668" y="483733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34" name="Rectangle 33">
            <a:extLst>
              <a:ext uri="{FF2B5EF4-FFF2-40B4-BE49-F238E27FC236}">
                <a16:creationId xmlns:a16="http://schemas.microsoft.com/office/drawing/2014/main" id="{70AD4216-8305-2472-430C-2503926CAA7B}"/>
              </a:ext>
            </a:extLst>
          </p:cNvPr>
          <p:cNvSpPr/>
          <p:nvPr/>
        </p:nvSpPr>
        <p:spPr>
          <a:xfrm>
            <a:off x="9885848" y="480096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35" name="Rectangle 34">
            <a:extLst>
              <a:ext uri="{FF2B5EF4-FFF2-40B4-BE49-F238E27FC236}">
                <a16:creationId xmlns:a16="http://schemas.microsoft.com/office/drawing/2014/main" id="{FD5E0098-E45A-C480-D515-473A87305ACA}"/>
              </a:ext>
            </a:extLst>
          </p:cNvPr>
          <p:cNvSpPr/>
          <p:nvPr/>
        </p:nvSpPr>
        <p:spPr>
          <a:xfrm>
            <a:off x="10364664" y="480657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6" name="Rectangle 35">
            <a:extLst>
              <a:ext uri="{FF2B5EF4-FFF2-40B4-BE49-F238E27FC236}">
                <a16:creationId xmlns:a16="http://schemas.microsoft.com/office/drawing/2014/main" id="{6C91283E-017B-FDA8-3C46-850FC453E30F}"/>
              </a:ext>
            </a:extLst>
          </p:cNvPr>
          <p:cNvSpPr/>
          <p:nvPr/>
        </p:nvSpPr>
        <p:spPr>
          <a:xfrm>
            <a:off x="10817522" y="4804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7" name="Isosceles Triangle 36">
            <a:extLst>
              <a:ext uri="{FF2B5EF4-FFF2-40B4-BE49-F238E27FC236}">
                <a16:creationId xmlns:a16="http://schemas.microsoft.com/office/drawing/2014/main" id="{D82A61FA-EDCF-2FB2-AD40-F8E766074E19}"/>
              </a:ext>
            </a:extLst>
          </p:cNvPr>
          <p:cNvSpPr>
            <a:spLocks noChangeAspect="1"/>
          </p:cNvSpPr>
          <p:nvPr/>
        </p:nvSpPr>
        <p:spPr>
          <a:xfrm>
            <a:off x="8828782" y="320669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8" name="Isosceles Triangle 37">
            <a:extLst>
              <a:ext uri="{FF2B5EF4-FFF2-40B4-BE49-F238E27FC236}">
                <a16:creationId xmlns:a16="http://schemas.microsoft.com/office/drawing/2014/main" id="{AACB1C23-F99D-DE42-69A3-3133D2A3CEFA}"/>
              </a:ext>
            </a:extLst>
          </p:cNvPr>
          <p:cNvSpPr>
            <a:spLocks noChangeAspect="1"/>
          </p:cNvSpPr>
          <p:nvPr/>
        </p:nvSpPr>
        <p:spPr>
          <a:xfrm>
            <a:off x="5225584" y="341114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9" name="Isosceles Triangle 38">
            <a:extLst>
              <a:ext uri="{FF2B5EF4-FFF2-40B4-BE49-F238E27FC236}">
                <a16:creationId xmlns:a16="http://schemas.microsoft.com/office/drawing/2014/main" id="{91344C9E-2FBE-0522-AC8A-1E5DDDE1A346}"/>
              </a:ext>
            </a:extLst>
          </p:cNvPr>
          <p:cNvSpPr>
            <a:spLocks noChangeAspect="1"/>
          </p:cNvSpPr>
          <p:nvPr/>
        </p:nvSpPr>
        <p:spPr>
          <a:xfrm>
            <a:off x="7468895" y="33219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Oval 2">
            <a:extLst>
              <a:ext uri="{FF2B5EF4-FFF2-40B4-BE49-F238E27FC236}">
                <a16:creationId xmlns:a16="http://schemas.microsoft.com/office/drawing/2014/main" id="{A0AAFFCF-D024-B249-788B-78D548AEEC5C}"/>
              </a:ext>
            </a:extLst>
          </p:cNvPr>
          <p:cNvSpPr/>
          <p:nvPr/>
        </p:nvSpPr>
        <p:spPr>
          <a:xfrm>
            <a:off x="5277682" y="546209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C822427F-3B71-EB1D-205E-65E0E359B520}"/>
              </a:ext>
            </a:extLst>
          </p:cNvPr>
          <p:cNvSpPr>
            <a:spLocks noChangeAspect="1"/>
          </p:cNvSpPr>
          <p:nvPr/>
        </p:nvSpPr>
        <p:spPr>
          <a:xfrm rot="10800000">
            <a:off x="9284073" y="37733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 name="Isosceles Triangle 11">
            <a:extLst>
              <a:ext uri="{FF2B5EF4-FFF2-40B4-BE49-F238E27FC236}">
                <a16:creationId xmlns:a16="http://schemas.microsoft.com/office/drawing/2014/main" id="{5D4367CB-C7FA-6C0D-8588-47E5A051A2C4}"/>
              </a:ext>
            </a:extLst>
          </p:cNvPr>
          <p:cNvSpPr>
            <a:spLocks noChangeAspect="1"/>
          </p:cNvSpPr>
          <p:nvPr/>
        </p:nvSpPr>
        <p:spPr>
          <a:xfrm rot="10800000">
            <a:off x="2993023" y="37011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2" name="Isosceles Triangle 21">
            <a:extLst>
              <a:ext uri="{FF2B5EF4-FFF2-40B4-BE49-F238E27FC236}">
                <a16:creationId xmlns:a16="http://schemas.microsoft.com/office/drawing/2014/main" id="{FA401E48-4E0D-67D8-62CE-83D5F2DA1FDC}"/>
              </a:ext>
            </a:extLst>
          </p:cNvPr>
          <p:cNvSpPr>
            <a:spLocks noChangeAspect="1"/>
          </p:cNvSpPr>
          <p:nvPr/>
        </p:nvSpPr>
        <p:spPr>
          <a:xfrm rot="10800000">
            <a:off x="3438155" y="36791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Isosceles Triangle 22">
            <a:extLst>
              <a:ext uri="{FF2B5EF4-FFF2-40B4-BE49-F238E27FC236}">
                <a16:creationId xmlns:a16="http://schemas.microsoft.com/office/drawing/2014/main" id="{E47CF314-3C73-38D6-639F-382947D4A83F}"/>
              </a:ext>
            </a:extLst>
          </p:cNvPr>
          <p:cNvSpPr>
            <a:spLocks noChangeAspect="1"/>
          </p:cNvSpPr>
          <p:nvPr/>
        </p:nvSpPr>
        <p:spPr>
          <a:xfrm rot="10800000">
            <a:off x="1647118" y="362476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1" name="Isosceles Triangle 20">
            <a:extLst>
              <a:ext uri="{FF2B5EF4-FFF2-40B4-BE49-F238E27FC236}">
                <a16:creationId xmlns:a16="http://schemas.microsoft.com/office/drawing/2014/main" id="{96D69D72-0B00-7280-9852-42685C09F4D4}"/>
              </a:ext>
            </a:extLst>
          </p:cNvPr>
          <p:cNvSpPr>
            <a:spLocks noChangeAspect="1"/>
          </p:cNvSpPr>
          <p:nvPr/>
        </p:nvSpPr>
        <p:spPr>
          <a:xfrm rot="10800000">
            <a:off x="4780670" y="354338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FA6AE862-5278-1F2F-7AA4-0743D416BD22}"/>
              </a:ext>
            </a:extLst>
          </p:cNvPr>
          <p:cNvSpPr>
            <a:spLocks noChangeAspect="1"/>
          </p:cNvSpPr>
          <p:nvPr/>
        </p:nvSpPr>
        <p:spPr>
          <a:xfrm rot="10800000">
            <a:off x="7898139" y="363329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Rectangle 29">
            <a:extLst>
              <a:ext uri="{FF2B5EF4-FFF2-40B4-BE49-F238E27FC236}">
                <a16:creationId xmlns:a16="http://schemas.microsoft.com/office/drawing/2014/main" id="{885B163B-0145-D9AB-408B-C4D2D744B73D}"/>
              </a:ext>
            </a:extLst>
          </p:cNvPr>
          <p:cNvSpPr/>
          <p:nvPr/>
        </p:nvSpPr>
        <p:spPr>
          <a:xfrm>
            <a:off x="7766050" y="5030262"/>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2757522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AF580-9F50-E872-0969-AF75F8CBF05E}"/>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9FB40D3-8A0C-AA48-B237-9EEFCA780D75}"/>
              </a:ext>
            </a:extLst>
          </p:cNvPr>
          <p:cNvGrpSpPr/>
          <p:nvPr/>
        </p:nvGrpSpPr>
        <p:grpSpPr>
          <a:xfrm>
            <a:off x="295622" y="1859676"/>
            <a:ext cx="11595739" cy="4499757"/>
            <a:chOff x="541253" y="844389"/>
            <a:chExt cx="11219265" cy="3918112"/>
          </a:xfrm>
        </p:grpSpPr>
        <p:graphicFrame>
          <p:nvGraphicFramePr>
            <p:cNvPr id="26" name="Chart 25">
              <a:extLst>
                <a:ext uri="{FF2B5EF4-FFF2-40B4-BE49-F238E27FC236}">
                  <a16:creationId xmlns:a16="http://schemas.microsoft.com/office/drawing/2014/main" id="{C89EE86E-D38E-C97B-9438-9CDE284F8B3F}"/>
                </a:ext>
              </a:extLst>
            </p:cNvPr>
            <p:cNvGraphicFramePr/>
            <p:nvPr>
              <p:extLst>
                <p:ext uri="{D42A27DB-BD31-4B8C-83A1-F6EECF244321}">
                  <p14:modId xmlns:p14="http://schemas.microsoft.com/office/powerpoint/2010/main" val="405080901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FF2E090A-EDB5-AA16-6319-6A5B4F073BD7}"/>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Footer Placeholder 5">
            <a:extLst>
              <a:ext uri="{FF2B5EF4-FFF2-40B4-BE49-F238E27FC236}">
                <a16:creationId xmlns:a16="http://schemas.microsoft.com/office/drawing/2014/main" id="{3A66F49A-E059-2ECC-C014-F03A5569AD7B}"/>
              </a:ext>
            </a:extLst>
          </p:cNvPr>
          <p:cNvSpPr txBox="1">
            <a:spLocks/>
          </p:cNvSpPr>
          <p:nvPr/>
        </p:nvSpPr>
        <p:spPr>
          <a:xfrm>
            <a:off x="284206" y="6278536"/>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Wales N=1,000; (Betsi Cadwaladr: N=209; Hywel Dda: N=135; Swansea Bay: N=113; Cwm Taf Morgannwg: N=135; Aneurin Bevan: N=178; Cardiff and Vale: N=187)</a:t>
            </a:r>
            <a:br>
              <a:rPr lang="en-US" sz="800">
                <a:solidFill>
                  <a:srgbClr val="FF0000"/>
                </a:solidFill>
              </a:rPr>
            </a:br>
            <a:endParaRPr lang="en-GB" sz="800"/>
          </a:p>
        </p:txBody>
      </p:sp>
      <p:sp>
        <p:nvSpPr>
          <p:cNvPr id="7" name="Title 4">
            <a:extLst>
              <a:ext uri="{FF2B5EF4-FFF2-40B4-BE49-F238E27FC236}">
                <a16:creationId xmlns:a16="http://schemas.microsoft.com/office/drawing/2014/main" id="{1A955ADA-04E7-01E4-94A5-E31B4FF682D6}"/>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covered by the Aneurin Bevan Health Board were less likely than average to report receiving a remote consultation</a:t>
            </a:r>
          </a:p>
        </p:txBody>
      </p:sp>
      <p:sp>
        <p:nvSpPr>
          <p:cNvPr id="19" name="Isosceles Triangle 18">
            <a:extLst>
              <a:ext uri="{FF2B5EF4-FFF2-40B4-BE49-F238E27FC236}">
                <a16:creationId xmlns:a16="http://schemas.microsoft.com/office/drawing/2014/main" id="{FEE02C74-7AFC-8DCD-2318-68ACDAF825AB}"/>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F8487769-3716-E986-BF8F-F52A62C83BCF}"/>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0769F604-851C-8636-4CE7-82BDE88DA8F3}"/>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
        <p:nvSpPr>
          <p:cNvPr id="3" name="TextBox 2">
            <a:extLst>
              <a:ext uri="{FF2B5EF4-FFF2-40B4-BE49-F238E27FC236}">
                <a16:creationId xmlns:a16="http://schemas.microsoft.com/office/drawing/2014/main" id="{B25F144A-95DA-70DA-0FE4-A8C13BC1F1A3}"/>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a:solidFill>
                  <a:schemeClr val="tx1">
                    <a:lumMod val="95000"/>
                    <a:lumOff val="5000"/>
                  </a:schemeClr>
                </a:solidFill>
              </a:rPr>
              <a:t>Proportion who received remote consultation</a:t>
            </a:r>
            <a:endParaRPr lang="en-US" sz="1600" b="1" i="0" u="none" strike="noStrike" kern="1200" spc="10" baseline="0">
              <a:solidFill>
                <a:schemeClr val="tx1">
                  <a:lumMod val="95000"/>
                  <a:lumOff val="5000"/>
                </a:schemeClr>
              </a:solidFill>
              <a:ea typeface="+mn-ea"/>
              <a:cs typeface="+mn-cs"/>
            </a:endParaRPr>
          </a:p>
        </p:txBody>
      </p:sp>
      <p:sp>
        <p:nvSpPr>
          <p:cNvPr id="4" name="Isosceles Triangle 3">
            <a:extLst>
              <a:ext uri="{FF2B5EF4-FFF2-40B4-BE49-F238E27FC236}">
                <a16:creationId xmlns:a16="http://schemas.microsoft.com/office/drawing/2014/main" id="{AE5377CA-9026-7F4E-079B-CD0E621674A7}"/>
              </a:ext>
            </a:extLst>
          </p:cNvPr>
          <p:cNvSpPr>
            <a:spLocks noChangeAspect="1"/>
          </p:cNvSpPr>
          <p:nvPr/>
        </p:nvSpPr>
        <p:spPr>
          <a:xfrm rot="10800000">
            <a:off x="10556498" y="379693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Isosceles Triangle 4">
            <a:extLst>
              <a:ext uri="{FF2B5EF4-FFF2-40B4-BE49-F238E27FC236}">
                <a16:creationId xmlns:a16="http://schemas.microsoft.com/office/drawing/2014/main" id="{916E2F9C-7B7E-C2C7-F63F-21EA9EB61DA8}"/>
              </a:ext>
            </a:extLst>
          </p:cNvPr>
          <p:cNvSpPr>
            <a:spLocks noChangeAspect="1"/>
          </p:cNvSpPr>
          <p:nvPr/>
        </p:nvSpPr>
        <p:spPr>
          <a:xfrm>
            <a:off x="1240052" y="35398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160111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000" spc="10">
                <a:latin typeface="+mn-lt"/>
                <a:ea typeface="+mn-ea"/>
                <a:cs typeface="+mn-cs"/>
              </a:rPr>
              <a:t>Overall, there were generally positive perceptions regarding remote consultations, as a majority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607322"/>
            <a:ext cx="7742044" cy="307777"/>
          </a:xfrm>
          <a:prstGeom prst="rect">
            <a:avLst/>
          </a:prstGeom>
          <a:noFill/>
        </p:spPr>
        <p:txBody>
          <a:bodyPr wrap="square" rtlCol="0">
            <a:spAutoFit/>
          </a:bodyPr>
          <a:lstStyle/>
          <a:p>
            <a:pPr algn="ctr"/>
            <a:r>
              <a:rPr lang="en-US" sz="1400" b="1" spc="1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a:t>Base: All in Wales who had a remote consultation (N=382)</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3865579109"/>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853124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916579602"/>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eligible most commonly reported that they attended a cervical screening in the last 3 years, with half being categorised as being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L1. When was the last time you had a cervical screening test? </a:t>
            </a:r>
          </a:p>
          <a:p>
            <a:r>
              <a:rPr lang="en-US" sz="800"/>
              <a:t>L1_rec. Cervical screening – recode </a:t>
            </a:r>
          </a:p>
          <a:p>
            <a:r>
              <a:rPr lang="en-US" sz="800"/>
              <a:t>Base: All eligible in Wales (N=476)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Last time attended cervical screening</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217591472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in rural areas, and those with a disability were among the groups who were least likely to be up to date with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cervical screening</a:t>
            </a:r>
            <a:endParaRPr lang="en-GB" sz="1600" b="1" i="0" u="none" strike="noStrike" kern="1200" spc="10" baseline="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L1_rc – Cervical screening – recode </a:t>
            </a:r>
          </a:p>
          <a:p>
            <a:r>
              <a:rPr lang="en-US" sz="800"/>
              <a:t>Base: (All in Wales eligible: N=476; 30-49: N=156; 50+: N=293; ABC1: N=198; C2DE: 278; C2DE 50+: N=187; not C2DE 50+: N=289; Disability: N=188; No disability: N=273; Urban: N=297; Town: N=77; Rural: N=102; Betsi Cadwaladr: N=102; Hywel Dda: N=68; Cym Taf Morgannwg N=67; Aneurin Bevan: N=84; Cardiff and Vale: N=84)</a:t>
            </a:r>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280475"/>
            <a:ext cx="1871253" cy="553998"/>
            <a:chOff x="1866138" y="3058307"/>
            <a:chExt cx="1871253" cy="553998"/>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31" name="Group 30">
            <a:extLst>
              <a:ext uri="{FF2B5EF4-FFF2-40B4-BE49-F238E27FC236}">
                <a16:creationId xmlns:a16="http://schemas.microsoft.com/office/drawing/2014/main" id="{4F9B9E84-8A8E-7FDD-B292-7EF2CFB128FB}"/>
              </a:ext>
            </a:extLst>
          </p:cNvPr>
          <p:cNvGrpSpPr/>
          <p:nvPr/>
        </p:nvGrpSpPr>
        <p:grpSpPr>
          <a:xfrm>
            <a:off x="396983" y="1698801"/>
            <a:ext cx="11639975" cy="4499757"/>
            <a:chOff x="396983" y="1698801"/>
            <a:chExt cx="11639975" cy="4499757"/>
          </a:xfrm>
        </p:grpSpPr>
        <p:grpSp>
          <p:nvGrpSpPr>
            <p:cNvPr id="4" name="Group 3">
              <a:extLst>
                <a:ext uri="{FF2B5EF4-FFF2-40B4-BE49-F238E27FC236}">
                  <a16:creationId xmlns:a16="http://schemas.microsoft.com/office/drawing/2014/main" id="{EBF228F5-943D-E771-1FFD-20BB6285EC48}"/>
                </a:ext>
              </a:extLst>
            </p:cNvPr>
            <p:cNvGrpSpPr/>
            <p:nvPr/>
          </p:nvGrpSpPr>
          <p:grpSpPr>
            <a:xfrm>
              <a:off x="441224" y="1698801"/>
              <a:ext cx="11595734" cy="4499757"/>
              <a:chOff x="541255" y="844389"/>
              <a:chExt cx="11219263" cy="3918112"/>
            </a:xfrm>
          </p:grpSpPr>
          <p:graphicFrame>
            <p:nvGraphicFramePr>
              <p:cNvPr id="5" name="Chart 4">
                <a:extLst>
                  <a:ext uri="{FF2B5EF4-FFF2-40B4-BE49-F238E27FC236}">
                    <a16:creationId xmlns:a16="http://schemas.microsoft.com/office/drawing/2014/main" id="{4C038B85-CB39-7903-6B0B-3125A218E8D4}"/>
                  </a:ext>
                </a:extLst>
              </p:cNvPr>
              <p:cNvGraphicFramePr/>
              <p:nvPr>
                <p:extLst>
                  <p:ext uri="{D42A27DB-BD31-4B8C-83A1-F6EECF244321}">
                    <p14:modId xmlns:p14="http://schemas.microsoft.com/office/powerpoint/2010/main" val="3061656412"/>
                  </p:ext>
                </p:extLst>
              </p:nvPr>
            </p:nvGraphicFramePr>
            <p:xfrm>
              <a:off x="541255"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32B847EB-BA47-25F6-1D1F-2EBE30958713}"/>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3" name="Rectangle 12">
              <a:extLst>
                <a:ext uri="{FF2B5EF4-FFF2-40B4-BE49-F238E27FC236}">
                  <a16:creationId xmlns:a16="http://schemas.microsoft.com/office/drawing/2014/main" id="{8C929426-A172-EE2F-D7ED-5443A95A026B}"/>
                </a:ext>
              </a:extLst>
            </p:cNvPr>
            <p:cNvSpPr/>
            <p:nvPr/>
          </p:nvSpPr>
          <p:spPr>
            <a:xfrm>
              <a:off x="6228638" y="4734211"/>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5" name="Rectangle 14">
              <a:extLst>
                <a:ext uri="{FF2B5EF4-FFF2-40B4-BE49-F238E27FC236}">
                  <a16:creationId xmlns:a16="http://schemas.microsoft.com/office/drawing/2014/main" id="{0261450A-CFDD-95BA-5E90-D97867A52A9E}"/>
                </a:ext>
              </a:extLst>
            </p:cNvPr>
            <p:cNvSpPr/>
            <p:nvPr/>
          </p:nvSpPr>
          <p:spPr>
            <a:xfrm>
              <a:off x="5648306" y="4749439"/>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6" name="Rectangle 15">
              <a:extLst>
                <a:ext uri="{FF2B5EF4-FFF2-40B4-BE49-F238E27FC236}">
                  <a16:creationId xmlns:a16="http://schemas.microsoft.com/office/drawing/2014/main" id="{AFA415B1-43ED-1E35-3824-7045D3B843EF}"/>
                </a:ext>
              </a:extLst>
            </p:cNvPr>
            <p:cNvSpPr/>
            <p:nvPr/>
          </p:nvSpPr>
          <p:spPr>
            <a:xfrm>
              <a:off x="396983" y="4755519"/>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8" name="Rectangle 17">
              <a:extLst>
                <a:ext uri="{FF2B5EF4-FFF2-40B4-BE49-F238E27FC236}">
                  <a16:creationId xmlns:a16="http://schemas.microsoft.com/office/drawing/2014/main" id="{13C3D3F9-9EBE-55CA-AA9D-66DC28DEB089}"/>
                </a:ext>
              </a:extLst>
            </p:cNvPr>
            <p:cNvSpPr/>
            <p:nvPr/>
          </p:nvSpPr>
          <p:spPr>
            <a:xfrm>
              <a:off x="1497880" y="4762746"/>
              <a:ext cx="582001" cy="16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19" name="Rectangle 18">
              <a:extLst>
                <a:ext uri="{FF2B5EF4-FFF2-40B4-BE49-F238E27FC236}">
                  <a16:creationId xmlns:a16="http://schemas.microsoft.com/office/drawing/2014/main" id="{972CBE79-8C0D-9AB2-61F6-8A9D621420A3}"/>
                </a:ext>
              </a:extLst>
            </p:cNvPr>
            <p:cNvSpPr/>
            <p:nvPr/>
          </p:nvSpPr>
          <p:spPr>
            <a:xfrm>
              <a:off x="2065378" y="4768244"/>
              <a:ext cx="449664" cy="146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22" name="Rectangle 21">
              <a:extLst>
                <a:ext uri="{FF2B5EF4-FFF2-40B4-BE49-F238E27FC236}">
                  <a16:creationId xmlns:a16="http://schemas.microsoft.com/office/drawing/2014/main" id="{F8AA33D8-5EE5-FA00-C025-DAA7AEDC51EA}"/>
                </a:ext>
              </a:extLst>
            </p:cNvPr>
            <p:cNvSpPr/>
            <p:nvPr/>
          </p:nvSpPr>
          <p:spPr>
            <a:xfrm>
              <a:off x="2979653" y="4777208"/>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3" name="Rectangle 22">
              <a:extLst>
                <a:ext uri="{FF2B5EF4-FFF2-40B4-BE49-F238E27FC236}">
                  <a16:creationId xmlns:a16="http://schemas.microsoft.com/office/drawing/2014/main" id="{3FF9F390-7F0C-A852-6FAF-F4A500B5A0CF}"/>
                </a:ext>
              </a:extLst>
            </p:cNvPr>
            <p:cNvSpPr/>
            <p:nvPr/>
          </p:nvSpPr>
          <p:spPr>
            <a:xfrm>
              <a:off x="3456549" y="4810217"/>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6" name="Rectangle 25">
              <a:extLst>
                <a:ext uri="{FF2B5EF4-FFF2-40B4-BE49-F238E27FC236}">
                  <a16:creationId xmlns:a16="http://schemas.microsoft.com/office/drawing/2014/main" id="{20F742B1-0B1F-34C9-B8F4-7F62356CA1D7}"/>
                </a:ext>
              </a:extLst>
            </p:cNvPr>
            <p:cNvSpPr/>
            <p:nvPr/>
          </p:nvSpPr>
          <p:spPr>
            <a:xfrm>
              <a:off x="7126911" y="465979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7" name="Rectangle 26">
              <a:extLst>
                <a:ext uri="{FF2B5EF4-FFF2-40B4-BE49-F238E27FC236}">
                  <a16:creationId xmlns:a16="http://schemas.microsoft.com/office/drawing/2014/main" id="{FD14C30E-BECD-A3BC-8B57-89E91F133D43}"/>
                </a:ext>
              </a:extLst>
            </p:cNvPr>
            <p:cNvSpPr/>
            <p:nvPr/>
          </p:nvSpPr>
          <p:spPr>
            <a:xfrm>
              <a:off x="7701576" y="4728073"/>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8" name="Rectangle 27">
              <a:extLst>
                <a:ext uri="{FF2B5EF4-FFF2-40B4-BE49-F238E27FC236}">
                  <a16:creationId xmlns:a16="http://schemas.microsoft.com/office/drawing/2014/main" id="{907F3671-96E8-AAEE-B6BD-FDE64275E1C8}"/>
                </a:ext>
              </a:extLst>
            </p:cNvPr>
            <p:cNvSpPr/>
            <p:nvPr/>
          </p:nvSpPr>
          <p:spPr>
            <a:xfrm>
              <a:off x="8167951" y="464791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0" name="Rectangle 29">
              <a:extLst>
                <a:ext uri="{FF2B5EF4-FFF2-40B4-BE49-F238E27FC236}">
                  <a16:creationId xmlns:a16="http://schemas.microsoft.com/office/drawing/2014/main" id="{0B4D62AA-AA05-C18D-0A93-FC553D42A93C}"/>
                </a:ext>
              </a:extLst>
            </p:cNvPr>
            <p:cNvSpPr/>
            <p:nvPr/>
          </p:nvSpPr>
          <p:spPr>
            <a:xfrm>
              <a:off x="4390208" y="4883620"/>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grpSp>
      <p:sp>
        <p:nvSpPr>
          <p:cNvPr id="32" name="Rectangle 31">
            <a:extLst>
              <a:ext uri="{FF2B5EF4-FFF2-40B4-BE49-F238E27FC236}">
                <a16:creationId xmlns:a16="http://schemas.microsoft.com/office/drawing/2014/main" id="{4C89E5A3-AA81-FB55-8EC8-C16FA5163D59}"/>
              </a:ext>
            </a:extLst>
          </p:cNvPr>
          <p:cNvSpPr/>
          <p:nvPr/>
        </p:nvSpPr>
        <p:spPr>
          <a:xfrm>
            <a:off x="8965574" y="4741937"/>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33" name="Rectangle 32">
            <a:extLst>
              <a:ext uri="{FF2B5EF4-FFF2-40B4-BE49-F238E27FC236}">
                <a16:creationId xmlns:a16="http://schemas.microsoft.com/office/drawing/2014/main" id="{871401A5-42C4-9785-AC05-F442298EE87A}"/>
              </a:ext>
            </a:extLst>
          </p:cNvPr>
          <p:cNvSpPr/>
          <p:nvPr/>
        </p:nvSpPr>
        <p:spPr>
          <a:xfrm>
            <a:off x="9657645" y="4783322"/>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34" name="Rectangle 33">
            <a:extLst>
              <a:ext uri="{FF2B5EF4-FFF2-40B4-BE49-F238E27FC236}">
                <a16:creationId xmlns:a16="http://schemas.microsoft.com/office/drawing/2014/main" id="{59AAE97B-EF8C-7D1D-44AA-2AC0E4B6CCCA}"/>
              </a:ext>
            </a:extLst>
          </p:cNvPr>
          <p:cNvSpPr/>
          <p:nvPr/>
        </p:nvSpPr>
        <p:spPr>
          <a:xfrm>
            <a:off x="10009041" y="4782894"/>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35" name="Rectangle 34">
            <a:extLst>
              <a:ext uri="{FF2B5EF4-FFF2-40B4-BE49-F238E27FC236}">
                <a16:creationId xmlns:a16="http://schemas.microsoft.com/office/drawing/2014/main" id="{76E81094-893C-6038-316C-897EA902E94F}"/>
              </a:ext>
            </a:extLst>
          </p:cNvPr>
          <p:cNvSpPr/>
          <p:nvPr/>
        </p:nvSpPr>
        <p:spPr>
          <a:xfrm>
            <a:off x="10658565" y="46856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36" name="Rectangle 35">
            <a:extLst>
              <a:ext uri="{FF2B5EF4-FFF2-40B4-BE49-F238E27FC236}">
                <a16:creationId xmlns:a16="http://schemas.microsoft.com/office/drawing/2014/main" id="{97EA836F-AE03-768C-E0EC-8144B683B689}"/>
              </a:ext>
            </a:extLst>
          </p:cNvPr>
          <p:cNvSpPr/>
          <p:nvPr/>
        </p:nvSpPr>
        <p:spPr>
          <a:xfrm>
            <a:off x="11232364" y="471077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50" name="Isosceles Triangle 49">
            <a:extLst>
              <a:ext uri="{FF2B5EF4-FFF2-40B4-BE49-F238E27FC236}">
                <a16:creationId xmlns:a16="http://schemas.microsoft.com/office/drawing/2014/main" id="{464D26F0-7A66-A96A-B50B-FEA5F9FB8E5B}"/>
              </a:ext>
            </a:extLst>
          </p:cNvPr>
          <p:cNvSpPr>
            <a:spLocks noChangeAspect="1"/>
          </p:cNvSpPr>
          <p:nvPr/>
        </p:nvSpPr>
        <p:spPr>
          <a:xfrm>
            <a:off x="7535061" y="29041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1" name="Isosceles Triangle 50">
            <a:extLst>
              <a:ext uri="{FF2B5EF4-FFF2-40B4-BE49-F238E27FC236}">
                <a16:creationId xmlns:a16="http://schemas.microsoft.com/office/drawing/2014/main" id="{15F817C9-D7AC-CD8E-61E6-491C9A3B236E}"/>
              </a:ext>
            </a:extLst>
          </p:cNvPr>
          <p:cNvSpPr>
            <a:spLocks noChangeAspect="1"/>
          </p:cNvSpPr>
          <p:nvPr/>
        </p:nvSpPr>
        <p:spPr>
          <a:xfrm rot="10800000">
            <a:off x="8457909" y="321016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2" name="Isosceles Triangle 51">
            <a:extLst>
              <a:ext uri="{FF2B5EF4-FFF2-40B4-BE49-F238E27FC236}">
                <a16:creationId xmlns:a16="http://schemas.microsoft.com/office/drawing/2014/main" id="{18C26EDB-E75F-6DD7-67A0-69E5C8C3EF30}"/>
              </a:ext>
            </a:extLst>
          </p:cNvPr>
          <p:cNvSpPr>
            <a:spLocks noChangeAspect="1"/>
          </p:cNvSpPr>
          <p:nvPr/>
        </p:nvSpPr>
        <p:spPr>
          <a:xfrm rot="10800000">
            <a:off x="6555058" y="324293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3" name="Isosceles Triangle 52">
            <a:extLst>
              <a:ext uri="{FF2B5EF4-FFF2-40B4-BE49-F238E27FC236}">
                <a16:creationId xmlns:a16="http://schemas.microsoft.com/office/drawing/2014/main" id="{D0A2FA09-F5E4-5591-DDDF-85339C3320CE}"/>
              </a:ext>
            </a:extLst>
          </p:cNvPr>
          <p:cNvSpPr>
            <a:spLocks noChangeAspect="1"/>
          </p:cNvSpPr>
          <p:nvPr/>
        </p:nvSpPr>
        <p:spPr>
          <a:xfrm>
            <a:off x="6050453" y="278421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4" name="Isosceles Triangle 53">
            <a:extLst>
              <a:ext uri="{FF2B5EF4-FFF2-40B4-BE49-F238E27FC236}">
                <a16:creationId xmlns:a16="http://schemas.microsoft.com/office/drawing/2014/main" id="{220EAE12-7088-9203-8D6D-232B30386953}"/>
              </a:ext>
            </a:extLst>
          </p:cNvPr>
          <p:cNvSpPr>
            <a:spLocks noChangeAspect="1"/>
          </p:cNvSpPr>
          <p:nvPr/>
        </p:nvSpPr>
        <p:spPr>
          <a:xfrm>
            <a:off x="3098708" y="280925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9" name="Isosceles Triangle 58">
            <a:extLst>
              <a:ext uri="{FF2B5EF4-FFF2-40B4-BE49-F238E27FC236}">
                <a16:creationId xmlns:a16="http://schemas.microsoft.com/office/drawing/2014/main" id="{D6804616-0C76-AE0E-9557-8D621F43F280}"/>
              </a:ext>
            </a:extLst>
          </p:cNvPr>
          <p:cNvSpPr>
            <a:spLocks noChangeAspect="1"/>
          </p:cNvSpPr>
          <p:nvPr/>
        </p:nvSpPr>
        <p:spPr>
          <a:xfrm rot="10800000">
            <a:off x="3618941" y="30398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0" name="Isosceles Triangle 59">
            <a:extLst>
              <a:ext uri="{FF2B5EF4-FFF2-40B4-BE49-F238E27FC236}">
                <a16:creationId xmlns:a16="http://schemas.microsoft.com/office/drawing/2014/main" id="{C4223678-333E-6F12-0689-26F8575EB0EE}"/>
              </a:ext>
            </a:extLst>
          </p:cNvPr>
          <p:cNvSpPr>
            <a:spLocks noChangeAspect="1"/>
          </p:cNvSpPr>
          <p:nvPr/>
        </p:nvSpPr>
        <p:spPr>
          <a:xfrm rot="10800000">
            <a:off x="4567899" y="32449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1" name="Isosceles Triangle 60">
            <a:extLst>
              <a:ext uri="{FF2B5EF4-FFF2-40B4-BE49-F238E27FC236}">
                <a16:creationId xmlns:a16="http://schemas.microsoft.com/office/drawing/2014/main" id="{63B6E22D-35D0-6BB4-0836-F0626969AD30}"/>
              </a:ext>
            </a:extLst>
          </p:cNvPr>
          <p:cNvSpPr>
            <a:spLocks noChangeAspect="1"/>
          </p:cNvSpPr>
          <p:nvPr/>
        </p:nvSpPr>
        <p:spPr>
          <a:xfrm rot="10800000">
            <a:off x="2180385" y="320621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6" name="Isosceles Triangle 135">
            <a:extLst>
              <a:ext uri="{FF2B5EF4-FFF2-40B4-BE49-F238E27FC236}">
                <a16:creationId xmlns:a16="http://schemas.microsoft.com/office/drawing/2014/main" id="{C2B60E0C-EB55-C1BE-6D43-319BE3C6E2E2}"/>
              </a:ext>
            </a:extLst>
          </p:cNvPr>
          <p:cNvSpPr>
            <a:spLocks noChangeAspect="1"/>
          </p:cNvSpPr>
          <p:nvPr/>
        </p:nvSpPr>
        <p:spPr>
          <a:xfrm>
            <a:off x="1696985" y="240526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Oval 1">
            <a:extLst>
              <a:ext uri="{FF2B5EF4-FFF2-40B4-BE49-F238E27FC236}">
                <a16:creationId xmlns:a16="http://schemas.microsoft.com/office/drawing/2014/main" id="{75D516B5-8FA7-0CAC-FF92-13D39CEE3699}"/>
              </a:ext>
            </a:extLst>
          </p:cNvPr>
          <p:cNvSpPr/>
          <p:nvPr/>
        </p:nvSpPr>
        <p:spPr>
          <a:xfrm>
            <a:off x="11475310" y="54798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8085D78C-8BDF-6EB9-6237-92EB3A27A7F8}"/>
              </a:ext>
            </a:extLst>
          </p:cNvPr>
          <p:cNvSpPr/>
          <p:nvPr/>
        </p:nvSpPr>
        <p:spPr>
          <a:xfrm>
            <a:off x="11022868" y="54641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EB91C78-74F2-E597-11A7-498007744203}"/>
              </a:ext>
            </a:extLst>
          </p:cNvPr>
          <p:cNvSpPr/>
          <p:nvPr/>
        </p:nvSpPr>
        <p:spPr>
          <a:xfrm>
            <a:off x="10529510" y="546775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6F71D40-41B4-5860-701C-FFAF53568DF8}"/>
              </a:ext>
            </a:extLst>
          </p:cNvPr>
          <p:cNvSpPr/>
          <p:nvPr/>
        </p:nvSpPr>
        <p:spPr>
          <a:xfrm>
            <a:off x="9973823" y="54641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3037193-A771-881E-225B-D9D05E8CD46E}"/>
              </a:ext>
            </a:extLst>
          </p:cNvPr>
          <p:cNvSpPr/>
          <p:nvPr/>
        </p:nvSpPr>
        <p:spPr>
          <a:xfrm>
            <a:off x="7953869" y="49986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A4F21B87-7725-E455-6706-1A6CDFDC8D96}"/>
              </a:ext>
            </a:extLst>
          </p:cNvPr>
          <p:cNvSpPr>
            <a:spLocks noChangeAspect="1"/>
          </p:cNvSpPr>
          <p:nvPr/>
        </p:nvSpPr>
        <p:spPr>
          <a:xfrm>
            <a:off x="5082265" y="276583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1" name="Rectangle 20">
            <a:extLst>
              <a:ext uri="{FF2B5EF4-FFF2-40B4-BE49-F238E27FC236}">
                <a16:creationId xmlns:a16="http://schemas.microsoft.com/office/drawing/2014/main" id="{4A64E654-5197-99A7-6F83-ACA4273DC6FA}"/>
              </a:ext>
            </a:extLst>
          </p:cNvPr>
          <p:cNvSpPr/>
          <p:nvPr/>
        </p:nvSpPr>
        <p:spPr>
          <a:xfrm>
            <a:off x="4924703" y="4949347"/>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47925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 little over half reported they intend to attend their next screening, with intention increasing among those who were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L2. Will you go for cervical screening next time you are invited? </a:t>
            </a:r>
          </a:p>
          <a:p>
            <a:r>
              <a:rPr lang="en-US" sz="800"/>
              <a:t>Base: All eligible (N=476); all up to date (N=250); all overdue (N=146)</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attend next cervical screening</a:t>
            </a:r>
            <a:endParaRPr lang="en-GB" sz="1800" b="1" i="0" u="none" strike="noStrike" kern="1200" spc="10" baseline="0">
              <a:solidFill>
                <a:schemeClr val="tx1"/>
              </a:solidFill>
              <a:ea typeface="+mn-ea"/>
              <a:cs typeface="+mn-cs"/>
            </a:endParaRPr>
          </a:p>
        </p:txBody>
      </p:sp>
      <p:graphicFrame>
        <p:nvGraphicFramePr>
          <p:cNvPr id="9" name="Chart 8">
            <a:extLst>
              <a:ext uri="{FF2B5EF4-FFF2-40B4-BE49-F238E27FC236}">
                <a16:creationId xmlns:a16="http://schemas.microsoft.com/office/drawing/2014/main" id="{6879FFD2-25D0-C910-7CDD-B2085CD4FB0C}"/>
              </a:ext>
            </a:extLst>
          </p:cNvPr>
          <p:cNvGraphicFramePr/>
          <p:nvPr>
            <p:extLst>
              <p:ext uri="{D42A27DB-BD31-4B8C-83A1-F6EECF244321}">
                <p14:modId xmlns:p14="http://schemas.microsoft.com/office/powerpoint/2010/main" val="534045089"/>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0" name="Right Brace 19">
            <a:extLst>
              <a:ext uri="{FF2B5EF4-FFF2-40B4-BE49-F238E27FC236}">
                <a16:creationId xmlns:a16="http://schemas.microsoft.com/office/drawing/2014/main" id="{9989660F-2387-689F-8E9A-CD28A9D524ED}"/>
              </a:ext>
            </a:extLst>
          </p:cNvPr>
          <p:cNvSpPr/>
          <p:nvPr/>
        </p:nvSpPr>
        <p:spPr>
          <a:xfrm>
            <a:off x="3095626" y="3645725"/>
            <a:ext cx="257175" cy="162080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A334CD29-3ADD-0879-6CA9-2A5B6FCF3F09}"/>
              </a:ext>
            </a:extLst>
          </p:cNvPr>
          <p:cNvSpPr txBox="1"/>
          <p:nvPr/>
        </p:nvSpPr>
        <p:spPr>
          <a:xfrm>
            <a:off x="3347522" y="4237036"/>
            <a:ext cx="723478" cy="369332"/>
          </a:xfrm>
          <a:prstGeom prst="rect">
            <a:avLst/>
          </a:prstGeom>
          <a:noFill/>
        </p:spPr>
        <p:txBody>
          <a:bodyPr wrap="square" rtlCol="0">
            <a:spAutoFit/>
          </a:bodyPr>
          <a:lstStyle/>
          <a:p>
            <a:r>
              <a:rPr lang="en-GB" b="1">
                <a:solidFill>
                  <a:schemeClr val="accent1"/>
                </a:solidFill>
              </a:rPr>
              <a:t>55%</a:t>
            </a: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compared to average</a:t>
              </a:r>
              <a:endParaRPr lang="en-GB" sz="90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3" name="Right Brace 2">
            <a:extLst>
              <a:ext uri="{FF2B5EF4-FFF2-40B4-BE49-F238E27FC236}">
                <a16:creationId xmlns:a16="http://schemas.microsoft.com/office/drawing/2014/main" id="{78754554-43B7-8EB1-7648-9C55F160D872}"/>
              </a:ext>
            </a:extLst>
          </p:cNvPr>
          <p:cNvSpPr/>
          <p:nvPr/>
        </p:nvSpPr>
        <p:spPr>
          <a:xfrm>
            <a:off x="6120561" y="2743945"/>
            <a:ext cx="257175" cy="2554285"/>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80B7D600-61EE-4BD1-0537-3B953B581716}"/>
              </a:ext>
            </a:extLst>
          </p:cNvPr>
          <p:cNvSpPr txBox="1"/>
          <p:nvPr/>
        </p:nvSpPr>
        <p:spPr>
          <a:xfrm>
            <a:off x="6359564" y="3732167"/>
            <a:ext cx="723478" cy="369332"/>
          </a:xfrm>
          <a:prstGeom prst="rect">
            <a:avLst/>
          </a:prstGeom>
          <a:noFill/>
        </p:spPr>
        <p:txBody>
          <a:bodyPr wrap="square" rtlCol="0">
            <a:spAutoFit/>
          </a:bodyPr>
          <a:lstStyle/>
          <a:p>
            <a:r>
              <a:rPr lang="en-GB" b="1">
                <a:solidFill>
                  <a:schemeClr val="accent1"/>
                </a:solidFill>
              </a:rPr>
              <a:t>84%</a:t>
            </a:r>
          </a:p>
        </p:txBody>
      </p:sp>
      <p:sp>
        <p:nvSpPr>
          <p:cNvPr id="17" name="Isosceles Triangle 16">
            <a:extLst>
              <a:ext uri="{FF2B5EF4-FFF2-40B4-BE49-F238E27FC236}">
                <a16:creationId xmlns:a16="http://schemas.microsoft.com/office/drawing/2014/main" id="{4E377B1F-7F32-4942-3B1E-E9989081EC61}"/>
              </a:ext>
            </a:extLst>
          </p:cNvPr>
          <p:cNvSpPr>
            <a:spLocks noChangeAspect="1"/>
          </p:cNvSpPr>
          <p:nvPr/>
        </p:nvSpPr>
        <p:spPr>
          <a:xfrm>
            <a:off x="6935703" y="383564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8C3B0FD2-DC69-3785-658B-21B0018CF227}"/>
              </a:ext>
            </a:extLst>
          </p:cNvPr>
          <p:cNvSpPr>
            <a:spLocks noChangeAspect="1"/>
          </p:cNvSpPr>
          <p:nvPr/>
        </p:nvSpPr>
        <p:spPr>
          <a:xfrm>
            <a:off x="5695363" y="411481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7" name="Isosceles Triangle 26">
            <a:extLst>
              <a:ext uri="{FF2B5EF4-FFF2-40B4-BE49-F238E27FC236}">
                <a16:creationId xmlns:a16="http://schemas.microsoft.com/office/drawing/2014/main" id="{240C8119-6CBB-3EDF-D88C-3B5393C966F6}"/>
              </a:ext>
            </a:extLst>
          </p:cNvPr>
          <p:cNvSpPr>
            <a:spLocks noChangeAspect="1"/>
          </p:cNvSpPr>
          <p:nvPr/>
        </p:nvSpPr>
        <p:spPr>
          <a:xfrm rot="10800000">
            <a:off x="5686892" y="2656494"/>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0" name="Right Brace 9">
            <a:extLst>
              <a:ext uri="{FF2B5EF4-FFF2-40B4-BE49-F238E27FC236}">
                <a16:creationId xmlns:a16="http://schemas.microsoft.com/office/drawing/2014/main" id="{A04289BD-5969-F49E-3A6B-4CEBD53054E2}"/>
              </a:ext>
            </a:extLst>
          </p:cNvPr>
          <p:cNvSpPr/>
          <p:nvPr/>
        </p:nvSpPr>
        <p:spPr>
          <a:xfrm>
            <a:off x="9147960" y="4718953"/>
            <a:ext cx="257175" cy="57564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TextBox 27">
            <a:extLst>
              <a:ext uri="{FF2B5EF4-FFF2-40B4-BE49-F238E27FC236}">
                <a16:creationId xmlns:a16="http://schemas.microsoft.com/office/drawing/2014/main" id="{28D1E993-1978-B8E6-94DC-17A009973F65}"/>
              </a:ext>
            </a:extLst>
          </p:cNvPr>
          <p:cNvSpPr txBox="1"/>
          <p:nvPr/>
        </p:nvSpPr>
        <p:spPr>
          <a:xfrm>
            <a:off x="9348093" y="4792534"/>
            <a:ext cx="723478" cy="369332"/>
          </a:xfrm>
          <a:prstGeom prst="rect">
            <a:avLst/>
          </a:prstGeom>
          <a:noFill/>
        </p:spPr>
        <p:txBody>
          <a:bodyPr wrap="square" rtlCol="0">
            <a:spAutoFit/>
          </a:bodyPr>
          <a:lstStyle/>
          <a:p>
            <a:r>
              <a:rPr lang="en-GB" b="1">
                <a:solidFill>
                  <a:schemeClr val="accent1"/>
                </a:solidFill>
              </a:rPr>
              <a:t>20%</a:t>
            </a:r>
          </a:p>
        </p:txBody>
      </p:sp>
      <p:sp>
        <p:nvSpPr>
          <p:cNvPr id="29" name="Isosceles Triangle 28">
            <a:extLst>
              <a:ext uri="{FF2B5EF4-FFF2-40B4-BE49-F238E27FC236}">
                <a16:creationId xmlns:a16="http://schemas.microsoft.com/office/drawing/2014/main" id="{EBCB7AEF-937F-B9E4-2A53-260BD31E0E07}"/>
              </a:ext>
            </a:extLst>
          </p:cNvPr>
          <p:cNvSpPr>
            <a:spLocks noChangeAspect="1"/>
          </p:cNvSpPr>
          <p:nvPr/>
        </p:nvSpPr>
        <p:spPr>
          <a:xfrm rot="10800000">
            <a:off x="9950168" y="490562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DD65D239-B832-D33E-5859-7030C45A81C6}"/>
              </a:ext>
            </a:extLst>
          </p:cNvPr>
          <p:cNvSpPr>
            <a:spLocks noChangeAspect="1"/>
          </p:cNvSpPr>
          <p:nvPr/>
        </p:nvSpPr>
        <p:spPr>
          <a:xfrm rot="10800000">
            <a:off x="8753072" y="504660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1" name="Isosceles Triangle 30">
            <a:extLst>
              <a:ext uri="{FF2B5EF4-FFF2-40B4-BE49-F238E27FC236}">
                <a16:creationId xmlns:a16="http://schemas.microsoft.com/office/drawing/2014/main" id="{E7184C03-D3B0-AC11-4D35-5905FD52EE0D}"/>
              </a:ext>
            </a:extLst>
          </p:cNvPr>
          <p:cNvSpPr>
            <a:spLocks noChangeAspect="1"/>
          </p:cNvSpPr>
          <p:nvPr/>
        </p:nvSpPr>
        <p:spPr>
          <a:xfrm>
            <a:off x="8746028" y="436370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3" name="Isosceles Triangle 32">
            <a:extLst>
              <a:ext uri="{FF2B5EF4-FFF2-40B4-BE49-F238E27FC236}">
                <a16:creationId xmlns:a16="http://schemas.microsoft.com/office/drawing/2014/main" id="{5F96BD63-F8C4-6187-7DD9-A7B887D1DA75}"/>
              </a:ext>
            </a:extLst>
          </p:cNvPr>
          <p:cNvSpPr>
            <a:spLocks noChangeAspect="1"/>
          </p:cNvSpPr>
          <p:nvPr/>
        </p:nvSpPr>
        <p:spPr>
          <a:xfrm>
            <a:off x="8739466" y="313820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2" name="Isosceles Triangle 31">
            <a:extLst>
              <a:ext uri="{FF2B5EF4-FFF2-40B4-BE49-F238E27FC236}">
                <a16:creationId xmlns:a16="http://schemas.microsoft.com/office/drawing/2014/main" id="{EC5B94D0-08E3-67BD-497A-BF759DB18FDA}"/>
              </a:ext>
            </a:extLst>
          </p:cNvPr>
          <p:cNvSpPr>
            <a:spLocks noChangeAspect="1"/>
          </p:cNvSpPr>
          <p:nvPr/>
        </p:nvSpPr>
        <p:spPr>
          <a:xfrm rot="10800000">
            <a:off x="5674864" y="241584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Intention to attend the next screening across key subgroups largely mirrors the proportions who report being up to date. </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attend next cervical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L2. Will you go for cervical screening next time you are invited?</a:t>
            </a:r>
          </a:p>
          <a:p>
            <a:r>
              <a:rPr lang="en-US" sz="800"/>
              <a:t>Base: (All eligible: N=476; 30-49: N=156; 50+: N=293;  ABC1: N=198; C2DE: 278; C2DE 50+: N=187; Not C2DE 50+: 289; Disability: N=188; No disability: N=273; Urban: N=297; Town: N=77; Rural: N=102; Betsi Cadwaladr: N=102; Hywel Dda: N=68; Cym Taf Morgannwg N=67; Aneurin Bevan: N=84; Cardiff and Vale: N=84)</a:t>
            </a:r>
          </a:p>
        </p:txBody>
      </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54" name="Group 53">
            <a:extLst>
              <a:ext uri="{FF2B5EF4-FFF2-40B4-BE49-F238E27FC236}">
                <a16:creationId xmlns:a16="http://schemas.microsoft.com/office/drawing/2014/main" id="{ACBEB685-ABAF-E2D5-3478-1B6AF9C387B8}"/>
              </a:ext>
            </a:extLst>
          </p:cNvPr>
          <p:cNvGrpSpPr/>
          <p:nvPr/>
        </p:nvGrpSpPr>
        <p:grpSpPr>
          <a:xfrm>
            <a:off x="396983" y="1698801"/>
            <a:ext cx="11639975" cy="4499757"/>
            <a:chOff x="396983" y="1698801"/>
            <a:chExt cx="11639975" cy="4499757"/>
          </a:xfrm>
        </p:grpSpPr>
        <p:grpSp>
          <p:nvGrpSpPr>
            <p:cNvPr id="55" name="Group 54">
              <a:extLst>
                <a:ext uri="{FF2B5EF4-FFF2-40B4-BE49-F238E27FC236}">
                  <a16:creationId xmlns:a16="http://schemas.microsoft.com/office/drawing/2014/main" id="{60D514D1-8A6D-C1CA-CA5C-D91B55A3D4CB}"/>
                </a:ext>
              </a:extLst>
            </p:cNvPr>
            <p:cNvGrpSpPr/>
            <p:nvPr/>
          </p:nvGrpSpPr>
          <p:grpSpPr>
            <a:xfrm>
              <a:off x="441224" y="1698801"/>
              <a:ext cx="11595734" cy="4499757"/>
              <a:chOff x="541255" y="844389"/>
              <a:chExt cx="11219263" cy="3918112"/>
            </a:xfrm>
          </p:grpSpPr>
          <p:graphicFrame>
            <p:nvGraphicFramePr>
              <p:cNvPr id="131" name="Chart 130">
                <a:extLst>
                  <a:ext uri="{FF2B5EF4-FFF2-40B4-BE49-F238E27FC236}">
                    <a16:creationId xmlns:a16="http://schemas.microsoft.com/office/drawing/2014/main" id="{2D73A427-3625-18E6-23A1-4A9F10801D58}"/>
                  </a:ext>
                </a:extLst>
              </p:cNvPr>
              <p:cNvGraphicFramePr/>
              <p:nvPr>
                <p:extLst>
                  <p:ext uri="{D42A27DB-BD31-4B8C-83A1-F6EECF244321}">
                    <p14:modId xmlns:p14="http://schemas.microsoft.com/office/powerpoint/2010/main" val="1100270633"/>
                  </p:ext>
                </p:extLst>
              </p:nvPr>
            </p:nvGraphicFramePr>
            <p:xfrm>
              <a:off x="541255"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2" name="Straight Connector 131">
                <a:extLst>
                  <a:ext uri="{FF2B5EF4-FFF2-40B4-BE49-F238E27FC236}">
                    <a16:creationId xmlns:a16="http://schemas.microsoft.com/office/drawing/2014/main" id="{D8FC8AF0-8761-D0F3-E420-FC07FB2AD2DD}"/>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6" name="Rectangle 55">
              <a:extLst>
                <a:ext uri="{FF2B5EF4-FFF2-40B4-BE49-F238E27FC236}">
                  <a16:creationId xmlns:a16="http://schemas.microsoft.com/office/drawing/2014/main" id="{2515179F-378C-E588-90BB-0AE3FEA2D38A}"/>
                </a:ext>
              </a:extLst>
            </p:cNvPr>
            <p:cNvSpPr/>
            <p:nvPr/>
          </p:nvSpPr>
          <p:spPr>
            <a:xfrm>
              <a:off x="6293459" y="469332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57" name="Rectangle 56">
              <a:extLst>
                <a:ext uri="{FF2B5EF4-FFF2-40B4-BE49-F238E27FC236}">
                  <a16:creationId xmlns:a16="http://schemas.microsoft.com/office/drawing/2014/main" id="{604FCA23-6F5B-6351-157E-1EBA32C4A4D9}"/>
                </a:ext>
              </a:extLst>
            </p:cNvPr>
            <p:cNvSpPr/>
            <p:nvPr/>
          </p:nvSpPr>
          <p:spPr>
            <a:xfrm>
              <a:off x="5792618" y="4735327"/>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58" name="Rectangle 57">
              <a:extLst>
                <a:ext uri="{FF2B5EF4-FFF2-40B4-BE49-F238E27FC236}">
                  <a16:creationId xmlns:a16="http://schemas.microsoft.com/office/drawing/2014/main" id="{E6E42577-BF46-31E9-9F4A-54AEF42B2C90}"/>
                </a:ext>
              </a:extLst>
            </p:cNvPr>
            <p:cNvSpPr/>
            <p:nvPr/>
          </p:nvSpPr>
          <p:spPr>
            <a:xfrm>
              <a:off x="396983" y="4755519"/>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9" name="Rectangle 58">
              <a:extLst>
                <a:ext uri="{FF2B5EF4-FFF2-40B4-BE49-F238E27FC236}">
                  <a16:creationId xmlns:a16="http://schemas.microsoft.com/office/drawing/2014/main" id="{83F0734A-6708-403B-F765-019DF2101DC6}"/>
                </a:ext>
              </a:extLst>
            </p:cNvPr>
            <p:cNvSpPr/>
            <p:nvPr/>
          </p:nvSpPr>
          <p:spPr>
            <a:xfrm>
              <a:off x="1488433" y="4752715"/>
              <a:ext cx="582001" cy="16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60" name="Rectangle 59">
              <a:extLst>
                <a:ext uri="{FF2B5EF4-FFF2-40B4-BE49-F238E27FC236}">
                  <a16:creationId xmlns:a16="http://schemas.microsoft.com/office/drawing/2014/main" id="{486E39B9-6F39-DE70-1E9D-9623E07D0567}"/>
                </a:ext>
              </a:extLst>
            </p:cNvPr>
            <p:cNvSpPr/>
            <p:nvPr/>
          </p:nvSpPr>
          <p:spPr>
            <a:xfrm>
              <a:off x="2074383" y="4749745"/>
              <a:ext cx="449664" cy="146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61" name="Rectangle 60">
              <a:extLst>
                <a:ext uri="{FF2B5EF4-FFF2-40B4-BE49-F238E27FC236}">
                  <a16:creationId xmlns:a16="http://schemas.microsoft.com/office/drawing/2014/main" id="{31ECEC88-24D4-042F-1A55-6D821963E3D2}"/>
                </a:ext>
              </a:extLst>
            </p:cNvPr>
            <p:cNvSpPr/>
            <p:nvPr/>
          </p:nvSpPr>
          <p:spPr>
            <a:xfrm>
              <a:off x="2936241" y="4749745"/>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62" name="Rectangle 61">
              <a:extLst>
                <a:ext uri="{FF2B5EF4-FFF2-40B4-BE49-F238E27FC236}">
                  <a16:creationId xmlns:a16="http://schemas.microsoft.com/office/drawing/2014/main" id="{A1C2E27C-8A7B-B082-6920-F143CF0B9A35}"/>
                </a:ext>
              </a:extLst>
            </p:cNvPr>
            <p:cNvSpPr/>
            <p:nvPr/>
          </p:nvSpPr>
          <p:spPr>
            <a:xfrm>
              <a:off x="3426812" y="4774634"/>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63" name="Rectangle 62">
              <a:extLst>
                <a:ext uri="{FF2B5EF4-FFF2-40B4-BE49-F238E27FC236}">
                  <a16:creationId xmlns:a16="http://schemas.microsoft.com/office/drawing/2014/main" id="{82F11352-4DDD-255A-BED6-764C0B971B17}"/>
                </a:ext>
              </a:extLst>
            </p:cNvPr>
            <p:cNvSpPr/>
            <p:nvPr/>
          </p:nvSpPr>
          <p:spPr>
            <a:xfrm>
              <a:off x="7166449" y="466906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28" name="Rectangle 127">
              <a:extLst>
                <a:ext uri="{FF2B5EF4-FFF2-40B4-BE49-F238E27FC236}">
                  <a16:creationId xmlns:a16="http://schemas.microsoft.com/office/drawing/2014/main" id="{5523A1CB-8185-8561-8AE6-8F78A3A7D00E}"/>
                </a:ext>
              </a:extLst>
            </p:cNvPr>
            <p:cNvSpPr/>
            <p:nvPr/>
          </p:nvSpPr>
          <p:spPr>
            <a:xfrm>
              <a:off x="7694410" y="4737017"/>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29" name="Rectangle 128">
              <a:extLst>
                <a:ext uri="{FF2B5EF4-FFF2-40B4-BE49-F238E27FC236}">
                  <a16:creationId xmlns:a16="http://schemas.microsoft.com/office/drawing/2014/main" id="{ECD0ED40-FAD0-2161-23ED-C6FAE6603FF0}"/>
                </a:ext>
              </a:extLst>
            </p:cNvPr>
            <p:cNvSpPr/>
            <p:nvPr/>
          </p:nvSpPr>
          <p:spPr>
            <a:xfrm>
              <a:off x="8165029" y="466906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30" name="Rectangle 129">
              <a:extLst>
                <a:ext uri="{FF2B5EF4-FFF2-40B4-BE49-F238E27FC236}">
                  <a16:creationId xmlns:a16="http://schemas.microsoft.com/office/drawing/2014/main" id="{14C189D6-5F19-C6B6-6CB5-3F05C713FF0F}"/>
                </a:ext>
              </a:extLst>
            </p:cNvPr>
            <p:cNvSpPr/>
            <p:nvPr/>
          </p:nvSpPr>
          <p:spPr>
            <a:xfrm>
              <a:off x="4410058" y="4856196"/>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grpSp>
      <p:sp>
        <p:nvSpPr>
          <p:cNvPr id="133" name="Rectangle 132">
            <a:extLst>
              <a:ext uri="{FF2B5EF4-FFF2-40B4-BE49-F238E27FC236}">
                <a16:creationId xmlns:a16="http://schemas.microsoft.com/office/drawing/2014/main" id="{ABD4C082-86EC-6846-96AB-F30893DB99A8}"/>
              </a:ext>
            </a:extLst>
          </p:cNvPr>
          <p:cNvSpPr/>
          <p:nvPr/>
        </p:nvSpPr>
        <p:spPr>
          <a:xfrm>
            <a:off x="9029115" y="4698821"/>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134" name="Rectangle 133">
            <a:extLst>
              <a:ext uri="{FF2B5EF4-FFF2-40B4-BE49-F238E27FC236}">
                <a16:creationId xmlns:a16="http://schemas.microsoft.com/office/drawing/2014/main" id="{D88280AA-DFC4-9738-E433-9C2716A34BA3}"/>
              </a:ext>
            </a:extLst>
          </p:cNvPr>
          <p:cNvSpPr/>
          <p:nvPr/>
        </p:nvSpPr>
        <p:spPr>
          <a:xfrm>
            <a:off x="9656294" y="4758059"/>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135" name="Rectangle 134">
            <a:extLst>
              <a:ext uri="{FF2B5EF4-FFF2-40B4-BE49-F238E27FC236}">
                <a16:creationId xmlns:a16="http://schemas.microsoft.com/office/drawing/2014/main" id="{543A98D6-B917-E041-F75D-B50915E32876}"/>
              </a:ext>
            </a:extLst>
          </p:cNvPr>
          <p:cNvSpPr/>
          <p:nvPr/>
        </p:nvSpPr>
        <p:spPr>
          <a:xfrm>
            <a:off x="9993488" y="4757375"/>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136" name="Rectangle 135">
            <a:extLst>
              <a:ext uri="{FF2B5EF4-FFF2-40B4-BE49-F238E27FC236}">
                <a16:creationId xmlns:a16="http://schemas.microsoft.com/office/drawing/2014/main" id="{6CDAB9AF-EB2B-5D81-1BA2-8E8CCC74EA86}"/>
              </a:ext>
            </a:extLst>
          </p:cNvPr>
          <p:cNvSpPr/>
          <p:nvPr/>
        </p:nvSpPr>
        <p:spPr>
          <a:xfrm>
            <a:off x="10598002" y="46714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137" name="Rectangle 136">
            <a:extLst>
              <a:ext uri="{FF2B5EF4-FFF2-40B4-BE49-F238E27FC236}">
                <a16:creationId xmlns:a16="http://schemas.microsoft.com/office/drawing/2014/main" id="{85585F72-A56C-6DA3-7BCC-F830B5E37C5D}"/>
              </a:ext>
            </a:extLst>
          </p:cNvPr>
          <p:cNvSpPr/>
          <p:nvPr/>
        </p:nvSpPr>
        <p:spPr>
          <a:xfrm>
            <a:off x="11155381" y="466280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146" name="Isosceles Triangle 145">
            <a:extLst>
              <a:ext uri="{FF2B5EF4-FFF2-40B4-BE49-F238E27FC236}">
                <a16:creationId xmlns:a16="http://schemas.microsoft.com/office/drawing/2014/main" id="{BEBBCAC3-F19F-1FBE-912F-36BB1A60A956}"/>
              </a:ext>
            </a:extLst>
          </p:cNvPr>
          <p:cNvSpPr>
            <a:spLocks noChangeAspect="1"/>
          </p:cNvSpPr>
          <p:nvPr/>
        </p:nvSpPr>
        <p:spPr>
          <a:xfrm>
            <a:off x="7469707" y="278570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7" name="Isosceles Triangle 146">
            <a:extLst>
              <a:ext uri="{FF2B5EF4-FFF2-40B4-BE49-F238E27FC236}">
                <a16:creationId xmlns:a16="http://schemas.microsoft.com/office/drawing/2014/main" id="{E485895A-226C-6B47-99AE-0F051285899C}"/>
              </a:ext>
            </a:extLst>
          </p:cNvPr>
          <p:cNvSpPr>
            <a:spLocks noChangeAspect="1"/>
          </p:cNvSpPr>
          <p:nvPr/>
        </p:nvSpPr>
        <p:spPr>
          <a:xfrm rot="10800000">
            <a:off x="8508818" y="32533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2" name="Isosceles Triangle 151">
            <a:extLst>
              <a:ext uri="{FF2B5EF4-FFF2-40B4-BE49-F238E27FC236}">
                <a16:creationId xmlns:a16="http://schemas.microsoft.com/office/drawing/2014/main" id="{E03763C4-ACB5-F31A-DB66-820B74393245}"/>
              </a:ext>
            </a:extLst>
          </p:cNvPr>
          <p:cNvSpPr>
            <a:spLocks noChangeAspect="1"/>
          </p:cNvSpPr>
          <p:nvPr/>
        </p:nvSpPr>
        <p:spPr>
          <a:xfrm rot="10800000">
            <a:off x="4618966" y="323485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3" name="Isosceles Triangle 152">
            <a:extLst>
              <a:ext uri="{FF2B5EF4-FFF2-40B4-BE49-F238E27FC236}">
                <a16:creationId xmlns:a16="http://schemas.microsoft.com/office/drawing/2014/main" id="{06A9BBCA-58F4-5F7E-BC99-71A2070A7258}"/>
              </a:ext>
            </a:extLst>
          </p:cNvPr>
          <p:cNvSpPr>
            <a:spLocks noChangeAspect="1"/>
          </p:cNvSpPr>
          <p:nvPr/>
        </p:nvSpPr>
        <p:spPr>
          <a:xfrm rot="10800000">
            <a:off x="2155810" y="325042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4" name="Isosceles Triangle 153">
            <a:extLst>
              <a:ext uri="{FF2B5EF4-FFF2-40B4-BE49-F238E27FC236}">
                <a16:creationId xmlns:a16="http://schemas.microsoft.com/office/drawing/2014/main" id="{6F500C9B-9455-20BC-EEEB-DC56629FE207}"/>
              </a:ext>
            </a:extLst>
          </p:cNvPr>
          <p:cNvSpPr>
            <a:spLocks noChangeAspect="1"/>
          </p:cNvSpPr>
          <p:nvPr/>
        </p:nvSpPr>
        <p:spPr>
          <a:xfrm>
            <a:off x="1703701" y="238320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Oval 1">
            <a:extLst>
              <a:ext uri="{FF2B5EF4-FFF2-40B4-BE49-F238E27FC236}">
                <a16:creationId xmlns:a16="http://schemas.microsoft.com/office/drawing/2014/main" id="{16106A73-EB3D-9613-9D85-4C5B75CA81BC}"/>
              </a:ext>
            </a:extLst>
          </p:cNvPr>
          <p:cNvSpPr/>
          <p:nvPr/>
        </p:nvSpPr>
        <p:spPr>
          <a:xfrm>
            <a:off x="11478747" y="537697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A020CEF-48C8-1A2D-643D-8975F43FB911}"/>
              </a:ext>
            </a:extLst>
          </p:cNvPr>
          <p:cNvSpPr/>
          <p:nvPr/>
        </p:nvSpPr>
        <p:spPr>
          <a:xfrm>
            <a:off x="11001394" y="537697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9DD05CB1-B177-1AD2-AAB1-E9FD95826007}"/>
              </a:ext>
            </a:extLst>
          </p:cNvPr>
          <p:cNvSpPr/>
          <p:nvPr/>
        </p:nvSpPr>
        <p:spPr>
          <a:xfrm>
            <a:off x="10413052" y="538180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E94B832-A493-EB51-8F34-B7601345AA05}"/>
              </a:ext>
            </a:extLst>
          </p:cNvPr>
          <p:cNvSpPr/>
          <p:nvPr/>
        </p:nvSpPr>
        <p:spPr>
          <a:xfrm>
            <a:off x="9964563" y="538180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221212E-9D1D-8ACB-9BE4-18A9F5BDED30}"/>
              </a:ext>
            </a:extLst>
          </p:cNvPr>
          <p:cNvSpPr/>
          <p:nvPr/>
        </p:nvSpPr>
        <p:spPr>
          <a:xfrm>
            <a:off x="7994845" y="506501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72B29D77-84C3-5E7A-7DA1-12CD971D9861}"/>
              </a:ext>
            </a:extLst>
          </p:cNvPr>
          <p:cNvSpPr>
            <a:spLocks noChangeAspect="1"/>
          </p:cNvSpPr>
          <p:nvPr/>
        </p:nvSpPr>
        <p:spPr>
          <a:xfrm>
            <a:off x="7981091" y="282673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nvGrpSpPr>
          <p:cNvPr id="8" name="Group 7">
            <a:extLst>
              <a:ext uri="{FF2B5EF4-FFF2-40B4-BE49-F238E27FC236}">
                <a16:creationId xmlns:a16="http://schemas.microsoft.com/office/drawing/2014/main" id="{BD541132-1635-B5A5-B05A-13B534A94748}"/>
              </a:ext>
            </a:extLst>
          </p:cNvPr>
          <p:cNvGrpSpPr/>
          <p:nvPr/>
        </p:nvGrpSpPr>
        <p:grpSpPr>
          <a:xfrm>
            <a:off x="10080992" y="6280475"/>
            <a:ext cx="1871253" cy="553998"/>
            <a:chOff x="1866138" y="3058307"/>
            <a:chExt cx="1871253" cy="553998"/>
          </a:xfrm>
        </p:grpSpPr>
        <p:sp>
          <p:nvSpPr>
            <p:cNvPr id="11" name="TextBox 10">
              <a:extLst>
                <a:ext uri="{FF2B5EF4-FFF2-40B4-BE49-F238E27FC236}">
                  <a16:creationId xmlns:a16="http://schemas.microsoft.com/office/drawing/2014/main" id="{55F813FD-5E74-2C99-F553-09F2DCBB61C3}"/>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16" name="Isosceles Triangle 15">
              <a:extLst>
                <a:ext uri="{FF2B5EF4-FFF2-40B4-BE49-F238E27FC236}">
                  <a16:creationId xmlns:a16="http://schemas.microsoft.com/office/drawing/2014/main" id="{E0CED90A-623E-74E4-152E-733F8A3E1014}"/>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7" name="Isosceles Triangle 16">
              <a:extLst>
                <a:ext uri="{FF2B5EF4-FFF2-40B4-BE49-F238E27FC236}">
                  <a16:creationId xmlns:a16="http://schemas.microsoft.com/office/drawing/2014/main" id="{E67136AA-E7A7-6AD1-22A7-C0E109FE23DF}"/>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5" name="Isosceles Triangle 14">
            <a:extLst>
              <a:ext uri="{FF2B5EF4-FFF2-40B4-BE49-F238E27FC236}">
                <a16:creationId xmlns:a16="http://schemas.microsoft.com/office/drawing/2014/main" id="{558F2F67-D189-4973-DDC6-648D3A36BDBF}"/>
              </a:ext>
            </a:extLst>
          </p:cNvPr>
          <p:cNvSpPr>
            <a:spLocks noChangeAspect="1"/>
          </p:cNvSpPr>
          <p:nvPr/>
        </p:nvSpPr>
        <p:spPr>
          <a:xfrm>
            <a:off x="5078237" y="266693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Rectangle 17">
            <a:extLst>
              <a:ext uri="{FF2B5EF4-FFF2-40B4-BE49-F238E27FC236}">
                <a16:creationId xmlns:a16="http://schemas.microsoft.com/office/drawing/2014/main" id="{66389570-B6CC-4FFF-EC1E-210DFACBBEA2}"/>
              </a:ext>
            </a:extLst>
          </p:cNvPr>
          <p:cNvSpPr/>
          <p:nvPr/>
        </p:nvSpPr>
        <p:spPr>
          <a:xfrm>
            <a:off x="4924703" y="4949347"/>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3535434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2567112320"/>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Concerns around pain were most commonly referenced as barriers. Those who were up to date were less likely to be concerned about physical discomfort.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(N=449); all up to date (N=250); all overdue (N=146)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542800"/>
            <a:ext cx="6098958"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i="0" u="none" strike="noStrike" kern="1200" spc="10" baseline="0">
                <a:solidFill>
                  <a:schemeClr val="tx1"/>
                </a:solidFill>
                <a:ea typeface="+mn-ea"/>
                <a:cs typeface="+mn-cs"/>
              </a:rPr>
              <a:t>Barriers to attending (Net: A lot / a little) – Top 10 </a:t>
            </a:r>
            <a:endParaRPr lang="en-GB" b="1" i="0" u="none" strike="noStrike" kern="1200" spc="10" baseline="0">
              <a:solidFill>
                <a:schemeClr val="tx1"/>
              </a:solidFill>
              <a:ea typeface="+mn-ea"/>
              <a:cs typeface="+mn-cs"/>
            </a:endParaRP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31" name="Group 30">
            <a:extLst>
              <a:ext uri="{FF2B5EF4-FFF2-40B4-BE49-F238E27FC236}">
                <a16:creationId xmlns:a16="http://schemas.microsoft.com/office/drawing/2014/main" id="{1E48673B-B579-8276-EC0C-A85EBC7986B1}"/>
              </a:ext>
            </a:extLst>
          </p:cNvPr>
          <p:cNvGrpSpPr/>
          <p:nvPr/>
        </p:nvGrpSpPr>
        <p:grpSpPr>
          <a:xfrm>
            <a:off x="10080992" y="6338152"/>
            <a:ext cx="1871253" cy="327895"/>
            <a:chOff x="1866138" y="3032859"/>
            <a:chExt cx="1871253" cy="327895"/>
          </a:xfrm>
        </p:grpSpPr>
        <p:sp>
          <p:nvSpPr>
            <p:cNvPr id="32" name="TextBox 31">
              <a:extLst>
                <a:ext uri="{FF2B5EF4-FFF2-40B4-BE49-F238E27FC236}">
                  <a16:creationId xmlns:a16="http://schemas.microsoft.com/office/drawing/2014/main" id="{888F5E6B-13DA-59FD-023A-C39311F98835}"/>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33" name="Isosceles Triangle 32">
              <a:extLst>
                <a:ext uri="{FF2B5EF4-FFF2-40B4-BE49-F238E27FC236}">
                  <a16:creationId xmlns:a16="http://schemas.microsoft.com/office/drawing/2014/main" id="{BB808433-5444-5B62-8059-7177DC73B9EF}"/>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4" name="Isosceles Triangle 33">
              <a:extLst>
                <a:ext uri="{FF2B5EF4-FFF2-40B4-BE49-F238E27FC236}">
                  <a16:creationId xmlns:a16="http://schemas.microsoft.com/office/drawing/2014/main" id="{15E26E80-358B-CF66-7E07-B339C5553163}"/>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5" name="Isosceles Triangle 24">
            <a:extLst>
              <a:ext uri="{FF2B5EF4-FFF2-40B4-BE49-F238E27FC236}">
                <a16:creationId xmlns:a16="http://schemas.microsoft.com/office/drawing/2014/main" id="{6C52A4EE-0473-BBC5-B370-D8A046DC5D34}"/>
              </a:ext>
            </a:extLst>
          </p:cNvPr>
          <p:cNvSpPr>
            <a:spLocks noChangeAspect="1"/>
          </p:cNvSpPr>
          <p:nvPr/>
        </p:nvSpPr>
        <p:spPr>
          <a:xfrm rot="10800000">
            <a:off x="5536761" y="363297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Isosceles Triangle 2">
            <a:extLst>
              <a:ext uri="{FF2B5EF4-FFF2-40B4-BE49-F238E27FC236}">
                <a16:creationId xmlns:a16="http://schemas.microsoft.com/office/drawing/2014/main" id="{27FFD48E-1CEF-5022-E3B3-A763AA40E843}"/>
              </a:ext>
            </a:extLst>
          </p:cNvPr>
          <p:cNvSpPr>
            <a:spLocks noChangeAspect="1"/>
          </p:cNvSpPr>
          <p:nvPr/>
        </p:nvSpPr>
        <p:spPr>
          <a:xfrm>
            <a:off x="5771791" y="305512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876418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 barrier for many key audiences focuses around being too busy to attend their appointment.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 449)</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Younger respondents (30-49) more commonly identified the majority of barriers as influential compared to those aged 50 and over. The barriers with the greatest differences include: being too busy (30% vs 5%), having more important things to worry about (26% vs 7%) and not having symptoms (29% vs 11%)</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more commonly stated that they were worried about finding the appointment physically uncomfortable (26% vs 16%) and being worried about what others would think of them (5% vs 1%). While those from a higher social grade more commonly stated they were too busy (21% vs 10%).</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who were older and in lower social grades were less likely than all others to select a number of barriers as influential. Those with the greatest difference include: being too busy (3% vs 23%), having more important things to worry about (6% vs 20%) and not having symptoms (10% vs 24%).</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2238447"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more likely to identify that they were worried they would find the appointment physically uncomfortable compared to those without (27% vs 17%).</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6112334"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living in rural areas to state that they didn’t have any symptoms (21% vs 13%), that they were too busy (15% vs 7%) or that they forgot to book an appointment or forgot about the appointment (14% vs 4%).</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3025063"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6901456"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18" name="Oval 17">
            <a:extLst>
              <a:ext uri="{FF2B5EF4-FFF2-40B4-BE49-F238E27FC236}">
                <a16:creationId xmlns:a16="http://schemas.microsoft.com/office/drawing/2014/main" id="{57EAD09E-E6E1-62A9-77A4-C8E27B6B5BFE}"/>
              </a:ext>
            </a:extLst>
          </p:cNvPr>
          <p:cNvSpPr/>
          <p:nvPr/>
        </p:nvSpPr>
        <p:spPr>
          <a:xfrm>
            <a:off x="8939410" y="417799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42002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601254858"/>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3986057390"/>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eligible most commonly reported that they completed their bowel screening kit in the last 2 years, with 7 in 10 being categorised as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M1. When was the last time you completed a bowel cancer screening poo test kit?  Please select one answer.</a:t>
            </a:r>
          </a:p>
          <a:p>
            <a:r>
              <a:rPr lang="en-US" sz="800"/>
              <a:t>M1. Bowel screening - recoded</a:t>
            </a:r>
          </a:p>
          <a:p>
            <a:r>
              <a:rPr lang="en-US" sz="800"/>
              <a:t>Base: All eligible (N=550)</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Completed bowel cancer screening (last time sent kit)</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Tree>
    <p:extLst>
      <p:ext uri="{BB962C8B-B14F-4D97-AF65-F5344CB8AC3E}">
        <p14:creationId xmlns:p14="http://schemas.microsoft.com/office/powerpoint/2010/main" val="4106586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M1_rc – Bowel screening – recode </a:t>
            </a:r>
          </a:p>
          <a:p>
            <a:r>
              <a:rPr lang="en-US" sz="800"/>
              <a:t>Base All eligible: N=550; Male: N=255; Female: N=293;  ABC1: N=226; C2DE: 324; Disability: N=246; No disability: N=292; Urban: N=325; Town: N=98; Rural: N=127; Betsi Cadwaladr: N=129; Hywel Dda: N=82; Swansea Bay: N=60; Cym Taf Morgannwg N=76; Aneurin Bevan: N=82; Cardiff and Vale: N=89)</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 proportion who were up to date with bowel screening was largely consistent across key audiences</a:t>
            </a:r>
          </a:p>
        </p:txBody>
      </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bowel screening</a:t>
            </a:r>
            <a:endParaRPr lang="en-GB" sz="1600" b="1" i="0" u="none" strike="noStrike" kern="1200" spc="10" baseline="0">
              <a:solidFill>
                <a:schemeClr val="tx1"/>
              </a:solidFill>
              <a:ea typeface="+mn-ea"/>
              <a:cs typeface="+mn-cs"/>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8" name="Group 27">
            <a:extLst>
              <a:ext uri="{FF2B5EF4-FFF2-40B4-BE49-F238E27FC236}">
                <a16:creationId xmlns:a16="http://schemas.microsoft.com/office/drawing/2014/main" id="{775FA5D6-8466-EA2B-18B7-070CCF4DCDA8}"/>
              </a:ext>
            </a:extLst>
          </p:cNvPr>
          <p:cNvGrpSpPr/>
          <p:nvPr/>
        </p:nvGrpSpPr>
        <p:grpSpPr>
          <a:xfrm>
            <a:off x="396983" y="1668337"/>
            <a:ext cx="11639980" cy="4499757"/>
            <a:chOff x="396983" y="1668337"/>
            <a:chExt cx="11639980" cy="4499757"/>
          </a:xfrm>
        </p:grpSpPr>
        <p:grpSp>
          <p:nvGrpSpPr>
            <p:cNvPr id="3" name="Group 2">
              <a:extLst>
                <a:ext uri="{FF2B5EF4-FFF2-40B4-BE49-F238E27FC236}">
                  <a16:creationId xmlns:a16="http://schemas.microsoft.com/office/drawing/2014/main" id="{0AC8FF1E-04F8-B1DF-A1EE-51C61A663789}"/>
                </a:ext>
              </a:extLst>
            </p:cNvPr>
            <p:cNvGrpSpPr/>
            <p:nvPr/>
          </p:nvGrpSpPr>
          <p:grpSpPr>
            <a:xfrm>
              <a:off x="441224" y="1668337"/>
              <a:ext cx="11595739" cy="4499757"/>
              <a:chOff x="541253" y="844389"/>
              <a:chExt cx="11219265" cy="3918112"/>
            </a:xfrm>
          </p:grpSpPr>
          <p:graphicFrame>
            <p:nvGraphicFramePr>
              <p:cNvPr id="4" name="Chart 3">
                <a:extLst>
                  <a:ext uri="{FF2B5EF4-FFF2-40B4-BE49-F238E27FC236}">
                    <a16:creationId xmlns:a16="http://schemas.microsoft.com/office/drawing/2014/main" id="{761016C6-42AA-1257-EAA7-B852F4D2E4AC}"/>
                  </a:ext>
                </a:extLst>
              </p:cNvPr>
              <p:cNvGraphicFramePr/>
              <p:nvPr>
                <p:extLst>
                  <p:ext uri="{D42A27DB-BD31-4B8C-83A1-F6EECF244321}">
                    <p14:modId xmlns:p14="http://schemas.microsoft.com/office/powerpoint/2010/main" val="193506327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A94556D9-CEB7-AC93-00EB-DE7F78357060}"/>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7" name="Rectangle 6">
              <a:extLst>
                <a:ext uri="{FF2B5EF4-FFF2-40B4-BE49-F238E27FC236}">
                  <a16:creationId xmlns:a16="http://schemas.microsoft.com/office/drawing/2014/main" id="{44E396BC-8A03-EF67-0D8B-7B53A9F72EEF}"/>
                </a:ext>
              </a:extLst>
            </p:cNvPr>
            <p:cNvSpPr/>
            <p:nvPr/>
          </p:nvSpPr>
          <p:spPr>
            <a:xfrm>
              <a:off x="5162966" y="4638575"/>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9" name="Rectangle 8">
              <a:extLst>
                <a:ext uri="{FF2B5EF4-FFF2-40B4-BE49-F238E27FC236}">
                  <a16:creationId xmlns:a16="http://schemas.microsoft.com/office/drawing/2014/main" id="{9D053ADA-FE25-6314-8419-C934566CC58E}"/>
                </a:ext>
              </a:extLst>
            </p:cNvPr>
            <p:cNvSpPr/>
            <p:nvPr/>
          </p:nvSpPr>
          <p:spPr>
            <a:xfrm>
              <a:off x="4642009" y="4653803"/>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3" name="Rectangle 12">
              <a:extLst>
                <a:ext uri="{FF2B5EF4-FFF2-40B4-BE49-F238E27FC236}">
                  <a16:creationId xmlns:a16="http://schemas.microsoft.com/office/drawing/2014/main" id="{047C5B75-AD59-F16E-769B-7F752E84C684}"/>
                </a:ext>
              </a:extLst>
            </p:cNvPr>
            <p:cNvSpPr/>
            <p:nvPr/>
          </p:nvSpPr>
          <p:spPr>
            <a:xfrm>
              <a:off x="396983" y="4725055"/>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0" name="Rectangle 19">
              <a:extLst>
                <a:ext uri="{FF2B5EF4-FFF2-40B4-BE49-F238E27FC236}">
                  <a16:creationId xmlns:a16="http://schemas.microsoft.com/office/drawing/2014/main" id="{2CFB3B4B-B979-4383-5BBB-F0165FEC91A4}"/>
                </a:ext>
              </a:extLst>
            </p:cNvPr>
            <p:cNvSpPr/>
            <p:nvPr/>
          </p:nvSpPr>
          <p:spPr>
            <a:xfrm>
              <a:off x="3234898" y="4733215"/>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1" name="Rectangle 20">
              <a:extLst>
                <a:ext uri="{FF2B5EF4-FFF2-40B4-BE49-F238E27FC236}">
                  <a16:creationId xmlns:a16="http://schemas.microsoft.com/office/drawing/2014/main" id="{81E3C11B-6F9A-66A3-AB55-A8101C8082E5}"/>
                </a:ext>
              </a:extLst>
            </p:cNvPr>
            <p:cNvSpPr/>
            <p:nvPr/>
          </p:nvSpPr>
          <p:spPr>
            <a:xfrm>
              <a:off x="3702281" y="476986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2" name="Rectangle 21">
              <a:extLst>
                <a:ext uri="{FF2B5EF4-FFF2-40B4-BE49-F238E27FC236}">
                  <a16:creationId xmlns:a16="http://schemas.microsoft.com/office/drawing/2014/main" id="{A746116B-96BF-1BEA-0A00-48DDF013566A}"/>
                </a:ext>
              </a:extLst>
            </p:cNvPr>
            <p:cNvSpPr/>
            <p:nvPr/>
          </p:nvSpPr>
          <p:spPr>
            <a:xfrm>
              <a:off x="1686379" y="4766974"/>
              <a:ext cx="543616" cy="155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3" name="Rectangle 22">
              <a:extLst>
                <a:ext uri="{FF2B5EF4-FFF2-40B4-BE49-F238E27FC236}">
                  <a16:creationId xmlns:a16="http://schemas.microsoft.com/office/drawing/2014/main" id="{4C09F9E6-C8F6-9932-3A68-94E265F75AAA}"/>
                </a:ext>
              </a:extLst>
            </p:cNvPr>
            <p:cNvSpPr/>
            <p:nvPr/>
          </p:nvSpPr>
          <p:spPr>
            <a:xfrm>
              <a:off x="2117660" y="4767155"/>
              <a:ext cx="788044" cy="145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24" name="Rectangle 23">
              <a:extLst>
                <a:ext uri="{FF2B5EF4-FFF2-40B4-BE49-F238E27FC236}">
                  <a16:creationId xmlns:a16="http://schemas.microsoft.com/office/drawing/2014/main" id="{655AC154-CC56-1A29-43F9-34A9C961A970}"/>
                </a:ext>
              </a:extLst>
            </p:cNvPr>
            <p:cNvSpPr/>
            <p:nvPr/>
          </p:nvSpPr>
          <p:spPr>
            <a:xfrm>
              <a:off x="6316777"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5" name="Rectangle 24">
              <a:extLst>
                <a:ext uri="{FF2B5EF4-FFF2-40B4-BE49-F238E27FC236}">
                  <a16:creationId xmlns:a16="http://schemas.microsoft.com/office/drawing/2014/main" id="{AEFDBD23-E95B-FB62-2594-42BBF5FA41C8}"/>
                </a:ext>
              </a:extLst>
            </p:cNvPr>
            <p:cNvSpPr/>
            <p:nvPr/>
          </p:nvSpPr>
          <p:spPr>
            <a:xfrm>
              <a:off x="6879569" y="469498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6" name="Rectangle 25">
              <a:extLst>
                <a:ext uri="{FF2B5EF4-FFF2-40B4-BE49-F238E27FC236}">
                  <a16:creationId xmlns:a16="http://schemas.microsoft.com/office/drawing/2014/main" id="{77FB68F1-9C77-97A4-01C5-C82E3422096E}"/>
                </a:ext>
              </a:extLst>
            </p:cNvPr>
            <p:cNvSpPr/>
            <p:nvPr/>
          </p:nvSpPr>
          <p:spPr>
            <a:xfrm>
              <a:off x="7328146"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grpSp>
      <p:sp>
        <p:nvSpPr>
          <p:cNvPr id="30" name="Rectangle 29">
            <a:extLst>
              <a:ext uri="{FF2B5EF4-FFF2-40B4-BE49-F238E27FC236}">
                <a16:creationId xmlns:a16="http://schemas.microsoft.com/office/drawing/2014/main" id="{7674C8CC-9645-B171-46C9-074F101DECAF}"/>
              </a:ext>
            </a:extLst>
          </p:cNvPr>
          <p:cNvSpPr/>
          <p:nvPr/>
        </p:nvSpPr>
        <p:spPr>
          <a:xfrm>
            <a:off x="8330218" y="4719129"/>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31" name="Rectangle 30">
            <a:extLst>
              <a:ext uri="{FF2B5EF4-FFF2-40B4-BE49-F238E27FC236}">
                <a16:creationId xmlns:a16="http://schemas.microsoft.com/office/drawing/2014/main" id="{8DE30875-7CA3-A202-77E2-553E26C0AA2B}"/>
              </a:ext>
            </a:extLst>
          </p:cNvPr>
          <p:cNvSpPr/>
          <p:nvPr/>
        </p:nvSpPr>
        <p:spPr>
          <a:xfrm>
            <a:off x="9020526" y="479795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32" name="Rectangle 31">
            <a:extLst>
              <a:ext uri="{FF2B5EF4-FFF2-40B4-BE49-F238E27FC236}">
                <a16:creationId xmlns:a16="http://schemas.microsoft.com/office/drawing/2014/main" id="{95BAD0FD-E81C-50CB-1809-6946990F12B3}"/>
              </a:ext>
            </a:extLst>
          </p:cNvPr>
          <p:cNvSpPr/>
          <p:nvPr/>
        </p:nvSpPr>
        <p:spPr>
          <a:xfrm>
            <a:off x="9964175" y="4783239"/>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33" name="Rectangle 32">
            <a:extLst>
              <a:ext uri="{FF2B5EF4-FFF2-40B4-BE49-F238E27FC236}">
                <a16:creationId xmlns:a16="http://schemas.microsoft.com/office/drawing/2014/main" id="{E1FD3CEC-E74F-04A6-5CB9-403315FD1266}"/>
              </a:ext>
            </a:extLst>
          </p:cNvPr>
          <p:cNvSpPr/>
          <p:nvPr/>
        </p:nvSpPr>
        <p:spPr>
          <a:xfrm>
            <a:off x="10540944" y="470584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34" name="Rectangle 33">
            <a:extLst>
              <a:ext uri="{FF2B5EF4-FFF2-40B4-BE49-F238E27FC236}">
                <a16:creationId xmlns:a16="http://schemas.microsoft.com/office/drawing/2014/main" id="{24DDA5B6-FCA8-83A4-7DFD-F2B6D46EF8C7}"/>
              </a:ext>
            </a:extLst>
          </p:cNvPr>
          <p:cNvSpPr/>
          <p:nvPr/>
        </p:nvSpPr>
        <p:spPr>
          <a:xfrm>
            <a:off x="11101317" y="471771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35" name="Rectangle 34">
            <a:extLst>
              <a:ext uri="{FF2B5EF4-FFF2-40B4-BE49-F238E27FC236}">
                <a16:creationId xmlns:a16="http://schemas.microsoft.com/office/drawing/2014/main" id="{0AAB7CEE-A855-09E9-9EFB-B88DA6603237}"/>
              </a:ext>
            </a:extLst>
          </p:cNvPr>
          <p:cNvSpPr/>
          <p:nvPr/>
        </p:nvSpPr>
        <p:spPr>
          <a:xfrm>
            <a:off x="9481426" y="4781350"/>
            <a:ext cx="907443"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Swansea Bay</a:t>
            </a:r>
          </a:p>
        </p:txBody>
      </p:sp>
      <p:sp>
        <p:nvSpPr>
          <p:cNvPr id="2" name="Oval 1">
            <a:extLst>
              <a:ext uri="{FF2B5EF4-FFF2-40B4-BE49-F238E27FC236}">
                <a16:creationId xmlns:a16="http://schemas.microsoft.com/office/drawing/2014/main" id="{252414B2-42CF-E6FE-9A22-B0C039A3DE40}"/>
              </a:ext>
            </a:extLst>
          </p:cNvPr>
          <p:cNvSpPr/>
          <p:nvPr/>
        </p:nvSpPr>
        <p:spPr>
          <a:xfrm>
            <a:off x="11445106" y="541970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F1BA638-E730-64F3-4331-3E00EDF25CA2}"/>
              </a:ext>
            </a:extLst>
          </p:cNvPr>
          <p:cNvSpPr/>
          <p:nvPr/>
        </p:nvSpPr>
        <p:spPr>
          <a:xfrm>
            <a:off x="10877256" y="543053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0948B3A-E5E8-F981-97A0-B0C7476D3233}"/>
              </a:ext>
            </a:extLst>
          </p:cNvPr>
          <p:cNvSpPr/>
          <p:nvPr/>
        </p:nvSpPr>
        <p:spPr>
          <a:xfrm>
            <a:off x="10326330" y="542972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12A77DC-1C79-380F-2DC6-177F9FF8E2F6}"/>
              </a:ext>
            </a:extLst>
          </p:cNvPr>
          <p:cNvSpPr/>
          <p:nvPr/>
        </p:nvSpPr>
        <p:spPr>
          <a:xfrm>
            <a:off x="9840320" y="542951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2E0AE87-6DB5-5BB6-7525-29C014043173}"/>
              </a:ext>
            </a:extLst>
          </p:cNvPr>
          <p:cNvSpPr/>
          <p:nvPr/>
        </p:nvSpPr>
        <p:spPr>
          <a:xfrm>
            <a:off x="9328868" y="543640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8435E69-0EE2-BF5E-0B1E-9EBBE72D9A03}"/>
              </a:ext>
            </a:extLst>
          </p:cNvPr>
          <p:cNvSpPr/>
          <p:nvPr/>
        </p:nvSpPr>
        <p:spPr>
          <a:xfrm>
            <a:off x="7154742" y="510362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4A2A10EB-60C0-FB61-AE82-16FE9A2A76D9}"/>
              </a:ext>
            </a:extLst>
          </p:cNvPr>
          <p:cNvGrpSpPr/>
          <p:nvPr/>
        </p:nvGrpSpPr>
        <p:grpSpPr>
          <a:xfrm>
            <a:off x="10080992" y="6280475"/>
            <a:ext cx="1871253" cy="553998"/>
            <a:chOff x="1866138" y="3058307"/>
            <a:chExt cx="1871253" cy="553998"/>
          </a:xfrm>
        </p:grpSpPr>
        <p:sp>
          <p:nvSpPr>
            <p:cNvPr id="16" name="TextBox 15">
              <a:extLst>
                <a:ext uri="{FF2B5EF4-FFF2-40B4-BE49-F238E27FC236}">
                  <a16:creationId xmlns:a16="http://schemas.microsoft.com/office/drawing/2014/main" id="{46E76D4A-0BB4-681A-55EB-6FA12BB38490}"/>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17" name="Isosceles Triangle 16">
              <a:extLst>
                <a:ext uri="{FF2B5EF4-FFF2-40B4-BE49-F238E27FC236}">
                  <a16:creationId xmlns:a16="http://schemas.microsoft.com/office/drawing/2014/main" id="{24078212-247D-5D0A-2A8C-DC323B91E3AE}"/>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Isosceles Triangle 17">
              <a:extLst>
                <a:ext uri="{FF2B5EF4-FFF2-40B4-BE49-F238E27FC236}">
                  <a16:creationId xmlns:a16="http://schemas.microsoft.com/office/drawing/2014/main" id="{20FEA3DD-62A4-7CFC-5D0F-DD92856DB23B}"/>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Tree>
    <p:extLst>
      <p:ext uri="{BB962C8B-B14F-4D97-AF65-F5344CB8AC3E}">
        <p14:creationId xmlns:p14="http://schemas.microsoft.com/office/powerpoint/2010/main" val="39772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200" b="1">
                <a:solidFill>
                  <a:schemeClr val="tx1"/>
                </a:solidFill>
              </a:rPr>
              <a:t>Statistical significance</a:t>
            </a:r>
            <a:endParaRPr lang="en-GB" sz="1200">
              <a:latin typeface="+mn-lt"/>
            </a:endParaRPr>
          </a:p>
          <a:p>
            <a:pPr marL="342900" indent="-342900">
              <a:buFont typeface="Arial" panose="020B0604020202020204" pitchFamily="34" charset="0"/>
              <a:buChar char="•"/>
            </a:pPr>
            <a:r>
              <a:rPr lang="en-GB" sz="120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20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200">
              <a:latin typeface="+mn-lt"/>
            </a:endParaRPr>
          </a:p>
          <a:p>
            <a:pPr marL="342900" indent="-342900">
              <a:buFont typeface="Arial" panose="020B0604020202020204" pitchFamily="34" charset="0"/>
              <a:buChar char="•"/>
            </a:pPr>
            <a:r>
              <a:rPr lang="en-US" sz="1200">
                <a:latin typeface="+mn-lt"/>
              </a:rPr>
              <a:t>The following tests were used when testing statistical significance: </a:t>
            </a:r>
          </a:p>
          <a:p>
            <a:pPr marL="1028700" lvl="1" indent="-342900"/>
            <a:r>
              <a:rPr lang="en-US" sz="1200">
                <a:latin typeface="+mn-lt"/>
              </a:rPr>
              <a:t>When comparing between subgroups: a modified t-test. </a:t>
            </a:r>
          </a:p>
          <a:p>
            <a:pPr marL="1028700" lvl="1" indent="-342900"/>
            <a:r>
              <a:rPr lang="en-US" sz="1200">
                <a:latin typeface="+mn-lt"/>
              </a:rPr>
              <a:t>When comparing to average: a modified chi-squared test. </a:t>
            </a:r>
          </a:p>
          <a:p>
            <a:pPr marL="342900" indent="-342900">
              <a:buFont typeface="Arial" panose="020B0604020202020204" pitchFamily="34" charset="0"/>
              <a:buChar char="•"/>
            </a:pPr>
            <a:endParaRPr lang="en-GB" sz="1200">
              <a:latin typeface="+mn-lt"/>
            </a:endParaRPr>
          </a:p>
          <a:p>
            <a:pPr marL="342900" indent="-342900">
              <a:buFont typeface="Arial" panose="020B0604020202020204" pitchFamily="34" charset="0"/>
              <a:buChar char="•"/>
            </a:pPr>
            <a:r>
              <a:rPr lang="en-GB" sz="120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200">
                <a:solidFill>
                  <a:schemeClr val="tx1"/>
                </a:solidFill>
              </a:rPr>
              <a:t>Data based on fewer </a:t>
            </a:r>
            <a:r>
              <a:rPr lang="en-GB" sz="1200"/>
              <a:t>than 100 responses has been denoted with       and should be treated with caution</a:t>
            </a:r>
            <a:endParaRPr lang="en-GB" sz="1200">
              <a:solidFill>
                <a:schemeClr val="tx1"/>
              </a:solidFill>
            </a:endParaRPr>
          </a:p>
          <a:p>
            <a:endParaRPr lang="en-GB" sz="1200">
              <a:latin typeface="+mn-lt"/>
            </a:endParaRPr>
          </a:p>
          <a:p>
            <a:r>
              <a:rPr lang="en-GB" sz="1200" b="1">
                <a:solidFill>
                  <a:schemeClr val="tx1"/>
                </a:solidFill>
              </a:rPr>
              <a:t>Individual responses </a:t>
            </a:r>
            <a:endParaRPr lang="en-GB" sz="1200">
              <a:solidFill>
                <a:schemeClr val="tx1"/>
              </a:solidFill>
            </a:endParaRPr>
          </a:p>
          <a:p>
            <a:pPr marL="342900" indent="-342900">
              <a:buFont typeface="Arial" panose="020B0604020202020204" pitchFamily="34" charset="0"/>
              <a:buChar char="•"/>
            </a:pPr>
            <a:r>
              <a:rPr lang="en-GB" sz="120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200">
                <a:latin typeface="+mn-lt"/>
              </a:rPr>
              <a:t>Please note, all findings on this report are based on </a:t>
            </a:r>
            <a:r>
              <a:rPr lang="en-GB" sz="1200" i="1">
                <a:latin typeface="+mn-lt"/>
              </a:rPr>
              <a:t>self reported </a:t>
            </a:r>
            <a:r>
              <a:rPr lang="en-GB" sz="1200">
                <a:latin typeface="+mn-lt"/>
              </a:rPr>
              <a:t>actions</a:t>
            </a:r>
          </a:p>
          <a:p>
            <a:pPr marL="342900" indent="-342900">
              <a:buFont typeface="Arial" panose="020B0604020202020204" pitchFamily="34" charset="0"/>
              <a:buChar char="•"/>
            </a:pPr>
            <a:endParaRPr lang="en-GB" sz="120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9599398" y="18593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9599398" y="20514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Wales</a:t>
            </a:r>
          </a:p>
          <a:p>
            <a:endParaRPr lang="en-GB">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5272838" y="40409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81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Intention to complete the bowel screening kit next time was high across all eligible adults and increased further among those who were up to date with their screening.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M2. Will you complete the bowel cancer screening poo test kit next time you are sent one?  Please select one answer.</a:t>
            </a:r>
          </a:p>
          <a:p>
            <a:r>
              <a:rPr lang="en-US" sz="800"/>
              <a:t>Base: All eligible (N=550); all up to date (N=379); never completed (N=70)</a:t>
            </a:r>
            <a:endParaRPr lang="en-US" sz="80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complete next time </a:t>
            </a:r>
            <a:endParaRPr lang="en-GB" sz="1800" b="1" i="0" u="none" strike="noStrike" kern="1200" spc="10" baseline="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aphicFrame>
        <p:nvGraphicFramePr>
          <p:cNvPr id="6" name="Chart 5">
            <a:extLst>
              <a:ext uri="{FF2B5EF4-FFF2-40B4-BE49-F238E27FC236}">
                <a16:creationId xmlns:a16="http://schemas.microsoft.com/office/drawing/2014/main" id="{D5DC4D46-75AB-79BF-3059-E237BD14C27D}"/>
              </a:ext>
            </a:extLst>
          </p:cNvPr>
          <p:cNvGraphicFramePr/>
          <p:nvPr>
            <p:extLst>
              <p:ext uri="{D42A27DB-BD31-4B8C-83A1-F6EECF244321}">
                <p14:modId xmlns:p14="http://schemas.microsoft.com/office/powerpoint/2010/main" val="2553119955"/>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5096EFF-F7EE-2495-9590-87956FC4DA2E}"/>
              </a:ext>
            </a:extLst>
          </p:cNvPr>
          <p:cNvGrpSpPr/>
          <p:nvPr/>
        </p:nvGrpSpPr>
        <p:grpSpPr>
          <a:xfrm>
            <a:off x="10080992" y="6338152"/>
            <a:ext cx="1871253" cy="327895"/>
            <a:chOff x="1866138" y="3032859"/>
            <a:chExt cx="1871253" cy="327895"/>
          </a:xfrm>
        </p:grpSpPr>
        <p:sp>
          <p:nvSpPr>
            <p:cNvPr id="10" name="TextBox 9">
              <a:extLst>
                <a:ext uri="{FF2B5EF4-FFF2-40B4-BE49-F238E27FC236}">
                  <a16:creationId xmlns:a16="http://schemas.microsoft.com/office/drawing/2014/main" id="{89331C69-114C-7C22-8B6E-3A8F670F28AA}"/>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1" name="Isosceles Triangle 10">
              <a:extLst>
                <a:ext uri="{FF2B5EF4-FFF2-40B4-BE49-F238E27FC236}">
                  <a16:creationId xmlns:a16="http://schemas.microsoft.com/office/drawing/2014/main" id="{8C50584E-DD1A-81DD-21E0-F41E6CD0093A}"/>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 name="Isosceles Triangle 11">
              <a:extLst>
                <a:ext uri="{FF2B5EF4-FFF2-40B4-BE49-F238E27FC236}">
                  <a16:creationId xmlns:a16="http://schemas.microsoft.com/office/drawing/2014/main" id="{37977113-1DAC-1C56-E936-42C01043D677}"/>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2" name="TextBox 21">
            <a:extLst>
              <a:ext uri="{FF2B5EF4-FFF2-40B4-BE49-F238E27FC236}">
                <a16:creationId xmlns:a16="http://schemas.microsoft.com/office/drawing/2014/main" id="{126DDCF2-3B60-A139-A9D9-6EFD90C09A9C}"/>
              </a:ext>
            </a:extLst>
          </p:cNvPr>
          <p:cNvSpPr txBox="1"/>
          <p:nvPr/>
        </p:nvSpPr>
        <p:spPr>
          <a:xfrm>
            <a:off x="3546533" y="3809264"/>
            <a:ext cx="723478" cy="369332"/>
          </a:xfrm>
          <a:prstGeom prst="rect">
            <a:avLst/>
          </a:prstGeom>
          <a:noFill/>
        </p:spPr>
        <p:txBody>
          <a:bodyPr wrap="square" rtlCol="0">
            <a:spAutoFit/>
          </a:bodyPr>
          <a:lstStyle/>
          <a:p>
            <a:r>
              <a:rPr lang="en-GB" b="1">
                <a:solidFill>
                  <a:schemeClr val="accent1"/>
                </a:solidFill>
              </a:rPr>
              <a:t>81%</a:t>
            </a:r>
          </a:p>
        </p:txBody>
      </p:sp>
      <p:sp>
        <p:nvSpPr>
          <p:cNvPr id="4" name="Right Brace 3">
            <a:extLst>
              <a:ext uri="{FF2B5EF4-FFF2-40B4-BE49-F238E27FC236}">
                <a16:creationId xmlns:a16="http://schemas.microsoft.com/office/drawing/2014/main" id="{1A6E2677-D95D-DC69-0518-B3BA866C1B76}"/>
              </a:ext>
            </a:extLst>
          </p:cNvPr>
          <p:cNvSpPr/>
          <p:nvPr/>
        </p:nvSpPr>
        <p:spPr>
          <a:xfrm>
            <a:off x="3185224" y="2849217"/>
            <a:ext cx="363324" cy="244362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e 8">
            <a:extLst>
              <a:ext uri="{FF2B5EF4-FFF2-40B4-BE49-F238E27FC236}">
                <a16:creationId xmlns:a16="http://schemas.microsoft.com/office/drawing/2014/main" id="{D9A3A362-7D27-C2AD-3990-7323CF70F536}"/>
              </a:ext>
            </a:extLst>
          </p:cNvPr>
          <p:cNvSpPr/>
          <p:nvPr/>
        </p:nvSpPr>
        <p:spPr>
          <a:xfrm>
            <a:off x="6351384" y="2517237"/>
            <a:ext cx="363324" cy="279165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15B4E72C-6DA6-7057-5F2B-C39C233C5F70}"/>
              </a:ext>
            </a:extLst>
          </p:cNvPr>
          <p:cNvSpPr txBox="1"/>
          <p:nvPr/>
        </p:nvSpPr>
        <p:spPr>
          <a:xfrm>
            <a:off x="6738981" y="3654216"/>
            <a:ext cx="723478" cy="369332"/>
          </a:xfrm>
          <a:prstGeom prst="rect">
            <a:avLst/>
          </a:prstGeom>
          <a:noFill/>
        </p:spPr>
        <p:txBody>
          <a:bodyPr wrap="square" rtlCol="0">
            <a:spAutoFit/>
          </a:bodyPr>
          <a:lstStyle/>
          <a:p>
            <a:r>
              <a:rPr lang="en-GB" b="1">
                <a:solidFill>
                  <a:schemeClr val="accent1"/>
                </a:solidFill>
              </a:rPr>
              <a:t>93%</a:t>
            </a:r>
          </a:p>
        </p:txBody>
      </p:sp>
      <p:sp>
        <p:nvSpPr>
          <p:cNvPr id="14" name="Isosceles Triangle 13">
            <a:extLst>
              <a:ext uri="{FF2B5EF4-FFF2-40B4-BE49-F238E27FC236}">
                <a16:creationId xmlns:a16="http://schemas.microsoft.com/office/drawing/2014/main" id="{E3E9209D-7947-B416-92A7-47A4DEBBF4FA}"/>
              </a:ext>
            </a:extLst>
          </p:cNvPr>
          <p:cNvSpPr>
            <a:spLocks noChangeAspect="1"/>
          </p:cNvSpPr>
          <p:nvPr/>
        </p:nvSpPr>
        <p:spPr>
          <a:xfrm rot="10800000">
            <a:off x="5838785" y="249035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Isosceles Triangle 22">
            <a:extLst>
              <a:ext uri="{FF2B5EF4-FFF2-40B4-BE49-F238E27FC236}">
                <a16:creationId xmlns:a16="http://schemas.microsoft.com/office/drawing/2014/main" id="{6E85F1EC-A172-0E41-0F66-8276CEA06A8B}"/>
              </a:ext>
            </a:extLst>
          </p:cNvPr>
          <p:cNvSpPr>
            <a:spLocks noChangeAspect="1"/>
          </p:cNvSpPr>
          <p:nvPr/>
        </p:nvSpPr>
        <p:spPr>
          <a:xfrm>
            <a:off x="7343462" y="375363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98FC85EB-F01E-903F-74AA-7DEC8DA94119}"/>
              </a:ext>
            </a:extLst>
          </p:cNvPr>
          <p:cNvSpPr>
            <a:spLocks noChangeAspect="1"/>
          </p:cNvSpPr>
          <p:nvPr/>
        </p:nvSpPr>
        <p:spPr>
          <a:xfrm>
            <a:off x="5919576" y="3889381"/>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 name="Right Brace 14">
            <a:extLst>
              <a:ext uri="{FF2B5EF4-FFF2-40B4-BE49-F238E27FC236}">
                <a16:creationId xmlns:a16="http://schemas.microsoft.com/office/drawing/2014/main" id="{2F75B4C0-840D-2C72-3B81-24060D414667}"/>
              </a:ext>
            </a:extLst>
          </p:cNvPr>
          <p:cNvSpPr/>
          <p:nvPr/>
        </p:nvSpPr>
        <p:spPr>
          <a:xfrm>
            <a:off x="9496112" y="4023548"/>
            <a:ext cx="363324" cy="127620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D5D69CDE-1834-E0D0-B0F0-87B6F12E13A1}"/>
              </a:ext>
            </a:extLst>
          </p:cNvPr>
          <p:cNvSpPr txBox="1"/>
          <p:nvPr/>
        </p:nvSpPr>
        <p:spPr>
          <a:xfrm>
            <a:off x="9832163" y="4476986"/>
            <a:ext cx="723478" cy="369332"/>
          </a:xfrm>
          <a:prstGeom prst="rect">
            <a:avLst/>
          </a:prstGeom>
          <a:noFill/>
        </p:spPr>
        <p:txBody>
          <a:bodyPr wrap="square" rtlCol="0">
            <a:spAutoFit/>
          </a:bodyPr>
          <a:lstStyle/>
          <a:p>
            <a:r>
              <a:rPr lang="en-GB" b="1">
                <a:solidFill>
                  <a:schemeClr val="accent1"/>
                </a:solidFill>
              </a:rPr>
              <a:t>43%</a:t>
            </a:r>
          </a:p>
        </p:txBody>
      </p:sp>
      <p:sp>
        <p:nvSpPr>
          <p:cNvPr id="19" name="Isosceles Triangle 18">
            <a:extLst>
              <a:ext uri="{FF2B5EF4-FFF2-40B4-BE49-F238E27FC236}">
                <a16:creationId xmlns:a16="http://schemas.microsoft.com/office/drawing/2014/main" id="{02A7D577-CFA9-5055-C562-A6E041660EDC}"/>
              </a:ext>
            </a:extLst>
          </p:cNvPr>
          <p:cNvSpPr>
            <a:spLocks noChangeAspect="1"/>
          </p:cNvSpPr>
          <p:nvPr/>
        </p:nvSpPr>
        <p:spPr>
          <a:xfrm rot="10800000">
            <a:off x="9038101" y="488726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1" name="Isosceles Triangle 20">
            <a:extLst>
              <a:ext uri="{FF2B5EF4-FFF2-40B4-BE49-F238E27FC236}">
                <a16:creationId xmlns:a16="http://schemas.microsoft.com/office/drawing/2014/main" id="{5D43B062-0310-AB29-0FF8-3A169087A960}"/>
              </a:ext>
            </a:extLst>
          </p:cNvPr>
          <p:cNvSpPr>
            <a:spLocks noChangeAspect="1"/>
          </p:cNvSpPr>
          <p:nvPr/>
        </p:nvSpPr>
        <p:spPr>
          <a:xfrm>
            <a:off x="9038101" y="420589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4D19633E-3549-1799-2C2F-DADC414B2709}"/>
              </a:ext>
            </a:extLst>
          </p:cNvPr>
          <p:cNvSpPr>
            <a:spLocks noChangeAspect="1"/>
          </p:cNvSpPr>
          <p:nvPr/>
        </p:nvSpPr>
        <p:spPr>
          <a:xfrm>
            <a:off x="9038101" y="3572121"/>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BF0A45B7-9042-0AE6-2665-4FAE01B74337}"/>
              </a:ext>
            </a:extLst>
          </p:cNvPr>
          <p:cNvSpPr>
            <a:spLocks noChangeAspect="1"/>
          </p:cNvSpPr>
          <p:nvPr/>
        </p:nvSpPr>
        <p:spPr>
          <a:xfrm>
            <a:off x="9038101" y="305748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7" name="Oval 26">
            <a:extLst>
              <a:ext uri="{FF2B5EF4-FFF2-40B4-BE49-F238E27FC236}">
                <a16:creationId xmlns:a16="http://schemas.microsoft.com/office/drawing/2014/main" id="{3BDEAA70-2C4A-0E68-09FB-DA7AC6EBD3BE}"/>
              </a:ext>
            </a:extLst>
          </p:cNvPr>
          <p:cNvSpPr/>
          <p:nvPr/>
        </p:nvSpPr>
        <p:spPr>
          <a:xfrm>
            <a:off x="8769630" y="560714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810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09744B6-DE4A-8C22-C3CB-D9A0DBEE43A3}"/>
              </a:ext>
            </a:extLst>
          </p:cNvPr>
          <p:cNvGrpSpPr/>
          <p:nvPr/>
        </p:nvGrpSpPr>
        <p:grpSpPr>
          <a:xfrm>
            <a:off x="396983" y="1908976"/>
            <a:ext cx="11639980" cy="4499757"/>
            <a:chOff x="396983" y="1668337"/>
            <a:chExt cx="11639980" cy="4499757"/>
          </a:xfrm>
        </p:grpSpPr>
        <p:grpSp>
          <p:nvGrpSpPr>
            <p:cNvPr id="16" name="Group 15">
              <a:extLst>
                <a:ext uri="{FF2B5EF4-FFF2-40B4-BE49-F238E27FC236}">
                  <a16:creationId xmlns:a16="http://schemas.microsoft.com/office/drawing/2014/main" id="{5BA38738-36FD-B5CD-5632-3A4E5A46FDB2}"/>
                </a:ext>
              </a:extLst>
            </p:cNvPr>
            <p:cNvGrpSpPr/>
            <p:nvPr/>
          </p:nvGrpSpPr>
          <p:grpSpPr>
            <a:xfrm>
              <a:off x="441224" y="1668337"/>
              <a:ext cx="11595739" cy="4499757"/>
              <a:chOff x="541253" y="844389"/>
              <a:chExt cx="11219265" cy="3918112"/>
            </a:xfrm>
          </p:grpSpPr>
          <p:graphicFrame>
            <p:nvGraphicFramePr>
              <p:cNvPr id="27" name="Chart 26">
                <a:extLst>
                  <a:ext uri="{FF2B5EF4-FFF2-40B4-BE49-F238E27FC236}">
                    <a16:creationId xmlns:a16="http://schemas.microsoft.com/office/drawing/2014/main" id="{57798F36-F2F1-5C90-3D6C-F3FA361B9BCD}"/>
                  </a:ext>
                </a:extLst>
              </p:cNvPr>
              <p:cNvGraphicFramePr/>
              <p:nvPr>
                <p:extLst>
                  <p:ext uri="{D42A27DB-BD31-4B8C-83A1-F6EECF244321}">
                    <p14:modId xmlns:p14="http://schemas.microsoft.com/office/powerpoint/2010/main" val="94316868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Connector 27">
                <a:extLst>
                  <a:ext uri="{FF2B5EF4-FFF2-40B4-BE49-F238E27FC236}">
                    <a16:creationId xmlns:a16="http://schemas.microsoft.com/office/drawing/2014/main" id="{5E930E22-E17A-8357-DA77-65F0988B122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a16="http://schemas.microsoft.com/office/drawing/2014/main" id="{11ACB4E6-4599-DE03-8DFD-036015E29C39}"/>
                </a:ext>
              </a:extLst>
            </p:cNvPr>
            <p:cNvSpPr/>
            <p:nvPr/>
          </p:nvSpPr>
          <p:spPr>
            <a:xfrm>
              <a:off x="5162966" y="4638575"/>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8" name="Rectangle 17">
              <a:extLst>
                <a:ext uri="{FF2B5EF4-FFF2-40B4-BE49-F238E27FC236}">
                  <a16:creationId xmlns:a16="http://schemas.microsoft.com/office/drawing/2014/main" id="{FD991753-AB05-77AA-437C-733A01B60AB8}"/>
                </a:ext>
              </a:extLst>
            </p:cNvPr>
            <p:cNvSpPr/>
            <p:nvPr/>
          </p:nvSpPr>
          <p:spPr>
            <a:xfrm>
              <a:off x="4642009" y="4653803"/>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9" name="Rectangle 18">
              <a:extLst>
                <a:ext uri="{FF2B5EF4-FFF2-40B4-BE49-F238E27FC236}">
                  <a16:creationId xmlns:a16="http://schemas.microsoft.com/office/drawing/2014/main" id="{036F9094-7610-FB9C-5466-FA6D966D1189}"/>
                </a:ext>
              </a:extLst>
            </p:cNvPr>
            <p:cNvSpPr/>
            <p:nvPr/>
          </p:nvSpPr>
          <p:spPr>
            <a:xfrm>
              <a:off x="396983" y="4725055"/>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0" name="Rectangle 19">
              <a:extLst>
                <a:ext uri="{FF2B5EF4-FFF2-40B4-BE49-F238E27FC236}">
                  <a16:creationId xmlns:a16="http://schemas.microsoft.com/office/drawing/2014/main" id="{4B0993CA-9375-5569-65B2-184F65163953}"/>
                </a:ext>
              </a:extLst>
            </p:cNvPr>
            <p:cNvSpPr/>
            <p:nvPr/>
          </p:nvSpPr>
          <p:spPr>
            <a:xfrm>
              <a:off x="3234898" y="4733215"/>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1" name="Rectangle 20">
              <a:extLst>
                <a:ext uri="{FF2B5EF4-FFF2-40B4-BE49-F238E27FC236}">
                  <a16:creationId xmlns:a16="http://schemas.microsoft.com/office/drawing/2014/main" id="{5DDD1476-7406-068D-B120-087C8A9770BB}"/>
                </a:ext>
              </a:extLst>
            </p:cNvPr>
            <p:cNvSpPr/>
            <p:nvPr/>
          </p:nvSpPr>
          <p:spPr>
            <a:xfrm>
              <a:off x="3702281" y="476986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2" name="Rectangle 21">
              <a:extLst>
                <a:ext uri="{FF2B5EF4-FFF2-40B4-BE49-F238E27FC236}">
                  <a16:creationId xmlns:a16="http://schemas.microsoft.com/office/drawing/2014/main" id="{E046B19A-7976-570C-E4F8-5D56B8B741BC}"/>
                </a:ext>
              </a:extLst>
            </p:cNvPr>
            <p:cNvSpPr/>
            <p:nvPr/>
          </p:nvSpPr>
          <p:spPr>
            <a:xfrm>
              <a:off x="1686379" y="4766974"/>
              <a:ext cx="543616" cy="155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3" name="Rectangle 22">
              <a:extLst>
                <a:ext uri="{FF2B5EF4-FFF2-40B4-BE49-F238E27FC236}">
                  <a16:creationId xmlns:a16="http://schemas.microsoft.com/office/drawing/2014/main" id="{12FC4647-A873-970A-1309-B3F567C5DF30}"/>
                </a:ext>
              </a:extLst>
            </p:cNvPr>
            <p:cNvSpPr/>
            <p:nvPr/>
          </p:nvSpPr>
          <p:spPr>
            <a:xfrm>
              <a:off x="2117660" y="4767155"/>
              <a:ext cx="788044" cy="145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24" name="Rectangle 23">
              <a:extLst>
                <a:ext uri="{FF2B5EF4-FFF2-40B4-BE49-F238E27FC236}">
                  <a16:creationId xmlns:a16="http://schemas.microsoft.com/office/drawing/2014/main" id="{E964F6C5-36D7-1397-4122-953BEF0DD27A}"/>
                </a:ext>
              </a:extLst>
            </p:cNvPr>
            <p:cNvSpPr/>
            <p:nvPr/>
          </p:nvSpPr>
          <p:spPr>
            <a:xfrm>
              <a:off x="6316777"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5" name="Rectangle 24">
              <a:extLst>
                <a:ext uri="{FF2B5EF4-FFF2-40B4-BE49-F238E27FC236}">
                  <a16:creationId xmlns:a16="http://schemas.microsoft.com/office/drawing/2014/main" id="{3D9EB6C4-9227-6079-A926-BD325FB30202}"/>
                </a:ext>
              </a:extLst>
            </p:cNvPr>
            <p:cNvSpPr/>
            <p:nvPr/>
          </p:nvSpPr>
          <p:spPr>
            <a:xfrm>
              <a:off x="6879569" y="469498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6" name="Rectangle 25">
              <a:extLst>
                <a:ext uri="{FF2B5EF4-FFF2-40B4-BE49-F238E27FC236}">
                  <a16:creationId xmlns:a16="http://schemas.microsoft.com/office/drawing/2014/main" id="{AFBC3079-7E2F-9AD0-76CA-07E92C94DBA6}"/>
                </a:ext>
              </a:extLst>
            </p:cNvPr>
            <p:cNvSpPr/>
            <p:nvPr/>
          </p:nvSpPr>
          <p:spPr>
            <a:xfrm>
              <a:off x="7328146"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1434" y="279104"/>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Intention to complete the next bowel screening was largely consistent across audiences</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complete next bowel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434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M2. Will you complete the bowel cancer screening poo test kit next time you are sent one?  Please select one answer.</a:t>
            </a:r>
          </a:p>
          <a:p>
            <a:r>
              <a:rPr lang="en-US" sz="800"/>
              <a:t>Base All eligible: N=550; Male: N=255; Female: N=293;  ABC1: N=226; C2DE: 324; Disability: N=246; No disability: N=292; Urban: N=325; Town: N=98; Rural: N=127; Betsi Cadwaladr: N=129; Hywel Dda: N=82; Swansea Bay: N=60; Cym Taf Morgannwg N=76; Aneurin Bevan: N=82; Cardiff and Vale: N=89)</a:t>
            </a:r>
          </a:p>
        </p:txBody>
      </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30" name="Rectangle 29">
            <a:extLst>
              <a:ext uri="{FF2B5EF4-FFF2-40B4-BE49-F238E27FC236}">
                <a16:creationId xmlns:a16="http://schemas.microsoft.com/office/drawing/2014/main" id="{E128E4F6-4120-F611-E6E7-3773CA4F1D13}"/>
              </a:ext>
            </a:extLst>
          </p:cNvPr>
          <p:cNvSpPr/>
          <p:nvPr/>
        </p:nvSpPr>
        <p:spPr>
          <a:xfrm>
            <a:off x="8330218" y="4959768"/>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31" name="Rectangle 30">
            <a:extLst>
              <a:ext uri="{FF2B5EF4-FFF2-40B4-BE49-F238E27FC236}">
                <a16:creationId xmlns:a16="http://schemas.microsoft.com/office/drawing/2014/main" id="{93664325-912A-BC94-DBAD-8F84E925CD26}"/>
              </a:ext>
            </a:extLst>
          </p:cNvPr>
          <p:cNvSpPr/>
          <p:nvPr/>
        </p:nvSpPr>
        <p:spPr>
          <a:xfrm>
            <a:off x="9020526" y="5038597"/>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32" name="Rectangle 31">
            <a:extLst>
              <a:ext uri="{FF2B5EF4-FFF2-40B4-BE49-F238E27FC236}">
                <a16:creationId xmlns:a16="http://schemas.microsoft.com/office/drawing/2014/main" id="{538CAD9B-B82D-90F6-7568-606C42D4C550}"/>
              </a:ext>
            </a:extLst>
          </p:cNvPr>
          <p:cNvSpPr/>
          <p:nvPr/>
        </p:nvSpPr>
        <p:spPr>
          <a:xfrm>
            <a:off x="9964175" y="5023878"/>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33" name="Rectangle 32">
            <a:extLst>
              <a:ext uri="{FF2B5EF4-FFF2-40B4-BE49-F238E27FC236}">
                <a16:creationId xmlns:a16="http://schemas.microsoft.com/office/drawing/2014/main" id="{A30B0EBF-72C2-3553-979D-1867326C65DB}"/>
              </a:ext>
            </a:extLst>
          </p:cNvPr>
          <p:cNvSpPr/>
          <p:nvPr/>
        </p:nvSpPr>
        <p:spPr>
          <a:xfrm>
            <a:off x="10540944" y="494647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34" name="Rectangle 33">
            <a:extLst>
              <a:ext uri="{FF2B5EF4-FFF2-40B4-BE49-F238E27FC236}">
                <a16:creationId xmlns:a16="http://schemas.microsoft.com/office/drawing/2014/main" id="{32027FD3-1E13-D1F1-B359-1D7CEAA611D6}"/>
              </a:ext>
            </a:extLst>
          </p:cNvPr>
          <p:cNvSpPr/>
          <p:nvPr/>
        </p:nvSpPr>
        <p:spPr>
          <a:xfrm>
            <a:off x="11101317" y="495835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35" name="Rectangle 34">
            <a:extLst>
              <a:ext uri="{FF2B5EF4-FFF2-40B4-BE49-F238E27FC236}">
                <a16:creationId xmlns:a16="http://schemas.microsoft.com/office/drawing/2014/main" id="{9634DC05-ACB1-799B-1BFD-B1C4973F9FAB}"/>
              </a:ext>
            </a:extLst>
          </p:cNvPr>
          <p:cNvSpPr/>
          <p:nvPr/>
        </p:nvSpPr>
        <p:spPr>
          <a:xfrm>
            <a:off x="9481426" y="5021989"/>
            <a:ext cx="907443"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Swansea Bay</a:t>
            </a:r>
          </a:p>
        </p:txBody>
      </p:sp>
      <p:sp>
        <p:nvSpPr>
          <p:cNvPr id="2" name="Oval 1">
            <a:extLst>
              <a:ext uri="{FF2B5EF4-FFF2-40B4-BE49-F238E27FC236}">
                <a16:creationId xmlns:a16="http://schemas.microsoft.com/office/drawing/2014/main" id="{3F681B50-BDA7-23D7-ADCB-16B6B09F6F31}"/>
              </a:ext>
            </a:extLst>
          </p:cNvPr>
          <p:cNvSpPr/>
          <p:nvPr/>
        </p:nvSpPr>
        <p:spPr>
          <a:xfrm>
            <a:off x="11445106" y="563627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19E17B67-6551-B525-B316-5B04A85EEEDB}"/>
              </a:ext>
            </a:extLst>
          </p:cNvPr>
          <p:cNvSpPr/>
          <p:nvPr/>
        </p:nvSpPr>
        <p:spPr>
          <a:xfrm>
            <a:off x="10877256" y="564710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73371CE-7C2C-7781-BB37-34B3AAE774BD}"/>
              </a:ext>
            </a:extLst>
          </p:cNvPr>
          <p:cNvSpPr/>
          <p:nvPr/>
        </p:nvSpPr>
        <p:spPr>
          <a:xfrm>
            <a:off x="10326330" y="564629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A285B45-8649-703C-6A6B-9003F8B32A4C}"/>
              </a:ext>
            </a:extLst>
          </p:cNvPr>
          <p:cNvSpPr/>
          <p:nvPr/>
        </p:nvSpPr>
        <p:spPr>
          <a:xfrm>
            <a:off x="9840320" y="564608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AE6E932-92B0-BFA9-D030-E82D360B6C30}"/>
              </a:ext>
            </a:extLst>
          </p:cNvPr>
          <p:cNvSpPr/>
          <p:nvPr/>
        </p:nvSpPr>
        <p:spPr>
          <a:xfrm>
            <a:off x="9328868" y="565297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6BE499A-C5E5-7DDB-9C6D-90CAB87CDA4B}"/>
              </a:ext>
            </a:extLst>
          </p:cNvPr>
          <p:cNvSpPr/>
          <p:nvPr/>
        </p:nvSpPr>
        <p:spPr>
          <a:xfrm>
            <a:off x="7154742" y="536832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0ED8C833-0A5E-2D08-09FC-9A72A8F3C64D}"/>
              </a:ext>
            </a:extLst>
          </p:cNvPr>
          <p:cNvGrpSpPr/>
          <p:nvPr/>
        </p:nvGrpSpPr>
        <p:grpSpPr>
          <a:xfrm>
            <a:off x="10080992" y="6280475"/>
            <a:ext cx="1871253" cy="553998"/>
            <a:chOff x="1866138" y="3058307"/>
            <a:chExt cx="1871253" cy="553998"/>
          </a:xfrm>
        </p:grpSpPr>
        <p:sp>
          <p:nvSpPr>
            <p:cNvPr id="13" name="TextBox 12">
              <a:extLst>
                <a:ext uri="{FF2B5EF4-FFF2-40B4-BE49-F238E27FC236}">
                  <a16:creationId xmlns:a16="http://schemas.microsoft.com/office/drawing/2014/main" id="{EC06F994-0AE9-1D50-FCA8-B3D3E9CE41FF}"/>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14" name="Isosceles Triangle 13">
              <a:extLst>
                <a:ext uri="{FF2B5EF4-FFF2-40B4-BE49-F238E27FC236}">
                  <a16:creationId xmlns:a16="http://schemas.microsoft.com/office/drawing/2014/main" id="{F4198197-801A-A9F8-91E1-20F771F8AC2F}"/>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9" name="Isosceles Triangle 28">
              <a:extLst>
                <a:ext uri="{FF2B5EF4-FFF2-40B4-BE49-F238E27FC236}">
                  <a16:creationId xmlns:a16="http://schemas.microsoft.com/office/drawing/2014/main" id="{EE0FE35C-5AF3-950C-21DD-4DA76DF902D8}"/>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Tree>
    <p:extLst>
      <p:ext uri="{BB962C8B-B14F-4D97-AF65-F5344CB8AC3E}">
        <p14:creationId xmlns:p14="http://schemas.microsoft.com/office/powerpoint/2010/main" val="3903118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AED7E09E-ACAE-98D7-867C-50FD70F11941}"/>
              </a:ext>
            </a:extLst>
          </p:cNvPr>
          <p:cNvGraphicFramePr/>
          <p:nvPr>
            <p:extLst>
              <p:ext uri="{D42A27DB-BD31-4B8C-83A1-F6EECF244321}">
                <p14:modId xmlns:p14="http://schemas.microsoft.com/office/powerpoint/2010/main" val="1523421533"/>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Not having any symptoms was most commonly identified as a barrier to complete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(502); all up to date (N=379); never completed (N=79)</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completing (Net: A lot / a little) – Top 10 </a:t>
            </a:r>
            <a:endParaRPr lang="en-GB" sz="1800" b="1" i="0" u="none" strike="noStrike" kern="1200" spc="10" baseline="0">
              <a:solidFill>
                <a:schemeClr val="tx1"/>
              </a:solidFill>
              <a:ea typeface="+mn-ea"/>
              <a:cs typeface="+mn-cs"/>
            </a:endParaRPr>
          </a:p>
        </p:txBody>
      </p:sp>
      <p:sp>
        <p:nvSpPr>
          <p:cNvPr id="3" name="TextBox 2">
            <a:extLst>
              <a:ext uri="{FF2B5EF4-FFF2-40B4-BE49-F238E27FC236}">
                <a16:creationId xmlns:a16="http://schemas.microsoft.com/office/drawing/2014/main" id="{92AC6697-61C2-2635-5922-A8789964BD6B}"/>
              </a:ext>
            </a:extLst>
          </p:cNvPr>
          <p:cNvSpPr txBox="1"/>
          <p:nvPr/>
        </p:nvSpPr>
        <p:spPr>
          <a:xfrm>
            <a:off x="10433264" y="6362419"/>
            <a:ext cx="1758736"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
        <p:nvSpPr>
          <p:cNvPr id="4" name="Isosceles Triangle 3">
            <a:extLst>
              <a:ext uri="{FF2B5EF4-FFF2-40B4-BE49-F238E27FC236}">
                <a16:creationId xmlns:a16="http://schemas.microsoft.com/office/drawing/2014/main" id="{7CBE7202-FE37-F065-DBA1-CD5E99214CB0}"/>
              </a:ext>
            </a:extLst>
          </p:cNvPr>
          <p:cNvSpPr>
            <a:spLocks noChangeAspect="1"/>
          </p:cNvSpPr>
          <p:nvPr/>
        </p:nvSpPr>
        <p:spPr>
          <a:xfrm rot="10800000">
            <a:off x="10350333" y="6547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Isosceles Triangle 4">
            <a:extLst>
              <a:ext uri="{FF2B5EF4-FFF2-40B4-BE49-F238E27FC236}">
                <a16:creationId xmlns:a16="http://schemas.microsoft.com/office/drawing/2014/main" id="{1126ECA2-A8A0-D1BF-7FF2-4CC3C3FD1515}"/>
              </a:ext>
            </a:extLst>
          </p:cNvPr>
          <p:cNvSpPr>
            <a:spLocks noChangeAspect="1"/>
          </p:cNvSpPr>
          <p:nvPr/>
        </p:nvSpPr>
        <p:spPr>
          <a:xfrm>
            <a:off x="10350333" y="63657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13" name="Isosceles Triangle 12">
            <a:extLst>
              <a:ext uri="{FF2B5EF4-FFF2-40B4-BE49-F238E27FC236}">
                <a16:creationId xmlns:a16="http://schemas.microsoft.com/office/drawing/2014/main" id="{53721495-7BE7-59AB-09FD-331050FB4121}"/>
              </a:ext>
            </a:extLst>
          </p:cNvPr>
          <p:cNvSpPr>
            <a:spLocks noChangeAspect="1"/>
          </p:cNvSpPr>
          <p:nvPr/>
        </p:nvSpPr>
        <p:spPr>
          <a:xfrm rot="10800000">
            <a:off x="2569215" y="355135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4" name="Isosceles Triangle 13">
            <a:extLst>
              <a:ext uri="{FF2B5EF4-FFF2-40B4-BE49-F238E27FC236}">
                <a16:creationId xmlns:a16="http://schemas.microsoft.com/office/drawing/2014/main" id="{CE8D2FF6-D113-6789-EE36-33DB94044410}"/>
              </a:ext>
            </a:extLst>
          </p:cNvPr>
          <p:cNvSpPr>
            <a:spLocks noChangeAspect="1"/>
          </p:cNvSpPr>
          <p:nvPr/>
        </p:nvSpPr>
        <p:spPr>
          <a:xfrm rot="10800000">
            <a:off x="6846327" y="38516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Isosceles Triangle 28">
            <a:extLst>
              <a:ext uri="{FF2B5EF4-FFF2-40B4-BE49-F238E27FC236}">
                <a16:creationId xmlns:a16="http://schemas.microsoft.com/office/drawing/2014/main" id="{79B03685-2502-5D64-28D4-3F54BE77FB0A}"/>
              </a:ext>
            </a:extLst>
          </p:cNvPr>
          <p:cNvSpPr>
            <a:spLocks noChangeAspect="1"/>
          </p:cNvSpPr>
          <p:nvPr/>
        </p:nvSpPr>
        <p:spPr>
          <a:xfrm rot="10800000">
            <a:off x="3637988" y="360617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B5E5A0FA-8233-673F-DEA2-68E8E721A83B}"/>
              </a:ext>
            </a:extLst>
          </p:cNvPr>
          <p:cNvSpPr>
            <a:spLocks noChangeAspect="1"/>
          </p:cNvSpPr>
          <p:nvPr/>
        </p:nvSpPr>
        <p:spPr>
          <a:xfrm rot="10800000">
            <a:off x="1500441" y="365429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Isosceles Triangle 30">
            <a:extLst>
              <a:ext uri="{FF2B5EF4-FFF2-40B4-BE49-F238E27FC236}">
                <a16:creationId xmlns:a16="http://schemas.microsoft.com/office/drawing/2014/main" id="{DFBE57E1-ECEF-5D28-C353-377FB8A405DA}"/>
              </a:ext>
            </a:extLst>
          </p:cNvPr>
          <p:cNvSpPr>
            <a:spLocks noChangeAspect="1"/>
          </p:cNvSpPr>
          <p:nvPr/>
        </p:nvSpPr>
        <p:spPr>
          <a:xfrm rot="10800000">
            <a:off x="4652001" y="374191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Isosceles Triangle 31">
            <a:extLst>
              <a:ext uri="{FF2B5EF4-FFF2-40B4-BE49-F238E27FC236}">
                <a16:creationId xmlns:a16="http://schemas.microsoft.com/office/drawing/2014/main" id="{CEDB070F-E496-1234-E298-C7FF2175D15E}"/>
              </a:ext>
            </a:extLst>
          </p:cNvPr>
          <p:cNvSpPr>
            <a:spLocks noChangeAspect="1"/>
          </p:cNvSpPr>
          <p:nvPr/>
        </p:nvSpPr>
        <p:spPr>
          <a:xfrm rot="10800000">
            <a:off x="5692471" y="386090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3" name="Isosceles Triangle 32">
            <a:extLst>
              <a:ext uri="{FF2B5EF4-FFF2-40B4-BE49-F238E27FC236}">
                <a16:creationId xmlns:a16="http://schemas.microsoft.com/office/drawing/2014/main" id="{2A0F846C-E0B0-C4E6-19B8-B550FE272F5C}"/>
              </a:ext>
            </a:extLst>
          </p:cNvPr>
          <p:cNvSpPr>
            <a:spLocks noChangeAspect="1"/>
          </p:cNvSpPr>
          <p:nvPr/>
        </p:nvSpPr>
        <p:spPr>
          <a:xfrm rot="10800000">
            <a:off x="8926295" y="385658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Isosceles Triangle 33">
            <a:extLst>
              <a:ext uri="{FF2B5EF4-FFF2-40B4-BE49-F238E27FC236}">
                <a16:creationId xmlns:a16="http://schemas.microsoft.com/office/drawing/2014/main" id="{15D18364-76B5-62E0-9974-61C60BD00D06}"/>
              </a:ext>
            </a:extLst>
          </p:cNvPr>
          <p:cNvSpPr>
            <a:spLocks noChangeAspect="1"/>
          </p:cNvSpPr>
          <p:nvPr/>
        </p:nvSpPr>
        <p:spPr>
          <a:xfrm rot="10800000">
            <a:off x="9997220" y="38516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Isosceles Triangle 5">
            <a:extLst>
              <a:ext uri="{FF2B5EF4-FFF2-40B4-BE49-F238E27FC236}">
                <a16:creationId xmlns:a16="http://schemas.microsoft.com/office/drawing/2014/main" id="{665A81E0-88A0-BB59-3108-2C7B5B898EE0}"/>
              </a:ext>
            </a:extLst>
          </p:cNvPr>
          <p:cNvSpPr>
            <a:spLocks noChangeAspect="1"/>
          </p:cNvSpPr>
          <p:nvPr/>
        </p:nvSpPr>
        <p:spPr>
          <a:xfrm>
            <a:off x="1681938" y="19603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Isosceles Triangle 8">
            <a:extLst>
              <a:ext uri="{FF2B5EF4-FFF2-40B4-BE49-F238E27FC236}">
                <a16:creationId xmlns:a16="http://schemas.microsoft.com/office/drawing/2014/main" id="{8834EA3F-D3B0-EEFF-E233-1798223418FB}"/>
              </a:ext>
            </a:extLst>
          </p:cNvPr>
          <p:cNvSpPr>
            <a:spLocks noChangeAspect="1"/>
          </p:cNvSpPr>
          <p:nvPr/>
        </p:nvSpPr>
        <p:spPr>
          <a:xfrm>
            <a:off x="2767735" y="225454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Isosceles Triangle 9">
            <a:extLst>
              <a:ext uri="{FF2B5EF4-FFF2-40B4-BE49-F238E27FC236}">
                <a16:creationId xmlns:a16="http://schemas.microsoft.com/office/drawing/2014/main" id="{4E0858EF-5A40-182A-F998-62FF821B833D}"/>
              </a:ext>
            </a:extLst>
          </p:cNvPr>
          <p:cNvSpPr>
            <a:spLocks noChangeAspect="1"/>
          </p:cNvSpPr>
          <p:nvPr/>
        </p:nvSpPr>
        <p:spPr>
          <a:xfrm>
            <a:off x="3826422" y="263018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Isosceles Triangle 10">
            <a:extLst>
              <a:ext uri="{FF2B5EF4-FFF2-40B4-BE49-F238E27FC236}">
                <a16:creationId xmlns:a16="http://schemas.microsoft.com/office/drawing/2014/main" id="{A96B6518-A4EF-BDAF-E23B-7CC0974DD7EB}"/>
              </a:ext>
            </a:extLst>
          </p:cNvPr>
          <p:cNvSpPr>
            <a:spLocks noChangeAspect="1"/>
          </p:cNvSpPr>
          <p:nvPr/>
        </p:nvSpPr>
        <p:spPr>
          <a:xfrm>
            <a:off x="4864804" y="23254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Isosceles Triangle 11">
            <a:extLst>
              <a:ext uri="{FF2B5EF4-FFF2-40B4-BE49-F238E27FC236}">
                <a16:creationId xmlns:a16="http://schemas.microsoft.com/office/drawing/2014/main" id="{B8F6A50D-E657-0793-406B-6B1F30327C1B}"/>
              </a:ext>
            </a:extLst>
          </p:cNvPr>
          <p:cNvSpPr>
            <a:spLocks noChangeAspect="1"/>
          </p:cNvSpPr>
          <p:nvPr/>
        </p:nvSpPr>
        <p:spPr>
          <a:xfrm>
            <a:off x="5967384" y="229736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Isosceles Triangle 14">
            <a:extLst>
              <a:ext uri="{FF2B5EF4-FFF2-40B4-BE49-F238E27FC236}">
                <a16:creationId xmlns:a16="http://schemas.microsoft.com/office/drawing/2014/main" id="{A971FB28-E117-E729-A916-7C956968EDE2}"/>
              </a:ext>
            </a:extLst>
          </p:cNvPr>
          <p:cNvSpPr>
            <a:spLocks noChangeAspect="1"/>
          </p:cNvSpPr>
          <p:nvPr/>
        </p:nvSpPr>
        <p:spPr>
          <a:xfrm>
            <a:off x="7012189" y="23076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Isosceles Triangle 16">
            <a:extLst>
              <a:ext uri="{FF2B5EF4-FFF2-40B4-BE49-F238E27FC236}">
                <a16:creationId xmlns:a16="http://schemas.microsoft.com/office/drawing/2014/main" id="{4CE75062-B6CB-C676-360A-E6551451DBD9}"/>
              </a:ext>
            </a:extLst>
          </p:cNvPr>
          <p:cNvSpPr>
            <a:spLocks noChangeAspect="1"/>
          </p:cNvSpPr>
          <p:nvPr/>
        </p:nvSpPr>
        <p:spPr>
          <a:xfrm>
            <a:off x="10244635" y="26844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Isosceles Triangle 17">
            <a:extLst>
              <a:ext uri="{FF2B5EF4-FFF2-40B4-BE49-F238E27FC236}">
                <a16:creationId xmlns:a16="http://schemas.microsoft.com/office/drawing/2014/main" id="{BB34D9E0-7A15-BAB4-0E02-A1B8DAFA5C61}"/>
              </a:ext>
            </a:extLst>
          </p:cNvPr>
          <p:cNvSpPr>
            <a:spLocks noChangeAspect="1"/>
          </p:cNvSpPr>
          <p:nvPr/>
        </p:nvSpPr>
        <p:spPr>
          <a:xfrm>
            <a:off x="9160397" y="303798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Oval 19">
            <a:extLst>
              <a:ext uri="{FF2B5EF4-FFF2-40B4-BE49-F238E27FC236}">
                <a16:creationId xmlns:a16="http://schemas.microsoft.com/office/drawing/2014/main" id="{9702836F-AD2A-718F-A8D2-5C780F09F6EB}"/>
              </a:ext>
            </a:extLst>
          </p:cNvPr>
          <p:cNvSpPr/>
          <p:nvPr/>
        </p:nvSpPr>
        <p:spPr>
          <a:xfrm>
            <a:off x="7396724" y="62056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8945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For those in lower social grade, the more influential barriers focused around not thinking they were at risk or thinking they didn’t need to complete one so soon</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(502)</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1515979" y="2414940"/>
            <a:ext cx="4667983"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were more likely than male respondents to state that finding it too messy to complete the kit (15% vs 17%) was an influential barrier. There were no other significant differences.</a:t>
            </a:r>
          </a:p>
        </p:txBody>
      </p:sp>
      <p:sp>
        <p:nvSpPr>
          <p:cNvPr id="19" name="Speech Bubble: Rectangle with Corners Rounded 18">
            <a:extLst>
              <a:ext uri="{FF2B5EF4-FFF2-40B4-BE49-F238E27FC236}">
                <a16:creationId xmlns:a16="http://schemas.microsoft.com/office/drawing/2014/main" id="{0C87DE72-A257-CA3C-49EC-E0FD944CC097}"/>
              </a:ext>
            </a:extLst>
          </p:cNvPr>
          <p:cNvSpPr/>
          <p:nvPr/>
        </p:nvSpPr>
        <p:spPr>
          <a:xfrm>
            <a:off x="6424835" y="2402784"/>
            <a:ext cx="4523902"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were more likely than those from a higher social grade to report that they had recently completed a kit and so didn’t think they’d need to do one again so soon (10% vs 5%) or that they didn’t think they were at risk (7% vs 3%).</a:t>
            </a:r>
          </a:p>
        </p:txBody>
      </p:sp>
      <p:sp>
        <p:nvSpPr>
          <p:cNvPr id="21" name="Speech Bubble: Rectangle with Corners Rounded 20">
            <a:extLst>
              <a:ext uri="{FF2B5EF4-FFF2-40B4-BE49-F238E27FC236}">
                <a16:creationId xmlns:a16="http://schemas.microsoft.com/office/drawing/2014/main" id="{EDA5E34E-A1D4-AE41-E6BA-C6E97A4278D3}"/>
              </a:ext>
            </a:extLst>
          </p:cNvPr>
          <p:cNvSpPr/>
          <p:nvPr/>
        </p:nvSpPr>
        <p:spPr>
          <a:xfrm>
            <a:off x="3849970" y="4438618"/>
            <a:ext cx="4667983"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in rural areas to identify finding it too embarrassing as influential (10% vs 4%). Meanwhile those in rural areas were more likely than those in urban areas to state that they didn’t have enough information (5% vs 1%).</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2937207" y="226202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25" name="Rectangle: Rounded Corners 24">
            <a:extLst>
              <a:ext uri="{FF2B5EF4-FFF2-40B4-BE49-F238E27FC236}">
                <a16:creationId xmlns:a16="http://schemas.microsoft.com/office/drawing/2014/main" id="{67DA5AC8-FAE6-703A-8290-135CF55DADC9}"/>
              </a:ext>
            </a:extLst>
          </p:cNvPr>
          <p:cNvSpPr/>
          <p:nvPr/>
        </p:nvSpPr>
        <p:spPr>
          <a:xfrm>
            <a:off x="7737152" y="223804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30" name="Rectangle: Rounded Corners 29">
            <a:extLst>
              <a:ext uri="{FF2B5EF4-FFF2-40B4-BE49-F238E27FC236}">
                <a16:creationId xmlns:a16="http://schemas.microsoft.com/office/drawing/2014/main" id="{B47755A1-9251-7A2F-B497-95C0C5E792D1}"/>
              </a:ext>
            </a:extLst>
          </p:cNvPr>
          <p:cNvSpPr/>
          <p:nvPr/>
        </p:nvSpPr>
        <p:spPr>
          <a:xfrm>
            <a:off x="5206020" y="429260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 / rural status</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3447367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996767427"/>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half reported attending breast screening in the last 3 years, with 7 in 10 categorised as being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 When was the last time you had a breast cancer screening test? </a:t>
            </a:r>
          </a:p>
          <a:p>
            <a:r>
              <a:rPr lang="en-US" sz="800"/>
              <a:t>N2_rc. Breast screening - recode</a:t>
            </a:r>
          </a:p>
          <a:p>
            <a:r>
              <a:rPr lang="en-US" sz="800"/>
              <a:t>Base: All eligible (N=293)</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Attended last breast screening </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2573797124"/>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in higher social grades were more likely to be categorised as being up to date with their screening. Those living with a disability were the least likely.  </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N2_rc. Breast screening - recode</a:t>
            </a:r>
          </a:p>
          <a:p>
            <a:r>
              <a:rPr lang="en-US" sz="800"/>
              <a:t>Base All eligible: N=293;  ABC1: N=106; C2DE: 187; Disability: N=139; No disability: N=170; Urban: N=325; Town: N=64; Rural: N=73)</a:t>
            </a:r>
          </a:p>
          <a:p>
            <a:endParaRPr lang="en-US" sz="800"/>
          </a:p>
        </p:txBody>
      </p:sp>
      <p:grpSp>
        <p:nvGrpSpPr>
          <p:cNvPr id="10" name="Group 9">
            <a:extLst>
              <a:ext uri="{FF2B5EF4-FFF2-40B4-BE49-F238E27FC236}">
                <a16:creationId xmlns:a16="http://schemas.microsoft.com/office/drawing/2014/main" id="{CF769922-AB1F-EE97-7CAC-81724A8F413D}"/>
              </a:ext>
            </a:extLst>
          </p:cNvPr>
          <p:cNvGrpSpPr/>
          <p:nvPr/>
        </p:nvGrpSpPr>
        <p:grpSpPr>
          <a:xfrm>
            <a:off x="614375" y="1934235"/>
            <a:ext cx="11219265" cy="3918112"/>
            <a:chOff x="541253" y="844389"/>
            <a:chExt cx="11219265" cy="3918112"/>
          </a:xfrm>
        </p:grpSpPr>
        <p:graphicFrame>
          <p:nvGraphicFramePr>
            <p:cNvPr id="11" name="Chart 10">
              <a:extLst>
                <a:ext uri="{FF2B5EF4-FFF2-40B4-BE49-F238E27FC236}">
                  <a16:creationId xmlns:a16="http://schemas.microsoft.com/office/drawing/2014/main" id="{78A8B8A1-E9B2-6F75-E867-59AEACDFB90F}"/>
                </a:ext>
              </a:extLst>
            </p:cNvPr>
            <p:cNvGraphicFramePr/>
            <p:nvPr>
              <p:extLst>
                <p:ext uri="{D42A27DB-BD31-4B8C-83A1-F6EECF244321}">
                  <p14:modId xmlns:p14="http://schemas.microsoft.com/office/powerpoint/2010/main" val="386704077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DF2DB105-0A56-C2D5-B5F8-2A8AEFD48D09}"/>
                </a:ext>
              </a:extLst>
            </p:cNvPr>
            <p:cNvSpPr/>
            <p:nvPr/>
          </p:nvSpPr>
          <p:spPr>
            <a:xfrm>
              <a:off x="835368" y="3463593"/>
              <a:ext cx="529684"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9" name="Rectangle 38">
              <a:extLst>
                <a:ext uri="{FF2B5EF4-FFF2-40B4-BE49-F238E27FC236}">
                  <a16:creationId xmlns:a16="http://schemas.microsoft.com/office/drawing/2014/main" id="{7AAB2BF1-22EE-57AA-D3D2-B10175602D0D}"/>
                </a:ext>
              </a:extLst>
            </p:cNvPr>
            <p:cNvSpPr/>
            <p:nvPr/>
          </p:nvSpPr>
          <p:spPr>
            <a:xfrm>
              <a:off x="2776635" y="3451031"/>
              <a:ext cx="643987"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40" name="Rectangle 39">
              <a:extLst>
                <a:ext uri="{FF2B5EF4-FFF2-40B4-BE49-F238E27FC236}">
                  <a16:creationId xmlns:a16="http://schemas.microsoft.com/office/drawing/2014/main" id="{7392CA3C-57AE-6D8A-AD04-9B477AE384A1}"/>
                </a:ext>
              </a:extLst>
            </p:cNvPr>
            <p:cNvSpPr/>
            <p:nvPr/>
          </p:nvSpPr>
          <p:spPr>
            <a:xfrm>
              <a:off x="3816715" y="3463593"/>
              <a:ext cx="649985" cy="330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41" name="Rectangle 40">
              <a:extLst>
                <a:ext uri="{FF2B5EF4-FFF2-40B4-BE49-F238E27FC236}">
                  <a16:creationId xmlns:a16="http://schemas.microsoft.com/office/drawing/2014/main" id="{8EB5D1E0-230B-7B11-D1FA-E872EDBD45D7}"/>
                </a:ext>
              </a:extLst>
            </p:cNvPr>
            <p:cNvSpPr/>
            <p:nvPr/>
          </p:nvSpPr>
          <p:spPr>
            <a:xfrm>
              <a:off x="5684133" y="3468811"/>
              <a:ext cx="866133" cy="3114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42" name="Straight Connector 41">
              <a:extLst>
                <a:ext uri="{FF2B5EF4-FFF2-40B4-BE49-F238E27FC236}">
                  <a16:creationId xmlns:a16="http://schemas.microsoft.com/office/drawing/2014/main" id="{0A6CB5C9-3D12-A84F-2125-4CE7E38E77C4}"/>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32D92A08-E5CD-D218-CAEB-E1F90E6F06CE}"/>
                </a:ext>
              </a:extLst>
            </p:cNvPr>
            <p:cNvSpPr/>
            <p:nvPr/>
          </p:nvSpPr>
          <p:spPr>
            <a:xfrm>
              <a:off x="6596237" y="3449328"/>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45" name="Rectangle 44">
            <a:extLst>
              <a:ext uri="{FF2B5EF4-FFF2-40B4-BE49-F238E27FC236}">
                <a16:creationId xmlns:a16="http://schemas.microsoft.com/office/drawing/2014/main" id="{CA15E9BF-44BD-5759-CC6F-EFDE64D6B57D}"/>
              </a:ext>
            </a:extLst>
          </p:cNvPr>
          <p:cNvSpPr/>
          <p:nvPr/>
        </p:nvSpPr>
        <p:spPr>
          <a:xfrm>
            <a:off x="8621318" y="45240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49" name="Rectangle 48">
            <a:extLst>
              <a:ext uri="{FF2B5EF4-FFF2-40B4-BE49-F238E27FC236}">
                <a16:creationId xmlns:a16="http://schemas.microsoft.com/office/drawing/2014/main" id="{82594DB9-FA9F-F642-0126-221A850714AD}"/>
              </a:ext>
            </a:extLst>
          </p:cNvPr>
          <p:cNvSpPr/>
          <p:nvPr/>
        </p:nvSpPr>
        <p:spPr>
          <a:xfrm>
            <a:off x="9652336" y="45177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52" name="Rectangle 51">
            <a:extLst>
              <a:ext uri="{FF2B5EF4-FFF2-40B4-BE49-F238E27FC236}">
                <a16:creationId xmlns:a16="http://schemas.microsoft.com/office/drawing/2014/main" id="{408B2C38-9D2C-5407-70FB-18AC059B78CC}"/>
              </a:ext>
            </a:extLst>
          </p:cNvPr>
          <p:cNvSpPr/>
          <p:nvPr/>
        </p:nvSpPr>
        <p:spPr>
          <a:xfrm>
            <a:off x="10777555" y="453507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57" name="Isosceles Triangle 56">
            <a:extLst>
              <a:ext uri="{FF2B5EF4-FFF2-40B4-BE49-F238E27FC236}">
                <a16:creationId xmlns:a16="http://schemas.microsoft.com/office/drawing/2014/main" id="{B2EF34A9-2B45-E71C-B4E6-B284C38AB0FD}"/>
              </a:ext>
            </a:extLst>
          </p:cNvPr>
          <p:cNvSpPr>
            <a:spLocks noChangeAspect="1"/>
          </p:cNvSpPr>
          <p:nvPr/>
        </p:nvSpPr>
        <p:spPr>
          <a:xfrm>
            <a:off x="3079857" y="237644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8" name="Isosceles Triangle 57">
            <a:extLst>
              <a:ext uri="{FF2B5EF4-FFF2-40B4-BE49-F238E27FC236}">
                <a16:creationId xmlns:a16="http://schemas.microsoft.com/office/drawing/2014/main" id="{0BD96F04-EDBF-84C3-7DAB-99D1EBF6297F}"/>
              </a:ext>
            </a:extLst>
          </p:cNvPr>
          <p:cNvSpPr>
            <a:spLocks noChangeAspect="1"/>
          </p:cNvSpPr>
          <p:nvPr/>
        </p:nvSpPr>
        <p:spPr>
          <a:xfrm rot="10800000">
            <a:off x="4137200" y="264132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0" name="Isosceles Triangle 59">
            <a:extLst>
              <a:ext uri="{FF2B5EF4-FFF2-40B4-BE49-F238E27FC236}">
                <a16:creationId xmlns:a16="http://schemas.microsoft.com/office/drawing/2014/main" id="{A60CED36-58CA-D99B-19FE-11FC75C54BC3}"/>
              </a:ext>
            </a:extLst>
          </p:cNvPr>
          <p:cNvSpPr>
            <a:spLocks noChangeAspect="1"/>
          </p:cNvSpPr>
          <p:nvPr/>
        </p:nvSpPr>
        <p:spPr>
          <a:xfrm rot="10800000">
            <a:off x="6042925" y="27409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breast screening</a:t>
            </a:r>
            <a:endParaRPr lang="en-GB" sz="1600" b="1" i="0" u="none" strike="noStrike" kern="1200" spc="10" baseline="0">
              <a:solidFill>
                <a:schemeClr val="tx1"/>
              </a:solidFill>
              <a:ea typeface="+mn-ea"/>
              <a:cs typeface="+mn-cs"/>
            </a:endParaRPr>
          </a:p>
        </p:txBody>
      </p:sp>
      <p:sp>
        <p:nvSpPr>
          <p:cNvPr id="62" name="Isosceles Triangle 61">
            <a:extLst>
              <a:ext uri="{FF2B5EF4-FFF2-40B4-BE49-F238E27FC236}">
                <a16:creationId xmlns:a16="http://schemas.microsoft.com/office/drawing/2014/main" id="{3420259B-3E0B-A75C-3A73-E0F4E6E916FA}"/>
              </a:ext>
            </a:extLst>
          </p:cNvPr>
          <p:cNvSpPr>
            <a:spLocks noChangeAspect="1"/>
          </p:cNvSpPr>
          <p:nvPr/>
        </p:nvSpPr>
        <p:spPr>
          <a:xfrm>
            <a:off x="7013148" y="244432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2" name="Oval 1">
            <a:extLst>
              <a:ext uri="{FF2B5EF4-FFF2-40B4-BE49-F238E27FC236}">
                <a16:creationId xmlns:a16="http://schemas.microsoft.com/office/drawing/2014/main" id="{0A7B20E3-F3D9-1BC8-E3C8-7FA1E0315A56}"/>
              </a:ext>
            </a:extLst>
          </p:cNvPr>
          <p:cNvSpPr/>
          <p:nvPr/>
        </p:nvSpPr>
        <p:spPr>
          <a:xfrm>
            <a:off x="10012393" y="49287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E7B2998C-75A6-7DDD-1F68-EA4789E9B05D}"/>
              </a:ext>
            </a:extLst>
          </p:cNvPr>
          <p:cNvSpPr/>
          <p:nvPr/>
        </p:nvSpPr>
        <p:spPr>
          <a:xfrm>
            <a:off x="11003265" y="492522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8123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At an overall level, 2 in 3 reported intention to attend their next breast screening, with those who were up to date being more likely to say this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N3. Will you go for breast cancer screening next time you are invited?</a:t>
            </a:r>
          </a:p>
          <a:p>
            <a:r>
              <a:rPr lang="en-US" sz="800"/>
              <a:t>Base: All eligible (N=267); All up to date (N=206)</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attend next breast screening</a:t>
            </a:r>
            <a:endParaRPr lang="en-GB" sz="1800" b="1" i="0" u="none" strike="noStrike" kern="1200" spc="10" baseline="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aphicFrame>
        <p:nvGraphicFramePr>
          <p:cNvPr id="7" name="Chart 6">
            <a:extLst>
              <a:ext uri="{FF2B5EF4-FFF2-40B4-BE49-F238E27FC236}">
                <a16:creationId xmlns:a16="http://schemas.microsoft.com/office/drawing/2014/main" id="{0A1C1FBC-B9E0-585C-E62E-C53D03B325D3}"/>
              </a:ext>
            </a:extLst>
          </p:cNvPr>
          <p:cNvGraphicFramePr/>
          <p:nvPr>
            <p:extLst>
              <p:ext uri="{D42A27DB-BD31-4B8C-83A1-F6EECF244321}">
                <p14:modId xmlns:p14="http://schemas.microsoft.com/office/powerpoint/2010/main" val="2978076313"/>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3" name="Right Brace 22">
            <a:extLst>
              <a:ext uri="{FF2B5EF4-FFF2-40B4-BE49-F238E27FC236}">
                <a16:creationId xmlns:a16="http://schemas.microsoft.com/office/drawing/2014/main" id="{5E450111-C36E-09E1-F580-89FEF1D66D0C}"/>
              </a:ext>
            </a:extLst>
          </p:cNvPr>
          <p:cNvSpPr/>
          <p:nvPr/>
        </p:nvSpPr>
        <p:spPr>
          <a:xfrm>
            <a:off x="4300964" y="3296652"/>
            <a:ext cx="307132" cy="2002339"/>
          </a:xfrm>
          <a:prstGeom prst="rightBrace">
            <a:avLst>
              <a:gd name="adj1" fmla="val 152056"/>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40C8A3B0-6BFA-E37B-9F77-9FC95F324C40}"/>
              </a:ext>
            </a:extLst>
          </p:cNvPr>
          <p:cNvSpPr txBox="1"/>
          <p:nvPr/>
        </p:nvSpPr>
        <p:spPr>
          <a:xfrm>
            <a:off x="2943345" y="3973686"/>
            <a:ext cx="723478" cy="369332"/>
          </a:xfrm>
          <a:prstGeom prst="rect">
            <a:avLst/>
          </a:prstGeom>
          <a:noFill/>
        </p:spPr>
        <p:txBody>
          <a:bodyPr wrap="square" rtlCol="0">
            <a:spAutoFit/>
          </a:bodyPr>
          <a:lstStyle/>
          <a:p>
            <a:r>
              <a:rPr lang="en-GB" b="1">
                <a:solidFill>
                  <a:schemeClr val="accent1"/>
                </a:solidFill>
              </a:rPr>
              <a:t>70%</a:t>
            </a:r>
          </a:p>
        </p:txBody>
      </p:sp>
      <p:sp>
        <p:nvSpPr>
          <p:cNvPr id="5" name="TextBox 4">
            <a:extLst>
              <a:ext uri="{FF2B5EF4-FFF2-40B4-BE49-F238E27FC236}">
                <a16:creationId xmlns:a16="http://schemas.microsoft.com/office/drawing/2014/main" id="{70382BD2-0413-0EC3-A5B1-A9AD981D039D}"/>
              </a:ext>
            </a:extLst>
          </p:cNvPr>
          <p:cNvSpPr txBox="1"/>
          <p:nvPr/>
        </p:nvSpPr>
        <p:spPr>
          <a:xfrm>
            <a:off x="4644015" y="4055221"/>
            <a:ext cx="723478" cy="369332"/>
          </a:xfrm>
          <a:prstGeom prst="rect">
            <a:avLst/>
          </a:prstGeom>
          <a:noFill/>
        </p:spPr>
        <p:txBody>
          <a:bodyPr wrap="square" rtlCol="0">
            <a:spAutoFit/>
          </a:bodyPr>
          <a:lstStyle/>
          <a:p>
            <a:r>
              <a:rPr lang="en-GB" b="1">
                <a:solidFill>
                  <a:schemeClr val="accent1"/>
                </a:solidFill>
              </a:rPr>
              <a:t>66%</a:t>
            </a:r>
          </a:p>
        </p:txBody>
      </p:sp>
      <p:sp>
        <p:nvSpPr>
          <p:cNvPr id="6" name="Right Brace 5">
            <a:extLst>
              <a:ext uri="{FF2B5EF4-FFF2-40B4-BE49-F238E27FC236}">
                <a16:creationId xmlns:a16="http://schemas.microsoft.com/office/drawing/2014/main" id="{304E5172-462D-1870-59FD-680C291767E2}"/>
              </a:ext>
            </a:extLst>
          </p:cNvPr>
          <p:cNvSpPr/>
          <p:nvPr/>
        </p:nvSpPr>
        <p:spPr>
          <a:xfrm>
            <a:off x="7350475" y="3431045"/>
            <a:ext cx="439924" cy="186794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ight Brace 24">
            <a:extLst>
              <a:ext uri="{FF2B5EF4-FFF2-40B4-BE49-F238E27FC236}">
                <a16:creationId xmlns:a16="http://schemas.microsoft.com/office/drawing/2014/main" id="{88597596-4D3A-62F8-1CE5-5A5944D132F1}"/>
              </a:ext>
            </a:extLst>
          </p:cNvPr>
          <p:cNvSpPr/>
          <p:nvPr/>
        </p:nvSpPr>
        <p:spPr>
          <a:xfrm>
            <a:off x="9002329" y="2996763"/>
            <a:ext cx="407240" cy="2302228"/>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C151324A-A7AE-D621-14B9-399A1552A4E3}"/>
              </a:ext>
            </a:extLst>
          </p:cNvPr>
          <p:cNvSpPr>
            <a:spLocks noChangeAspect="1"/>
          </p:cNvSpPr>
          <p:nvPr/>
        </p:nvSpPr>
        <p:spPr>
          <a:xfrm>
            <a:off x="9929435" y="398734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89FC8085-2E10-335C-0D3E-B854735C1896}"/>
              </a:ext>
            </a:extLst>
          </p:cNvPr>
          <p:cNvSpPr>
            <a:spLocks noChangeAspect="1"/>
          </p:cNvSpPr>
          <p:nvPr/>
        </p:nvSpPr>
        <p:spPr>
          <a:xfrm>
            <a:off x="8282561" y="414787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9" name="TextBox 18">
            <a:extLst>
              <a:ext uri="{FF2B5EF4-FFF2-40B4-BE49-F238E27FC236}">
                <a16:creationId xmlns:a16="http://schemas.microsoft.com/office/drawing/2014/main" id="{3F063020-24C1-081D-3413-E33725AE2386}"/>
              </a:ext>
            </a:extLst>
          </p:cNvPr>
          <p:cNvSpPr txBox="1"/>
          <p:nvPr/>
        </p:nvSpPr>
        <p:spPr>
          <a:xfrm>
            <a:off x="9371819" y="3883326"/>
            <a:ext cx="723478" cy="369332"/>
          </a:xfrm>
          <a:prstGeom prst="rect">
            <a:avLst/>
          </a:prstGeom>
          <a:noFill/>
        </p:spPr>
        <p:txBody>
          <a:bodyPr wrap="square" rtlCol="0">
            <a:spAutoFit/>
          </a:bodyPr>
          <a:lstStyle/>
          <a:p>
            <a:r>
              <a:rPr lang="en-GB" b="1">
                <a:solidFill>
                  <a:schemeClr val="accent1"/>
                </a:solidFill>
              </a:rPr>
              <a:t>76%</a:t>
            </a:r>
          </a:p>
        </p:txBody>
      </p:sp>
      <p:sp>
        <p:nvSpPr>
          <p:cNvPr id="4" name="Isosceles Triangle 3">
            <a:extLst>
              <a:ext uri="{FF2B5EF4-FFF2-40B4-BE49-F238E27FC236}">
                <a16:creationId xmlns:a16="http://schemas.microsoft.com/office/drawing/2014/main" id="{E1E433FC-8F23-D4A7-57DA-122588CDA422}"/>
              </a:ext>
            </a:extLst>
          </p:cNvPr>
          <p:cNvSpPr>
            <a:spLocks noChangeAspect="1"/>
          </p:cNvSpPr>
          <p:nvPr/>
        </p:nvSpPr>
        <p:spPr>
          <a:xfrm rot="10800000">
            <a:off x="5221760" y="41847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9" name="Isosceles Triangle 8">
            <a:extLst>
              <a:ext uri="{FF2B5EF4-FFF2-40B4-BE49-F238E27FC236}">
                <a16:creationId xmlns:a16="http://schemas.microsoft.com/office/drawing/2014/main" id="{EF4CBE22-89F2-E353-D6F6-CE3821358ACE}"/>
              </a:ext>
            </a:extLst>
          </p:cNvPr>
          <p:cNvSpPr>
            <a:spLocks noChangeAspect="1"/>
          </p:cNvSpPr>
          <p:nvPr/>
        </p:nvSpPr>
        <p:spPr>
          <a:xfrm rot="10800000">
            <a:off x="3543112" y="437173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There were no significant differences across subgroup when looking at intention to attend their next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lumMod val="95000"/>
                    <a:lumOff val="5000"/>
                  </a:schemeClr>
                </a:solidFill>
                <a:ea typeface="+mn-ea"/>
                <a:cs typeface="+mn-cs"/>
              </a:rPr>
              <a:t>Intention to attend next </a:t>
            </a:r>
            <a:r>
              <a:rPr lang="en-US" sz="1600" b="1" spc="10">
                <a:solidFill>
                  <a:schemeClr val="tx1">
                    <a:lumMod val="95000"/>
                    <a:lumOff val="5000"/>
                  </a:schemeClr>
                </a:solidFill>
              </a:rPr>
              <a:t>breast</a:t>
            </a:r>
            <a:r>
              <a:rPr lang="en-US" sz="1600" b="1" i="0" u="none" strike="noStrike" kern="1200" spc="10" baseline="0">
                <a:solidFill>
                  <a:schemeClr val="tx1">
                    <a:lumMod val="95000"/>
                    <a:lumOff val="5000"/>
                  </a:schemeClr>
                </a:solidFill>
                <a:ea typeface="+mn-ea"/>
                <a:cs typeface="+mn-cs"/>
              </a:rPr>
              <a:t> screening (Net: definitely/probably</a:t>
            </a:r>
            <a:r>
              <a:rPr lang="en-US" sz="1600" b="1" i="0" u="none" strike="noStrike" kern="1200" spc="10" baseline="0">
                <a:solidFill>
                  <a:schemeClr val="tx1"/>
                </a:solidFill>
                <a:ea typeface="+mn-ea"/>
                <a:cs typeface="+mn-cs"/>
              </a:rPr>
              <a:t>)</a:t>
            </a:r>
            <a:endParaRPr lang="en-GB" sz="1600" b="1" i="0" u="none" strike="noStrike" kern="1200" spc="10" baseline="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N3. Will you go for breast cancer screening next time you are invited?</a:t>
            </a:r>
          </a:p>
          <a:p>
            <a:r>
              <a:rPr lang="en-US" sz="800"/>
              <a:t>Base All eligible: N=293;  ABC1: N=106; C2DE: 187; Disability: N=139; No disability: N=170; Urban: N=325; Town: N=64; Rural: N=73)</a:t>
            </a:r>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3" name="Group 2">
            <a:extLst>
              <a:ext uri="{FF2B5EF4-FFF2-40B4-BE49-F238E27FC236}">
                <a16:creationId xmlns:a16="http://schemas.microsoft.com/office/drawing/2014/main" id="{7F498088-3C1E-69D7-AC57-98C4D8B7D84B}"/>
              </a:ext>
            </a:extLst>
          </p:cNvPr>
          <p:cNvGrpSpPr/>
          <p:nvPr/>
        </p:nvGrpSpPr>
        <p:grpSpPr>
          <a:xfrm>
            <a:off x="614375" y="1934235"/>
            <a:ext cx="11219265" cy="3918112"/>
            <a:chOff x="541253" y="844389"/>
            <a:chExt cx="11219265" cy="3918112"/>
          </a:xfrm>
        </p:grpSpPr>
        <p:graphicFrame>
          <p:nvGraphicFramePr>
            <p:cNvPr id="4" name="Chart 3">
              <a:extLst>
                <a:ext uri="{FF2B5EF4-FFF2-40B4-BE49-F238E27FC236}">
                  <a16:creationId xmlns:a16="http://schemas.microsoft.com/office/drawing/2014/main" id="{36AA787E-40B4-4092-61E3-C69C1F942F1C}"/>
                </a:ext>
              </a:extLst>
            </p:cNvPr>
            <p:cNvGraphicFramePr/>
            <p:nvPr>
              <p:extLst>
                <p:ext uri="{D42A27DB-BD31-4B8C-83A1-F6EECF244321}">
                  <p14:modId xmlns:p14="http://schemas.microsoft.com/office/powerpoint/2010/main" val="1203948157"/>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E9B9D727-356C-8C38-A81A-9FBAE0F119E7}"/>
                </a:ext>
              </a:extLst>
            </p:cNvPr>
            <p:cNvSpPr/>
            <p:nvPr/>
          </p:nvSpPr>
          <p:spPr>
            <a:xfrm>
              <a:off x="835368" y="3463593"/>
              <a:ext cx="529684"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8" name="Rectangle 7">
              <a:extLst>
                <a:ext uri="{FF2B5EF4-FFF2-40B4-BE49-F238E27FC236}">
                  <a16:creationId xmlns:a16="http://schemas.microsoft.com/office/drawing/2014/main" id="{C41DB7B9-A629-5FBA-2457-46E614E565AB}"/>
                </a:ext>
              </a:extLst>
            </p:cNvPr>
            <p:cNvSpPr/>
            <p:nvPr/>
          </p:nvSpPr>
          <p:spPr>
            <a:xfrm>
              <a:off x="2776635" y="3451031"/>
              <a:ext cx="643987"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9" name="Rectangle 8">
              <a:extLst>
                <a:ext uri="{FF2B5EF4-FFF2-40B4-BE49-F238E27FC236}">
                  <a16:creationId xmlns:a16="http://schemas.microsoft.com/office/drawing/2014/main" id="{076A9E2E-E879-99E5-FC8C-4D02C193E920}"/>
                </a:ext>
              </a:extLst>
            </p:cNvPr>
            <p:cNvSpPr/>
            <p:nvPr/>
          </p:nvSpPr>
          <p:spPr>
            <a:xfrm>
              <a:off x="3816715" y="3463593"/>
              <a:ext cx="649985" cy="330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0" name="Rectangle 9">
              <a:extLst>
                <a:ext uri="{FF2B5EF4-FFF2-40B4-BE49-F238E27FC236}">
                  <a16:creationId xmlns:a16="http://schemas.microsoft.com/office/drawing/2014/main" id="{58458D99-F654-4EE7-6A6F-C305E5AF71CC}"/>
                </a:ext>
              </a:extLst>
            </p:cNvPr>
            <p:cNvSpPr/>
            <p:nvPr/>
          </p:nvSpPr>
          <p:spPr>
            <a:xfrm>
              <a:off x="5684133" y="3468811"/>
              <a:ext cx="866133" cy="3114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11" name="Straight Connector 10">
              <a:extLst>
                <a:ext uri="{FF2B5EF4-FFF2-40B4-BE49-F238E27FC236}">
                  <a16:creationId xmlns:a16="http://schemas.microsoft.com/office/drawing/2014/main" id="{83FC5163-A031-3CDA-DE80-96BB288E535B}"/>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AC80F8F9-A548-908A-CD66-F7B3F59DCBA8}"/>
                </a:ext>
              </a:extLst>
            </p:cNvPr>
            <p:cNvSpPr/>
            <p:nvPr/>
          </p:nvSpPr>
          <p:spPr>
            <a:xfrm>
              <a:off x="6596237" y="3449328"/>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13" name="Rectangle 12">
            <a:extLst>
              <a:ext uri="{FF2B5EF4-FFF2-40B4-BE49-F238E27FC236}">
                <a16:creationId xmlns:a16="http://schemas.microsoft.com/office/drawing/2014/main" id="{095449C9-47D9-5718-2B54-4A3DA49B15FE}"/>
              </a:ext>
            </a:extLst>
          </p:cNvPr>
          <p:cNvSpPr/>
          <p:nvPr/>
        </p:nvSpPr>
        <p:spPr>
          <a:xfrm>
            <a:off x="8621318" y="45240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14" name="Rectangle 13">
            <a:extLst>
              <a:ext uri="{FF2B5EF4-FFF2-40B4-BE49-F238E27FC236}">
                <a16:creationId xmlns:a16="http://schemas.microsoft.com/office/drawing/2014/main" id="{258B4C45-352B-6FDF-E85E-9830AD216437}"/>
              </a:ext>
            </a:extLst>
          </p:cNvPr>
          <p:cNvSpPr/>
          <p:nvPr/>
        </p:nvSpPr>
        <p:spPr>
          <a:xfrm>
            <a:off x="9652336" y="45177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5" name="Rectangle 14">
            <a:extLst>
              <a:ext uri="{FF2B5EF4-FFF2-40B4-BE49-F238E27FC236}">
                <a16:creationId xmlns:a16="http://schemas.microsoft.com/office/drawing/2014/main" id="{29F0FA5E-35DC-D88E-90E6-8C60EC17DEE8}"/>
              </a:ext>
            </a:extLst>
          </p:cNvPr>
          <p:cNvSpPr/>
          <p:nvPr/>
        </p:nvSpPr>
        <p:spPr>
          <a:xfrm>
            <a:off x="10777555" y="453507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1" name="Oval 30">
            <a:extLst>
              <a:ext uri="{FF2B5EF4-FFF2-40B4-BE49-F238E27FC236}">
                <a16:creationId xmlns:a16="http://schemas.microsoft.com/office/drawing/2014/main" id="{BAE85453-44A1-7739-6238-A03F07177CA4}"/>
              </a:ext>
            </a:extLst>
          </p:cNvPr>
          <p:cNvSpPr/>
          <p:nvPr/>
        </p:nvSpPr>
        <p:spPr>
          <a:xfrm>
            <a:off x="10012393" y="49287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CAB97CD-C1D6-8AF1-D025-DDEEE0FEBF71}"/>
              </a:ext>
            </a:extLst>
          </p:cNvPr>
          <p:cNvSpPr/>
          <p:nvPr/>
        </p:nvSpPr>
        <p:spPr>
          <a:xfrm>
            <a:off x="10990003" y="493794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0771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2573348502"/>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Past experience, and general concerns of pain were the most commonly identified barrier.</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(N=267); All up to date (N=206)</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327895"/>
            <a:chOff x="1866138" y="3032859"/>
            <a:chExt cx="1871253" cy="327895"/>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Isosceles Triangle 50">
            <a:extLst>
              <a:ext uri="{FF2B5EF4-FFF2-40B4-BE49-F238E27FC236}">
                <a16:creationId xmlns:a16="http://schemas.microsoft.com/office/drawing/2014/main" id="{12B71928-0D75-611D-068C-F4A9148339D6}"/>
              </a:ext>
            </a:extLst>
          </p:cNvPr>
          <p:cNvSpPr>
            <a:spLocks noChangeAspect="1"/>
          </p:cNvSpPr>
          <p:nvPr/>
        </p:nvSpPr>
        <p:spPr>
          <a:xfrm rot="10800000">
            <a:off x="10080992" y="383369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completing (Net: A lot / a little) – Top 10 </a:t>
            </a:r>
            <a:endParaRPr lang="en-GB" sz="1800" b="1" i="0" u="none" strike="noStrike" kern="1200" spc="10" baseline="0">
              <a:solidFill>
                <a:schemeClr val="tx1"/>
              </a:solidFill>
              <a:ea typeface="+mn-ea"/>
              <a:cs typeface="+mn-cs"/>
            </a:endParaRPr>
          </a:p>
        </p:txBody>
      </p:sp>
      <p:sp>
        <p:nvSpPr>
          <p:cNvPr id="29" name="Isosceles Triangle 28">
            <a:extLst>
              <a:ext uri="{FF2B5EF4-FFF2-40B4-BE49-F238E27FC236}">
                <a16:creationId xmlns:a16="http://schemas.microsoft.com/office/drawing/2014/main" id="{712E98F3-D320-93DD-46AC-448B2397FA99}"/>
              </a:ext>
            </a:extLst>
          </p:cNvPr>
          <p:cNvSpPr>
            <a:spLocks noChangeAspect="1"/>
          </p:cNvSpPr>
          <p:nvPr/>
        </p:nvSpPr>
        <p:spPr>
          <a:xfrm rot="10800000">
            <a:off x="5688860" y="367705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E4C4AD09-18F9-B0EF-2D23-40D7093C47DD}"/>
              </a:ext>
            </a:extLst>
          </p:cNvPr>
          <p:cNvSpPr>
            <a:spLocks noChangeAspect="1"/>
          </p:cNvSpPr>
          <p:nvPr/>
        </p:nvSpPr>
        <p:spPr>
          <a:xfrm rot="10800000">
            <a:off x="7888136" y="375316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Isosceles Triangle 2">
            <a:extLst>
              <a:ext uri="{FF2B5EF4-FFF2-40B4-BE49-F238E27FC236}">
                <a16:creationId xmlns:a16="http://schemas.microsoft.com/office/drawing/2014/main" id="{BC7B5319-3D9A-8D3F-3E9A-B163EFBAEF30}"/>
              </a:ext>
            </a:extLst>
          </p:cNvPr>
          <p:cNvSpPr>
            <a:spLocks noChangeAspect="1"/>
          </p:cNvSpPr>
          <p:nvPr/>
        </p:nvSpPr>
        <p:spPr>
          <a:xfrm>
            <a:off x="9737090" y="35310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51656E93-632B-C005-96E7-0FEBA2BD8AFE}"/>
              </a:ext>
            </a:extLst>
          </p:cNvPr>
          <p:cNvSpPr>
            <a:spLocks noChangeAspect="1"/>
          </p:cNvSpPr>
          <p:nvPr/>
        </p:nvSpPr>
        <p:spPr>
          <a:xfrm>
            <a:off x="7528254" y="347477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668CBCE5-3942-B6A0-2744-ECDFBC5BE9B7}"/>
              </a:ext>
            </a:extLst>
          </p:cNvPr>
          <p:cNvSpPr>
            <a:spLocks noChangeAspect="1"/>
          </p:cNvSpPr>
          <p:nvPr/>
        </p:nvSpPr>
        <p:spPr>
          <a:xfrm>
            <a:off x="5367558" y="33611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8061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were more likely than those without to state that they had found the screening painful before.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(N=267)</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4" name="Speech Bubble: Rectangle with Corners Rounded 3">
            <a:extLst>
              <a:ext uri="{FF2B5EF4-FFF2-40B4-BE49-F238E27FC236}">
                <a16:creationId xmlns:a16="http://schemas.microsoft.com/office/drawing/2014/main" id="{C794383E-38FF-B966-00DF-5BB525A72CA8}"/>
              </a:ext>
            </a:extLst>
          </p:cNvPr>
          <p:cNvSpPr/>
          <p:nvPr/>
        </p:nvSpPr>
        <p:spPr>
          <a:xfrm>
            <a:off x="1466552" y="3148806"/>
            <a:ext cx="4667983"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from a lower social grade were more likely than those from a higher social grade to state being worried about being physically uncomfortable (18% vs 9%) as a barrier. They were also more likely they would have to bring someone else with them (e.g. family member or carer) (6% vs 0%).</a:t>
            </a:r>
          </a:p>
        </p:txBody>
      </p:sp>
      <p:sp>
        <p:nvSpPr>
          <p:cNvPr id="5" name="Speech Bubble: Rectangle with Corners Rounded 4">
            <a:extLst>
              <a:ext uri="{FF2B5EF4-FFF2-40B4-BE49-F238E27FC236}">
                <a16:creationId xmlns:a16="http://schemas.microsoft.com/office/drawing/2014/main" id="{2BEEAC32-A352-D77E-ACA3-205368FF65FC}"/>
              </a:ext>
            </a:extLst>
          </p:cNvPr>
          <p:cNvSpPr/>
          <p:nvPr/>
        </p:nvSpPr>
        <p:spPr>
          <a:xfrm>
            <a:off x="6375408" y="3136650"/>
            <a:ext cx="4523902"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without to state that they have found breast cancer screening painful when they attended before (45% vs 30%).</a:t>
            </a:r>
          </a:p>
        </p:txBody>
      </p:sp>
      <p:sp>
        <p:nvSpPr>
          <p:cNvPr id="7" name="Rectangle: Rounded Corners 6">
            <a:extLst>
              <a:ext uri="{FF2B5EF4-FFF2-40B4-BE49-F238E27FC236}">
                <a16:creationId xmlns:a16="http://schemas.microsoft.com/office/drawing/2014/main" id="{192CBA33-2C50-9BED-0136-FC8E237C1847}"/>
              </a:ext>
            </a:extLst>
          </p:cNvPr>
          <p:cNvSpPr/>
          <p:nvPr/>
        </p:nvSpPr>
        <p:spPr>
          <a:xfrm>
            <a:off x="2887780" y="299589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9" name="Rectangle: Rounded Corners 8">
            <a:extLst>
              <a:ext uri="{FF2B5EF4-FFF2-40B4-BE49-F238E27FC236}">
                <a16:creationId xmlns:a16="http://schemas.microsoft.com/office/drawing/2014/main" id="{8A2877BE-6B7C-28B2-0AFC-390944493609}"/>
              </a:ext>
            </a:extLst>
          </p:cNvPr>
          <p:cNvSpPr/>
          <p:nvPr/>
        </p:nvSpPr>
        <p:spPr>
          <a:xfrm>
            <a:off x="7687725" y="297190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Tree>
    <p:extLst>
      <p:ext uri="{BB962C8B-B14F-4D97-AF65-F5344CB8AC3E}">
        <p14:creationId xmlns:p14="http://schemas.microsoft.com/office/powerpoint/2010/main" val="348478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a:latin typeface="+mn-lt"/>
              </a:rPr>
              <a:t>Sample</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3393927878"/>
              </p:ext>
            </p:extLst>
          </p:nvPr>
        </p:nvGraphicFramePr>
        <p:xfrm>
          <a:off x="506196" y="1372637"/>
          <a:ext cx="4771481" cy="4655640"/>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rgbClr val="000000"/>
                          </a:solidFill>
                          <a:effectLst/>
                          <a:latin typeface="+mn-lt"/>
                        </a:rPr>
                        <a:t>1000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2">
                  <a:txBody>
                    <a:bodyPr/>
                    <a:lstStyle/>
                    <a:p>
                      <a:pPr algn="ctr" fontAlgn="ctr"/>
                      <a:r>
                        <a:rPr lang="en-GB" sz="1100" b="1" i="0" u="none" strike="noStrike">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rgbClr val="000000"/>
                          </a:solidFill>
                          <a:effectLst/>
                          <a:latin typeface="+mn-lt"/>
                        </a:rPr>
                        <a:t>474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mn-lt"/>
                        </a:rPr>
                        <a:t> Female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rgbClr val="000000"/>
                          </a:solidFill>
                          <a:effectLst/>
                          <a:latin typeface="+mn-lt"/>
                        </a:rPr>
                        <a:t>521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gridSpan="3">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3">
                  <a:txBody>
                    <a:bodyPr/>
                    <a:lstStyle/>
                    <a:p>
                      <a:pPr algn="ctr" fontAlgn="b"/>
                      <a:r>
                        <a:rPr lang="en-GB" sz="1100" b="1" i="0" u="none" strike="noStrike">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t>470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t>513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t>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gridSpan="3">
                  <a:txBody>
                    <a:bodyPr/>
                    <a:lstStyle/>
                    <a:p>
                      <a:pPr algn="ctr" fontAlgn="b"/>
                      <a:r>
                        <a:rPr lang="en-GB" sz="1100" b="1"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5">
                  <a:txBody>
                    <a:bodyPr/>
                    <a:lstStyle/>
                    <a:p>
                      <a:pPr algn="ctr" fontAlgn="ctr"/>
                      <a:r>
                        <a:rPr lang="en-GB" sz="1100" b="1" i="0" u="none" strike="noStrike">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18-34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236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35-49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214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a:solidFill>
                            <a:srgbClr val="FF0000"/>
                          </a:solidFill>
                          <a:effectLst/>
                          <a:latin typeface="+mn-lt"/>
                        </a:rPr>
                        <a:t> </a:t>
                      </a:r>
                      <a:r>
                        <a:rPr lang="en-GB" sz="1100" b="0" i="0" u="none" strike="noStrike">
                          <a:solidFill>
                            <a:schemeClr val="tx1"/>
                          </a:solidFill>
                          <a:effectLst/>
                          <a:latin typeface="+mn-lt"/>
                        </a:rPr>
                        <a:t>50-54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111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55-64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161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285724"/>
                  </a:ext>
                </a:extLst>
              </a:tr>
              <a:tr h="193985">
                <a:tc vMerge="1">
                  <a:txBody>
                    <a:bodyPr/>
                    <a:lstStyle/>
                    <a:p>
                      <a:endParaRPr lang="en-GB"/>
                    </a:p>
                  </a:txBody>
                  <a:tcPr/>
                </a:tc>
                <a:tc>
                  <a:txBody>
                    <a:bodyPr/>
                    <a:lstStyle/>
                    <a:p>
                      <a:pPr algn="l" fontAlgn="b"/>
                      <a:r>
                        <a:rPr lang="en-GB" sz="1100" b="0" i="0" u="none" strike="noStrike">
                          <a:solidFill>
                            <a:srgbClr val="FF0000"/>
                          </a:solidFill>
                          <a:effectLst/>
                          <a:latin typeface="+mn-lt"/>
                        </a:rPr>
                        <a:t> </a:t>
                      </a:r>
                      <a:r>
                        <a:rPr lang="en-GB" sz="1100" b="0" i="0" u="none" strike="noStrike">
                          <a:solidFill>
                            <a:schemeClr val="tx1"/>
                          </a:solidFill>
                          <a:effectLst/>
                          <a:latin typeface="+mn-lt"/>
                        </a:rPr>
                        <a:t>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1802267"/>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2">
                  <a:txBody>
                    <a:bodyPr/>
                    <a:lstStyle/>
                    <a:p>
                      <a:pPr algn="ctr" fontAlgn="ctr"/>
                      <a:r>
                        <a:rPr lang="en-GB" sz="1100" b="1" i="0" u="none" strike="noStrike">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494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506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r h="193985">
                <a:tc rowSpan="5">
                  <a:txBody>
                    <a:bodyPr/>
                    <a:lstStyle/>
                    <a:p>
                      <a:pPr algn="ctr" fontAlgn="ctr"/>
                      <a:r>
                        <a:rPr lang="en-GB" sz="1100" b="1" i="0" u="none" strike="noStrike">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5649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Mixed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70484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Asian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5068288"/>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Black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5053043"/>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Net: Ethnic minority background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127281"/>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40430185"/>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Wales</a:t>
            </a: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4142715956"/>
              </p:ext>
            </p:extLst>
          </p:nvPr>
        </p:nvGraphicFramePr>
        <p:xfrm>
          <a:off x="6414587" y="1364530"/>
          <a:ext cx="4541527" cy="3618746"/>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chemeClr val="tx1"/>
                          </a:solidFill>
                          <a:effectLst/>
                          <a:latin typeface="+mn-lt"/>
                        </a:rPr>
                        <a:t>1000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7">
                  <a:txBody>
                    <a:bodyPr/>
                    <a:lstStyle/>
                    <a:p>
                      <a:pPr algn="ctr" fontAlgn="b"/>
                      <a:r>
                        <a:rPr lang="en-GB" sz="1100" b="1" i="0" u="none" strike="noStrike">
                          <a:solidFill>
                            <a:schemeClr val="tx1"/>
                          </a:solidFill>
                          <a:effectLst/>
                          <a:latin typeface="+mn-lt"/>
                        </a:rPr>
                        <a:t>Welsh Health Boards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Betsi Cadwaladr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209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Powys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Hywel Dda</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135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Swansea Bay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620844"/>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Cwm Taf Morgannwg</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135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36407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Aneurin Bevan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850685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Cardiff and Vale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187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3170747"/>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3">
                  <a:txBody>
                    <a:bodyPr/>
                    <a:lstStyle/>
                    <a:p>
                      <a:pPr algn="ctr" fontAlgn="ctr"/>
                      <a:r>
                        <a:rPr lang="en-GB" sz="1100" b="1" i="0" u="none" strike="noStrike">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159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577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264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345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622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2">
                  <a:txBody>
                    <a:bodyPr/>
                    <a:lstStyle/>
                    <a:p>
                      <a:pPr algn="ctr" fontAlgn="ctr"/>
                      <a:r>
                        <a:rPr lang="en-GB" sz="1100" b="1" i="0" u="none" strike="noStrike">
                          <a:solidFill>
                            <a:schemeClr val="tx1"/>
                          </a:solidFill>
                          <a:effectLst/>
                          <a:latin typeface="+mn-lt"/>
                        </a:rPr>
                        <a:t>Mental health diagnosis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Yes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290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a:solidFill>
                            <a:schemeClr val="tx1"/>
                          </a:solidFill>
                          <a:effectLst/>
                          <a:latin typeface="+mn-lt"/>
                        </a:rPr>
                        <a:t> No</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646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7C9A-55EB-59BB-A1A7-256D783EB8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3895-541E-83FB-EE4A-CCF498670E6D}"/>
              </a:ext>
            </a:extLst>
          </p:cNvPr>
          <p:cNvSpPr>
            <a:spLocks noGrp="1"/>
          </p:cNvSpPr>
          <p:nvPr>
            <p:ph type="body" sz="quarter" idx="10"/>
          </p:nvPr>
        </p:nvSpPr>
        <p:spPr>
          <a:prstGeom prst="rect">
            <a:avLst/>
          </a:prstGeom>
        </p:spPr>
        <p:txBody>
          <a:bodyPr/>
          <a:lstStyle/>
          <a:p>
            <a:r>
              <a:rPr lang="en-US">
                <a:latin typeface="+mn-lt"/>
              </a:rPr>
              <a:t>Nation comparison</a:t>
            </a:r>
          </a:p>
        </p:txBody>
      </p:sp>
      <p:sp>
        <p:nvSpPr>
          <p:cNvPr id="5" name="Text Placeholder 3">
            <a:extLst>
              <a:ext uri="{FF2B5EF4-FFF2-40B4-BE49-F238E27FC236}">
                <a16:creationId xmlns:a16="http://schemas.microsoft.com/office/drawing/2014/main" id="{64263E4A-1B95-5746-EE2F-5A2786B62B1E}"/>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442777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5896-B01B-4199-C728-534DF439848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F2CB261-784A-4218-1ED9-052B89EFC056}"/>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C37B0947-F38D-3096-1CC1-65B041D4FB61}"/>
              </a:ext>
            </a:extLst>
          </p:cNvPr>
          <p:cNvSpPr>
            <a:spLocks noGrp="1"/>
          </p:cNvSpPr>
          <p:nvPr>
            <p:ph type="body" sz="quarter" idx="14"/>
          </p:nvPr>
        </p:nvSpPr>
        <p:spPr>
          <a:xfrm>
            <a:off x="4899804" y="273599"/>
            <a:ext cx="6311075" cy="365126"/>
          </a:xfrm>
        </p:spPr>
        <p:txBody>
          <a:bodyPr/>
          <a:lstStyle/>
          <a:p>
            <a:r>
              <a:rPr lang="en-GB">
                <a:latin typeface="+mn-lt"/>
              </a:rPr>
              <a:t>Cancer Awareness Measure+ 2024 – Wales</a:t>
            </a:r>
          </a:p>
          <a:p>
            <a:endParaRPr lang="en-GB"/>
          </a:p>
        </p:txBody>
      </p:sp>
      <p:graphicFrame>
        <p:nvGraphicFramePr>
          <p:cNvPr id="61" name="Table 60">
            <a:extLst>
              <a:ext uri="{FF2B5EF4-FFF2-40B4-BE49-F238E27FC236}">
                <a16:creationId xmlns:a16="http://schemas.microsoft.com/office/drawing/2014/main" id="{2BB058CF-C600-2168-9F7E-6A37E4903ABB}"/>
              </a:ext>
            </a:extLst>
          </p:cNvPr>
          <p:cNvGraphicFramePr>
            <a:graphicFrameLocks noGrp="1"/>
          </p:cNvGraphicFramePr>
          <p:nvPr>
            <p:extLst>
              <p:ext uri="{D42A27DB-BD31-4B8C-83A1-F6EECF244321}">
                <p14:modId xmlns:p14="http://schemas.microsoft.com/office/powerpoint/2010/main" val="3210123400"/>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a:solidFill>
                            <a:schemeClr val="tx1"/>
                          </a:solidFill>
                          <a:latin typeface="Arial" panose="020B0604020202020204" pitchFamily="34" charset="0"/>
                          <a:ea typeface="+mn-ea"/>
                          <a:cs typeface="Arial" panose="020B0604020202020204" pitchFamily="34" charset="0"/>
                        </a:rPr>
                        <a:t>Wales</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62" name="Table 61">
            <a:extLst>
              <a:ext uri="{FF2B5EF4-FFF2-40B4-BE49-F238E27FC236}">
                <a16:creationId xmlns:a16="http://schemas.microsoft.com/office/drawing/2014/main" id="{DE75BAAA-1855-AEF0-AD5A-F8F24ADA90A3}"/>
              </a:ext>
            </a:extLst>
          </p:cNvPr>
          <p:cNvGraphicFramePr>
            <a:graphicFrameLocks noGrp="1"/>
          </p:cNvGraphicFramePr>
          <p:nvPr>
            <p:extLst>
              <p:ext uri="{D42A27DB-BD31-4B8C-83A1-F6EECF244321}">
                <p14:modId xmlns:p14="http://schemas.microsoft.com/office/powerpoint/2010/main" val="1735356049"/>
              </p:ext>
            </p:extLst>
          </p:nvPr>
        </p:nvGraphicFramePr>
        <p:xfrm>
          <a:off x="9515103" y="6016058"/>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Wales</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Wales</a:t>
                      </a:r>
                    </a:p>
                  </a:txBody>
                  <a:tcPr/>
                </a:tc>
                <a:extLst>
                  <a:ext uri="{0D108BD9-81ED-4DB2-BD59-A6C34878D82A}">
                    <a16:rowId xmlns:a16="http://schemas.microsoft.com/office/drawing/2014/main" val="4100059440"/>
                  </a:ext>
                </a:extLst>
              </a:tr>
            </a:tbl>
          </a:graphicData>
        </a:graphic>
      </p:graphicFrame>
      <p:sp>
        <p:nvSpPr>
          <p:cNvPr id="63" name="Footer Placeholder 5">
            <a:extLst>
              <a:ext uri="{FF2B5EF4-FFF2-40B4-BE49-F238E27FC236}">
                <a16:creationId xmlns:a16="http://schemas.microsoft.com/office/drawing/2014/main" id="{C583DF4C-857A-0225-7FCD-68976C2F8F6B}"/>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8AEF39B4-5557-3FFE-E6ED-6DE80CF79937}"/>
              </a:ext>
            </a:extLst>
          </p:cNvPr>
          <p:cNvGrpSpPr/>
          <p:nvPr/>
        </p:nvGrpSpPr>
        <p:grpSpPr>
          <a:xfrm>
            <a:off x="398888" y="934272"/>
            <a:ext cx="4837691" cy="5710450"/>
            <a:chOff x="186864" y="2906425"/>
            <a:chExt cx="5520593" cy="3006394"/>
          </a:xfrm>
        </p:grpSpPr>
        <p:sp>
          <p:nvSpPr>
            <p:cNvPr id="14" name="Rounded Rectangle 6">
              <a:extLst>
                <a:ext uri="{FF2B5EF4-FFF2-40B4-BE49-F238E27FC236}">
                  <a16:creationId xmlns:a16="http://schemas.microsoft.com/office/drawing/2014/main" id="{3637C20E-9A05-2DBC-CBB7-7CC55C8342E0}"/>
                </a:ext>
              </a:extLst>
            </p:cNvPr>
            <p:cNvSpPr/>
            <p:nvPr/>
          </p:nvSpPr>
          <p:spPr>
            <a:xfrm>
              <a:off x="186864" y="2906425"/>
              <a:ext cx="5520593" cy="3006394"/>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CDC68CBD-454F-2155-62F4-6C98B66027D8}"/>
                </a:ext>
              </a:extLst>
            </p:cNvPr>
            <p:cNvGraphicFramePr/>
            <p:nvPr>
              <p:extLst>
                <p:ext uri="{D42A27DB-BD31-4B8C-83A1-F6EECF244321}">
                  <p14:modId xmlns:p14="http://schemas.microsoft.com/office/powerpoint/2010/main" val="1600979466"/>
                </p:ext>
              </p:extLst>
            </p:nvPr>
          </p:nvGraphicFramePr>
          <p:xfrm>
            <a:off x="370035" y="2977056"/>
            <a:ext cx="4741303" cy="2935762"/>
          </p:xfrm>
          <a:graphic>
            <a:graphicData uri="http://schemas.openxmlformats.org/drawingml/2006/chart">
              <c:chart xmlns:c="http://schemas.openxmlformats.org/drawingml/2006/chart" xmlns:r="http://schemas.openxmlformats.org/officeDocument/2006/relationships" r:id="rId2"/>
            </a:graphicData>
          </a:graphic>
        </p:graphicFrame>
      </p:grpSp>
      <p:sp>
        <p:nvSpPr>
          <p:cNvPr id="21" name="TextBox 20">
            <a:extLst>
              <a:ext uri="{FF2B5EF4-FFF2-40B4-BE49-F238E27FC236}">
                <a16:creationId xmlns:a16="http://schemas.microsoft.com/office/drawing/2014/main" id="{5FFD7417-9082-6258-E9E1-9EDF94D7D3F5}"/>
              </a:ext>
            </a:extLst>
          </p:cNvPr>
          <p:cNvSpPr txBox="1"/>
          <p:nvPr/>
        </p:nvSpPr>
        <p:spPr>
          <a:xfrm>
            <a:off x="924052" y="3755271"/>
            <a:ext cx="3425498" cy="276999"/>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Prompted</a:t>
            </a:r>
            <a:r>
              <a:rPr lang="en-GB" sz="1200" b="1" baseline="0">
                <a:solidFill>
                  <a:schemeClr val="tx1"/>
                </a:solidFill>
                <a:latin typeface="Arial" panose="020B0604020202020204" pitchFamily="34" charset="0"/>
                <a:cs typeface="Arial" panose="020B0604020202020204" pitchFamily="34" charset="0"/>
              </a:rPr>
              <a:t> awareness of symptoms (Top 3)</a:t>
            </a:r>
            <a:endParaRPr lang="en-GB" sz="1200" b="1">
              <a:solidFill>
                <a:schemeClr val="tx1"/>
              </a:solidFill>
              <a:latin typeface="Arial" panose="020B0604020202020204" pitchFamily="34" charset="0"/>
              <a:cs typeface="Arial" panose="020B0604020202020204" pitchFamily="34" charset="0"/>
            </a:endParaRPr>
          </a:p>
        </p:txBody>
      </p:sp>
      <p:sp>
        <p:nvSpPr>
          <p:cNvPr id="2" name="Rounded Rectangle 6">
            <a:extLst>
              <a:ext uri="{FF2B5EF4-FFF2-40B4-BE49-F238E27FC236}">
                <a16:creationId xmlns:a16="http://schemas.microsoft.com/office/drawing/2014/main" id="{7A3AD4F1-01BC-1EB6-03A7-D0B5273AC6F8}"/>
              </a:ext>
            </a:extLst>
          </p:cNvPr>
          <p:cNvSpPr/>
          <p:nvPr/>
        </p:nvSpPr>
        <p:spPr>
          <a:xfrm>
            <a:off x="5397093" y="934272"/>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2" name="Chart 21">
            <a:extLst>
              <a:ext uri="{FF2B5EF4-FFF2-40B4-BE49-F238E27FC236}">
                <a16:creationId xmlns:a16="http://schemas.microsoft.com/office/drawing/2014/main" id="{6615730A-01BA-F2F4-FD4C-3FB5901CE898}"/>
              </a:ext>
            </a:extLst>
          </p:cNvPr>
          <p:cNvGraphicFramePr/>
          <p:nvPr>
            <p:extLst>
              <p:ext uri="{D42A27DB-BD31-4B8C-83A1-F6EECF244321}">
                <p14:modId xmlns:p14="http://schemas.microsoft.com/office/powerpoint/2010/main" val="3180210663"/>
              </p:ext>
            </p:extLst>
          </p:nvPr>
        </p:nvGraphicFramePr>
        <p:xfrm>
          <a:off x="5639778" y="951213"/>
          <a:ext cx="3362568" cy="2660699"/>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6">
            <a:extLst>
              <a:ext uri="{FF2B5EF4-FFF2-40B4-BE49-F238E27FC236}">
                <a16:creationId xmlns:a16="http://schemas.microsoft.com/office/drawing/2014/main" id="{688E272A-8475-338B-BE40-AC8BC2143BBA}"/>
              </a:ext>
            </a:extLst>
          </p:cNvPr>
          <p:cNvSpPr/>
          <p:nvPr/>
        </p:nvSpPr>
        <p:spPr>
          <a:xfrm>
            <a:off x="9342615" y="934272"/>
            <a:ext cx="2562725" cy="335560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6" name="Chart 5">
            <a:extLst>
              <a:ext uri="{FF2B5EF4-FFF2-40B4-BE49-F238E27FC236}">
                <a16:creationId xmlns:a16="http://schemas.microsoft.com/office/drawing/2014/main" id="{49B8FBFC-991F-ECF7-FEA5-8CC6171AA076}"/>
              </a:ext>
            </a:extLst>
          </p:cNvPr>
          <p:cNvGraphicFramePr/>
          <p:nvPr>
            <p:extLst>
              <p:ext uri="{D42A27DB-BD31-4B8C-83A1-F6EECF244321}">
                <p14:modId xmlns:p14="http://schemas.microsoft.com/office/powerpoint/2010/main" val="2302838340"/>
              </p:ext>
            </p:extLst>
          </p:nvPr>
        </p:nvGraphicFramePr>
        <p:xfrm>
          <a:off x="9428476" y="1571624"/>
          <a:ext cx="2276702" cy="267852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4F050E2-D629-2B4A-8A63-B36BE9DFE492}"/>
              </a:ext>
            </a:extLst>
          </p:cNvPr>
          <p:cNvSpPr txBox="1"/>
          <p:nvPr/>
        </p:nvSpPr>
        <p:spPr>
          <a:xfrm>
            <a:off x="5576848" y="990226"/>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Sought help within 6 months for any potential cancer symptom</a:t>
            </a:r>
          </a:p>
        </p:txBody>
      </p:sp>
      <p:sp>
        <p:nvSpPr>
          <p:cNvPr id="13" name="Rounded Rectangle 6">
            <a:extLst>
              <a:ext uri="{FF2B5EF4-FFF2-40B4-BE49-F238E27FC236}">
                <a16:creationId xmlns:a16="http://schemas.microsoft.com/office/drawing/2014/main" id="{0237D20A-91D7-8F33-E7F5-3D00354F8269}"/>
              </a:ext>
            </a:extLst>
          </p:cNvPr>
          <p:cNvSpPr/>
          <p:nvPr/>
        </p:nvSpPr>
        <p:spPr>
          <a:xfrm>
            <a:off x="5397093" y="3829090"/>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6" name="Chart 15">
            <a:extLst>
              <a:ext uri="{FF2B5EF4-FFF2-40B4-BE49-F238E27FC236}">
                <a16:creationId xmlns:a16="http://schemas.microsoft.com/office/drawing/2014/main" id="{007E26BA-8404-DEED-9F28-4CA7098D2385}"/>
              </a:ext>
            </a:extLst>
          </p:cNvPr>
          <p:cNvGraphicFramePr/>
          <p:nvPr>
            <p:extLst>
              <p:ext uri="{D42A27DB-BD31-4B8C-83A1-F6EECF244321}">
                <p14:modId xmlns:p14="http://schemas.microsoft.com/office/powerpoint/2010/main" val="2662455458"/>
              </p:ext>
            </p:extLst>
          </p:nvPr>
        </p:nvGraphicFramePr>
        <p:xfrm>
          <a:off x="5639778" y="3846031"/>
          <a:ext cx="3362568" cy="2660699"/>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C34B81A6-AC21-1B8D-2C3F-C308B3E26837}"/>
              </a:ext>
            </a:extLst>
          </p:cNvPr>
          <p:cNvSpPr txBox="1"/>
          <p:nvPr/>
        </p:nvSpPr>
        <p:spPr>
          <a:xfrm>
            <a:off x="5576848" y="3885044"/>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How long between contacting GP about any potential cancer symptom and appointment</a:t>
            </a:r>
          </a:p>
        </p:txBody>
      </p:sp>
      <p:sp>
        <p:nvSpPr>
          <p:cNvPr id="18" name="TextBox 17">
            <a:extLst>
              <a:ext uri="{FF2B5EF4-FFF2-40B4-BE49-F238E27FC236}">
                <a16:creationId xmlns:a16="http://schemas.microsoft.com/office/drawing/2014/main" id="{2E5CCC12-F8CE-7016-AC4E-6D3A9A329198}"/>
              </a:ext>
            </a:extLst>
          </p:cNvPr>
          <p:cNvSpPr txBox="1"/>
          <p:nvPr/>
        </p:nvSpPr>
        <p:spPr>
          <a:xfrm>
            <a:off x="9361856" y="1036938"/>
            <a:ext cx="2543484"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latin typeface="Arial" panose="020B0604020202020204" pitchFamily="34" charset="0"/>
                <a:cs typeface="Arial" panose="020B0604020202020204" pitchFamily="34" charset="0"/>
              </a:rPr>
              <a:t>Represented symptom after discussing with HCP</a:t>
            </a:r>
            <a:endParaRPr lang="en-GB" sz="12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868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8B5D-3FF9-39BE-6A55-814AD9ADB4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96F6C1C-EC48-A766-9B4E-A343B6E5C559}"/>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0BD48151-FB76-0E32-7BBE-64AF58182DFD}"/>
              </a:ext>
            </a:extLst>
          </p:cNvPr>
          <p:cNvSpPr>
            <a:spLocks noGrp="1"/>
          </p:cNvSpPr>
          <p:nvPr>
            <p:ph type="body" sz="quarter" idx="14"/>
          </p:nvPr>
        </p:nvSpPr>
        <p:spPr>
          <a:xfrm>
            <a:off x="4899804" y="273599"/>
            <a:ext cx="6311075" cy="365126"/>
          </a:xfrm>
        </p:spPr>
        <p:txBody>
          <a:bodyPr/>
          <a:lstStyle/>
          <a:p>
            <a:r>
              <a:rPr lang="en-GB">
                <a:latin typeface="+mn-lt"/>
              </a:rPr>
              <a:t>Cancer Awareness Measure+ 2024 – Wales</a:t>
            </a:r>
          </a:p>
          <a:p>
            <a:endParaRPr lang="en-GB"/>
          </a:p>
        </p:txBody>
      </p:sp>
      <p:graphicFrame>
        <p:nvGraphicFramePr>
          <p:cNvPr id="61" name="Table 60">
            <a:extLst>
              <a:ext uri="{FF2B5EF4-FFF2-40B4-BE49-F238E27FC236}">
                <a16:creationId xmlns:a16="http://schemas.microsoft.com/office/drawing/2014/main" id="{35AB881B-C47A-4899-E3AF-022910C3EBF4}"/>
              </a:ext>
            </a:extLst>
          </p:cNvPr>
          <p:cNvGraphicFramePr>
            <a:graphicFrameLocks noGrp="1"/>
          </p:cNvGraphicFramePr>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a:solidFill>
                            <a:schemeClr val="tx1"/>
                          </a:solidFill>
                          <a:latin typeface="Arial" panose="020B0604020202020204" pitchFamily="34" charset="0"/>
                          <a:ea typeface="+mn-ea"/>
                          <a:cs typeface="Arial" panose="020B0604020202020204" pitchFamily="34" charset="0"/>
                        </a:rPr>
                        <a:t>Wales</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62" name="Table 61">
            <a:extLst>
              <a:ext uri="{FF2B5EF4-FFF2-40B4-BE49-F238E27FC236}">
                <a16:creationId xmlns:a16="http://schemas.microsoft.com/office/drawing/2014/main" id="{EC1E48D6-EF8E-9546-92B5-ABFA73CD277B}"/>
              </a:ext>
            </a:extLst>
          </p:cNvPr>
          <p:cNvGraphicFramePr>
            <a:graphicFrameLocks noGrp="1"/>
          </p:cNvGraphicFramePr>
          <p:nvPr/>
        </p:nvGraphicFramePr>
        <p:xfrm>
          <a:off x="9515103" y="6016058"/>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Wales</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Wales</a:t>
                      </a:r>
                    </a:p>
                  </a:txBody>
                  <a:tcPr/>
                </a:tc>
                <a:extLst>
                  <a:ext uri="{0D108BD9-81ED-4DB2-BD59-A6C34878D82A}">
                    <a16:rowId xmlns:a16="http://schemas.microsoft.com/office/drawing/2014/main" val="4100059440"/>
                  </a:ext>
                </a:extLst>
              </a:tr>
            </a:tbl>
          </a:graphicData>
        </a:graphic>
      </p:graphicFrame>
      <p:sp>
        <p:nvSpPr>
          <p:cNvPr id="63" name="Footer Placeholder 5">
            <a:extLst>
              <a:ext uri="{FF2B5EF4-FFF2-40B4-BE49-F238E27FC236}">
                <a16:creationId xmlns:a16="http://schemas.microsoft.com/office/drawing/2014/main" id="{15FBCE12-C25F-C0A5-E724-BFAE29AB74F7}"/>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3CAEDD2D-69D2-46C4-7F69-6E6C694CA4FC}"/>
              </a:ext>
            </a:extLst>
          </p:cNvPr>
          <p:cNvGrpSpPr/>
          <p:nvPr/>
        </p:nvGrpSpPr>
        <p:grpSpPr>
          <a:xfrm>
            <a:off x="332213" y="699046"/>
            <a:ext cx="3736420" cy="3336926"/>
            <a:chOff x="186864" y="2906425"/>
            <a:chExt cx="5355837" cy="2826672"/>
          </a:xfrm>
        </p:grpSpPr>
        <p:sp>
          <p:nvSpPr>
            <p:cNvPr id="14" name="Rounded Rectangle 6">
              <a:extLst>
                <a:ext uri="{FF2B5EF4-FFF2-40B4-BE49-F238E27FC236}">
                  <a16:creationId xmlns:a16="http://schemas.microsoft.com/office/drawing/2014/main" id="{90CD35DB-CD28-3F69-94A2-DD00F9E227AB}"/>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8447CDD5-5A6B-C51F-16E5-101F1A94990C}"/>
                </a:ext>
              </a:extLst>
            </p:cNvPr>
            <p:cNvGraphicFramePr/>
            <p:nvPr>
              <p:extLst>
                <p:ext uri="{D42A27DB-BD31-4B8C-83A1-F6EECF244321}">
                  <p14:modId xmlns:p14="http://schemas.microsoft.com/office/powerpoint/2010/main" val="1513159481"/>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Group 2">
            <a:extLst>
              <a:ext uri="{FF2B5EF4-FFF2-40B4-BE49-F238E27FC236}">
                <a16:creationId xmlns:a16="http://schemas.microsoft.com/office/drawing/2014/main" id="{290CA4AE-BA72-0261-2477-F2B22B500CD4}"/>
              </a:ext>
            </a:extLst>
          </p:cNvPr>
          <p:cNvGrpSpPr/>
          <p:nvPr/>
        </p:nvGrpSpPr>
        <p:grpSpPr>
          <a:xfrm>
            <a:off x="4180443" y="699046"/>
            <a:ext cx="2463305" cy="3336924"/>
            <a:chOff x="186864" y="2906425"/>
            <a:chExt cx="5355837" cy="2826672"/>
          </a:xfrm>
        </p:grpSpPr>
        <p:sp>
          <p:nvSpPr>
            <p:cNvPr id="4" name="Rounded Rectangle 6">
              <a:extLst>
                <a:ext uri="{FF2B5EF4-FFF2-40B4-BE49-F238E27FC236}">
                  <a16:creationId xmlns:a16="http://schemas.microsoft.com/office/drawing/2014/main" id="{DC6811A3-B7A9-0CB8-44C6-D78576E7D5A9}"/>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9" name="Chart 8">
              <a:extLst>
                <a:ext uri="{FF2B5EF4-FFF2-40B4-BE49-F238E27FC236}">
                  <a16:creationId xmlns:a16="http://schemas.microsoft.com/office/drawing/2014/main" id="{0E690419-0F9C-4C80-97C8-7CD06EF7D896}"/>
                </a:ext>
              </a:extLst>
            </p:cNvPr>
            <p:cNvGraphicFramePr/>
            <p:nvPr>
              <p:extLst>
                <p:ext uri="{D42A27DB-BD31-4B8C-83A1-F6EECF244321}">
                  <p14:modId xmlns:p14="http://schemas.microsoft.com/office/powerpoint/2010/main" val="1230584214"/>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6" name="Group 25">
            <a:extLst>
              <a:ext uri="{FF2B5EF4-FFF2-40B4-BE49-F238E27FC236}">
                <a16:creationId xmlns:a16="http://schemas.microsoft.com/office/drawing/2014/main" id="{F88A9E28-9BA6-538F-EDD2-8EA1EB8E3A64}"/>
              </a:ext>
            </a:extLst>
          </p:cNvPr>
          <p:cNvGrpSpPr/>
          <p:nvPr/>
        </p:nvGrpSpPr>
        <p:grpSpPr>
          <a:xfrm>
            <a:off x="6775947" y="699044"/>
            <a:ext cx="2463305" cy="3336924"/>
            <a:chOff x="186864" y="2906425"/>
            <a:chExt cx="5355837" cy="2826672"/>
          </a:xfrm>
        </p:grpSpPr>
        <p:sp>
          <p:nvSpPr>
            <p:cNvPr id="27" name="Rounded Rectangle 6">
              <a:extLst>
                <a:ext uri="{FF2B5EF4-FFF2-40B4-BE49-F238E27FC236}">
                  <a16:creationId xmlns:a16="http://schemas.microsoft.com/office/drawing/2014/main" id="{DACAC660-1104-BC6E-AA9E-F4561000CF3A}"/>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8" name="Chart 27">
              <a:extLst>
                <a:ext uri="{FF2B5EF4-FFF2-40B4-BE49-F238E27FC236}">
                  <a16:creationId xmlns:a16="http://schemas.microsoft.com/office/drawing/2014/main" id="{EE1FD93C-BC6D-2E68-6CC0-74573A2B6EB0}"/>
                </a:ext>
              </a:extLst>
            </p:cNvPr>
            <p:cNvGraphicFramePr/>
            <p:nvPr>
              <p:extLst>
                <p:ext uri="{D42A27DB-BD31-4B8C-83A1-F6EECF244321}">
                  <p14:modId xmlns:p14="http://schemas.microsoft.com/office/powerpoint/2010/main" val="3310945207"/>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9" name="Group 28">
            <a:extLst>
              <a:ext uri="{FF2B5EF4-FFF2-40B4-BE49-F238E27FC236}">
                <a16:creationId xmlns:a16="http://schemas.microsoft.com/office/drawing/2014/main" id="{481C4D56-8B77-DD25-F500-8D42B9044439}"/>
              </a:ext>
            </a:extLst>
          </p:cNvPr>
          <p:cNvGrpSpPr/>
          <p:nvPr/>
        </p:nvGrpSpPr>
        <p:grpSpPr>
          <a:xfrm>
            <a:off x="9329807" y="699046"/>
            <a:ext cx="2463305" cy="3336924"/>
            <a:chOff x="186864" y="2906425"/>
            <a:chExt cx="5355837" cy="2826672"/>
          </a:xfrm>
        </p:grpSpPr>
        <p:sp>
          <p:nvSpPr>
            <p:cNvPr id="30" name="Rounded Rectangle 6">
              <a:extLst>
                <a:ext uri="{FF2B5EF4-FFF2-40B4-BE49-F238E27FC236}">
                  <a16:creationId xmlns:a16="http://schemas.microsoft.com/office/drawing/2014/main" id="{01503E2E-9634-4ED4-A7F2-233743D19CD7}"/>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1" name="Chart 30">
              <a:extLst>
                <a:ext uri="{FF2B5EF4-FFF2-40B4-BE49-F238E27FC236}">
                  <a16:creationId xmlns:a16="http://schemas.microsoft.com/office/drawing/2014/main" id="{0DD65C97-B7E6-65BE-87F3-1B7F46C405CD}"/>
                </a:ext>
              </a:extLst>
            </p:cNvPr>
            <p:cNvGraphicFramePr/>
            <p:nvPr>
              <p:extLst>
                <p:ext uri="{D42A27DB-BD31-4B8C-83A1-F6EECF244321}">
                  <p14:modId xmlns:p14="http://schemas.microsoft.com/office/powerpoint/2010/main" val="25726121"/>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Rounded Rectangle 6">
            <a:extLst>
              <a:ext uri="{FF2B5EF4-FFF2-40B4-BE49-F238E27FC236}">
                <a16:creationId xmlns:a16="http://schemas.microsoft.com/office/drawing/2014/main" id="{41331684-466C-11E0-57CF-B18848CAE346}"/>
              </a:ext>
            </a:extLst>
          </p:cNvPr>
          <p:cNvSpPr/>
          <p:nvPr/>
        </p:nvSpPr>
        <p:spPr>
          <a:xfrm>
            <a:off x="39888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3" name="Rounded Rectangle 6">
            <a:extLst>
              <a:ext uri="{FF2B5EF4-FFF2-40B4-BE49-F238E27FC236}">
                <a16:creationId xmlns:a16="http://schemas.microsoft.com/office/drawing/2014/main" id="{3CF62216-590F-9FD0-CDF4-550AE4EF68B4}"/>
              </a:ext>
            </a:extLst>
          </p:cNvPr>
          <p:cNvSpPr/>
          <p:nvPr/>
        </p:nvSpPr>
        <p:spPr>
          <a:xfrm>
            <a:off x="341656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4" name="Rounded Rectangle 6">
            <a:extLst>
              <a:ext uri="{FF2B5EF4-FFF2-40B4-BE49-F238E27FC236}">
                <a16:creationId xmlns:a16="http://schemas.microsoft.com/office/drawing/2014/main" id="{AEBC88D0-FD4A-A478-7FF0-07F6C8ECB51A}"/>
              </a:ext>
            </a:extLst>
          </p:cNvPr>
          <p:cNvSpPr/>
          <p:nvPr/>
        </p:nvSpPr>
        <p:spPr>
          <a:xfrm>
            <a:off x="643424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5" name="Chart 34">
            <a:extLst>
              <a:ext uri="{FF2B5EF4-FFF2-40B4-BE49-F238E27FC236}">
                <a16:creationId xmlns:a16="http://schemas.microsoft.com/office/drawing/2014/main" id="{DA191829-1152-6CD3-FDC4-38E7E8AEFB28}"/>
              </a:ext>
            </a:extLst>
          </p:cNvPr>
          <p:cNvGraphicFramePr/>
          <p:nvPr>
            <p:extLst>
              <p:ext uri="{D42A27DB-BD31-4B8C-83A1-F6EECF244321}">
                <p14:modId xmlns:p14="http://schemas.microsoft.com/office/powerpoint/2010/main" val="2675704309"/>
              </p:ext>
            </p:extLst>
          </p:nvPr>
        </p:nvGraphicFramePr>
        <p:xfrm>
          <a:off x="472966" y="4372304"/>
          <a:ext cx="2631674" cy="17866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C02FDDA8-C417-3A70-26EC-34551BCAF1FC}"/>
              </a:ext>
            </a:extLst>
          </p:cNvPr>
          <p:cNvGraphicFramePr/>
          <p:nvPr>
            <p:extLst>
              <p:ext uri="{D42A27DB-BD31-4B8C-83A1-F6EECF244321}">
                <p14:modId xmlns:p14="http://schemas.microsoft.com/office/powerpoint/2010/main" val="620994276"/>
              </p:ext>
            </p:extLst>
          </p:nvPr>
        </p:nvGraphicFramePr>
        <p:xfrm>
          <a:off x="3560414" y="4373310"/>
          <a:ext cx="2631674" cy="17866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19A1A623-8B8A-3591-A496-FB9940FBBFB7}"/>
              </a:ext>
            </a:extLst>
          </p:cNvPr>
          <p:cNvGraphicFramePr/>
          <p:nvPr>
            <p:extLst>
              <p:ext uri="{D42A27DB-BD31-4B8C-83A1-F6EECF244321}">
                <p14:modId xmlns:p14="http://schemas.microsoft.com/office/powerpoint/2010/main" val="917047459"/>
              </p:ext>
            </p:extLst>
          </p:nvPr>
        </p:nvGraphicFramePr>
        <p:xfrm>
          <a:off x="6476129" y="4372304"/>
          <a:ext cx="2631674" cy="178665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96013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458902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a:t>Awareness of symptoms and accessing help</a:t>
            </a:r>
          </a:p>
          <a:p>
            <a:r>
              <a:rPr lang="en-GB" sz="1400"/>
              <a:t>When prompted, the vast majority of people in Wales recognised any potential sign or symptom. A change of appearance of a mole or an unexplained lump or swelling were most commonly identified from a list of symptoms. For the former, awareness was significantly higher among Welsh adults compared to the rest of the UK.</a:t>
            </a:r>
          </a:p>
          <a:p>
            <a:endParaRPr lang="en-GB" sz="1400"/>
          </a:p>
          <a:p>
            <a:r>
              <a:rPr lang="en-GB" sz="1400"/>
              <a:t>Generally, there was high awareness across all symptom types, with nearly all respondents identifying either any potential cancer symptom or a potential red-flag symptom. However, despite the high awareness of potential symptoms, when respondents experience the symptom themselves, it was less commonly attributed to cancer, with most thinking it was linked to external and lifestyle factors. Despite this, Reported rates of contacting medical professionals was high: over half stated that they contacted them about any potential symptom, with the vast majority reporting that they spoke to them with 2 weeks. </a:t>
            </a:r>
          </a:p>
          <a:p>
            <a:endParaRPr lang="en-GB" sz="1400" b="1"/>
          </a:p>
          <a:p>
            <a:r>
              <a:rPr lang="en-GB" sz="1400" b="1"/>
              <a:t>Risk factor actions</a:t>
            </a:r>
          </a:p>
          <a:p>
            <a:r>
              <a:rPr lang="en-US" sz="1400"/>
              <a:t>Almost all respondents in Wales recognised the main preventable risk factors when prompted, although strong proportions identified incorrect factors such as easting ultra processed foods and using e-cigarettes. Smoking, and exposure to second-hand smoke were some of the most referenced risk factors, with awareness being higher compared to those living in England. The data did indicate that people in Wales were making lifestyle changes in relation to risk factors: while the vast majority of the sample don’t smoke, among those who do, the majority reported that they plan to either reduce or stop smoking completely.  Likewise, most respondents state they plan to increase physical activity or plan to lose weight.</a:t>
            </a:r>
          </a:p>
          <a:p>
            <a:endParaRPr lang="en-GB" sz="1400" b="1">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a:t>Participation in screening and hospital tests</a:t>
            </a:r>
          </a:p>
          <a:p>
            <a:r>
              <a:rPr lang="en-US" sz="1400"/>
              <a:t>Awareness of symptoms for breast and bowel cancer are high, and a majority of those eligible were categorised as up to date across the three screening areas. </a:t>
            </a:r>
            <a:r>
              <a:rPr lang="en-GB" sz="1400"/>
              <a:t>Self reported participation in all types of screening was broadly consistent, with eligible respondents more likely to say they would attend their next appointment or complete the next kit, compared to the proportion currently categorised as up to date. </a:t>
            </a:r>
            <a:r>
              <a:rPr lang="en-US" sz="1400"/>
              <a:t>Where sample size allowed, those who were overdue, or had never attended, were less likely to report plans to attend their next screening. However, despite overall high intention to attend screening, adults living in Wales were less likely to report they plan to attend/complete their next cervical or bowel screening compared to the rest of the UK.</a:t>
            </a:r>
          </a:p>
          <a:p>
            <a:endParaRPr lang="en-US" sz="1400"/>
          </a:p>
          <a:p>
            <a:r>
              <a:rPr lang="en-GB" sz="1400"/>
              <a:t>Barriers to attending or completing screenings varied somewhat depending on the screening programme. For cervical and breast screening, respondents most commonly identified concerns around pain. For bowel screening, respondents commonly identified not having any symptoms as a barrier. Across all screening types, these barriers which </a:t>
            </a:r>
            <a:r>
              <a:rPr lang="en-US" sz="1400"/>
              <a:t>may demonstrate a potential lack of understanding of the purpose of screening, or the adjustments that can be made to reduce discomfort and avoid pain. This links to the general findings around attending tests at hospital; most commonly adults in Wales report they would be influenced to attend if they thought the test was important, and many state they would like information about what the test involved or an opportunity to ask questions. </a:t>
            </a:r>
            <a:endParaRPr lang="en-GB" sz="1400" b="1"/>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a:latin typeface="+mn-lt"/>
              </a:rPr>
              <a:t>Awareness of cancer symptoms and risk factors</a:t>
            </a:r>
          </a:p>
          <a:p>
            <a:pPr marL="285750" indent="-285750">
              <a:buFont typeface="Arial" panose="020B0604020202020204" pitchFamily="34" charset="0"/>
              <a:buChar char="•"/>
            </a:pPr>
            <a:r>
              <a:rPr lang="en-US" sz="1400">
                <a:latin typeface="+mn-lt"/>
              </a:rPr>
              <a:t>When asking respondents to identify risk factors, smoking was the most commonly identified, both spontaneously (83%) and when prompted (98%).</a:t>
            </a:r>
          </a:p>
          <a:p>
            <a:pPr marL="285750" indent="-285750">
              <a:buFont typeface="Arial" panose="020B0604020202020204" pitchFamily="34" charset="0"/>
              <a:buChar char="•"/>
            </a:pPr>
            <a:r>
              <a:rPr lang="en-US" sz="1400">
                <a:latin typeface="+mn-lt"/>
              </a:rPr>
              <a:t>Almost all respondents (99%) recognised the main preventable risk factors, with respondents identifying 9 correct risk factors on average.</a:t>
            </a:r>
          </a:p>
          <a:p>
            <a:pPr marL="285750" indent="-285750">
              <a:buFont typeface="Arial" panose="020B0604020202020204" pitchFamily="34" charset="0"/>
              <a:buChar char="•"/>
            </a:pPr>
            <a:r>
              <a:rPr lang="en-US" sz="1400">
                <a:latin typeface="+mn-lt"/>
              </a:rPr>
              <a:t>Similarly, all symptoms were recognised by a majority (99%) as potential signs of cancer. Potential lung specific symptoms saw the lowest rate of recognition (95%).</a:t>
            </a:r>
          </a:p>
          <a:p>
            <a:pPr marL="285750" indent="-285750">
              <a:buFont typeface="Arial" panose="020B0604020202020204" pitchFamily="34" charset="0"/>
              <a:buChar char="•"/>
            </a:pPr>
            <a:endParaRPr lang="en-GB" sz="1400" b="1">
              <a:latin typeface="+mn-lt"/>
            </a:endParaRPr>
          </a:p>
          <a:p>
            <a:r>
              <a:rPr lang="en-GB" sz="1400" b="1">
                <a:latin typeface="+mn-lt"/>
              </a:rPr>
              <a:t>Experience and presentation of symptoms</a:t>
            </a:r>
          </a:p>
          <a:p>
            <a:pPr marL="285750" indent="-285750">
              <a:buFont typeface="Arial" panose="020B0604020202020204" pitchFamily="34" charset="0"/>
              <a:buChar char="•"/>
            </a:pPr>
            <a:r>
              <a:rPr lang="en-US" sz="1400">
                <a:latin typeface="+mn-lt"/>
              </a:rPr>
              <a:t>Just under half (45%) reported experiencing any potential cancer symptom in the past 6 months, followed by around 1 in 3 (32%) who reported experiencing any potential non-specific cancer symptom.</a:t>
            </a:r>
          </a:p>
          <a:p>
            <a:pPr marL="285750" indent="-285750">
              <a:buFont typeface="Arial" panose="020B0604020202020204" pitchFamily="34" charset="0"/>
              <a:buChar char="•"/>
            </a:pPr>
            <a:r>
              <a:rPr lang="en-US" sz="1400">
                <a:latin typeface="+mn-lt"/>
              </a:rPr>
              <a:t>External and lifestyle factors were the most commonly attributed causes of any potential cancer symptom (41%), as was the case for any potential non-specific (44%) symptoms. Cancer (25%) was the most commonly attributed cause for any potential red-flag symptom, while existing physical health problems (30%) were the most commonly cited for lung-specific symptoms, and oral cancer symptoms were attributed to a new physical health problem.</a:t>
            </a:r>
          </a:p>
          <a:p>
            <a:pPr marL="285750" indent="-285750">
              <a:buFont typeface="Arial" panose="020B0604020202020204" pitchFamily="34" charset="0"/>
              <a:buChar char="•"/>
            </a:pPr>
            <a:r>
              <a:rPr lang="en-US" sz="1400">
                <a:latin typeface="+mn-lt"/>
              </a:rPr>
              <a:t>Over 1 in 3 (35%) who experienced any potential cancer symptom reported being concerned about it, with potential oral cancer symptoms seeing the highest rates of reported concern (40%) compared to only 19% of lung-specific symptoms.</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6082543E2F6642A35CCBD1A661698E" ma:contentTypeVersion="14" ma:contentTypeDescription="Create a new document." ma:contentTypeScope="" ma:versionID="0307193758d2347233cfc3b316040300">
  <xsd:schema xmlns:xsd="http://www.w3.org/2001/XMLSchema" xmlns:xs="http://www.w3.org/2001/XMLSchema" xmlns:p="http://schemas.microsoft.com/office/2006/metadata/properties" xmlns:ns2="9f7385d4-8048-4f9f-8792-f87daca76ce3" xmlns:ns3="c2b14516-1e58-4598-a212-dd83c99018dd" targetNamespace="http://schemas.microsoft.com/office/2006/metadata/properties" ma:root="true" ma:fieldsID="9a977cb2bf50f9dda2de208429faf275" ns2:_="" ns3:_="">
    <xsd:import namespace="9f7385d4-8048-4f9f-8792-f87daca76ce3"/>
    <xsd:import namespace="c2b14516-1e58-4598-a212-dd83c99018d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7385d4-8048-4f9f-8792-f87daca76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b14516-1e58-4598-a212-dd83c99018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d4aa645-7165-47ce-b74e-24c521d4da9d}" ma:internalName="TaxCatchAll" ma:showField="CatchAllData" ma:web="c2b14516-1e58-4598-a212-dd83c99018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b14516-1e58-4598-a212-dd83c99018dd" xsi:nil="true"/>
    <lcf76f155ced4ddcb4097134ff3c332f xmlns="9f7385d4-8048-4f9f-8792-f87daca76c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786012B8-6BFB-4D9D-B40D-52602E038517}">
  <ds:schemaRefs>
    <ds:schemaRef ds:uri="9f7385d4-8048-4f9f-8792-f87daca76ce3"/>
    <ds:schemaRef ds:uri="c2b14516-1e58-4598-a212-dd83c99018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1D4C24-F87F-4FC6-957C-E0116AF85484}">
  <ds:schemaRefs>
    <ds:schemaRef ds:uri="http://schemas.microsoft.com/office/2006/documentManagement/types"/>
    <ds:schemaRef ds:uri="http://purl.org/dc/dcmitype/"/>
    <ds:schemaRef ds:uri="http://schemas.openxmlformats.org/package/2006/metadata/core-properties"/>
    <ds:schemaRef ds:uri="9f7385d4-8048-4f9f-8792-f87daca76ce3"/>
    <ds:schemaRef ds:uri="http://schemas.microsoft.com/office/2006/metadata/properties"/>
    <ds:schemaRef ds:uri="http://schemas.microsoft.com/office/infopath/2007/PartnerControls"/>
    <ds:schemaRef ds:uri="http://purl.org/dc/elements/1.1/"/>
    <ds:schemaRef ds:uri="c2b14516-1e58-4598-a212-dd83c99018d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18085</Words>
  <Application>Microsoft Office PowerPoint</Application>
  <PresentationFormat>Widescreen</PresentationFormat>
  <Paragraphs>1415</Paragraphs>
  <Slides>85</Slides>
  <Notes>64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Poppins</vt:lpstr>
      <vt:lpstr>Calibri</vt:lpstr>
      <vt:lpstr>F37 Hybrid Medium</vt:lpstr>
      <vt:lpstr>Aptos Narrow</vt:lpstr>
      <vt:lpstr>Arial</vt:lpstr>
      <vt:lpstr>Arial Black</vt:lpstr>
      <vt:lpstr>Rawline</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Victoria Whitelock</cp:lastModifiedBy>
  <cp:revision>2</cp:revision>
  <dcterms:created xsi:type="dcterms:W3CDTF">2023-04-19T10:51:19Z</dcterms:created>
  <dcterms:modified xsi:type="dcterms:W3CDTF">2025-05-12T12:19:58Z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0x010100776082543E2F6642A35CCBD1A661698E</vt:lpwstr>
  </property>
  <property fmtid="{D5CDD505-2E9C-101B-9397-08002B2CF9AE}" pid="4" name="_MarkAsFinal">
    <vt:bool>true</vt:bool>
  </property>
</Properties>
</file>