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4.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5.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6.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9.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0.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1.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22.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23.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24.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25.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26.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27.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2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2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30.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31.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32.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33.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34.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39.xml" ContentType="application/vnd.openxmlformats-officedocument.presentationml.notesSl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40.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notesSlides/notesSlide41.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notesSlides/notesSlide44.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notesSlides/notesSlide45.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notesSlides/notesSlide48.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notesSlides/notesSlide49.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notesSlides/notesSlide50.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notesSlides/notesSlide51.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notesSlides/notesSlide54.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notesSlides/notesSlide55.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notesSlides/notesSlide56.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notesSlides/notesSlide57.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notesSlides/notesSlide60.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notesSlides/notesSlide61.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notesSlides/notesSlide62.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notesSlides/notesSlide63.xml" ContentType="application/vnd.openxmlformats-officedocument.presentationml.notesSl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notesSlides/notesSlide64.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notesSlides/notesSlide6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 id="2147483759" r:id="rId5"/>
  </p:sldMasterIdLst>
  <p:notesMasterIdLst>
    <p:notesMasterId r:id="rId92"/>
  </p:notesMasterIdLst>
  <p:sldIdLst>
    <p:sldId id="777" r:id="rId6"/>
    <p:sldId id="326" r:id="rId7"/>
    <p:sldId id="276" r:id="rId8"/>
    <p:sldId id="278" r:id="rId9"/>
    <p:sldId id="330" r:id="rId10"/>
    <p:sldId id="617" r:id="rId11"/>
    <p:sldId id="637" r:id="rId12"/>
    <p:sldId id="619" r:id="rId13"/>
    <p:sldId id="331" r:id="rId14"/>
    <p:sldId id="660" r:id="rId15"/>
    <p:sldId id="662" r:id="rId16"/>
    <p:sldId id="661" r:id="rId17"/>
    <p:sldId id="281" r:id="rId18"/>
    <p:sldId id="341" r:id="rId19"/>
    <p:sldId id="343" r:id="rId20"/>
    <p:sldId id="342" r:id="rId21"/>
    <p:sldId id="659" r:id="rId22"/>
    <p:sldId id="334" r:id="rId23"/>
    <p:sldId id="363" r:id="rId24"/>
    <p:sldId id="406" r:id="rId25"/>
    <p:sldId id="407" r:id="rId26"/>
    <p:sldId id="413" r:id="rId27"/>
    <p:sldId id="403" r:id="rId28"/>
    <p:sldId id="332" r:id="rId29"/>
    <p:sldId id="338" r:id="rId30"/>
    <p:sldId id="344" r:id="rId31"/>
    <p:sldId id="374" r:id="rId32"/>
    <p:sldId id="346" r:id="rId33"/>
    <p:sldId id="348" r:id="rId34"/>
    <p:sldId id="347" r:id="rId35"/>
    <p:sldId id="350" r:id="rId36"/>
    <p:sldId id="352" r:id="rId37"/>
    <p:sldId id="663" r:id="rId38"/>
    <p:sldId id="359" r:id="rId39"/>
    <p:sldId id="333" r:id="rId40"/>
    <p:sldId id="638" r:id="rId41"/>
    <p:sldId id="381" r:id="rId42"/>
    <p:sldId id="382" r:id="rId43"/>
    <p:sldId id="383" r:id="rId44"/>
    <p:sldId id="335" r:id="rId45"/>
    <p:sldId id="408" r:id="rId46"/>
    <p:sldId id="409" r:id="rId47"/>
    <p:sldId id="410" r:id="rId48"/>
    <p:sldId id="639" r:id="rId49"/>
    <p:sldId id="386" r:id="rId50"/>
    <p:sldId id="345" r:id="rId51"/>
    <p:sldId id="640" r:id="rId52"/>
    <p:sldId id="643" r:id="rId53"/>
    <p:sldId id="396" r:id="rId54"/>
    <p:sldId id="397" r:id="rId55"/>
    <p:sldId id="392" r:id="rId56"/>
    <p:sldId id="647" r:id="rId57"/>
    <p:sldId id="400" r:id="rId58"/>
    <p:sldId id="650" r:id="rId59"/>
    <p:sldId id="651" r:id="rId60"/>
    <p:sldId id="401" r:id="rId61"/>
    <p:sldId id="648" r:id="rId62"/>
    <p:sldId id="388" r:id="rId63"/>
    <p:sldId id="649" r:id="rId64"/>
    <p:sldId id="390" r:id="rId65"/>
    <p:sldId id="652" r:id="rId66"/>
    <p:sldId id="336" r:id="rId67"/>
    <p:sldId id="364" r:id="rId68"/>
    <p:sldId id="654" r:id="rId69"/>
    <p:sldId id="360" r:id="rId70"/>
    <p:sldId id="653" r:id="rId71"/>
    <p:sldId id="361" r:id="rId72"/>
    <p:sldId id="362" r:id="rId73"/>
    <p:sldId id="365" r:id="rId74"/>
    <p:sldId id="655" r:id="rId75"/>
    <p:sldId id="367" r:id="rId76"/>
    <p:sldId id="657" r:id="rId77"/>
    <p:sldId id="368" r:id="rId78"/>
    <p:sldId id="369" r:id="rId79"/>
    <p:sldId id="370" r:id="rId80"/>
    <p:sldId id="656" r:id="rId81"/>
    <p:sldId id="371" r:id="rId82"/>
    <p:sldId id="658" r:id="rId83"/>
    <p:sldId id="372" r:id="rId84"/>
    <p:sldId id="373" r:id="rId85"/>
    <p:sldId id="681" r:id="rId86"/>
    <p:sldId id="618" r:id="rId87"/>
    <p:sldId id="682" r:id="rId88"/>
    <p:sldId id="337" r:id="rId89"/>
    <p:sldId id="379" r:id="rId90"/>
    <p:sldId id="378" r:id="rId91"/>
  </p:sldIdLst>
  <p:sldSz cx="12192000" cy="6858000"/>
  <p:notesSz cx="6858000" cy="9144000"/>
  <p:embeddedFontLst>
    <p:embeddedFont>
      <p:font typeface="Aptos Narrow" panose="020B0004020202020204" pitchFamily="34" charset="0"/>
      <p:regular r:id="rId93"/>
      <p:bold r:id="rId94"/>
      <p:italic r:id="rId95"/>
      <p:boldItalic r:id="rId96"/>
    </p:embeddedFont>
    <p:embeddedFont>
      <p:font typeface="Arial Black" panose="020B0A04020102020204" pitchFamily="34" charset="0"/>
      <p:bold r:id="rId97"/>
    </p:embeddedFont>
    <p:embeddedFont>
      <p:font typeface="F37 Hybrid Medium" panose="020B0604020202020204" charset="0"/>
      <p:regular r:id="rId98"/>
      <p:bold r:id="rId99"/>
      <p:italic r:id="rId100"/>
      <p:boldItalic r:id="rId101"/>
    </p:embeddedFont>
    <p:embeddedFont>
      <p:font typeface="Poppins" panose="00000500000000000000" pitchFamily="2" charset="0"/>
      <p:regular r:id="rId102"/>
      <p:bold r:id="rId103"/>
      <p:italic r:id="rId104"/>
      <p:boldItalic r:id="rId105"/>
    </p:embeddedFont>
    <p:embeddedFont>
      <p:font typeface="Rawline" panose="020B0604020202020204" charset="0"/>
      <p:regular r:id="rId106"/>
      <p:bold r:id="rId107"/>
      <p:italic r:id="rId108"/>
      <p:boldItalic r:id="rId10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EE3D5D2-8221-483D-A791-3F3E9188291A}">
          <p14:sldIdLst>
            <p14:sldId id="777"/>
            <p14:sldId id="326"/>
            <p14:sldId id="276"/>
            <p14:sldId id="278"/>
            <p14:sldId id="330"/>
            <p14:sldId id="617"/>
            <p14:sldId id="637"/>
            <p14:sldId id="619"/>
            <p14:sldId id="331"/>
            <p14:sldId id="660"/>
            <p14:sldId id="662"/>
            <p14:sldId id="661"/>
            <p14:sldId id="281"/>
            <p14:sldId id="341"/>
            <p14:sldId id="343"/>
            <p14:sldId id="342"/>
            <p14:sldId id="659"/>
            <p14:sldId id="334"/>
            <p14:sldId id="363"/>
            <p14:sldId id="406"/>
            <p14:sldId id="407"/>
            <p14:sldId id="413"/>
            <p14:sldId id="403"/>
            <p14:sldId id="332"/>
            <p14:sldId id="338"/>
            <p14:sldId id="344"/>
            <p14:sldId id="374"/>
            <p14:sldId id="346"/>
            <p14:sldId id="348"/>
            <p14:sldId id="347"/>
            <p14:sldId id="350"/>
            <p14:sldId id="352"/>
            <p14:sldId id="663"/>
            <p14:sldId id="359"/>
            <p14:sldId id="333"/>
            <p14:sldId id="638"/>
            <p14:sldId id="381"/>
            <p14:sldId id="382"/>
            <p14:sldId id="383"/>
            <p14:sldId id="335"/>
            <p14:sldId id="408"/>
            <p14:sldId id="409"/>
            <p14:sldId id="410"/>
            <p14:sldId id="639"/>
            <p14:sldId id="386"/>
            <p14:sldId id="345"/>
            <p14:sldId id="640"/>
            <p14:sldId id="643"/>
            <p14:sldId id="396"/>
            <p14:sldId id="397"/>
            <p14:sldId id="392"/>
            <p14:sldId id="647"/>
            <p14:sldId id="400"/>
            <p14:sldId id="650"/>
            <p14:sldId id="651"/>
            <p14:sldId id="401"/>
            <p14:sldId id="648"/>
            <p14:sldId id="388"/>
            <p14:sldId id="649"/>
            <p14:sldId id="390"/>
            <p14:sldId id="652"/>
            <p14:sldId id="336"/>
            <p14:sldId id="364"/>
            <p14:sldId id="654"/>
            <p14:sldId id="360"/>
            <p14:sldId id="653"/>
            <p14:sldId id="361"/>
            <p14:sldId id="362"/>
            <p14:sldId id="365"/>
            <p14:sldId id="655"/>
            <p14:sldId id="367"/>
            <p14:sldId id="657"/>
            <p14:sldId id="368"/>
            <p14:sldId id="369"/>
            <p14:sldId id="370"/>
            <p14:sldId id="656"/>
            <p14:sldId id="371"/>
            <p14:sldId id="658"/>
            <p14:sldId id="372"/>
            <p14:sldId id="373"/>
            <p14:sldId id="681"/>
            <p14:sldId id="618"/>
            <p14:sldId id="682"/>
            <p14:sldId id="337"/>
            <p14:sldId id="379"/>
            <p14:sldId id="37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5A22719-9332-F9AA-C087-6280BF5EDF62}" name="Sophie Webb" initials="SW" userId="S::sophie.webb@yougov.com::2bdd8c68-ad64-438c-8487-6199b728c72d" providerId="AD"/>
  <p188:author id="{4C3CB61D-E708-4B7C-A3E9-C1998B77185B}" name="Victoria Whitelock" initials="VW" userId="S::Victoria.Whitelock@cancer.org.uk::e95072b5-c0fc-432b-beaf-4df1d6fb6e5c" providerId="AD"/>
  <p188:author id="{DEC59F36-9E88-5AAF-5602-737B6C955BD2}" name="Rebecca Martinho" initials="RM" userId="S::Rebecca.Martinho@cancer.org.uk::cde0260c-0502-4c9d-b199-1965cab53851" providerId="AD"/>
  <p188:author id="{B803A53E-9FA3-16A8-9BCE-83104B855806}" name="Eleanor White" initials="EW" userId="S::eleanor.white@yougov.com::ca74da75-484b-4c49-894a-1938e28f7dac" providerId="AD"/>
  <p188:author id="{7C03C184-DA7C-1100-F392-BA4D495C985B}" name="Briony Gunstone" initials="BG" userId="S::Briony.Gunstone@yougov.com::8aee0292-9486-4eaa-b6d0-2737cb1554e3" providerId="AD"/>
  <p188:author id="{203C6DB5-8620-91B5-4BB7-9F2CDAC296B9}" name="Kirstie Osborne" initials="KO" userId="S::kirstie.osborne@cancer.org.uk::d9e5fa7f-0a83-479b-8f51-44ac66c15b43" providerId="AD"/>
  <p188:author id="{7202C1BE-F63C-D7E1-C173-0E544715F9C3}" name="Rachael George" initials="RG" userId="S::rachael.george@cancer.org.uk::dcd2cbc3-c657-4b40-a04e-bd98a7ae8d8a" providerId="AD"/>
  <p188:author id="{CF5028CA-E6CC-3EC0-C357-DB50F59E67EE}" name="Zöe Chamberlain" initials="ZC" userId="S::zoe.chamberlain@yougov.com::603ed3ca-ff82-4ba8-87a3-6986466cd5d3" providerId="AD"/>
  <p188:author id="{6B04EFD4-8EE5-C1DB-7748-14412505C032}" name="Jed Gaffin" initials="JG" userId="S::jed.gaffin@yougov.com::e64ea504-73b5-4d69-92e4-d5fd938c29fa" providerId="AD"/>
  <p188:author id="{3BB929F5-0656-54F9-99CF-E74FF065EA8B}" name="Megan Coutin" initials="MC" userId="S::megan.coutin@yougov.com::cea6665c-33dd-4664-a4f2-c148b75bfbb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7E"/>
    <a:srgbClr val="FFCCE7"/>
    <a:srgbClr val="01665E"/>
    <a:srgbClr val="418C86"/>
    <a:srgbClr val="1919FF"/>
    <a:srgbClr val="485F82"/>
    <a:srgbClr val="009C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F03522-31EF-43A5-A935-EDE531E88630}" v="4" dt="2025-05-12T12:18:55.5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15" autoAdjust="0"/>
    <p:restoredTop sz="75061" autoAdjust="0"/>
  </p:normalViewPr>
  <p:slideViewPr>
    <p:cSldViewPr snapToGrid="0">
      <p:cViewPr varScale="1">
        <p:scale>
          <a:sx n="45" d="100"/>
          <a:sy n="45" d="100"/>
        </p:scale>
        <p:origin x="140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theme" Target="theme/theme1.xml"/><Relationship Id="rId16" Type="http://schemas.openxmlformats.org/officeDocument/2006/relationships/slide" Target="slides/slide11.xml"/><Relationship Id="rId107" Type="http://schemas.openxmlformats.org/officeDocument/2006/relationships/font" Target="fonts/font15.fntdata"/><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font" Target="fonts/font10.fntdata"/><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font" Target="fonts/font3.fntdata"/><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tableStyles" Target="tableStyle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font" Target="fonts/font11.fntdata"/><Relationship Id="rId108" Type="http://schemas.openxmlformats.org/officeDocument/2006/relationships/font" Target="fonts/font16.fntdata"/><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font" Target="fonts/font14.fntdata"/><Relationship Id="rId114" Type="http://schemas.microsoft.com/office/2016/11/relationships/changesInfo" Target="changesInfos/changesInfo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font" Target="fonts/font2.fntdata"/><Relationship Id="rId99" Type="http://schemas.openxmlformats.org/officeDocument/2006/relationships/font" Target="fonts/font7.fntdata"/><Relationship Id="rId10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font" Target="fonts/font17.fntdata"/><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font" Target="fonts/font5.fntdata"/><Relationship Id="rId104" Type="http://schemas.openxmlformats.org/officeDocument/2006/relationships/font" Target="fonts/font12.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presProps" Target="presProps.xml"/><Relationship Id="rId115" Type="http://schemas.microsoft.com/office/2015/10/relationships/revisionInfo" Target="revisionInfo.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font" Target="fonts/font8.fntdata"/><Relationship Id="rId105" Type="http://schemas.openxmlformats.org/officeDocument/2006/relationships/font" Target="fonts/font13.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font" Target="fonts/font1.fntdata"/><Relationship Id="rId98" Type="http://schemas.openxmlformats.org/officeDocument/2006/relationships/font" Target="fonts/font6.fntdata"/><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microsoft.com/office/2018/10/relationships/authors" Target="authors.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toria Whitelock" userId="e95072b5-c0fc-432b-beaf-4df1d6fb6e5c" providerId="ADAL" clId="{79F03522-31EF-43A5-A935-EDE531E88630}"/>
    <pc:docChg chg="addSld delSld modSld modSection">
      <pc:chgData name="Victoria Whitelock" userId="e95072b5-c0fc-432b-beaf-4df1d6fb6e5c" providerId="ADAL" clId="{79F03522-31EF-43A5-A935-EDE531E88630}" dt="2025-05-12T12:18:24.767" v="34" actId="20577"/>
      <pc:docMkLst>
        <pc:docMk/>
      </pc:docMkLst>
      <pc:sldChg chg="modSp mod">
        <pc:chgData name="Victoria Whitelock" userId="e95072b5-c0fc-432b-beaf-4df1d6fb6e5c" providerId="ADAL" clId="{79F03522-31EF-43A5-A935-EDE531E88630}" dt="2025-05-12T12:18:24.767" v="34" actId="20577"/>
        <pc:sldMkLst>
          <pc:docMk/>
          <pc:sldMk cId="189335306" sldId="326"/>
        </pc:sldMkLst>
        <pc:spChg chg="mod">
          <ac:chgData name="Victoria Whitelock" userId="e95072b5-c0fc-432b-beaf-4df1d6fb6e5c" providerId="ADAL" clId="{79F03522-31EF-43A5-A935-EDE531E88630}" dt="2025-05-12T12:18:24.767" v="34" actId="20577"/>
          <ac:spMkLst>
            <pc:docMk/>
            <pc:sldMk cId="189335306" sldId="326"/>
            <ac:spMk id="7" creationId="{A4438FD2-DD47-EB2F-F4E7-3A0EFBDCB86B}"/>
          </ac:spMkLst>
        </pc:spChg>
      </pc:sldChg>
      <pc:sldChg chg="add">
        <pc:chgData name="Victoria Whitelock" userId="e95072b5-c0fc-432b-beaf-4df1d6fb6e5c" providerId="ADAL" clId="{79F03522-31EF-43A5-A935-EDE531E88630}" dt="2025-04-16T15:10:44.949" v="17"/>
        <pc:sldMkLst>
          <pc:docMk/>
          <pc:sldMk cId="3074127566" sldId="617"/>
        </pc:sldMkLst>
      </pc:sldChg>
      <pc:sldChg chg="modSp mod modShow">
        <pc:chgData name="Victoria Whitelock" userId="e95072b5-c0fc-432b-beaf-4df1d6fb6e5c" providerId="ADAL" clId="{79F03522-31EF-43A5-A935-EDE531E88630}" dt="2025-04-16T15:10:32.288" v="16" actId="729"/>
        <pc:sldMkLst>
          <pc:docMk/>
          <pc:sldMk cId="2684428853" sldId="619"/>
        </pc:sldMkLst>
        <pc:spChg chg="mod">
          <ac:chgData name="Victoria Whitelock" userId="e95072b5-c0fc-432b-beaf-4df1d6fb6e5c" providerId="ADAL" clId="{79F03522-31EF-43A5-A935-EDE531E88630}" dt="2025-04-16T15:10:28.416" v="15" actId="20577"/>
          <ac:spMkLst>
            <pc:docMk/>
            <pc:sldMk cId="2684428853" sldId="619"/>
            <ac:spMk id="5" creationId="{F3BB666D-E0E9-41A7-146A-14213543A56E}"/>
          </ac:spMkLst>
        </pc:spChg>
      </pc:sldChg>
      <pc:sldChg chg="del">
        <pc:chgData name="Victoria Whitelock" userId="e95072b5-c0fc-432b-beaf-4df1d6fb6e5c" providerId="ADAL" clId="{79F03522-31EF-43A5-A935-EDE531E88630}" dt="2025-04-16T15:10:13.521" v="0" actId="47"/>
        <pc:sldMkLst>
          <pc:docMk/>
          <pc:sldMk cId="1785926421" sldId="712"/>
        </pc:sldMkLst>
      </pc:sldChg>
      <pc:sldChg chg="del">
        <pc:chgData name="Victoria Whitelock" userId="e95072b5-c0fc-432b-beaf-4df1d6fb6e5c" providerId="ADAL" clId="{79F03522-31EF-43A5-A935-EDE531E88630}" dt="2025-04-16T15:10:14.159" v="1" actId="47"/>
        <pc:sldMkLst>
          <pc:docMk/>
          <pc:sldMk cId="1712944256" sldId="776"/>
        </pc:sldMkLst>
      </pc:sldChg>
      <pc:sldChg chg="add">
        <pc:chgData name="Victoria Whitelock" userId="e95072b5-c0fc-432b-beaf-4df1d6fb6e5c" providerId="ADAL" clId="{79F03522-31EF-43A5-A935-EDE531E88630}" dt="2025-04-16T15:10:17.094" v="2"/>
        <pc:sldMkLst>
          <pc:docMk/>
          <pc:sldMk cId="3656340744" sldId="777"/>
        </pc:sldMkLst>
      </pc:sldChg>
      <pc:sldMasterChg chg="delSldLayout">
        <pc:chgData name="Victoria Whitelock" userId="e95072b5-c0fc-432b-beaf-4df1d6fb6e5c" providerId="ADAL" clId="{79F03522-31EF-43A5-A935-EDE531E88630}" dt="2025-04-16T15:10:14.159" v="1" actId="47"/>
        <pc:sldMasterMkLst>
          <pc:docMk/>
          <pc:sldMasterMk cId="1623297765" sldId="2147483648"/>
        </pc:sldMasterMkLst>
        <pc:sldLayoutChg chg="del">
          <pc:chgData name="Victoria Whitelock" userId="e95072b5-c0fc-432b-beaf-4df1d6fb6e5c" providerId="ADAL" clId="{79F03522-31EF-43A5-A935-EDE531E88630}" dt="2025-04-16T15:10:14.159" v="1" actId="47"/>
          <pc:sldLayoutMkLst>
            <pc:docMk/>
            <pc:sldMasterMk cId="1623297765" sldId="2147483648"/>
            <pc:sldLayoutMk cId="1184443307" sldId="2147483774"/>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4.xml"/><Relationship Id="rId1" Type="http://schemas.microsoft.com/office/2011/relationships/chartStyle" Target="style64.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51 or more units</c:v>
                </c:pt>
                <c:pt idx="2">
                  <c:v>35 to 50 units</c:v>
                </c:pt>
                <c:pt idx="4">
                  <c:v>15 to 34 units</c:v>
                </c:pt>
                <c:pt idx="6">
                  <c:v>1 to 14 units</c:v>
                </c:pt>
                <c:pt idx="8">
                  <c:v>0 units</c:v>
                </c:pt>
              </c:strCache>
            </c:strRef>
          </c:cat>
          <c:val>
            <c:numRef>
              <c:f>Sheet1!$B$2:$B$10</c:f>
              <c:numCache>
                <c:formatCode>General</c:formatCode>
                <c:ptCount val="9"/>
                <c:pt idx="0" formatCode="0%">
                  <c:v>0.01</c:v>
                </c:pt>
                <c:pt idx="2" formatCode="0%">
                  <c:v>0.01</c:v>
                </c:pt>
                <c:pt idx="4" formatCode="0%">
                  <c:v>0.1</c:v>
                </c:pt>
                <c:pt idx="6" formatCode="0%">
                  <c:v>0.39</c:v>
                </c:pt>
                <c:pt idx="8" formatCode="0%">
                  <c:v>0.48</c:v>
                </c:pt>
              </c:numCache>
            </c:numRef>
          </c:val>
          <c:extLst>
            <c:ext xmlns:c16="http://schemas.microsoft.com/office/drawing/2014/chart" uri="{C3380CC4-5D6E-409C-BE32-E72D297353CC}">
              <c16:uniqueId val="{00000000-014F-421C-B53A-0DB112C17723}"/>
            </c:ext>
          </c:extLst>
        </c:ser>
        <c:dLbls>
          <c:showLegendKey val="0"/>
          <c:showVal val="0"/>
          <c:showCatName val="0"/>
          <c:showSerName val="0"/>
          <c:showPercent val="0"/>
          <c:showBubbleSize val="0"/>
        </c:dLbls>
        <c:gapWidth val="0"/>
        <c:axId val="704295632"/>
        <c:axId val="361251951"/>
      </c:barChart>
      <c:catAx>
        <c:axId val="70429563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361251951"/>
        <c:crosses val="autoZero"/>
        <c:auto val="1"/>
        <c:lblAlgn val="ctr"/>
        <c:lblOffset val="100"/>
        <c:noMultiLvlLbl val="0"/>
      </c:catAx>
      <c:valAx>
        <c:axId val="361251951"/>
        <c:scaling>
          <c:orientation val="minMax"/>
          <c:max val="1"/>
        </c:scaling>
        <c:delete val="1"/>
        <c:axPos val="b"/>
        <c:numFmt formatCode="0%" sourceLinked="1"/>
        <c:majorTickMark val="out"/>
        <c:minorTickMark val="none"/>
        <c:tickLblPos val="nextTo"/>
        <c:crossAx val="7042956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2024</c:v>
                </c:pt>
              </c:strCache>
            </c:strRef>
          </c:tx>
          <c:spPr>
            <a:solidFill>
              <a:schemeClr val="accent3"/>
            </a:solidFill>
            <a:ln>
              <a:noFill/>
            </a:ln>
            <a:effectLst/>
          </c:spPr>
          <c:invertIfNegative val="0"/>
          <c:dPt>
            <c:idx val="1"/>
            <c:invertIfNegative val="0"/>
            <c:bubble3D val="0"/>
            <c:spPr>
              <a:solidFill>
                <a:schemeClr val="accent3"/>
              </a:solidFill>
              <a:ln>
                <a:noFill/>
              </a:ln>
              <a:effectLst/>
            </c:spPr>
            <c:extLst>
              <c:ext xmlns:c16="http://schemas.microsoft.com/office/drawing/2014/chart" uri="{C3380CC4-5D6E-409C-BE32-E72D297353CC}">
                <c16:uniqueId val="{00000001-0175-4A44-84A8-032AC1628083}"/>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3-0175-4A44-84A8-032AC1628083}"/>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5-0175-4A44-84A8-032AC1628083}"/>
              </c:ext>
            </c:extLst>
          </c:dPt>
          <c:dPt>
            <c:idx val="4"/>
            <c:invertIfNegative val="0"/>
            <c:bubble3D val="0"/>
            <c:spPr>
              <a:solidFill>
                <a:schemeClr val="accent3"/>
              </a:solidFill>
              <a:ln>
                <a:noFill/>
              </a:ln>
              <a:effectLst/>
            </c:spPr>
            <c:extLst>
              <c:ext xmlns:c16="http://schemas.microsoft.com/office/drawing/2014/chart" uri="{C3380CC4-5D6E-409C-BE32-E72D297353CC}">
                <c16:uniqueId val="{00000007-0175-4A44-84A8-032AC1628083}"/>
              </c:ext>
            </c:extLst>
          </c:dPt>
          <c:dPt>
            <c:idx val="6"/>
            <c:invertIfNegative val="0"/>
            <c:bubble3D val="0"/>
            <c:spPr>
              <a:solidFill>
                <a:schemeClr val="bg2"/>
              </a:solidFill>
              <a:ln>
                <a:noFill/>
              </a:ln>
              <a:effectLst/>
            </c:spPr>
            <c:extLst>
              <c:ext xmlns:c16="http://schemas.microsoft.com/office/drawing/2014/chart" uri="{C3380CC4-5D6E-409C-BE32-E72D297353CC}">
                <c16:uniqueId val="{00000009-0175-4A44-84A8-032AC1628083}"/>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External and lifestyle factors</c:v>
                </c:pt>
                <c:pt idx="1">
                  <c:v>Mental health problem</c:v>
                </c:pt>
                <c:pt idx="2">
                  <c:v>An EXISTING physical health problem that you already know you have</c:v>
                </c:pt>
                <c:pt idx="3">
                  <c:v>A NEW physical health problem</c:v>
                </c:pt>
                <c:pt idx="4">
                  <c:v>Medication or vaccination side effects</c:v>
                </c:pt>
                <c:pt idx="5">
                  <c:v>Cancer</c:v>
                </c:pt>
                <c:pt idx="6">
                  <c:v>Don't know/Prefer not to say</c:v>
                </c:pt>
              </c:strCache>
            </c:strRef>
          </c:cat>
          <c:val>
            <c:numRef>
              <c:f>Sheet1!$B$2:$B$8</c:f>
              <c:numCache>
                <c:formatCode>0%</c:formatCode>
                <c:ptCount val="7"/>
                <c:pt idx="0">
                  <c:v>0.43</c:v>
                </c:pt>
                <c:pt idx="1">
                  <c:v>0.32</c:v>
                </c:pt>
                <c:pt idx="2">
                  <c:v>0.28000000000000003</c:v>
                </c:pt>
                <c:pt idx="3">
                  <c:v>0.18</c:v>
                </c:pt>
                <c:pt idx="4">
                  <c:v>0.17</c:v>
                </c:pt>
                <c:pt idx="5">
                  <c:v>0.09</c:v>
                </c:pt>
                <c:pt idx="6">
                  <c:v>0.2</c:v>
                </c:pt>
              </c:numCache>
            </c:numRef>
          </c:val>
          <c:extLst>
            <c:ext xmlns:c16="http://schemas.microsoft.com/office/drawing/2014/chart" uri="{C3380CC4-5D6E-409C-BE32-E72D297353CC}">
              <c16:uniqueId val="{00000008-0175-4A44-84A8-032AC1628083}"/>
            </c:ext>
          </c:extLst>
        </c:ser>
        <c:dLbls>
          <c:showLegendKey val="0"/>
          <c:showVal val="0"/>
          <c:showCatName val="0"/>
          <c:showSerName val="0"/>
          <c:showPercent val="0"/>
          <c:showBubbleSize val="0"/>
        </c:dLbls>
        <c:gapWidth val="50"/>
        <c:overlap val="-27"/>
        <c:axId val="2112074144"/>
        <c:axId val="2112065024"/>
      </c:barChart>
      <c:catAx>
        <c:axId val="211207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2112065024"/>
        <c:crosses val="autoZero"/>
        <c:auto val="1"/>
        <c:lblAlgn val="ctr"/>
        <c:lblOffset val="100"/>
        <c:noMultiLvlLbl val="0"/>
      </c:catAx>
      <c:valAx>
        <c:axId val="2112065024"/>
        <c:scaling>
          <c:orientation val="minMax"/>
          <c:max val="0.70000000000000007"/>
        </c:scaling>
        <c:delete val="1"/>
        <c:axPos val="l"/>
        <c:numFmt formatCode="0%" sourceLinked="1"/>
        <c:majorTickMark val="out"/>
        <c:minorTickMark val="none"/>
        <c:tickLblPos val="nextTo"/>
        <c:crossAx val="211207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2024</c:v>
                </c:pt>
              </c:strCache>
            </c:strRef>
          </c:tx>
          <c:spPr>
            <a:solidFill>
              <a:schemeClr val="accent2"/>
            </a:solidFill>
            <a:ln>
              <a:noFill/>
            </a:ln>
            <a:effectLst/>
          </c:spPr>
          <c:invertIfNegative val="0"/>
          <c:dPt>
            <c:idx val="2"/>
            <c:invertIfNegative val="0"/>
            <c:bubble3D val="0"/>
            <c:spPr>
              <a:solidFill>
                <a:schemeClr val="accent2"/>
              </a:solidFill>
              <a:ln>
                <a:noFill/>
              </a:ln>
              <a:effectLst/>
            </c:spPr>
            <c:extLst>
              <c:ext xmlns:c16="http://schemas.microsoft.com/office/drawing/2014/chart" uri="{C3380CC4-5D6E-409C-BE32-E72D297353CC}">
                <c16:uniqueId val="{00000003-E14B-4004-B2CB-7ED0C2198349}"/>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5-E14B-4004-B2CB-7ED0C2198349}"/>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7-E14B-4004-B2CB-7ED0C2198349}"/>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7-B228-4002-BAF9-444D1BDD4A22}"/>
              </c:ext>
            </c:extLst>
          </c:dPt>
          <c:dPt>
            <c:idx val="6"/>
            <c:invertIfNegative val="0"/>
            <c:bubble3D val="0"/>
            <c:spPr>
              <a:solidFill>
                <a:schemeClr val="bg2"/>
              </a:solidFill>
              <a:ln>
                <a:noFill/>
              </a:ln>
              <a:effectLst/>
            </c:spPr>
            <c:extLst>
              <c:ext xmlns:c16="http://schemas.microsoft.com/office/drawing/2014/chart" uri="{C3380CC4-5D6E-409C-BE32-E72D297353CC}">
                <c16:uniqueId val="{00000009-E14B-4004-B2CB-7ED0C2198349}"/>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Cancer</c:v>
                </c:pt>
                <c:pt idx="1">
                  <c:v>External and lifestyle factors</c:v>
                </c:pt>
                <c:pt idx="2">
                  <c:v>An EXISTING physical health problem that you already know you have</c:v>
                </c:pt>
                <c:pt idx="3">
                  <c:v>A NEW physical health problem</c:v>
                </c:pt>
                <c:pt idx="4">
                  <c:v>Mental health problem</c:v>
                </c:pt>
                <c:pt idx="5">
                  <c:v>Medication or vaccination side effects</c:v>
                </c:pt>
                <c:pt idx="6">
                  <c:v>Don't know/Prefer not to say</c:v>
                </c:pt>
              </c:strCache>
            </c:strRef>
          </c:cat>
          <c:val>
            <c:numRef>
              <c:f>Sheet1!$B$2:$B$8</c:f>
              <c:numCache>
                <c:formatCode>0%</c:formatCode>
                <c:ptCount val="7"/>
                <c:pt idx="0">
                  <c:v>0.22</c:v>
                </c:pt>
                <c:pt idx="1">
                  <c:v>0.21</c:v>
                </c:pt>
                <c:pt idx="2">
                  <c:v>0.19</c:v>
                </c:pt>
                <c:pt idx="3">
                  <c:v>0.18</c:v>
                </c:pt>
                <c:pt idx="4">
                  <c:v>0.18</c:v>
                </c:pt>
                <c:pt idx="5">
                  <c:v>0.08</c:v>
                </c:pt>
                <c:pt idx="6">
                  <c:v>0.33</c:v>
                </c:pt>
              </c:numCache>
            </c:numRef>
          </c:val>
          <c:extLst>
            <c:ext xmlns:c16="http://schemas.microsoft.com/office/drawing/2014/chart" uri="{C3380CC4-5D6E-409C-BE32-E72D297353CC}">
              <c16:uniqueId val="{00000008-E14B-4004-B2CB-7ED0C2198349}"/>
            </c:ext>
          </c:extLst>
        </c:ser>
        <c:dLbls>
          <c:showLegendKey val="0"/>
          <c:showVal val="0"/>
          <c:showCatName val="0"/>
          <c:showSerName val="0"/>
          <c:showPercent val="0"/>
          <c:showBubbleSize val="0"/>
        </c:dLbls>
        <c:gapWidth val="50"/>
        <c:overlap val="-27"/>
        <c:axId val="2112074144"/>
        <c:axId val="2112065024"/>
      </c:barChart>
      <c:catAx>
        <c:axId val="211207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2112065024"/>
        <c:crosses val="autoZero"/>
        <c:auto val="1"/>
        <c:lblAlgn val="ctr"/>
        <c:lblOffset val="100"/>
        <c:noMultiLvlLbl val="0"/>
      </c:catAx>
      <c:valAx>
        <c:axId val="2112065024"/>
        <c:scaling>
          <c:orientation val="minMax"/>
          <c:max val="0.70000000000000007"/>
        </c:scaling>
        <c:delete val="1"/>
        <c:axPos val="l"/>
        <c:numFmt formatCode="0%" sourceLinked="1"/>
        <c:majorTickMark val="out"/>
        <c:minorTickMark val="none"/>
        <c:tickLblPos val="nextTo"/>
        <c:crossAx val="211207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2024</c:v>
                </c:pt>
              </c:strCache>
            </c:strRef>
          </c:tx>
          <c:spPr>
            <a:solidFill>
              <a:schemeClr val="accent1">
                <a:lumMod val="20000"/>
                <a:lumOff val="80000"/>
              </a:schemeClr>
            </a:solidFill>
            <a:ln>
              <a:noFill/>
            </a:ln>
            <a:effectLst/>
          </c:spPr>
          <c:invertIfNegative val="0"/>
          <c:dPt>
            <c:idx val="0"/>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01-26D1-4C81-8B01-F26024C626DB}"/>
              </c:ext>
            </c:extLst>
          </c:dPt>
          <c:dPt>
            <c:idx val="2"/>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01-5F5C-40B8-BAAF-8C495B48518C}"/>
              </c:ext>
            </c:extLst>
          </c:dPt>
          <c:dPt>
            <c:idx val="3"/>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03-5F5C-40B8-BAAF-8C495B48518C}"/>
              </c:ext>
            </c:extLst>
          </c:dPt>
          <c:dPt>
            <c:idx val="4"/>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05-5F5C-40B8-BAAF-8C495B48518C}"/>
              </c:ext>
            </c:extLst>
          </c:dPt>
          <c:dPt>
            <c:idx val="6"/>
            <c:invertIfNegative val="0"/>
            <c:bubble3D val="0"/>
            <c:spPr>
              <a:solidFill>
                <a:schemeClr val="bg2"/>
              </a:solidFill>
              <a:ln>
                <a:noFill/>
              </a:ln>
              <a:effectLst/>
            </c:spPr>
            <c:extLst>
              <c:ext xmlns:c16="http://schemas.microsoft.com/office/drawing/2014/chart" uri="{C3380CC4-5D6E-409C-BE32-E72D297353CC}">
                <c16:uniqueId val="{00000009-5F5C-40B8-BAAF-8C495B48518C}"/>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An EXISTING physical health problem that you already know you have</c:v>
                </c:pt>
                <c:pt idx="1">
                  <c:v>External and lifestyle factors</c:v>
                </c:pt>
                <c:pt idx="2">
                  <c:v>A NEW physical health problem</c:v>
                </c:pt>
                <c:pt idx="3">
                  <c:v>Medication or vaccination side effects</c:v>
                </c:pt>
                <c:pt idx="4">
                  <c:v>Mental health problem</c:v>
                </c:pt>
                <c:pt idx="5">
                  <c:v>Cancer</c:v>
                </c:pt>
                <c:pt idx="6">
                  <c:v>Don't know/Prefer not to say</c:v>
                </c:pt>
              </c:strCache>
            </c:strRef>
          </c:cat>
          <c:val>
            <c:numRef>
              <c:f>Sheet1!$B$2:$B$8</c:f>
              <c:numCache>
                <c:formatCode>0%</c:formatCode>
                <c:ptCount val="7"/>
                <c:pt idx="0">
                  <c:v>0.33</c:v>
                </c:pt>
                <c:pt idx="1">
                  <c:v>0.28000000000000003</c:v>
                </c:pt>
                <c:pt idx="2">
                  <c:v>0.23</c:v>
                </c:pt>
                <c:pt idx="3">
                  <c:v>0.13</c:v>
                </c:pt>
                <c:pt idx="4">
                  <c:v>0.09</c:v>
                </c:pt>
                <c:pt idx="5">
                  <c:v>7.0000000000000007E-2</c:v>
                </c:pt>
                <c:pt idx="6">
                  <c:v>0.28000000000000003</c:v>
                </c:pt>
              </c:numCache>
            </c:numRef>
          </c:val>
          <c:extLst>
            <c:ext xmlns:c16="http://schemas.microsoft.com/office/drawing/2014/chart" uri="{C3380CC4-5D6E-409C-BE32-E72D297353CC}">
              <c16:uniqueId val="{0000000A-5F5C-40B8-BAAF-8C495B48518C}"/>
            </c:ext>
          </c:extLst>
        </c:ser>
        <c:dLbls>
          <c:showLegendKey val="0"/>
          <c:showVal val="0"/>
          <c:showCatName val="0"/>
          <c:showSerName val="0"/>
          <c:showPercent val="0"/>
          <c:showBubbleSize val="0"/>
        </c:dLbls>
        <c:gapWidth val="50"/>
        <c:overlap val="-27"/>
        <c:axId val="2112074144"/>
        <c:axId val="2112065024"/>
      </c:barChart>
      <c:catAx>
        <c:axId val="211207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2112065024"/>
        <c:crosses val="autoZero"/>
        <c:auto val="1"/>
        <c:lblAlgn val="ctr"/>
        <c:lblOffset val="100"/>
        <c:noMultiLvlLbl val="0"/>
      </c:catAx>
      <c:valAx>
        <c:axId val="2112065024"/>
        <c:scaling>
          <c:orientation val="minMax"/>
          <c:max val="0.70000000000000007"/>
        </c:scaling>
        <c:delete val="1"/>
        <c:axPos val="l"/>
        <c:numFmt formatCode="0%" sourceLinked="1"/>
        <c:majorTickMark val="out"/>
        <c:minorTickMark val="none"/>
        <c:tickLblPos val="nextTo"/>
        <c:crossAx val="211207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2024</c:v>
                </c:pt>
              </c:strCache>
            </c:strRef>
          </c:tx>
          <c:spPr>
            <a:solidFill>
              <a:schemeClr val="accent2">
                <a:lumMod val="20000"/>
                <a:lumOff val="80000"/>
              </a:schemeClr>
            </a:solidFill>
            <a:ln>
              <a:noFill/>
            </a:ln>
            <a:effectLst/>
          </c:spPr>
          <c:invertIfNegative val="0"/>
          <c:dPt>
            <c:idx val="1"/>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1-BDA9-4D2A-81FB-8B3A0A7F0BA4}"/>
              </c:ext>
            </c:extLst>
          </c:dPt>
          <c:dPt>
            <c:idx val="2"/>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3-2817-483D-9BE5-AB473D7E9DFC}"/>
              </c:ext>
            </c:extLst>
          </c:dPt>
          <c:dPt>
            <c:idx val="3"/>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5-2817-483D-9BE5-AB473D7E9DFC}"/>
              </c:ext>
            </c:extLst>
          </c:dPt>
          <c:dPt>
            <c:idx val="4"/>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7-2817-483D-9BE5-AB473D7E9DFC}"/>
              </c:ext>
            </c:extLst>
          </c:dPt>
          <c:dPt>
            <c:idx val="6"/>
            <c:invertIfNegative val="0"/>
            <c:bubble3D val="0"/>
            <c:spPr>
              <a:solidFill>
                <a:schemeClr val="bg2"/>
              </a:solidFill>
              <a:ln>
                <a:noFill/>
              </a:ln>
              <a:effectLst/>
            </c:spPr>
            <c:extLst>
              <c:ext xmlns:c16="http://schemas.microsoft.com/office/drawing/2014/chart" uri="{C3380CC4-5D6E-409C-BE32-E72D297353CC}">
                <c16:uniqueId val="{00000009-2817-483D-9BE5-AB473D7E9DFC}"/>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External and lifestyle factors</c:v>
                </c:pt>
                <c:pt idx="1">
                  <c:v>Mental health problem</c:v>
                </c:pt>
                <c:pt idx="2">
                  <c:v>An EXISTING physical health problem that you already know you have</c:v>
                </c:pt>
                <c:pt idx="3">
                  <c:v>A NEW physical health problem</c:v>
                </c:pt>
                <c:pt idx="4">
                  <c:v>Medication or vaccination side effects</c:v>
                </c:pt>
                <c:pt idx="5">
                  <c:v>Cancer</c:v>
                </c:pt>
                <c:pt idx="6">
                  <c:v>Don't know/Prefer not to say</c:v>
                </c:pt>
              </c:strCache>
            </c:strRef>
          </c:cat>
          <c:val>
            <c:numRef>
              <c:f>Sheet1!$B$2:$B$8</c:f>
              <c:numCache>
                <c:formatCode>0%</c:formatCode>
                <c:ptCount val="7"/>
                <c:pt idx="0">
                  <c:v>0.3</c:v>
                </c:pt>
                <c:pt idx="1">
                  <c:v>0.24</c:v>
                </c:pt>
                <c:pt idx="2">
                  <c:v>0.24</c:v>
                </c:pt>
                <c:pt idx="3">
                  <c:v>0.19</c:v>
                </c:pt>
                <c:pt idx="4">
                  <c:v>0.13</c:v>
                </c:pt>
                <c:pt idx="5">
                  <c:v>0.09</c:v>
                </c:pt>
                <c:pt idx="6">
                  <c:v>0.23</c:v>
                </c:pt>
              </c:numCache>
            </c:numRef>
          </c:val>
          <c:extLst>
            <c:ext xmlns:c16="http://schemas.microsoft.com/office/drawing/2014/chart" uri="{C3380CC4-5D6E-409C-BE32-E72D297353CC}">
              <c16:uniqueId val="{0000000A-2817-483D-9BE5-AB473D7E9DFC}"/>
            </c:ext>
          </c:extLst>
        </c:ser>
        <c:dLbls>
          <c:showLegendKey val="0"/>
          <c:showVal val="0"/>
          <c:showCatName val="0"/>
          <c:showSerName val="0"/>
          <c:showPercent val="0"/>
          <c:showBubbleSize val="0"/>
        </c:dLbls>
        <c:gapWidth val="50"/>
        <c:overlap val="-27"/>
        <c:axId val="2112074144"/>
        <c:axId val="2112065024"/>
      </c:barChart>
      <c:catAx>
        <c:axId val="211207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2112065024"/>
        <c:crosses val="autoZero"/>
        <c:auto val="1"/>
        <c:lblAlgn val="ctr"/>
        <c:lblOffset val="100"/>
        <c:noMultiLvlLbl val="0"/>
      </c:catAx>
      <c:valAx>
        <c:axId val="2112065024"/>
        <c:scaling>
          <c:orientation val="minMax"/>
          <c:max val="0.70000000000000007"/>
        </c:scaling>
        <c:delete val="1"/>
        <c:axPos val="l"/>
        <c:numFmt formatCode="0%" sourceLinked="1"/>
        <c:majorTickMark val="out"/>
        <c:minorTickMark val="none"/>
        <c:tickLblPos val="nextTo"/>
        <c:crossAx val="211207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159534534923493E-2"/>
          <c:y val="0.11609054961008447"/>
          <c:w val="0.97368093093015307"/>
          <c:h val="0.67638319765857824"/>
        </c:manualLayout>
      </c:layout>
      <c:barChart>
        <c:barDir val="col"/>
        <c:grouping val="clustered"/>
        <c:varyColors val="0"/>
        <c:ser>
          <c:idx val="0"/>
          <c:order val="0"/>
          <c:tx>
            <c:strRef>
              <c:f>Sheet1!$B$8</c:f>
              <c:strCache>
                <c:ptCount val="1"/>
                <c:pt idx="0">
                  <c:v>Any potential cancer symptom</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Sheet1!$A$9:$A$14</c:f>
              <c:strCache>
                <c:ptCount val="6"/>
                <c:pt idx="0">
                  <c:v>Extremely</c:v>
                </c:pt>
                <c:pt idx="1">
                  <c:v>Quite a bit</c:v>
                </c:pt>
                <c:pt idx="2">
                  <c:v>Moderately</c:v>
                </c:pt>
                <c:pt idx="3">
                  <c:v>A little bit</c:v>
                </c:pt>
                <c:pt idx="4">
                  <c:v>Not at all</c:v>
                </c:pt>
                <c:pt idx="5">
                  <c:v>DK/Prefer not to say</c:v>
                </c:pt>
              </c:strCache>
            </c:strRef>
          </c:cat>
          <c:val>
            <c:numRef>
              <c:f>Sheet1!$B$9:$B$14</c:f>
              <c:numCache>
                <c:formatCode>0%</c:formatCode>
                <c:ptCount val="6"/>
                <c:pt idx="0">
                  <c:v>0.13</c:v>
                </c:pt>
                <c:pt idx="1">
                  <c:v>0.24</c:v>
                </c:pt>
                <c:pt idx="2">
                  <c:v>0.38</c:v>
                </c:pt>
                <c:pt idx="3">
                  <c:v>0.52</c:v>
                </c:pt>
                <c:pt idx="4">
                  <c:v>0.18</c:v>
                </c:pt>
                <c:pt idx="5">
                  <c:v>0.01</c:v>
                </c:pt>
              </c:numCache>
            </c:numRef>
          </c:val>
          <c:extLst>
            <c:ext xmlns:c16="http://schemas.microsoft.com/office/drawing/2014/chart" uri="{C3380CC4-5D6E-409C-BE32-E72D297353CC}">
              <c16:uniqueId val="{00000000-C2E6-41E5-B9DE-AB1D1AF76019}"/>
            </c:ext>
          </c:extLst>
        </c:ser>
        <c:ser>
          <c:idx val="1"/>
          <c:order val="1"/>
          <c:tx>
            <c:strRef>
              <c:f>Sheet1!$C$8</c:f>
              <c:strCache>
                <c:ptCount val="1"/>
                <c:pt idx="0">
                  <c:v>Non-specific cancer symptom</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Sheet1!$A$9:$A$14</c:f>
              <c:strCache>
                <c:ptCount val="6"/>
                <c:pt idx="0">
                  <c:v>Extremely</c:v>
                </c:pt>
                <c:pt idx="1">
                  <c:v>Quite a bit</c:v>
                </c:pt>
                <c:pt idx="2">
                  <c:v>Moderately</c:v>
                </c:pt>
                <c:pt idx="3">
                  <c:v>A little bit</c:v>
                </c:pt>
                <c:pt idx="4">
                  <c:v>Not at all</c:v>
                </c:pt>
                <c:pt idx="5">
                  <c:v>DK/Prefer not to say</c:v>
                </c:pt>
              </c:strCache>
            </c:strRef>
          </c:cat>
          <c:val>
            <c:numRef>
              <c:f>Sheet1!$C$9:$C$14</c:f>
              <c:numCache>
                <c:formatCode>0%</c:formatCode>
                <c:ptCount val="6"/>
                <c:pt idx="0">
                  <c:v>0.1</c:v>
                </c:pt>
                <c:pt idx="1">
                  <c:v>0.2</c:v>
                </c:pt>
                <c:pt idx="2">
                  <c:v>0.34</c:v>
                </c:pt>
                <c:pt idx="3">
                  <c:v>0.47</c:v>
                </c:pt>
                <c:pt idx="4">
                  <c:v>0.19</c:v>
                </c:pt>
                <c:pt idx="5">
                  <c:v>0.01</c:v>
                </c:pt>
              </c:numCache>
            </c:numRef>
          </c:val>
          <c:extLst>
            <c:ext xmlns:c16="http://schemas.microsoft.com/office/drawing/2014/chart" uri="{C3380CC4-5D6E-409C-BE32-E72D297353CC}">
              <c16:uniqueId val="{00000001-C2E6-41E5-B9DE-AB1D1AF76019}"/>
            </c:ext>
          </c:extLst>
        </c:ser>
        <c:ser>
          <c:idx val="2"/>
          <c:order val="2"/>
          <c:tx>
            <c:strRef>
              <c:f>Sheet1!$D$8</c:f>
              <c:strCache>
                <c:ptCount val="1"/>
                <c:pt idx="0">
                  <c:v>Red-flag cancer symptom</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Sheet1!$A$9:$A$14</c:f>
              <c:strCache>
                <c:ptCount val="6"/>
                <c:pt idx="0">
                  <c:v>Extremely</c:v>
                </c:pt>
                <c:pt idx="1">
                  <c:v>Quite a bit</c:v>
                </c:pt>
                <c:pt idx="2">
                  <c:v>Moderately</c:v>
                </c:pt>
                <c:pt idx="3">
                  <c:v>A little bit</c:v>
                </c:pt>
                <c:pt idx="4">
                  <c:v>Not at all</c:v>
                </c:pt>
                <c:pt idx="5">
                  <c:v>DK/Prefer not to say</c:v>
                </c:pt>
              </c:strCache>
            </c:strRef>
          </c:cat>
          <c:val>
            <c:numRef>
              <c:f>Sheet1!$D$9:$D$14</c:f>
              <c:numCache>
                <c:formatCode>0%</c:formatCode>
                <c:ptCount val="6"/>
                <c:pt idx="0">
                  <c:v>0.15</c:v>
                </c:pt>
                <c:pt idx="1">
                  <c:v>0.23</c:v>
                </c:pt>
                <c:pt idx="2">
                  <c:v>0.28000000000000003</c:v>
                </c:pt>
                <c:pt idx="3">
                  <c:v>0.36</c:v>
                </c:pt>
                <c:pt idx="4">
                  <c:v>0.13</c:v>
                </c:pt>
                <c:pt idx="5">
                  <c:v>0.02</c:v>
                </c:pt>
              </c:numCache>
            </c:numRef>
          </c:val>
          <c:extLst>
            <c:ext xmlns:c16="http://schemas.microsoft.com/office/drawing/2014/chart" uri="{C3380CC4-5D6E-409C-BE32-E72D297353CC}">
              <c16:uniqueId val="{00000002-C2E6-41E5-B9DE-AB1D1AF76019}"/>
            </c:ext>
          </c:extLst>
        </c:ser>
        <c:ser>
          <c:idx val="3"/>
          <c:order val="3"/>
          <c:tx>
            <c:strRef>
              <c:f>Sheet1!$E$8</c:f>
              <c:strCache>
                <c:ptCount val="1"/>
                <c:pt idx="0">
                  <c:v>Lung-specific cancer symptom</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Sheet1!$A$9:$A$14</c:f>
              <c:strCache>
                <c:ptCount val="6"/>
                <c:pt idx="0">
                  <c:v>Extremely</c:v>
                </c:pt>
                <c:pt idx="1">
                  <c:v>Quite a bit</c:v>
                </c:pt>
                <c:pt idx="2">
                  <c:v>Moderately</c:v>
                </c:pt>
                <c:pt idx="3">
                  <c:v>A little bit</c:v>
                </c:pt>
                <c:pt idx="4">
                  <c:v>Not at all</c:v>
                </c:pt>
                <c:pt idx="5">
                  <c:v>DK/Prefer not to say</c:v>
                </c:pt>
              </c:strCache>
            </c:strRef>
          </c:cat>
          <c:val>
            <c:numRef>
              <c:f>Sheet1!$E$9:$E$14</c:f>
              <c:numCache>
                <c:formatCode>0%</c:formatCode>
                <c:ptCount val="6"/>
                <c:pt idx="0">
                  <c:v>0.08</c:v>
                </c:pt>
                <c:pt idx="1">
                  <c:v>0.14000000000000001</c:v>
                </c:pt>
                <c:pt idx="2">
                  <c:v>0.23</c:v>
                </c:pt>
                <c:pt idx="3">
                  <c:v>0.44</c:v>
                </c:pt>
                <c:pt idx="4">
                  <c:v>0.16</c:v>
                </c:pt>
                <c:pt idx="5">
                  <c:v>0.04</c:v>
                </c:pt>
              </c:numCache>
            </c:numRef>
          </c:val>
          <c:extLst>
            <c:ext xmlns:c16="http://schemas.microsoft.com/office/drawing/2014/chart" uri="{C3380CC4-5D6E-409C-BE32-E72D297353CC}">
              <c16:uniqueId val="{00000003-C2E6-41E5-B9DE-AB1D1AF76019}"/>
            </c:ext>
          </c:extLst>
        </c:ser>
        <c:ser>
          <c:idx val="4"/>
          <c:order val="4"/>
          <c:tx>
            <c:strRef>
              <c:f>Sheet1!$F$8</c:f>
              <c:strCache>
                <c:ptCount val="1"/>
                <c:pt idx="0">
                  <c:v>Oral cancer symptom</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Sheet1!$A$9:$A$14</c:f>
              <c:strCache>
                <c:ptCount val="6"/>
                <c:pt idx="0">
                  <c:v>Extremely</c:v>
                </c:pt>
                <c:pt idx="1">
                  <c:v>Quite a bit</c:v>
                </c:pt>
                <c:pt idx="2">
                  <c:v>Moderately</c:v>
                </c:pt>
                <c:pt idx="3">
                  <c:v>A little bit</c:v>
                </c:pt>
                <c:pt idx="4">
                  <c:v>Not at all</c:v>
                </c:pt>
                <c:pt idx="5">
                  <c:v>DK/Prefer not to say</c:v>
                </c:pt>
              </c:strCache>
            </c:strRef>
          </c:cat>
          <c:val>
            <c:numRef>
              <c:f>Sheet1!$F$9:$F$14</c:f>
              <c:numCache>
                <c:formatCode>0%</c:formatCode>
                <c:ptCount val="6"/>
                <c:pt idx="0">
                  <c:v>0.11</c:v>
                </c:pt>
                <c:pt idx="1">
                  <c:v>0.22</c:v>
                </c:pt>
                <c:pt idx="2">
                  <c:v>0.27</c:v>
                </c:pt>
                <c:pt idx="3">
                  <c:v>0.34</c:v>
                </c:pt>
                <c:pt idx="4">
                  <c:v>0.11</c:v>
                </c:pt>
                <c:pt idx="5">
                  <c:v>0.01</c:v>
                </c:pt>
              </c:numCache>
            </c:numRef>
          </c:val>
          <c:extLst>
            <c:ext xmlns:c16="http://schemas.microsoft.com/office/drawing/2014/chart" uri="{C3380CC4-5D6E-409C-BE32-E72D297353CC}">
              <c16:uniqueId val="{00000004-C2E6-41E5-B9DE-AB1D1AF76019}"/>
            </c:ext>
          </c:extLst>
        </c:ser>
        <c:dLbls>
          <c:dLblPos val="ctr"/>
          <c:showLegendKey val="0"/>
          <c:showVal val="1"/>
          <c:showCatName val="0"/>
          <c:showSerName val="0"/>
          <c:showPercent val="0"/>
          <c:showBubbleSize val="0"/>
        </c:dLbls>
        <c:gapWidth val="150"/>
        <c:axId val="634683423"/>
        <c:axId val="639381647"/>
      </c:barChart>
      <c:catAx>
        <c:axId val="6346834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639381647"/>
        <c:crosses val="autoZero"/>
        <c:auto val="1"/>
        <c:lblAlgn val="ctr"/>
        <c:lblOffset val="100"/>
        <c:noMultiLvlLbl val="0"/>
      </c:catAx>
      <c:valAx>
        <c:axId val="639381647"/>
        <c:scaling>
          <c:orientation val="minMax"/>
        </c:scaling>
        <c:delete val="1"/>
        <c:axPos val="l"/>
        <c:numFmt formatCode="0%" sourceLinked="1"/>
        <c:majorTickMark val="none"/>
        <c:minorTickMark val="none"/>
        <c:tickLblPos val="nextTo"/>
        <c:crossAx val="634683423"/>
        <c:crosses val="autoZero"/>
        <c:crossBetween val="between"/>
      </c:valAx>
      <c:spPr>
        <a:noFill/>
        <a:ln>
          <a:noFill/>
        </a:ln>
        <a:effectLst/>
      </c:spPr>
    </c:plotArea>
    <c:legend>
      <c:legendPos val="b"/>
      <c:layout>
        <c:manualLayout>
          <c:xMode val="edge"/>
          <c:yMode val="edge"/>
          <c:x val="1.848542517966249E-2"/>
          <c:y val="0.86507008392665796"/>
          <c:w val="0.96183282831931827"/>
          <c:h val="0.1160905496100844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All</c:v>
                </c:pt>
                <c:pt idx="2">
                  <c:v>Male </c:v>
                </c:pt>
                <c:pt idx="3">
                  <c:v>Female </c:v>
                </c:pt>
                <c:pt idx="5">
                  <c:v>18-29</c:v>
                </c:pt>
                <c:pt idx="6">
                  <c:v>30-49</c:v>
                </c:pt>
                <c:pt idx="7">
                  <c:v>50+</c:v>
                </c:pt>
                <c:pt idx="9">
                  <c:v>ABC1</c:v>
                </c:pt>
                <c:pt idx="10">
                  <c:v>C2DE</c:v>
                </c:pt>
                <c:pt idx="12">
                  <c:v>C2DE 50+</c:v>
                </c:pt>
                <c:pt idx="13">
                  <c:v>Not C2DE 50+</c:v>
                </c:pt>
                <c:pt idx="15">
                  <c:v>Living 
without a disability</c:v>
                </c:pt>
                <c:pt idx="16">
                  <c:v>Living 
with a disability </c:v>
                </c:pt>
                <c:pt idx="18">
                  <c:v>Urban</c:v>
                </c:pt>
                <c:pt idx="19">
                  <c:v>Town</c:v>
                </c:pt>
                <c:pt idx="20">
                  <c:v>Rural</c:v>
                </c:pt>
              </c:strCache>
            </c:strRef>
          </c:cat>
          <c:val>
            <c:numRef>
              <c:f>Sheet1!$B$2:$B$22</c:f>
              <c:numCache>
                <c:formatCode>General</c:formatCode>
                <c:ptCount val="21"/>
                <c:pt idx="0" formatCode="0%">
                  <c:v>0.32</c:v>
                </c:pt>
                <c:pt idx="2" formatCode="0%">
                  <c:v>0.27</c:v>
                </c:pt>
                <c:pt idx="3" formatCode="0%">
                  <c:v>0.36</c:v>
                </c:pt>
                <c:pt idx="5" formatCode="0%">
                  <c:v>0.34</c:v>
                </c:pt>
                <c:pt idx="6" formatCode="0%">
                  <c:v>0.34</c:v>
                </c:pt>
                <c:pt idx="7" formatCode="0%">
                  <c:v>0.3</c:v>
                </c:pt>
                <c:pt idx="9" formatCode="0%">
                  <c:v>0.31</c:v>
                </c:pt>
                <c:pt idx="10" formatCode="0%">
                  <c:v>0.32</c:v>
                </c:pt>
                <c:pt idx="12" formatCode="0%">
                  <c:v>0.27</c:v>
                </c:pt>
                <c:pt idx="13" formatCode="0%">
                  <c:v>0.34</c:v>
                </c:pt>
                <c:pt idx="15" formatCode="0%">
                  <c:v>0.27</c:v>
                </c:pt>
                <c:pt idx="16" formatCode="0%">
                  <c:v>0.38</c:v>
                </c:pt>
                <c:pt idx="18" formatCode="0%">
                  <c:v>0.38</c:v>
                </c:pt>
                <c:pt idx="19" formatCode="0%">
                  <c:v>0.34</c:v>
                </c:pt>
                <c:pt idx="20" formatCode="0%">
                  <c:v>0.28000000000000003</c:v>
                </c:pt>
              </c:numCache>
            </c:numRef>
          </c:val>
          <c:extLst>
            <c:ext xmlns:c16="http://schemas.microsoft.com/office/drawing/2014/chart" uri="{C3380CC4-5D6E-409C-BE32-E72D297353CC}">
              <c16:uniqueId val="{00000000-F57B-40B0-8250-D4EE674AEF53}"/>
            </c:ext>
          </c:extLst>
        </c:ser>
        <c:dLbls>
          <c:dLblPos val="outEnd"/>
          <c:showLegendKey val="0"/>
          <c:showVal val="1"/>
          <c:showCatName val="0"/>
          <c:showSerName val="0"/>
          <c:showPercent val="0"/>
          <c:showBubbleSize val="0"/>
        </c:dLbls>
        <c:gapWidth val="2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1"/>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081670309381089"/>
          <c:y val="2.9576440808798156E-2"/>
          <c:w val="0.65670598404600944"/>
          <c:h val="0.892000260831604"/>
        </c:manualLayout>
      </c:layout>
      <c:barChart>
        <c:barDir val="bar"/>
        <c:grouping val="clustered"/>
        <c:varyColors val="0"/>
        <c:ser>
          <c:idx val="0"/>
          <c:order val="0"/>
          <c:tx>
            <c:strRef>
              <c:f>Sheet1!$B$1</c:f>
              <c:strCache>
                <c:ptCount val="1"/>
                <c:pt idx="0">
                  <c:v>Oral cancer symptom</c:v>
                </c:pt>
              </c:strCache>
            </c:strRef>
          </c:tx>
          <c:spPr>
            <a:solidFill>
              <a:schemeClr val="accent5">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Other/DK/Prefer not to say</c:v>
                </c:pt>
                <c:pt idx="1">
                  <c:v>Visited a mobile unit </c:v>
                </c:pt>
                <c:pt idx="2">
                  <c:v>Called 999</c:v>
                </c:pt>
                <c:pt idx="3">
                  <c:v>Called NHS24</c:v>
                </c:pt>
                <c:pt idx="4">
                  <c:v>Went to a walk-in service </c:v>
                </c:pt>
                <c:pt idx="5">
                  <c:v>Went for private healthcare</c:v>
                </c:pt>
                <c:pt idx="6">
                  <c:v>Went to A&amp;E</c:v>
                </c:pt>
                <c:pt idx="7">
                  <c:v>Spoke to my community pharmacist</c:v>
                </c:pt>
                <c:pt idx="9">
                  <c:v>Did not contact a healthcare professional</c:v>
                </c:pt>
                <c:pt idx="10">
                  <c:v>Tried to contact GP, 
but unable to discuss symptom with anyone</c:v>
                </c:pt>
                <c:pt idx="11">
                  <c:v>Successfully contacted GP and discussed symptom</c:v>
                </c:pt>
              </c:strCache>
            </c:strRef>
          </c:cat>
          <c:val>
            <c:numRef>
              <c:f>Sheet1!$B$2:$B$13</c:f>
              <c:numCache>
                <c:formatCode>0%</c:formatCode>
                <c:ptCount val="12"/>
                <c:pt idx="0">
                  <c:v>0.04</c:v>
                </c:pt>
                <c:pt idx="1">
                  <c:v>0</c:v>
                </c:pt>
                <c:pt idx="2">
                  <c:v>0.02</c:v>
                </c:pt>
                <c:pt idx="3">
                  <c:v>0.01</c:v>
                </c:pt>
                <c:pt idx="4">
                  <c:v>0.02</c:v>
                </c:pt>
                <c:pt idx="5">
                  <c:v>0.06</c:v>
                </c:pt>
                <c:pt idx="6">
                  <c:v>7.0000000000000007E-2</c:v>
                </c:pt>
                <c:pt idx="7">
                  <c:v>0.05</c:v>
                </c:pt>
                <c:pt idx="9">
                  <c:v>0.27</c:v>
                </c:pt>
                <c:pt idx="10">
                  <c:v>0.09</c:v>
                </c:pt>
                <c:pt idx="11">
                  <c:v>0.52</c:v>
                </c:pt>
              </c:numCache>
            </c:numRef>
          </c:val>
          <c:extLst>
            <c:ext xmlns:c16="http://schemas.microsoft.com/office/drawing/2014/chart" uri="{C3380CC4-5D6E-409C-BE32-E72D297353CC}">
              <c16:uniqueId val="{00000000-1AE7-4465-BE3F-DCCF26C0FAC5}"/>
            </c:ext>
          </c:extLst>
        </c:ser>
        <c:ser>
          <c:idx val="1"/>
          <c:order val="1"/>
          <c:tx>
            <c:strRef>
              <c:f>Sheet1!$C$1</c:f>
              <c:strCache>
                <c:ptCount val="1"/>
                <c:pt idx="0">
                  <c:v>Lung-specific cancer symptom</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Other/DK/Prefer not to say</c:v>
                </c:pt>
                <c:pt idx="1">
                  <c:v>Visited a mobile unit </c:v>
                </c:pt>
                <c:pt idx="2">
                  <c:v>Called 999</c:v>
                </c:pt>
                <c:pt idx="3">
                  <c:v>Called NHS24</c:v>
                </c:pt>
                <c:pt idx="4">
                  <c:v>Went to a walk-in service </c:v>
                </c:pt>
                <c:pt idx="5">
                  <c:v>Went for private healthcare</c:v>
                </c:pt>
                <c:pt idx="6">
                  <c:v>Went to A&amp;E</c:v>
                </c:pt>
                <c:pt idx="7">
                  <c:v>Spoke to my community pharmacist</c:v>
                </c:pt>
                <c:pt idx="9">
                  <c:v>Did not contact a healthcare professional</c:v>
                </c:pt>
                <c:pt idx="10">
                  <c:v>Tried to contact GP, 
but unable to discuss symptom with anyone</c:v>
                </c:pt>
                <c:pt idx="11">
                  <c:v>Successfully contacted GP and discussed symptom</c:v>
                </c:pt>
              </c:strCache>
            </c:strRef>
          </c:cat>
          <c:val>
            <c:numRef>
              <c:f>Sheet1!$C$2:$C$13</c:f>
              <c:numCache>
                <c:formatCode>0%</c:formatCode>
                <c:ptCount val="12"/>
                <c:pt idx="0">
                  <c:v>7.0000000000000007E-2</c:v>
                </c:pt>
                <c:pt idx="1">
                  <c:v>0.01</c:v>
                </c:pt>
                <c:pt idx="2">
                  <c:v>0.01</c:v>
                </c:pt>
                <c:pt idx="3">
                  <c:v>0.02</c:v>
                </c:pt>
                <c:pt idx="4">
                  <c:v>0.01</c:v>
                </c:pt>
                <c:pt idx="5">
                  <c:v>0.02</c:v>
                </c:pt>
                <c:pt idx="6">
                  <c:v>0.1</c:v>
                </c:pt>
                <c:pt idx="7">
                  <c:v>0.05</c:v>
                </c:pt>
                <c:pt idx="9">
                  <c:v>0.36</c:v>
                </c:pt>
                <c:pt idx="10">
                  <c:v>0.09</c:v>
                </c:pt>
                <c:pt idx="11">
                  <c:v>0.44</c:v>
                </c:pt>
              </c:numCache>
            </c:numRef>
          </c:val>
          <c:extLst>
            <c:ext xmlns:c16="http://schemas.microsoft.com/office/drawing/2014/chart" uri="{C3380CC4-5D6E-409C-BE32-E72D297353CC}">
              <c16:uniqueId val="{00000001-1AE7-4465-BE3F-DCCF26C0FAC5}"/>
            </c:ext>
          </c:extLst>
        </c:ser>
        <c:ser>
          <c:idx val="2"/>
          <c:order val="2"/>
          <c:tx>
            <c:strRef>
              <c:f>Sheet1!$D$1</c:f>
              <c:strCache>
                <c:ptCount val="1"/>
                <c:pt idx="0">
                  <c:v>Red-flag cancer symptom</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Other/DK/Prefer not to say</c:v>
                </c:pt>
                <c:pt idx="1">
                  <c:v>Visited a mobile unit </c:v>
                </c:pt>
                <c:pt idx="2">
                  <c:v>Called 999</c:v>
                </c:pt>
                <c:pt idx="3">
                  <c:v>Called NHS24</c:v>
                </c:pt>
                <c:pt idx="4">
                  <c:v>Went to a walk-in service </c:v>
                </c:pt>
                <c:pt idx="5">
                  <c:v>Went for private healthcare</c:v>
                </c:pt>
                <c:pt idx="6">
                  <c:v>Went to A&amp;E</c:v>
                </c:pt>
                <c:pt idx="7">
                  <c:v>Spoke to my community pharmacist</c:v>
                </c:pt>
                <c:pt idx="9">
                  <c:v>Did not contact a healthcare professional</c:v>
                </c:pt>
                <c:pt idx="10">
                  <c:v>Tried to contact GP, 
but unable to discuss symptom with anyone</c:v>
                </c:pt>
                <c:pt idx="11">
                  <c:v>Successfully contacted GP and discussed symptom</c:v>
                </c:pt>
              </c:strCache>
            </c:strRef>
          </c:cat>
          <c:val>
            <c:numRef>
              <c:f>Sheet1!$D$2:$D$13</c:f>
              <c:numCache>
                <c:formatCode>0%</c:formatCode>
                <c:ptCount val="12"/>
                <c:pt idx="0">
                  <c:v>0.1</c:v>
                </c:pt>
                <c:pt idx="1">
                  <c:v>0</c:v>
                </c:pt>
                <c:pt idx="2">
                  <c:v>0</c:v>
                </c:pt>
                <c:pt idx="3">
                  <c:v>0.01</c:v>
                </c:pt>
                <c:pt idx="4">
                  <c:v>0.02</c:v>
                </c:pt>
                <c:pt idx="5">
                  <c:v>0.04</c:v>
                </c:pt>
                <c:pt idx="6">
                  <c:v>0.02</c:v>
                </c:pt>
                <c:pt idx="7">
                  <c:v>0.04</c:v>
                </c:pt>
                <c:pt idx="9">
                  <c:v>0.25</c:v>
                </c:pt>
                <c:pt idx="10">
                  <c:v>0.05</c:v>
                </c:pt>
                <c:pt idx="11">
                  <c:v>0.55000000000000004</c:v>
                </c:pt>
              </c:numCache>
            </c:numRef>
          </c:val>
          <c:extLst>
            <c:ext xmlns:c16="http://schemas.microsoft.com/office/drawing/2014/chart" uri="{C3380CC4-5D6E-409C-BE32-E72D297353CC}">
              <c16:uniqueId val="{00000002-1AE7-4465-BE3F-DCCF26C0FAC5}"/>
            </c:ext>
          </c:extLst>
        </c:ser>
        <c:ser>
          <c:idx val="3"/>
          <c:order val="3"/>
          <c:tx>
            <c:strRef>
              <c:f>Sheet1!$E$1</c:f>
              <c:strCache>
                <c:ptCount val="1"/>
                <c:pt idx="0">
                  <c:v>Non-specific cancer symptom</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Other/DK/Prefer not to say</c:v>
                </c:pt>
                <c:pt idx="1">
                  <c:v>Visited a mobile unit </c:v>
                </c:pt>
                <c:pt idx="2">
                  <c:v>Called 999</c:v>
                </c:pt>
                <c:pt idx="3">
                  <c:v>Called NHS24</c:v>
                </c:pt>
                <c:pt idx="4">
                  <c:v>Went to a walk-in service </c:v>
                </c:pt>
                <c:pt idx="5">
                  <c:v>Went for private healthcare</c:v>
                </c:pt>
                <c:pt idx="6">
                  <c:v>Went to A&amp;E</c:v>
                </c:pt>
                <c:pt idx="7">
                  <c:v>Spoke to my community pharmacist</c:v>
                </c:pt>
                <c:pt idx="9">
                  <c:v>Did not contact a healthcare professional</c:v>
                </c:pt>
                <c:pt idx="10">
                  <c:v>Tried to contact GP, 
but unable to discuss symptom with anyone</c:v>
                </c:pt>
                <c:pt idx="11">
                  <c:v>Successfully contacted GP and discussed symptom</c:v>
                </c:pt>
              </c:strCache>
            </c:strRef>
          </c:cat>
          <c:val>
            <c:numRef>
              <c:f>Sheet1!$E$2:$E$13</c:f>
              <c:numCache>
                <c:formatCode>0%</c:formatCode>
                <c:ptCount val="12"/>
                <c:pt idx="0">
                  <c:v>0.06</c:v>
                </c:pt>
                <c:pt idx="1">
                  <c:v>0</c:v>
                </c:pt>
                <c:pt idx="2">
                  <c:v>0.01</c:v>
                </c:pt>
                <c:pt idx="3">
                  <c:v>0.01</c:v>
                </c:pt>
                <c:pt idx="4">
                  <c:v>0.01</c:v>
                </c:pt>
                <c:pt idx="5">
                  <c:v>0.04</c:v>
                </c:pt>
                <c:pt idx="6">
                  <c:v>0.04</c:v>
                </c:pt>
                <c:pt idx="7">
                  <c:v>0.03</c:v>
                </c:pt>
                <c:pt idx="9">
                  <c:v>0.32</c:v>
                </c:pt>
                <c:pt idx="10">
                  <c:v>0.11</c:v>
                </c:pt>
                <c:pt idx="11">
                  <c:v>0.48</c:v>
                </c:pt>
              </c:numCache>
            </c:numRef>
          </c:val>
          <c:extLst>
            <c:ext xmlns:c16="http://schemas.microsoft.com/office/drawing/2014/chart" uri="{C3380CC4-5D6E-409C-BE32-E72D297353CC}">
              <c16:uniqueId val="{00000003-1AE7-4465-BE3F-DCCF26C0FAC5}"/>
            </c:ext>
          </c:extLst>
        </c:ser>
        <c:ser>
          <c:idx val="4"/>
          <c:order val="4"/>
          <c:tx>
            <c:strRef>
              <c:f>Sheet1!$F$1</c:f>
              <c:strCache>
                <c:ptCount val="1"/>
                <c:pt idx="0">
                  <c:v>Any potential cancer symptom</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Other/DK/Prefer not to say</c:v>
                </c:pt>
                <c:pt idx="1">
                  <c:v>Visited a mobile unit </c:v>
                </c:pt>
                <c:pt idx="2">
                  <c:v>Called 999</c:v>
                </c:pt>
                <c:pt idx="3">
                  <c:v>Called NHS24</c:v>
                </c:pt>
                <c:pt idx="4">
                  <c:v>Went to a walk-in service </c:v>
                </c:pt>
                <c:pt idx="5">
                  <c:v>Went for private healthcare</c:v>
                </c:pt>
                <c:pt idx="6">
                  <c:v>Went to A&amp;E</c:v>
                </c:pt>
                <c:pt idx="7">
                  <c:v>Spoke to my community pharmacist</c:v>
                </c:pt>
                <c:pt idx="9">
                  <c:v>Did not contact a healthcare professional</c:v>
                </c:pt>
                <c:pt idx="10">
                  <c:v>Tried to contact GP, 
but unable to discuss symptom with anyone</c:v>
                </c:pt>
                <c:pt idx="11">
                  <c:v>Successfully contacted GP and discussed symptom</c:v>
                </c:pt>
              </c:strCache>
            </c:strRef>
          </c:cat>
          <c:val>
            <c:numRef>
              <c:f>Sheet1!$F$2:$F$13</c:f>
              <c:numCache>
                <c:formatCode>0%</c:formatCode>
                <c:ptCount val="12"/>
                <c:pt idx="0">
                  <c:v>0.05</c:v>
                </c:pt>
                <c:pt idx="1">
                  <c:v>0</c:v>
                </c:pt>
                <c:pt idx="2">
                  <c:v>0.01</c:v>
                </c:pt>
                <c:pt idx="3">
                  <c:v>0.02</c:v>
                </c:pt>
                <c:pt idx="4">
                  <c:v>0.02</c:v>
                </c:pt>
                <c:pt idx="5">
                  <c:v>0.04</c:v>
                </c:pt>
                <c:pt idx="6">
                  <c:v>0.05</c:v>
                </c:pt>
                <c:pt idx="7">
                  <c:v>0.05</c:v>
                </c:pt>
                <c:pt idx="9">
                  <c:v>0.25</c:v>
                </c:pt>
                <c:pt idx="10">
                  <c:v>0.11</c:v>
                </c:pt>
                <c:pt idx="11">
                  <c:v>0.56999999999999995</c:v>
                </c:pt>
              </c:numCache>
            </c:numRef>
          </c:val>
          <c:extLst>
            <c:ext xmlns:c16="http://schemas.microsoft.com/office/drawing/2014/chart" uri="{C3380CC4-5D6E-409C-BE32-E72D297353CC}">
              <c16:uniqueId val="{00000004-1AE7-4465-BE3F-DCCF26C0FAC5}"/>
            </c:ext>
          </c:extLst>
        </c:ser>
        <c:dLbls>
          <c:showLegendKey val="0"/>
          <c:showVal val="0"/>
          <c:showCatName val="0"/>
          <c:showSerName val="0"/>
          <c:showPercent val="0"/>
          <c:showBubbleSize val="0"/>
        </c:dLbls>
        <c:gapWidth val="50"/>
        <c:axId val="803270863"/>
        <c:axId val="803271343"/>
      </c:barChart>
      <c:catAx>
        <c:axId val="80327086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803271343"/>
        <c:crosses val="autoZero"/>
        <c:auto val="1"/>
        <c:lblAlgn val="ctr"/>
        <c:lblOffset val="100"/>
        <c:noMultiLvlLbl val="0"/>
      </c:catAx>
      <c:valAx>
        <c:axId val="803271343"/>
        <c:scaling>
          <c:orientation val="minMax"/>
        </c:scaling>
        <c:delete val="1"/>
        <c:axPos val="b"/>
        <c:numFmt formatCode="0%" sourceLinked="1"/>
        <c:majorTickMark val="none"/>
        <c:minorTickMark val="none"/>
        <c:tickLblPos val="nextTo"/>
        <c:crossAx val="8032708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079035959891693"/>
          <c:y val="4.0664647408318759E-2"/>
          <c:w val="0.67800406675071012"/>
          <c:h val="0.80879811875629104"/>
        </c:manualLayout>
      </c:layout>
      <c:barChart>
        <c:barDir val="bar"/>
        <c:grouping val="percentStacked"/>
        <c:varyColors val="0"/>
        <c:ser>
          <c:idx val="2"/>
          <c:order val="0"/>
          <c:tx>
            <c:strRef>
              <c:f>Sheet1!$B$1</c:f>
              <c:strCache>
                <c:ptCount val="1"/>
                <c:pt idx="0">
                  <c:v>Contacted GP within 6 months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oral cancer symptom</c:v>
                </c:pt>
                <c:pt idx="1">
                  <c:v>Any potential lung-specific cancer symptom</c:v>
                </c:pt>
                <c:pt idx="2">
                  <c:v>Any potential red-flag cancer symptom</c:v>
                </c:pt>
                <c:pt idx="3">
                  <c:v>Any potential non-specific cancer symptom</c:v>
                </c:pt>
                <c:pt idx="4">
                  <c:v>Any potential cancer symptom</c:v>
                </c:pt>
              </c:strCache>
            </c:strRef>
          </c:cat>
          <c:val>
            <c:numRef>
              <c:f>Sheet1!$B$2:$B$6</c:f>
              <c:numCache>
                <c:formatCode>0%</c:formatCode>
                <c:ptCount val="5"/>
                <c:pt idx="0">
                  <c:v>0.6</c:v>
                </c:pt>
                <c:pt idx="1">
                  <c:v>0.54</c:v>
                </c:pt>
                <c:pt idx="2">
                  <c:v>0.55000000000000004</c:v>
                </c:pt>
                <c:pt idx="3">
                  <c:v>0.51</c:v>
                </c:pt>
                <c:pt idx="4">
                  <c:v>0.61</c:v>
                </c:pt>
              </c:numCache>
            </c:numRef>
          </c:val>
          <c:extLst>
            <c:ext xmlns:c16="http://schemas.microsoft.com/office/drawing/2014/chart" uri="{C3380CC4-5D6E-409C-BE32-E72D297353CC}">
              <c16:uniqueId val="{00000000-D488-4553-A8E4-C8B3F010E4DC}"/>
            </c:ext>
          </c:extLst>
        </c:ser>
        <c:ser>
          <c:idx val="0"/>
          <c:order val="1"/>
          <c:tx>
            <c:strRef>
              <c:f>Sheet1!$C$1</c:f>
              <c:strCache>
                <c:ptCount val="1"/>
                <c:pt idx="0">
                  <c:v>Did not contact GP within 6 months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oral cancer symptom</c:v>
                </c:pt>
                <c:pt idx="1">
                  <c:v>Any potential lung-specific cancer symptom</c:v>
                </c:pt>
                <c:pt idx="2">
                  <c:v>Any potential red-flag cancer symptom</c:v>
                </c:pt>
                <c:pt idx="3">
                  <c:v>Any potential non-specific cancer symptom</c:v>
                </c:pt>
                <c:pt idx="4">
                  <c:v>Any potential cancer symptom</c:v>
                </c:pt>
              </c:strCache>
            </c:strRef>
          </c:cat>
          <c:val>
            <c:numRef>
              <c:f>Sheet1!$C$2:$C$6</c:f>
              <c:numCache>
                <c:formatCode>0%</c:formatCode>
                <c:ptCount val="5"/>
                <c:pt idx="0">
                  <c:v>0.34</c:v>
                </c:pt>
                <c:pt idx="1">
                  <c:v>0.43</c:v>
                </c:pt>
                <c:pt idx="2">
                  <c:v>0.36</c:v>
                </c:pt>
                <c:pt idx="3">
                  <c:v>0.43</c:v>
                </c:pt>
                <c:pt idx="4">
                  <c:v>0.34</c:v>
                </c:pt>
              </c:numCache>
            </c:numRef>
          </c:val>
          <c:extLst>
            <c:ext xmlns:c16="http://schemas.microsoft.com/office/drawing/2014/chart" uri="{C3380CC4-5D6E-409C-BE32-E72D297353CC}">
              <c16:uniqueId val="{00000000-2571-4364-873B-A754228675CD}"/>
            </c:ext>
          </c:extLst>
        </c:ser>
        <c:ser>
          <c:idx val="1"/>
          <c:order val="2"/>
          <c:tx>
            <c:strRef>
              <c:f>Sheet1!$D$1</c:f>
              <c:strCache>
                <c:ptCount val="1"/>
                <c:pt idx="0">
                  <c:v>Don't know/prefer not to say</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oral cancer symptom</c:v>
                </c:pt>
                <c:pt idx="1">
                  <c:v>Any potential lung-specific cancer symptom</c:v>
                </c:pt>
                <c:pt idx="2">
                  <c:v>Any potential red-flag cancer symptom</c:v>
                </c:pt>
                <c:pt idx="3">
                  <c:v>Any potential non-specific cancer symptom</c:v>
                </c:pt>
                <c:pt idx="4">
                  <c:v>Any potential cancer symptom</c:v>
                </c:pt>
              </c:strCache>
            </c:strRef>
          </c:cat>
          <c:val>
            <c:numRef>
              <c:f>Sheet1!$D$2:$D$6</c:f>
              <c:numCache>
                <c:formatCode>0%</c:formatCode>
                <c:ptCount val="5"/>
                <c:pt idx="0">
                  <c:v>0.06</c:v>
                </c:pt>
                <c:pt idx="1">
                  <c:v>0.04</c:v>
                </c:pt>
                <c:pt idx="2">
                  <c:v>0.08</c:v>
                </c:pt>
                <c:pt idx="3">
                  <c:v>0.06</c:v>
                </c:pt>
                <c:pt idx="4">
                  <c:v>0.05</c:v>
                </c:pt>
              </c:numCache>
            </c:numRef>
          </c:val>
          <c:extLst>
            <c:ext xmlns:c16="http://schemas.microsoft.com/office/drawing/2014/chart" uri="{C3380CC4-5D6E-409C-BE32-E72D297353CC}">
              <c16:uniqueId val="{00000001-2571-4364-873B-A754228675CD}"/>
            </c:ext>
          </c:extLst>
        </c:ser>
        <c:dLbls>
          <c:showLegendKey val="0"/>
          <c:showVal val="0"/>
          <c:showCatName val="0"/>
          <c:showSerName val="0"/>
          <c:showPercent val="0"/>
          <c:showBubbleSize val="0"/>
        </c:dLbls>
        <c:gapWidth val="182"/>
        <c:overlap val="100"/>
        <c:axId val="525617328"/>
        <c:axId val="525618992"/>
      </c:barChart>
      <c:catAx>
        <c:axId val="5256173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25618992"/>
        <c:crossesAt val="0"/>
        <c:auto val="1"/>
        <c:lblAlgn val="ctr"/>
        <c:lblOffset val="100"/>
        <c:noMultiLvlLbl val="0"/>
      </c:catAx>
      <c:valAx>
        <c:axId val="525618992"/>
        <c:scaling>
          <c:orientation val="minMax"/>
        </c:scaling>
        <c:delete val="1"/>
        <c:axPos val="b"/>
        <c:numFmt formatCode="0%" sourceLinked="0"/>
        <c:majorTickMark val="none"/>
        <c:minorTickMark val="none"/>
        <c:tickLblPos val="nextTo"/>
        <c:crossAx val="5256173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All</c:v>
                </c:pt>
                <c:pt idx="2">
                  <c:v>Male</c:v>
                </c:pt>
                <c:pt idx="3">
                  <c:v>Female</c:v>
                </c:pt>
                <c:pt idx="5">
                  <c:v>18-29</c:v>
                </c:pt>
                <c:pt idx="6">
                  <c:v>30-49</c:v>
                </c:pt>
                <c:pt idx="7">
                  <c:v>50+</c:v>
                </c:pt>
                <c:pt idx="9">
                  <c:v>ABC1</c:v>
                </c:pt>
                <c:pt idx="10">
                  <c:v>C2DE</c:v>
                </c:pt>
                <c:pt idx="12">
                  <c:v>C2DE 50+</c:v>
                </c:pt>
                <c:pt idx="13">
                  <c:v>Not C2DE 50+</c:v>
                </c:pt>
                <c:pt idx="15">
                  <c:v>Living 
without a disability</c:v>
                </c:pt>
                <c:pt idx="16">
                  <c:v>Living 
with a disability </c:v>
                </c:pt>
                <c:pt idx="18">
                  <c:v>IMD 1-2 (Most deprived)</c:v>
                </c:pt>
                <c:pt idx="19">
                  <c:v>IMD 3-8</c:v>
                </c:pt>
                <c:pt idx="20">
                  <c:v>IMD 9-10 (Least deprived)</c:v>
                </c:pt>
              </c:strCache>
            </c:strRef>
          </c:cat>
          <c:val>
            <c:numRef>
              <c:f>Sheet1!$B$2:$B$22</c:f>
              <c:numCache>
                <c:formatCode>General</c:formatCode>
                <c:ptCount val="21"/>
                <c:pt idx="0" formatCode="0%">
                  <c:v>0.61</c:v>
                </c:pt>
                <c:pt idx="2" formatCode="0%">
                  <c:v>0.62</c:v>
                </c:pt>
                <c:pt idx="3" formatCode="0%">
                  <c:v>0.61</c:v>
                </c:pt>
                <c:pt idx="5" formatCode="0%">
                  <c:v>0.45</c:v>
                </c:pt>
                <c:pt idx="6" formatCode="0%">
                  <c:v>0.59</c:v>
                </c:pt>
                <c:pt idx="7" formatCode="0%">
                  <c:v>0.69</c:v>
                </c:pt>
                <c:pt idx="9" formatCode="0%">
                  <c:v>0.64</c:v>
                </c:pt>
                <c:pt idx="10" formatCode="0%">
                  <c:v>0.59</c:v>
                </c:pt>
                <c:pt idx="12" formatCode="0%">
                  <c:v>0.69</c:v>
                </c:pt>
                <c:pt idx="13" formatCode="0%">
                  <c:v>0.57999999999999996</c:v>
                </c:pt>
                <c:pt idx="15" formatCode="0%">
                  <c:v>0.6</c:v>
                </c:pt>
                <c:pt idx="16" formatCode="0%">
                  <c:v>0.63</c:v>
                </c:pt>
                <c:pt idx="18" formatCode="0%">
                  <c:v>0.66</c:v>
                </c:pt>
                <c:pt idx="19" formatCode="0%">
                  <c:v>0.61</c:v>
                </c:pt>
                <c:pt idx="20" formatCode="0%">
                  <c:v>0.54</c:v>
                </c:pt>
              </c:numCache>
            </c:numRef>
          </c:val>
          <c:extLst>
            <c:ext xmlns:c16="http://schemas.microsoft.com/office/drawing/2014/chart" uri="{C3380CC4-5D6E-409C-BE32-E72D297353CC}">
              <c16:uniqueId val="{00000000-2974-4D54-BC9E-EF85F432B8AA}"/>
            </c:ext>
          </c:extLst>
        </c:ser>
        <c:dLbls>
          <c:dLblPos val="outEnd"/>
          <c:showLegendKey val="0"/>
          <c:showVal val="1"/>
          <c:showCatName val="0"/>
          <c:showSerName val="0"/>
          <c:showPercent val="0"/>
          <c:showBubbleSize val="0"/>
        </c:dLbls>
        <c:gapWidth val="5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0"/>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757317668548512E-2"/>
          <c:y val="0.10001498944883329"/>
          <c:w val="0.93918553987499376"/>
          <c:h val="0.7127621104207118"/>
        </c:manualLayout>
      </c:layout>
      <c:barChart>
        <c:barDir val="col"/>
        <c:grouping val="percentStacked"/>
        <c:varyColors val="0"/>
        <c:ser>
          <c:idx val="4"/>
          <c:order val="0"/>
          <c:tx>
            <c:strRef>
              <c:f>Sheet1!$B$1</c:f>
              <c:strCache>
                <c:ptCount val="1"/>
                <c:pt idx="0">
                  <c:v>More than 1 month</c:v>
                </c:pt>
              </c:strCache>
            </c:strRef>
          </c:tx>
          <c:spPr>
            <a:solidFill>
              <a:schemeClr val="accent6">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cancer symptom</c:v>
                </c:pt>
                <c:pt idx="1">
                  <c:v>Any potential non-specific symptom</c:v>
                </c:pt>
                <c:pt idx="2">
                  <c:v>Any potential red-flag cancer symptom</c:v>
                </c:pt>
                <c:pt idx="3">
                  <c:v>Any potential lung-specific cancer symptom</c:v>
                </c:pt>
                <c:pt idx="4">
                  <c:v>Any potential oral cancer symptom</c:v>
                </c:pt>
              </c:strCache>
            </c:strRef>
          </c:cat>
          <c:val>
            <c:numRef>
              <c:f>Sheet1!$B$2:$B$6</c:f>
              <c:numCache>
                <c:formatCode>0%</c:formatCode>
                <c:ptCount val="5"/>
                <c:pt idx="0">
                  <c:v>0.08</c:v>
                </c:pt>
                <c:pt idx="1">
                  <c:v>0.09</c:v>
                </c:pt>
                <c:pt idx="2">
                  <c:v>7.0000000000000007E-2</c:v>
                </c:pt>
                <c:pt idx="3">
                  <c:v>0.05</c:v>
                </c:pt>
                <c:pt idx="4">
                  <c:v>0.12</c:v>
                </c:pt>
              </c:numCache>
            </c:numRef>
          </c:val>
          <c:extLst>
            <c:ext xmlns:c16="http://schemas.microsoft.com/office/drawing/2014/chart" uri="{C3380CC4-5D6E-409C-BE32-E72D297353CC}">
              <c16:uniqueId val="{00000000-1A83-4A66-941A-551D2A812EDD}"/>
            </c:ext>
          </c:extLst>
        </c:ser>
        <c:ser>
          <c:idx val="3"/>
          <c:order val="1"/>
          <c:tx>
            <c:strRef>
              <c:f>Sheet1!$C$1</c:f>
              <c:strCache>
                <c:ptCount val="1"/>
                <c:pt idx="0">
                  <c:v>More than 2 weeks and up to 1 month</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cancer symptom</c:v>
                </c:pt>
                <c:pt idx="1">
                  <c:v>Any potential non-specific symptom</c:v>
                </c:pt>
                <c:pt idx="2">
                  <c:v>Any potential red-flag cancer symptom</c:v>
                </c:pt>
                <c:pt idx="3">
                  <c:v>Any potential lung-specific cancer symptom</c:v>
                </c:pt>
                <c:pt idx="4">
                  <c:v>Any potential oral cancer symptom</c:v>
                </c:pt>
              </c:strCache>
            </c:strRef>
          </c:cat>
          <c:val>
            <c:numRef>
              <c:f>Sheet1!$C$2:$C$6</c:f>
              <c:numCache>
                <c:formatCode>0%</c:formatCode>
                <c:ptCount val="5"/>
                <c:pt idx="0">
                  <c:v>0.08</c:v>
                </c:pt>
                <c:pt idx="1">
                  <c:v>7.0000000000000007E-2</c:v>
                </c:pt>
                <c:pt idx="2">
                  <c:v>0.06</c:v>
                </c:pt>
                <c:pt idx="3">
                  <c:v>0.1</c:v>
                </c:pt>
                <c:pt idx="4">
                  <c:v>0.04</c:v>
                </c:pt>
              </c:numCache>
            </c:numRef>
          </c:val>
          <c:extLst>
            <c:ext xmlns:c16="http://schemas.microsoft.com/office/drawing/2014/chart" uri="{C3380CC4-5D6E-409C-BE32-E72D297353CC}">
              <c16:uniqueId val="{00000001-1A83-4A66-941A-551D2A812EDD}"/>
            </c:ext>
          </c:extLst>
        </c:ser>
        <c:ser>
          <c:idx val="2"/>
          <c:order val="2"/>
          <c:tx>
            <c:strRef>
              <c:f>Sheet1!$D$1</c:f>
              <c:strCache>
                <c:ptCount val="1"/>
                <c:pt idx="0">
                  <c:v>Between 2 days and up to 2 weeks</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cancer symptom</c:v>
                </c:pt>
                <c:pt idx="1">
                  <c:v>Any potential non-specific symptom</c:v>
                </c:pt>
                <c:pt idx="2">
                  <c:v>Any potential red-flag cancer symptom</c:v>
                </c:pt>
                <c:pt idx="3">
                  <c:v>Any potential lung-specific cancer symptom</c:v>
                </c:pt>
                <c:pt idx="4">
                  <c:v>Any potential oral cancer symptom</c:v>
                </c:pt>
              </c:strCache>
            </c:strRef>
          </c:cat>
          <c:val>
            <c:numRef>
              <c:f>Sheet1!$D$2:$D$6</c:f>
              <c:numCache>
                <c:formatCode>0%</c:formatCode>
                <c:ptCount val="5"/>
                <c:pt idx="0">
                  <c:v>0.31</c:v>
                </c:pt>
                <c:pt idx="1">
                  <c:v>0.33</c:v>
                </c:pt>
                <c:pt idx="2">
                  <c:v>0.38</c:v>
                </c:pt>
                <c:pt idx="3">
                  <c:v>0.28000000000000003</c:v>
                </c:pt>
                <c:pt idx="4">
                  <c:v>0.33</c:v>
                </c:pt>
              </c:numCache>
            </c:numRef>
          </c:val>
          <c:extLst>
            <c:ext xmlns:c16="http://schemas.microsoft.com/office/drawing/2014/chart" uri="{C3380CC4-5D6E-409C-BE32-E72D297353CC}">
              <c16:uniqueId val="{00000002-1A83-4A66-941A-551D2A812EDD}"/>
            </c:ext>
          </c:extLst>
        </c:ser>
        <c:ser>
          <c:idx val="1"/>
          <c:order val="3"/>
          <c:tx>
            <c:strRef>
              <c:f>Sheet1!$E$1</c:f>
              <c:strCache>
                <c:ptCount val="1"/>
                <c:pt idx="0">
                  <c:v>On the next day</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cancer symptom</c:v>
                </c:pt>
                <c:pt idx="1">
                  <c:v>Any potential non-specific symptom</c:v>
                </c:pt>
                <c:pt idx="2">
                  <c:v>Any potential red-flag cancer symptom</c:v>
                </c:pt>
                <c:pt idx="3">
                  <c:v>Any potential lung-specific cancer symptom</c:v>
                </c:pt>
                <c:pt idx="4">
                  <c:v>Any potential oral cancer symptom</c:v>
                </c:pt>
              </c:strCache>
            </c:strRef>
          </c:cat>
          <c:val>
            <c:numRef>
              <c:f>Sheet1!$E$2:$E$6</c:f>
              <c:numCache>
                <c:formatCode>0%</c:formatCode>
                <c:ptCount val="5"/>
                <c:pt idx="0">
                  <c:v>0.11</c:v>
                </c:pt>
                <c:pt idx="1">
                  <c:v>0.11</c:v>
                </c:pt>
                <c:pt idx="2">
                  <c:v>0.12</c:v>
                </c:pt>
                <c:pt idx="3">
                  <c:v>0.04</c:v>
                </c:pt>
                <c:pt idx="4">
                  <c:v>0.12</c:v>
                </c:pt>
              </c:numCache>
            </c:numRef>
          </c:val>
          <c:extLst>
            <c:ext xmlns:c16="http://schemas.microsoft.com/office/drawing/2014/chart" uri="{C3380CC4-5D6E-409C-BE32-E72D297353CC}">
              <c16:uniqueId val="{00000003-1A83-4A66-941A-551D2A812EDD}"/>
            </c:ext>
          </c:extLst>
        </c:ser>
        <c:ser>
          <c:idx val="0"/>
          <c:order val="4"/>
          <c:tx>
            <c:strRef>
              <c:f>Sheet1!$F$1</c:f>
              <c:strCache>
                <c:ptCount val="1"/>
                <c:pt idx="0">
                  <c:v>On the same day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cancer symptom</c:v>
                </c:pt>
                <c:pt idx="1">
                  <c:v>Any potential non-specific symptom</c:v>
                </c:pt>
                <c:pt idx="2">
                  <c:v>Any potential red-flag cancer symptom</c:v>
                </c:pt>
                <c:pt idx="3">
                  <c:v>Any potential lung-specific cancer symptom</c:v>
                </c:pt>
                <c:pt idx="4">
                  <c:v>Any potential oral cancer symptom</c:v>
                </c:pt>
              </c:strCache>
            </c:strRef>
          </c:cat>
          <c:val>
            <c:numRef>
              <c:f>Sheet1!$F$2:$F$6</c:f>
              <c:numCache>
                <c:formatCode>0%</c:formatCode>
                <c:ptCount val="5"/>
                <c:pt idx="0">
                  <c:v>0.38</c:v>
                </c:pt>
                <c:pt idx="1">
                  <c:v>0.35</c:v>
                </c:pt>
                <c:pt idx="2">
                  <c:v>0.33</c:v>
                </c:pt>
                <c:pt idx="3">
                  <c:v>0.46</c:v>
                </c:pt>
                <c:pt idx="4">
                  <c:v>0.35</c:v>
                </c:pt>
              </c:numCache>
            </c:numRef>
          </c:val>
          <c:extLst>
            <c:ext xmlns:c16="http://schemas.microsoft.com/office/drawing/2014/chart" uri="{C3380CC4-5D6E-409C-BE32-E72D297353CC}">
              <c16:uniqueId val="{00000004-1A83-4A66-941A-551D2A812EDD}"/>
            </c:ext>
          </c:extLst>
        </c:ser>
        <c:dLbls>
          <c:showLegendKey val="0"/>
          <c:showVal val="0"/>
          <c:showCatName val="0"/>
          <c:showSerName val="0"/>
          <c:showPercent val="0"/>
          <c:showBubbleSize val="0"/>
        </c:dLbls>
        <c:gapWidth val="182"/>
        <c:overlap val="100"/>
        <c:axId val="295719760"/>
        <c:axId val="295717680"/>
      </c:barChart>
      <c:catAx>
        <c:axId val="295719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95717680"/>
        <c:crosses val="autoZero"/>
        <c:auto val="1"/>
        <c:lblAlgn val="ctr"/>
        <c:lblOffset val="100"/>
        <c:noMultiLvlLbl val="0"/>
      </c:catAx>
      <c:valAx>
        <c:axId val="295717680"/>
        <c:scaling>
          <c:orientation val="minMax"/>
        </c:scaling>
        <c:delete val="1"/>
        <c:axPos val="l"/>
        <c:numFmt formatCode="0%" sourceLinked="0"/>
        <c:majorTickMark val="none"/>
        <c:minorTickMark val="none"/>
        <c:tickLblPos val="nextTo"/>
        <c:crossAx val="295719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1-41A6-45A0-B833-4C8DF1067F06}"/>
              </c:ext>
            </c:extLst>
          </c:dPt>
          <c:dPt>
            <c:idx val="2"/>
            <c:invertIfNegative val="0"/>
            <c:bubble3D val="0"/>
            <c:spPr>
              <a:solidFill>
                <a:schemeClr val="bg2"/>
              </a:solidFill>
              <a:ln>
                <a:noFill/>
              </a:ln>
              <a:effectLst/>
            </c:spPr>
            <c:extLst>
              <c:ext xmlns:c16="http://schemas.microsoft.com/office/drawing/2014/chart" uri="{C3380CC4-5D6E-409C-BE32-E72D297353CC}">
                <c16:uniqueId val="{00000002-41A6-45A0-B833-4C8DF1067F06}"/>
              </c:ext>
            </c:extLst>
          </c:dPt>
          <c:dPt>
            <c:idx val="4"/>
            <c:invertIfNegative val="0"/>
            <c:bubble3D val="0"/>
            <c:spPr>
              <a:solidFill>
                <a:schemeClr val="accent3">
                  <a:lumMod val="20000"/>
                  <a:lumOff val="80000"/>
                </a:schemeClr>
              </a:solidFill>
              <a:ln>
                <a:noFill/>
              </a:ln>
              <a:effectLst/>
            </c:spPr>
            <c:extLst>
              <c:ext xmlns:c16="http://schemas.microsoft.com/office/drawing/2014/chart" uri="{C3380CC4-5D6E-409C-BE32-E72D297353CC}">
                <c16:uniqueId val="{00000005-41A6-45A0-B833-4C8DF1067F06}"/>
              </c:ext>
            </c:extLst>
          </c:dPt>
          <c:dPt>
            <c:idx val="6"/>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3-41A6-45A0-B833-4C8DF1067F06}"/>
              </c:ext>
            </c:extLst>
          </c:dPt>
          <c:dPt>
            <c:idx val="8"/>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4-41A6-45A0-B833-4C8DF1067F0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Sheet1!$A$3:$A$17</c:f>
              <c:strCache>
                <c:ptCount val="15"/>
                <c:pt idx="0">
                  <c:v>Prefer not to say</c:v>
                </c:pt>
                <c:pt idx="2">
                  <c:v>Don't know/not sure</c:v>
                </c:pt>
                <c:pt idx="4">
                  <c:v>Never been a smoker (i.e. smoked less than 100 cigarettes in your lifetime)</c:v>
                </c:pt>
                <c:pt idx="6">
                  <c:v>Used to smoke cigarettes, but stopped smoking completely more than a year ago</c:v>
                </c:pt>
                <c:pt idx="8">
                  <c:v>Used to smoke cigarettes, but stopped smoking completely in the last year</c:v>
                </c:pt>
                <c:pt idx="10">
                  <c:v>Do not smoke cigarettes at all, but I do smoke tobacco of some kind (e.g. pipe, cigar or shisha)</c:v>
                </c:pt>
                <c:pt idx="12">
                  <c:v>Smoke cigarettes, but not every day</c:v>
                </c:pt>
                <c:pt idx="14">
                  <c:v>Smoke cigarettes every day</c:v>
                </c:pt>
              </c:strCache>
            </c:strRef>
          </c:cat>
          <c:val>
            <c:numRef>
              <c:f>Sheet1!$B$3:$B$17</c:f>
              <c:numCache>
                <c:formatCode>General</c:formatCode>
                <c:ptCount val="15"/>
                <c:pt idx="0" formatCode="0%">
                  <c:v>0.01</c:v>
                </c:pt>
                <c:pt idx="2" formatCode="0%">
                  <c:v>0</c:v>
                </c:pt>
                <c:pt idx="4" formatCode="0%">
                  <c:v>0.56000000000000005</c:v>
                </c:pt>
                <c:pt idx="6" formatCode="0%">
                  <c:v>0.26</c:v>
                </c:pt>
                <c:pt idx="8" formatCode="0%">
                  <c:v>0.04</c:v>
                </c:pt>
                <c:pt idx="10" formatCode="0%">
                  <c:v>0.01</c:v>
                </c:pt>
                <c:pt idx="12" formatCode="0%">
                  <c:v>0.04</c:v>
                </c:pt>
                <c:pt idx="14" formatCode="0%">
                  <c:v>0.08</c:v>
                </c:pt>
              </c:numCache>
            </c:numRef>
          </c:val>
          <c:extLst>
            <c:ext xmlns:c16="http://schemas.microsoft.com/office/drawing/2014/chart" uri="{C3380CC4-5D6E-409C-BE32-E72D297353CC}">
              <c16:uniqueId val="{00000000-41A6-45A0-B833-4C8DF1067F06}"/>
            </c:ext>
          </c:extLst>
        </c:ser>
        <c:dLbls>
          <c:showLegendKey val="0"/>
          <c:showVal val="0"/>
          <c:showCatName val="0"/>
          <c:showSerName val="0"/>
          <c:showPercent val="0"/>
          <c:showBubbleSize val="0"/>
        </c:dLbls>
        <c:gapWidth val="0"/>
        <c:axId val="704295632"/>
        <c:axId val="361251951"/>
      </c:barChart>
      <c:catAx>
        <c:axId val="70429563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361251951"/>
        <c:crosses val="autoZero"/>
        <c:auto val="1"/>
        <c:lblAlgn val="ctr"/>
        <c:lblOffset val="100"/>
        <c:noMultiLvlLbl val="0"/>
      </c:catAx>
      <c:valAx>
        <c:axId val="361251951"/>
        <c:scaling>
          <c:orientation val="minMax"/>
          <c:max val="1"/>
        </c:scaling>
        <c:delete val="1"/>
        <c:axPos val="b"/>
        <c:numFmt formatCode="0%" sourceLinked="1"/>
        <c:majorTickMark val="out"/>
        <c:minorTickMark val="none"/>
        <c:tickLblPos val="nextTo"/>
        <c:crossAx val="7042956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699529714944611"/>
          <c:y val="3.3956566020423927E-2"/>
          <c:w val="0.59343522507799729"/>
          <c:h val="0.85491270820293763"/>
        </c:manualLayout>
      </c:layout>
      <c:barChart>
        <c:barDir val="bar"/>
        <c:grouping val="percentStacked"/>
        <c:varyColors val="0"/>
        <c:ser>
          <c:idx val="0"/>
          <c:order val="0"/>
          <c:tx>
            <c:strRef>
              <c:f>Sheet1!$B$1</c:f>
              <c:strCache>
                <c:ptCount val="1"/>
                <c:pt idx="0">
                  <c:v>Recontacted doctor</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Sheet1!$A$3:$A$7</c:f>
              <c:strCache>
                <c:ptCount val="5"/>
                <c:pt idx="0">
                  <c:v>Any potential oral cancer symptom </c:v>
                </c:pt>
                <c:pt idx="1">
                  <c:v>Any potential lung-specific cancer symptom</c:v>
                </c:pt>
                <c:pt idx="2">
                  <c:v>Any potential red-flag cancer symptom</c:v>
                </c:pt>
                <c:pt idx="3">
                  <c:v>Any potential non-specific cancer symptom</c:v>
                </c:pt>
                <c:pt idx="4">
                  <c:v>Any potential cancer symptom</c:v>
                </c:pt>
              </c:strCache>
            </c:strRef>
          </c:cat>
          <c:val>
            <c:numRef>
              <c:f>Sheet1!$B$3:$B$7</c:f>
              <c:numCache>
                <c:formatCode>0%</c:formatCode>
                <c:ptCount val="5"/>
                <c:pt idx="0">
                  <c:v>0.52</c:v>
                </c:pt>
                <c:pt idx="1">
                  <c:v>0.67</c:v>
                </c:pt>
                <c:pt idx="2">
                  <c:v>0.47</c:v>
                </c:pt>
                <c:pt idx="3">
                  <c:v>0.5</c:v>
                </c:pt>
                <c:pt idx="4">
                  <c:v>0.54</c:v>
                </c:pt>
              </c:numCache>
            </c:numRef>
          </c:val>
          <c:extLst>
            <c:ext xmlns:c16="http://schemas.microsoft.com/office/drawing/2014/chart" uri="{C3380CC4-5D6E-409C-BE32-E72D297353CC}">
              <c16:uniqueId val="{00000000-858D-45FE-BB3B-6DAAB3823D45}"/>
            </c:ext>
          </c:extLst>
        </c:ser>
        <c:ser>
          <c:idx val="1"/>
          <c:order val="1"/>
          <c:tx>
            <c:strRef>
              <c:f>Sheet1!$C$1</c:f>
              <c:strCache>
                <c:ptCount val="1"/>
                <c:pt idx="0">
                  <c:v>Did not recontact</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Sheet1!$A$3:$A$7</c:f>
              <c:strCache>
                <c:ptCount val="5"/>
                <c:pt idx="0">
                  <c:v>Any potential oral cancer symptom </c:v>
                </c:pt>
                <c:pt idx="1">
                  <c:v>Any potential lung-specific cancer symptom</c:v>
                </c:pt>
                <c:pt idx="2">
                  <c:v>Any potential red-flag cancer symptom</c:v>
                </c:pt>
                <c:pt idx="3">
                  <c:v>Any potential non-specific cancer symptom</c:v>
                </c:pt>
                <c:pt idx="4">
                  <c:v>Any potential cancer symptom</c:v>
                </c:pt>
              </c:strCache>
            </c:strRef>
          </c:cat>
          <c:val>
            <c:numRef>
              <c:f>Sheet1!$C$3:$C$7</c:f>
              <c:numCache>
                <c:formatCode>0%</c:formatCode>
                <c:ptCount val="5"/>
                <c:pt idx="0">
                  <c:v>0.42</c:v>
                </c:pt>
                <c:pt idx="1">
                  <c:v>0.25</c:v>
                </c:pt>
                <c:pt idx="2">
                  <c:v>0.48</c:v>
                </c:pt>
                <c:pt idx="3">
                  <c:v>0.43</c:v>
                </c:pt>
                <c:pt idx="4">
                  <c:v>0.41</c:v>
                </c:pt>
              </c:numCache>
            </c:numRef>
          </c:val>
          <c:extLst>
            <c:ext xmlns:c16="http://schemas.microsoft.com/office/drawing/2014/chart" uri="{C3380CC4-5D6E-409C-BE32-E72D297353CC}">
              <c16:uniqueId val="{00000001-858D-45FE-BB3B-6DAAB3823D45}"/>
            </c:ext>
          </c:extLst>
        </c:ser>
        <c:ser>
          <c:idx val="2"/>
          <c:order val="2"/>
          <c:tx>
            <c:strRef>
              <c:f>Sheet1!$D$1</c:f>
              <c:strCache>
                <c:ptCount val="1"/>
                <c:pt idx="0">
                  <c:v>Don’t know / Prefer not to say</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Sheet1!$A$3:$A$7</c:f>
              <c:strCache>
                <c:ptCount val="5"/>
                <c:pt idx="0">
                  <c:v>Any potential oral cancer symptom </c:v>
                </c:pt>
                <c:pt idx="1">
                  <c:v>Any potential lung-specific cancer symptom</c:v>
                </c:pt>
                <c:pt idx="2">
                  <c:v>Any potential red-flag cancer symptom</c:v>
                </c:pt>
                <c:pt idx="3">
                  <c:v>Any potential non-specific cancer symptom</c:v>
                </c:pt>
                <c:pt idx="4">
                  <c:v>Any potential cancer symptom</c:v>
                </c:pt>
              </c:strCache>
            </c:strRef>
          </c:cat>
          <c:val>
            <c:numRef>
              <c:f>Sheet1!$D$3:$D$7</c:f>
              <c:numCache>
                <c:formatCode>0%</c:formatCode>
                <c:ptCount val="5"/>
                <c:pt idx="0">
                  <c:v>0.06</c:v>
                </c:pt>
                <c:pt idx="1">
                  <c:v>7.0000000000000007E-2</c:v>
                </c:pt>
                <c:pt idx="2">
                  <c:v>0.04</c:v>
                </c:pt>
                <c:pt idx="3">
                  <c:v>7.0000000000000007E-2</c:v>
                </c:pt>
                <c:pt idx="4">
                  <c:v>0.05</c:v>
                </c:pt>
              </c:numCache>
            </c:numRef>
          </c:val>
          <c:extLst>
            <c:ext xmlns:c16="http://schemas.microsoft.com/office/drawing/2014/chart" uri="{C3380CC4-5D6E-409C-BE32-E72D297353CC}">
              <c16:uniqueId val="{00000000-9F19-4370-97B8-FC7D5EB49300}"/>
            </c:ext>
          </c:extLst>
        </c:ser>
        <c:dLbls>
          <c:showLegendKey val="0"/>
          <c:showVal val="0"/>
          <c:showCatName val="0"/>
          <c:showSerName val="0"/>
          <c:showPercent val="0"/>
          <c:showBubbleSize val="0"/>
        </c:dLbls>
        <c:gapWidth val="50"/>
        <c:overlap val="100"/>
        <c:axId val="2101643776"/>
        <c:axId val="77481871"/>
      </c:barChart>
      <c:catAx>
        <c:axId val="21016437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95000"/>
                    <a:lumOff val="5000"/>
                  </a:schemeClr>
                </a:solidFill>
                <a:latin typeface="+mn-lt"/>
                <a:ea typeface="+mn-ea"/>
                <a:cs typeface="+mn-cs"/>
              </a:defRPr>
            </a:pPr>
            <a:endParaRPr lang="en-US"/>
          </a:p>
        </c:txPr>
        <c:crossAx val="77481871"/>
        <c:crosses val="autoZero"/>
        <c:auto val="1"/>
        <c:lblAlgn val="ctr"/>
        <c:lblOffset val="100"/>
        <c:noMultiLvlLbl val="0"/>
      </c:catAx>
      <c:valAx>
        <c:axId val="77481871"/>
        <c:scaling>
          <c:orientation val="minMax"/>
        </c:scaling>
        <c:delete val="1"/>
        <c:axPos val="b"/>
        <c:numFmt formatCode="0%" sourceLinked="1"/>
        <c:majorTickMark val="none"/>
        <c:minorTickMark val="none"/>
        <c:tickLblPos val="nextTo"/>
        <c:crossAx val="2101643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95000"/>
                  <a:lumOff val="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95000"/>
              <a:lumOff val="5000"/>
            </a:schemeClr>
          </a:solidFill>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Sheet1!$A$2:$A$24</c:f>
              <c:strCache>
                <c:ptCount val="23"/>
                <c:pt idx="0">
                  <c:v>All</c:v>
                </c:pt>
                <c:pt idx="2">
                  <c:v>Male</c:v>
                </c:pt>
                <c:pt idx="3">
                  <c:v>Female</c:v>
                </c:pt>
                <c:pt idx="5">
                  <c:v>18-49</c:v>
                </c:pt>
                <c:pt idx="6">
                  <c:v>50+</c:v>
                </c:pt>
                <c:pt idx="8">
                  <c:v>ABC1</c:v>
                </c:pt>
                <c:pt idx="9">
                  <c:v>C2DE</c:v>
                </c:pt>
                <c:pt idx="11">
                  <c:v>50+ C2DE</c:v>
                </c:pt>
                <c:pt idx="12">
                  <c:v>Not 50+ C2DE</c:v>
                </c:pt>
                <c:pt idx="14">
                  <c:v>Living 
without a disability</c:v>
                </c:pt>
                <c:pt idx="15">
                  <c:v>Living 
with a disability </c:v>
                </c:pt>
                <c:pt idx="17">
                  <c:v>Urban</c:v>
                </c:pt>
                <c:pt idx="18">
                  <c:v>Town</c:v>
                </c:pt>
                <c:pt idx="19">
                  <c:v>Rural</c:v>
                </c:pt>
                <c:pt idx="21">
                  <c:v>Belfast HSC Trust</c:v>
                </c:pt>
                <c:pt idx="22">
                  <c:v>Northern HSC Trust</c:v>
                </c:pt>
              </c:strCache>
            </c:strRef>
          </c:cat>
          <c:val>
            <c:numRef>
              <c:f>Sheet1!$B$2:$B$24</c:f>
              <c:numCache>
                <c:formatCode>General</c:formatCode>
                <c:ptCount val="23"/>
                <c:pt idx="0" formatCode="0%">
                  <c:v>0.54</c:v>
                </c:pt>
                <c:pt idx="2" formatCode="0%">
                  <c:v>0.57999999999999996</c:v>
                </c:pt>
                <c:pt idx="3" formatCode="0%">
                  <c:v>0.51</c:v>
                </c:pt>
                <c:pt idx="5" formatCode="0%">
                  <c:v>0.49</c:v>
                </c:pt>
                <c:pt idx="6" formatCode="0%">
                  <c:v>0.57999999999999996</c:v>
                </c:pt>
                <c:pt idx="8" formatCode="0%">
                  <c:v>0.52</c:v>
                </c:pt>
                <c:pt idx="9" formatCode="0%">
                  <c:v>0.55000000000000004</c:v>
                </c:pt>
                <c:pt idx="11" formatCode="0%">
                  <c:v>0.59</c:v>
                </c:pt>
                <c:pt idx="12" formatCode="0%">
                  <c:v>0.52</c:v>
                </c:pt>
                <c:pt idx="14" formatCode="0%">
                  <c:v>0.5</c:v>
                </c:pt>
                <c:pt idx="15" formatCode="0%">
                  <c:v>0.59</c:v>
                </c:pt>
                <c:pt idx="17" formatCode="0%">
                  <c:v>0.55000000000000004</c:v>
                </c:pt>
                <c:pt idx="18" formatCode="0%">
                  <c:v>0.62</c:v>
                </c:pt>
                <c:pt idx="19" formatCode="0%">
                  <c:v>0.44</c:v>
                </c:pt>
                <c:pt idx="21" formatCode="0%">
                  <c:v>0.5</c:v>
                </c:pt>
                <c:pt idx="22" formatCode="0%">
                  <c:v>0.32</c:v>
                </c:pt>
              </c:numCache>
            </c:numRef>
          </c:val>
          <c:extLst>
            <c:ext xmlns:c16="http://schemas.microsoft.com/office/drawing/2014/chart" uri="{C3380CC4-5D6E-409C-BE32-E72D297353CC}">
              <c16:uniqueId val="{00000000-CDD2-44CF-8260-449F605429A8}"/>
            </c:ext>
          </c:extLst>
        </c:ser>
        <c:dLbls>
          <c:dLblPos val="outEnd"/>
          <c:showLegendKey val="0"/>
          <c:showVal val="1"/>
          <c:showCatName val="0"/>
          <c:showSerName val="0"/>
          <c:showPercent val="0"/>
          <c:showBubbleSize val="0"/>
        </c:dLbls>
        <c:gapWidth val="5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0"/>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86351365943202"/>
          <c:y val="2.451582406799634E-2"/>
          <c:w val="0.82334593096497855"/>
          <c:h val="0.91262565051514766"/>
        </c:manualLayout>
      </c:layout>
      <c:barChart>
        <c:barDir val="bar"/>
        <c:grouping val="clustered"/>
        <c:varyColors val="0"/>
        <c:ser>
          <c:idx val="4"/>
          <c:order val="0"/>
          <c:tx>
            <c:strRef>
              <c:f>Sheet1!$F$1</c:f>
              <c:strCache>
                <c:ptCount val="1"/>
                <c:pt idx="0">
                  <c:v>Any potential oral cancer symptom</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Did not contact my GP surgery</c:v>
                </c:pt>
                <c:pt idx="1">
                  <c:v>More than 6 months, up to 1 year later</c:v>
                </c:pt>
                <c:pt idx="2">
                  <c:v>More than 1 month, up to 6 months later</c:v>
                </c:pt>
                <c:pt idx="3">
                  <c:v>More than 2 weeks, up to 1 month later</c:v>
                </c:pt>
                <c:pt idx="4">
                  <c:v>More than 1 week, up to 2 weeks later</c:v>
                </c:pt>
                <c:pt idx="5">
                  <c:v>Up to 1 week later</c:v>
                </c:pt>
              </c:strCache>
            </c:strRef>
          </c:cat>
          <c:val>
            <c:numRef>
              <c:f>Sheet1!$F$2:$F$7</c:f>
              <c:numCache>
                <c:formatCode>0%</c:formatCode>
                <c:ptCount val="6"/>
                <c:pt idx="0">
                  <c:v>0.42020000000000002</c:v>
                </c:pt>
                <c:pt idx="1">
                  <c:v>4.5499999999999999E-2</c:v>
                </c:pt>
                <c:pt idx="2">
                  <c:v>0.16420000000000001</c:v>
                </c:pt>
                <c:pt idx="3">
                  <c:v>0.10589999999999999</c:v>
                </c:pt>
                <c:pt idx="4">
                  <c:v>9.3100000000000002E-2</c:v>
                </c:pt>
                <c:pt idx="5">
                  <c:v>0.1074</c:v>
                </c:pt>
              </c:numCache>
            </c:numRef>
          </c:val>
          <c:extLst>
            <c:ext xmlns:c16="http://schemas.microsoft.com/office/drawing/2014/chart" uri="{C3380CC4-5D6E-409C-BE32-E72D297353CC}">
              <c16:uniqueId val="{00000000-0EA8-441C-A99D-FB3A441A5230}"/>
            </c:ext>
          </c:extLst>
        </c:ser>
        <c:ser>
          <c:idx val="3"/>
          <c:order val="1"/>
          <c:tx>
            <c:strRef>
              <c:f>Sheet1!$E$1</c:f>
              <c:strCache>
                <c:ptCount val="1"/>
                <c:pt idx="0">
                  <c:v>Any potential lung-specific cancer symptom</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Did not contact my GP surgery</c:v>
                </c:pt>
                <c:pt idx="1">
                  <c:v>More than 6 months, up to 1 year later</c:v>
                </c:pt>
                <c:pt idx="2">
                  <c:v>More than 1 month, up to 6 months later</c:v>
                </c:pt>
                <c:pt idx="3">
                  <c:v>More than 2 weeks, up to 1 month later</c:v>
                </c:pt>
                <c:pt idx="4">
                  <c:v>More than 1 week, up to 2 weeks later</c:v>
                </c:pt>
                <c:pt idx="5">
                  <c:v>Up to 1 week later</c:v>
                </c:pt>
              </c:strCache>
            </c:strRef>
          </c:cat>
          <c:val>
            <c:numRef>
              <c:f>Sheet1!$E$2:$E$7</c:f>
              <c:numCache>
                <c:formatCode>0%</c:formatCode>
                <c:ptCount val="6"/>
                <c:pt idx="0">
                  <c:v>0.2515</c:v>
                </c:pt>
                <c:pt idx="1">
                  <c:v>1.38E-2</c:v>
                </c:pt>
                <c:pt idx="2">
                  <c:v>0.1704</c:v>
                </c:pt>
                <c:pt idx="3">
                  <c:v>0.14280000000000001</c:v>
                </c:pt>
                <c:pt idx="4">
                  <c:v>0.1646</c:v>
                </c:pt>
                <c:pt idx="5">
                  <c:v>0.1832</c:v>
                </c:pt>
              </c:numCache>
            </c:numRef>
          </c:val>
          <c:extLst>
            <c:ext xmlns:c16="http://schemas.microsoft.com/office/drawing/2014/chart" uri="{C3380CC4-5D6E-409C-BE32-E72D297353CC}">
              <c16:uniqueId val="{00000001-0EA8-441C-A99D-FB3A441A5230}"/>
            </c:ext>
          </c:extLst>
        </c:ser>
        <c:ser>
          <c:idx val="2"/>
          <c:order val="2"/>
          <c:tx>
            <c:strRef>
              <c:f>Sheet1!$D$1</c:f>
              <c:strCache>
                <c:ptCount val="1"/>
                <c:pt idx="0">
                  <c:v>Any potential red-flag cancer symptom</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Did not contact my GP surgery</c:v>
                </c:pt>
                <c:pt idx="1">
                  <c:v>More than 6 months, up to 1 year later</c:v>
                </c:pt>
                <c:pt idx="2">
                  <c:v>More than 1 month, up to 6 months later</c:v>
                </c:pt>
                <c:pt idx="3">
                  <c:v>More than 2 weeks, up to 1 month later</c:v>
                </c:pt>
                <c:pt idx="4">
                  <c:v>More than 1 week, up to 2 weeks later</c:v>
                </c:pt>
                <c:pt idx="5">
                  <c:v>Up to 1 week later</c:v>
                </c:pt>
              </c:strCache>
            </c:strRef>
          </c:cat>
          <c:val>
            <c:numRef>
              <c:f>Sheet1!$D$2:$D$7</c:f>
              <c:numCache>
                <c:formatCode>0%</c:formatCode>
                <c:ptCount val="6"/>
                <c:pt idx="0">
                  <c:v>0.48209999999999997</c:v>
                </c:pt>
                <c:pt idx="1">
                  <c:v>3.85E-2</c:v>
                </c:pt>
                <c:pt idx="2">
                  <c:v>0.1202</c:v>
                </c:pt>
                <c:pt idx="3">
                  <c:v>0.11</c:v>
                </c:pt>
                <c:pt idx="4">
                  <c:v>6.2799999999999995E-2</c:v>
                </c:pt>
                <c:pt idx="5">
                  <c:v>0.1429</c:v>
                </c:pt>
              </c:numCache>
            </c:numRef>
          </c:val>
          <c:extLst>
            <c:ext xmlns:c16="http://schemas.microsoft.com/office/drawing/2014/chart" uri="{C3380CC4-5D6E-409C-BE32-E72D297353CC}">
              <c16:uniqueId val="{00000002-0EA8-441C-A99D-FB3A441A5230}"/>
            </c:ext>
          </c:extLst>
        </c:ser>
        <c:ser>
          <c:idx val="1"/>
          <c:order val="3"/>
          <c:tx>
            <c:strRef>
              <c:f>Sheet1!$C$1</c:f>
              <c:strCache>
                <c:ptCount val="1"/>
                <c:pt idx="0">
                  <c:v>Any potential non-specific cancer symptom</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Did not contact my GP surgery</c:v>
                </c:pt>
                <c:pt idx="1">
                  <c:v>More than 6 months, up to 1 year later</c:v>
                </c:pt>
                <c:pt idx="2">
                  <c:v>More than 1 month, up to 6 months later</c:v>
                </c:pt>
                <c:pt idx="3">
                  <c:v>More than 2 weeks, up to 1 month later</c:v>
                </c:pt>
                <c:pt idx="4">
                  <c:v>More than 1 week, up to 2 weeks later</c:v>
                </c:pt>
                <c:pt idx="5">
                  <c:v>Up to 1 week later</c:v>
                </c:pt>
              </c:strCache>
            </c:strRef>
          </c:cat>
          <c:val>
            <c:numRef>
              <c:f>Sheet1!$C$2:$C$7</c:f>
              <c:numCache>
                <c:formatCode>0%</c:formatCode>
                <c:ptCount val="6"/>
                <c:pt idx="0">
                  <c:v>0.4325</c:v>
                </c:pt>
                <c:pt idx="1">
                  <c:v>5.33E-2</c:v>
                </c:pt>
                <c:pt idx="2">
                  <c:v>0.13980000000000001</c:v>
                </c:pt>
                <c:pt idx="3">
                  <c:v>0.1119</c:v>
                </c:pt>
                <c:pt idx="4">
                  <c:v>8.0100000000000005E-2</c:v>
                </c:pt>
                <c:pt idx="5">
                  <c:v>0.1149</c:v>
                </c:pt>
              </c:numCache>
            </c:numRef>
          </c:val>
          <c:extLst>
            <c:ext xmlns:c16="http://schemas.microsoft.com/office/drawing/2014/chart" uri="{C3380CC4-5D6E-409C-BE32-E72D297353CC}">
              <c16:uniqueId val="{00000003-0EA8-441C-A99D-FB3A441A5230}"/>
            </c:ext>
          </c:extLst>
        </c:ser>
        <c:ser>
          <c:idx val="0"/>
          <c:order val="4"/>
          <c:tx>
            <c:strRef>
              <c:f>Sheet1!$B$1</c:f>
              <c:strCache>
                <c:ptCount val="1"/>
                <c:pt idx="0">
                  <c:v>Any potential cancer symptom</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Did not contact my GP surgery</c:v>
                </c:pt>
                <c:pt idx="1">
                  <c:v>More than 6 months, up to 1 year later</c:v>
                </c:pt>
                <c:pt idx="2">
                  <c:v>More than 1 month, up to 6 months later</c:v>
                </c:pt>
                <c:pt idx="3">
                  <c:v>More than 2 weeks, up to 1 month later</c:v>
                </c:pt>
                <c:pt idx="4">
                  <c:v>More than 1 week, up to 2 weeks later</c:v>
                </c:pt>
                <c:pt idx="5">
                  <c:v>Up to 1 week later</c:v>
                </c:pt>
              </c:strCache>
            </c:strRef>
          </c:cat>
          <c:val>
            <c:numRef>
              <c:f>Sheet1!$B$2:$B$7</c:f>
              <c:numCache>
                <c:formatCode>0%</c:formatCode>
                <c:ptCount val="6"/>
                <c:pt idx="0">
                  <c:v>0.41310000000000002</c:v>
                </c:pt>
                <c:pt idx="1">
                  <c:v>3.3799999999999997E-2</c:v>
                </c:pt>
                <c:pt idx="2">
                  <c:v>0.1472</c:v>
                </c:pt>
                <c:pt idx="3">
                  <c:v>0.11020000000000001</c:v>
                </c:pt>
                <c:pt idx="4">
                  <c:v>9.4600000000000004E-2</c:v>
                </c:pt>
                <c:pt idx="5">
                  <c:v>0.15140000000000001</c:v>
                </c:pt>
              </c:numCache>
            </c:numRef>
          </c:val>
          <c:extLst>
            <c:ext xmlns:c16="http://schemas.microsoft.com/office/drawing/2014/chart" uri="{C3380CC4-5D6E-409C-BE32-E72D297353CC}">
              <c16:uniqueId val="{00000004-0EA8-441C-A99D-FB3A441A5230}"/>
            </c:ext>
          </c:extLst>
        </c:ser>
        <c:dLbls>
          <c:showLegendKey val="0"/>
          <c:showVal val="0"/>
          <c:showCatName val="0"/>
          <c:showSerName val="0"/>
          <c:showPercent val="0"/>
          <c:showBubbleSize val="0"/>
        </c:dLbls>
        <c:gapWidth val="182"/>
        <c:axId val="264095504"/>
        <c:axId val="264116720"/>
      </c:barChart>
      <c:catAx>
        <c:axId val="2640955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64116720"/>
        <c:crosses val="autoZero"/>
        <c:auto val="1"/>
        <c:lblAlgn val="ctr"/>
        <c:lblOffset val="100"/>
        <c:noMultiLvlLbl val="0"/>
      </c:catAx>
      <c:valAx>
        <c:axId val="264116720"/>
        <c:scaling>
          <c:orientation val="minMax"/>
        </c:scaling>
        <c:delete val="1"/>
        <c:axPos val="b"/>
        <c:numFmt formatCode="0%" sourceLinked="1"/>
        <c:majorTickMark val="none"/>
        <c:minorTickMark val="none"/>
        <c:tickLblPos val="nextTo"/>
        <c:crossAx val="264095504"/>
        <c:crosses val="autoZero"/>
        <c:crossBetween val="between"/>
      </c:valAx>
      <c:spPr>
        <a:noFill/>
        <a:ln>
          <a:noFill/>
        </a:ln>
        <a:effectLst/>
      </c:spPr>
    </c:plotArea>
    <c:legend>
      <c:legendPos val="r"/>
      <c:layout>
        <c:manualLayout>
          <c:xMode val="edge"/>
          <c:yMode val="edge"/>
          <c:x val="0.70303241134254868"/>
          <c:y val="0.10948403517541286"/>
          <c:w val="0.23028995086710802"/>
          <c:h val="0.6106727105455902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40858854712527"/>
          <c:y val="2.5842465821008929E-2"/>
          <c:w val="0.60714495776277844"/>
          <c:h val="0.93712420153337872"/>
        </c:manualLayout>
      </c:layout>
      <c:barChart>
        <c:barDir val="bar"/>
        <c:grouping val="clustered"/>
        <c:varyColors val="0"/>
        <c:ser>
          <c:idx val="1"/>
          <c:order val="0"/>
          <c:tx>
            <c:strRef>
              <c:f>Sheet1!$B$1</c:f>
              <c:strCache>
                <c:ptCount val="1"/>
                <c:pt idx="0">
                  <c:v>Mar-22</c:v>
                </c:pt>
              </c:strCache>
            </c:strRef>
          </c:tx>
          <c:spPr>
            <a:solidFill>
              <a:schemeClr val="accent1"/>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2-25B6-4ABE-9C26-CFF05EDBDF60}"/>
              </c:ext>
            </c:extLst>
          </c:dPt>
          <c:dPt>
            <c:idx val="10"/>
            <c:invertIfNegative val="0"/>
            <c:bubble3D val="0"/>
            <c:spPr>
              <a:solidFill>
                <a:schemeClr val="accent1"/>
              </a:solidFill>
              <a:ln>
                <a:noFill/>
              </a:ln>
              <a:effectLst/>
            </c:spPr>
            <c:extLst>
              <c:ext xmlns:c16="http://schemas.microsoft.com/office/drawing/2014/chart" uri="{C3380CC4-5D6E-409C-BE32-E72D297353CC}">
                <c16:uniqueId val="{00000001-7976-48E8-BABB-309DADF969B3}"/>
              </c:ext>
            </c:extLst>
          </c:dPt>
          <c:dLbls>
            <c:dLbl>
              <c:idx val="5"/>
              <c:layout>
                <c:manualLayout>
                  <c:x val="-8.2159828762307445E-17"/>
                  <c:y val="-4.1367918791297115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6F5-4187-8A8E-BE057B89363A}"/>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Don't know/not sure</c:v>
                </c:pt>
                <c:pt idx="1">
                  <c:v>Prefer not to say</c:v>
                </c:pt>
                <c:pt idx="2">
                  <c:v>Someone else</c:v>
                </c:pt>
                <c:pt idx="3">
                  <c:v>General practice dietician</c:v>
                </c:pt>
                <c:pt idx="4">
                  <c:v>Healthcare assistant</c:v>
                </c:pt>
                <c:pt idx="5">
                  <c:v>General practice paramedic</c:v>
                </c:pt>
                <c:pt idx="6">
                  <c:v>Physician associate</c:v>
                </c:pt>
                <c:pt idx="7">
                  <c:v>General practice physiotherapist</c:v>
                </c:pt>
                <c:pt idx="8">
                  <c:v>General practice pharmacist</c:v>
                </c:pt>
                <c:pt idx="9">
                  <c:v>Nurse or advanced nurse practitioner</c:v>
                </c:pt>
                <c:pt idx="10">
                  <c:v>GP or doctor</c:v>
                </c:pt>
              </c:strCache>
            </c:strRef>
          </c:cat>
          <c:val>
            <c:numRef>
              <c:f>Sheet1!$B$2:$B$12</c:f>
              <c:numCache>
                <c:formatCode>0%</c:formatCode>
                <c:ptCount val="11"/>
                <c:pt idx="0">
                  <c:v>0.01</c:v>
                </c:pt>
                <c:pt idx="1">
                  <c:v>0</c:v>
                </c:pt>
                <c:pt idx="2">
                  <c:v>0.03</c:v>
                </c:pt>
                <c:pt idx="3">
                  <c:v>0</c:v>
                </c:pt>
                <c:pt idx="4">
                  <c:v>0</c:v>
                </c:pt>
                <c:pt idx="5">
                  <c:v>0.01</c:v>
                </c:pt>
                <c:pt idx="6">
                  <c:v>0.01</c:v>
                </c:pt>
                <c:pt idx="7">
                  <c:v>0.01</c:v>
                </c:pt>
                <c:pt idx="8">
                  <c:v>0.02</c:v>
                </c:pt>
                <c:pt idx="9">
                  <c:v>0.04</c:v>
                </c:pt>
                <c:pt idx="10">
                  <c:v>0.87</c:v>
                </c:pt>
              </c:numCache>
            </c:numRef>
          </c:val>
          <c:extLst>
            <c:ext xmlns:c16="http://schemas.microsoft.com/office/drawing/2014/chart" uri="{C3380CC4-5D6E-409C-BE32-E72D297353CC}">
              <c16:uniqueId val="{00000003-6C34-4B8F-A2DB-5B0693BC1E22}"/>
            </c:ext>
          </c:extLst>
        </c:ser>
        <c:dLbls>
          <c:showLegendKey val="0"/>
          <c:showVal val="0"/>
          <c:showCatName val="0"/>
          <c:showSerName val="0"/>
          <c:showPercent val="0"/>
          <c:showBubbleSize val="0"/>
        </c:dLbls>
        <c:gapWidth val="118"/>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686236675882905"/>
          <c:y val="5.039147694861866E-2"/>
          <c:w val="0.60905034785414813"/>
          <c:h val="0.81751270445622115"/>
        </c:manualLayout>
      </c:layout>
      <c:barChart>
        <c:barDir val="bar"/>
        <c:grouping val="clustered"/>
        <c:varyColors val="0"/>
        <c:ser>
          <c:idx val="1"/>
          <c:order val="0"/>
          <c:tx>
            <c:strRef>
              <c:f>Sheet1!$B$1</c:f>
              <c:strCache>
                <c:ptCount val="1"/>
                <c:pt idx="0">
                  <c:v>All who didn't make an appointment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Prefer not to say</c:v>
                </c:pt>
                <c:pt idx="1">
                  <c:v>I don't remember</c:v>
                </c:pt>
                <c:pt idx="2">
                  <c:v>More than five times</c:v>
                </c:pt>
                <c:pt idx="3">
                  <c:v>4-5 times</c:v>
                </c:pt>
                <c:pt idx="4">
                  <c:v>2-3 times</c:v>
                </c:pt>
                <c:pt idx="5">
                  <c:v>Once</c:v>
                </c:pt>
              </c:strCache>
            </c:strRef>
          </c:cat>
          <c:val>
            <c:numRef>
              <c:f>Sheet1!$B$2:$B$7</c:f>
              <c:numCache>
                <c:formatCode>0%</c:formatCode>
                <c:ptCount val="6"/>
                <c:pt idx="0">
                  <c:v>0.01</c:v>
                </c:pt>
                <c:pt idx="1">
                  <c:v>7.0000000000000007E-2</c:v>
                </c:pt>
                <c:pt idx="2">
                  <c:v>0.36</c:v>
                </c:pt>
                <c:pt idx="3">
                  <c:v>0.13</c:v>
                </c:pt>
                <c:pt idx="4">
                  <c:v>0.38</c:v>
                </c:pt>
                <c:pt idx="5">
                  <c:v>7.0000000000000007E-2</c:v>
                </c:pt>
              </c:numCache>
            </c:numRef>
          </c:val>
          <c:extLst>
            <c:ext xmlns:c16="http://schemas.microsoft.com/office/drawing/2014/chart" uri="{C3380CC4-5D6E-409C-BE32-E72D297353CC}">
              <c16:uniqueId val="{00000000-461C-4C5A-A408-6D4B9A7E2EC5}"/>
            </c:ext>
          </c:extLst>
        </c:ser>
        <c:ser>
          <c:idx val="0"/>
          <c:order val="1"/>
          <c:tx>
            <c:strRef>
              <c:f>Sheet1!$C$1</c:f>
              <c:strCache>
                <c:ptCount val="1"/>
                <c:pt idx="0">
                  <c:v>All who made an appointment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Prefer not to say</c:v>
                </c:pt>
                <c:pt idx="1">
                  <c:v>I don't remember</c:v>
                </c:pt>
                <c:pt idx="2">
                  <c:v>More than five times</c:v>
                </c:pt>
                <c:pt idx="3">
                  <c:v>4-5 times</c:v>
                </c:pt>
                <c:pt idx="4">
                  <c:v>2-3 times</c:v>
                </c:pt>
                <c:pt idx="5">
                  <c:v>Once</c:v>
                </c:pt>
              </c:strCache>
            </c:strRef>
          </c:cat>
          <c:val>
            <c:numRef>
              <c:f>Sheet1!$C$2:$C$7</c:f>
              <c:numCache>
                <c:formatCode>0%</c:formatCode>
                <c:ptCount val="6"/>
                <c:pt idx="0">
                  <c:v>0</c:v>
                </c:pt>
                <c:pt idx="1">
                  <c:v>0.03</c:v>
                </c:pt>
                <c:pt idx="2">
                  <c:v>0.16</c:v>
                </c:pt>
                <c:pt idx="3">
                  <c:v>7.0000000000000007E-2</c:v>
                </c:pt>
                <c:pt idx="4">
                  <c:v>0.28999999999999998</c:v>
                </c:pt>
                <c:pt idx="5">
                  <c:v>0.45</c:v>
                </c:pt>
              </c:numCache>
            </c:numRef>
          </c:val>
          <c:extLst>
            <c:ext xmlns:c16="http://schemas.microsoft.com/office/drawing/2014/chart" uri="{C3380CC4-5D6E-409C-BE32-E72D297353CC}">
              <c16:uniqueId val="{00000008-5132-45E3-8B9C-F24D7DA97C91}"/>
            </c:ext>
          </c:extLst>
        </c:ser>
        <c:ser>
          <c:idx val="2"/>
          <c:order val="2"/>
          <c:tx>
            <c:strRef>
              <c:f>Sheet1!$D$1</c:f>
              <c:strCache>
                <c:ptCount val="1"/>
                <c:pt idx="0">
                  <c:v>All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Prefer not to say</c:v>
                </c:pt>
                <c:pt idx="1">
                  <c:v>I don't remember</c:v>
                </c:pt>
                <c:pt idx="2">
                  <c:v>More than five times</c:v>
                </c:pt>
                <c:pt idx="3">
                  <c:v>4-5 times</c:v>
                </c:pt>
                <c:pt idx="4">
                  <c:v>2-3 times</c:v>
                </c:pt>
                <c:pt idx="5">
                  <c:v>Once</c:v>
                </c:pt>
              </c:strCache>
            </c:strRef>
          </c:cat>
          <c:val>
            <c:numRef>
              <c:f>Sheet1!$D$2:$D$7</c:f>
              <c:numCache>
                <c:formatCode>0%</c:formatCode>
                <c:ptCount val="6"/>
                <c:pt idx="0">
                  <c:v>0</c:v>
                </c:pt>
                <c:pt idx="1">
                  <c:v>0.04</c:v>
                </c:pt>
                <c:pt idx="2">
                  <c:v>0.21</c:v>
                </c:pt>
                <c:pt idx="3">
                  <c:v>0.08</c:v>
                </c:pt>
                <c:pt idx="4">
                  <c:v>0.31</c:v>
                </c:pt>
                <c:pt idx="5">
                  <c:v>0.36</c:v>
                </c:pt>
              </c:numCache>
            </c:numRef>
          </c:val>
          <c:extLst>
            <c:ext xmlns:c16="http://schemas.microsoft.com/office/drawing/2014/chart" uri="{C3380CC4-5D6E-409C-BE32-E72D297353CC}">
              <c16:uniqueId val="{00000009-5132-45E3-8B9C-F24D7DA97C91}"/>
            </c:ext>
          </c:extLst>
        </c:ser>
        <c:dLbls>
          <c:dLblPos val="outEnd"/>
          <c:showLegendKey val="0"/>
          <c:showVal val="1"/>
          <c:showCatName val="0"/>
          <c:showSerName val="0"/>
          <c:showPercent val="0"/>
          <c:showBubbleSize val="0"/>
        </c:dLbls>
        <c:gapWidth val="50"/>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legend>
      <c:legendPos val="b"/>
      <c:layout>
        <c:manualLayout>
          <c:xMode val="edge"/>
          <c:yMode val="edge"/>
          <c:x val="0.16980763510719604"/>
          <c:y val="0.88494771997467558"/>
          <c:w val="0.78624675580903014"/>
          <c:h val="4.971725703814968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95000"/>
                  <a:lumOff val="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555264346946913"/>
          <c:y val="4.7259498167408438E-2"/>
          <c:w val="0.52444735653053087"/>
          <c:h val="0.90985769077450906"/>
        </c:manualLayout>
      </c:layout>
      <c:barChart>
        <c:barDir val="bar"/>
        <c:grouping val="clustered"/>
        <c:varyColors val="0"/>
        <c:ser>
          <c:idx val="1"/>
          <c:order val="0"/>
          <c:tx>
            <c:strRef>
              <c:f>Sheet1!$B$1</c:f>
              <c:strCache>
                <c:ptCount val="1"/>
                <c:pt idx="0">
                  <c:v>Column1</c:v>
                </c:pt>
              </c:strCache>
            </c:strRef>
          </c:tx>
          <c:spPr>
            <a:solidFill>
              <a:schemeClr val="accent4"/>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9F42-453E-9CD3-217FA3F3C14C}"/>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9-9F42-453E-9CD3-217FA3F3C14C}"/>
              </c:ext>
            </c:extLst>
          </c:dPt>
          <c:dPt>
            <c:idx val="4"/>
            <c:invertIfNegative val="0"/>
            <c:bubble3D val="0"/>
            <c:spPr>
              <a:solidFill>
                <a:schemeClr val="accent4"/>
              </a:solidFill>
              <a:ln>
                <a:noFill/>
              </a:ln>
              <a:effectLst/>
            </c:spPr>
            <c:extLst>
              <c:ext xmlns:c16="http://schemas.microsoft.com/office/drawing/2014/chart" uri="{C3380CC4-5D6E-409C-BE32-E72D297353CC}">
                <c16:uniqueId val="{00000005-9F42-453E-9CD3-217FA3F3C14C}"/>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Sheet1!$A$4:$A$9</c:f>
              <c:strCache>
                <c:ptCount val="6"/>
                <c:pt idx="0">
                  <c:v>Other</c:v>
                </c:pt>
                <c:pt idx="1">
                  <c:v>I didn't get a response from the GP surgery/practice after completing the online request form</c:v>
                </c:pt>
                <c:pt idx="2">
                  <c:v>I requested a call back when I reached the front of the queue but wasn't called back</c:v>
                </c:pt>
                <c:pt idx="3">
                  <c:v>I could not get an appointment at a convenient day or time</c:v>
                </c:pt>
                <c:pt idx="4">
                  <c:v>There were no appointments available</c:v>
                </c:pt>
                <c:pt idx="5">
                  <c:v>I could not get through to my GP surgery/practice on the phone </c:v>
                </c:pt>
              </c:strCache>
            </c:strRef>
          </c:cat>
          <c:val>
            <c:numRef>
              <c:f>Sheet1!$B$4:$B$9</c:f>
              <c:numCache>
                <c:formatCode>0%</c:formatCode>
                <c:ptCount val="6"/>
                <c:pt idx="0">
                  <c:v>0.11</c:v>
                </c:pt>
                <c:pt idx="1">
                  <c:v>0</c:v>
                </c:pt>
                <c:pt idx="2">
                  <c:v>0.01</c:v>
                </c:pt>
                <c:pt idx="3">
                  <c:v>7.0000000000000007E-2</c:v>
                </c:pt>
                <c:pt idx="4">
                  <c:v>0.36</c:v>
                </c:pt>
                <c:pt idx="5">
                  <c:v>0.43</c:v>
                </c:pt>
              </c:numCache>
            </c:numRef>
          </c:val>
          <c:extLst>
            <c:ext xmlns:c16="http://schemas.microsoft.com/office/drawing/2014/chart" uri="{C3380CC4-5D6E-409C-BE32-E72D297353CC}">
              <c16:uniqueId val="{00000008-9F42-453E-9CD3-217FA3F3C14C}"/>
            </c:ext>
          </c:extLst>
        </c:ser>
        <c:dLbls>
          <c:showLegendKey val="0"/>
          <c:showVal val="0"/>
          <c:showCatName val="0"/>
          <c:showSerName val="0"/>
          <c:showPercent val="0"/>
          <c:showBubbleSize val="0"/>
        </c:dLbls>
        <c:gapWidth val="50"/>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out"/>
        <c:minorTickMark val="none"/>
        <c:tickLblPos val="nextTo"/>
        <c:crossAx val="47836670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555264346946913"/>
          <c:y val="4.7259498167408438E-2"/>
          <c:w val="0.52444735653053087"/>
          <c:h val="0.90985769077450906"/>
        </c:manualLayout>
      </c:layout>
      <c:barChart>
        <c:barDir val="bar"/>
        <c:grouping val="clustered"/>
        <c:varyColors val="0"/>
        <c:ser>
          <c:idx val="1"/>
          <c:order val="0"/>
          <c:tx>
            <c:strRef>
              <c:f>Sheet1!$B$1</c:f>
              <c:strCache>
                <c:ptCount val="1"/>
                <c:pt idx="0">
                  <c:v>Column1</c:v>
                </c:pt>
              </c:strCache>
            </c:strRef>
          </c:tx>
          <c:spPr>
            <a:solidFill>
              <a:schemeClr val="accent4"/>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3F41-4DC3-9848-706C09665193}"/>
              </c:ext>
            </c:extLst>
          </c:dPt>
          <c:dPt>
            <c:idx val="8"/>
            <c:invertIfNegative val="0"/>
            <c:bubble3D val="0"/>
            <c:spPr>
              <a:solidFill>
                <a:schemeClr val="accent4"/>
              </a:solidFill>
              <a:ln>
                <a:noFill/>
              </a:ln>
              <a:effectLst/>
            </c:spPr>
            <c:extLst>
              <c:ext xmlns:c16="http://schemas.microsoft.com/office/drawing/2014/chart" uri="{C3380CC4-5D6E-409C-BE32-E72D297353CC}">
                <c16:uniqueId val="{00000003-FD9E-4F41-8117-223D65337D54}"/>
              </c:ext>
            </c:extLst>
          </c:dPt>
          <c:dPt>
            <c:idx val="9"/>
            <c:invertIfNegative val="0"/>
            <c:bubble3D val="0"/>
            <c:spPr>
              <a:solidFill>
                <a:schemeClr val="accent4"/>
              </a:solidFill>
              <a:ln>
                <a:noFill/>
              </a:ln>
              <a:effectLst/>
            </c:spPr>
            <c:extLst>
              <c:ext xmlns:c16="http://schemas.microsoft.com/office/drawing/2014/chart" uri="{C3380CC4-5D6E-409C-BE32-E72D297353CC}">
                <c16:uniqueId val="{00000005-FD9E-4F41-8117-223D65337D54}"/>
              </c:ext>
            </c:extLst>
          </c:dPt>
          <c:dPt>
            <c:idx val="10"/>
            <c:invertIfNegative val="0"/>
            <c:bubble3D val="0"/>
            <c:spPr>
              <a:solidFill>
                <a:schemeClr val="accent4"/>
              </a:solidFill>
              <a:ln>
                <a:noFill/>
              </a:ln>
              <a:effectLst/>
            </c:spPr>
            <c:extLst>
              <c:ext xmlns:c16="http://schemas.microsoft.com/office/drawing/2014/chart" uri="{C3380CC4-5D6E-409C-BE32-E72D297353CC}">
                <c16:uniqueId val="{00000007-FD9E-4F41-8117-223D65337D54}"/>
              </c:ext>
            </c:extLst>
          </c:dPt>
          <c:dPt>
            <c:idx val="11"/>
            <c:invertIfNegative val="0"/>
            <c:bubble3D val="0"/>
            <c:spPr>
              <a:solidFill>
                <a:schemeClr val="accent4"/>
              </a:solidFill>
              <a:ln>
                <a:noFill/>
              </a:ln>
              <a:effectLst/>
            </c:spPr>
            <c:extLst>
              <c:ext xmlns:c16="http://schemas.microsoft.com/office/drawing/2014/chart" uri="{C3380CC4-5D6E-409C-BE32-E72D297353CC}">
                <c16:uniqueId val="{00000009-FD9E-4F41-8117-223D65337D54}"/>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Sheet1!$A$4:$A$15</c:f>
              <c:strCache>
                <c:ptCount val="12"/>
                <c:pt idx="0">
                  <c:v>Nothing – I took no further action</c:v>
                </c:pt>
                <c:pt idx="1">
                  <c:v>Other</c:v>
                </c:pt>
                <c:pt idx="2">
                  <c:v>Visited a mobile unit </c:v>
                </c:pt>
                <c:pt idx="3">
                  <c:v>Called 999</c:v>
                </c:pt>
                <c:pt idx="4">
                  <c:v>Called NHS 111</c:v>
                </c:pt>
                <c:pt idx="5">
                  <c:v>Went to a walk-in service </c:v>
                </c:pt>
                <c:pt idx="6">
                  <c:v>Went for private healthcare</c:v>
                </c:pt>
                <c:pt idx="7">
                  <c:v>Looked for information using a phone app</c:v>
                </c:pt>
                <c:pt idx="8">
                  <c:v>Went to A&amp;E</c:v>
                </c:pt>
                <c:pt idx="9">
                  <c:v>Went to a community pharmacy</c:v>
                </c:pt>
                <c:pt idx="10">
                  <c:v>Spoke to a family member or friend about my health concern</c:v>
                </c:pt>
                <c:pt idx="11">
                  <c:v>Looked for information about my health concern online</c:v>
                </c:pt>
              </c:strCache>
            </c:strRef>
          </c:cat>
          <c:val>
            <c:numRef>
              <c:f>Sheet1!$B$4:$B$15</c:f>
              <c:numCache>
                <c:formatCode>0%</c:formatCode>
                <c:ptCount val="12"/>
                <c:pt idx="0">
                  <c:v>0.22</c:v>
                </c:pt>
                <c:pt idx="1">
                  <c:v>0.11</c:v>
                </c:pt>
                <c:pt idx="2">
                  <c:v>0</c:v>
                </c:pt>
                <c:pt idx="3">
                  <c:v>0</c:v>
                </c:pt>
                <c:pt idx="4">
                  <c:v>0.02</c:v>
                </c:pt>
                <c:pt idx="5">
                  <c:v>0.03</c:v>
                </c:pt>
                <c:pt idx="6">
                  <c:v>0.09</c:v>
                </c:pt>
                <c:pt idx="7">
                  <c:v>0.1</c:v>
                </c:pt>
                <c:pt idx="8">
                  <c:v>0.13</c:v>
                </c:pt>
                <c:pt idx="9">
                  <c:v>0.13</c:v>
                </c:pt>
                <c:pt idx="10">
                  <c:v>0.17</c:v>
                </c:pt>
                <c:pt idx="11">
                  <c:v>0.28999999999999998</c:v>
                </c:pt>
              </c:numCache>
            </c:numRef>
          </c:val>
          <c:extLst>
            <c:ext xmlns:c16="http://schemas.microsoft.com/office/drawing/2014/chart" uri="{C3380CC4-5D6E-409C-BE32-E72D297353CC}">
              <c16:uniqueId val="{0000000A-3F41-4DC3-9848-706C09665193}"/>
            </c:ext>
          </c:extLst>
        </c:ser>
        <c:dLbls>
          <c:showLegendKey val="0"/>
          <c:showVal val="0"/>
          <c:showCatName val="0"/>
          <c:showSerName val="0"/>
          <c:showPercent val="0"/>
          <c:showBubbleSize val="0"/>
        </c:dLbls>
        <c:gapWidth val="50"/>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max val="0.5"/>
        </c:scaling>
        <c:delete val="1"/>
        <c:axPos val="b"/>
        <c:numFmt formatCode="0%" sourceLinked="1"/>
        <c:majorTickMark val="out"/>
        <c:minorTickMark val="none"/>
        <c:tickLblPos val="nextTo"/>
        <c:crossAx val="47836670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3305432882632497"/>
          <c:y val="3.3956600207823144E-2"/>
          <c:w val="0.45089269488598888"/>
          <c:h val="0.85491270820293763"/>
        </c:manualLayout>
      </c:layout>
      <c:barChart>
        <c:barDir val="bar"/>
        <c:grouping val="percentStacked"/>
        <c:varyColors val="0"/>
        <c:ser>
          <c:idx val="0"/>
          <c:order val="0"/>
          <c:tx>
            <c:strRef>
              <c:f>Sheet1!$B$1</c:f>
              <c:strCache>
                <c:ptCount val="1"/>
                <c:pt idx="0">
                  <c:v>A lot/ a little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I was attending an appointment for an existing problem/condition, so I asked about this whilst I was there</c:v>
                </c:pt>
                <c:pt idx="1">
                  <c:v>I had a symptom that I thought might be a sign of cancer</c:v>
                </c:pt>
                <c:pt idx="2">
                  <c:v>I looked up my symptom online and it said it might be serious</c:v>
                </c:pt>
                <c:pt idx="3">
                  <c:v>My friends, family or my carer encouraged me to go</c:v>
                </c:pt>
                <c:pt idx="4">
                  <c:v>I tried treating or managing the symptom myself but it didn't help</c:v>
                </c:pt>
                <c:pt idx="5">
                  <c:v>I had a symptom, but I didn't know what was causing it</c:v>
                </c:pt>
                <c:pt idx="6">
                  <c:v>I had a symptom that was painful or "bothersome"</c:v>
                </c:pt>
                <c:pt idx="7">
                  <c:v>I had a symptom that was unusual for me, or I had a feeling that something wasn't right</c:v>
                </c:pt>
                <c:pt idx="8">
                  <c:v>I had a symptom that didn't go away or was getting worse</c:v>
                </c:pt>
              </c:strCache>
            </c:strRef>
          </c:cat>
          <c:val>
            <c:numRef>
              <c:f>Sheet1!$B$2:$B$10</c:f>
              <c:numCache>
                <c:formatCode>0%</c:formatCode>
                <c:ptCount val="9"/>
                <c:pt idx="0">
                  <c:v>0.26</c:v>
                </c:pt>
                <c:pt idx="1">
                  <c:v>0.28999999999999998</c:v>
                </c:pt>
                <c:pt idx="2">
                  <c:v>0.3</c:v>
                </c:pt>
                <c:pt idx="3">
                  <c:v>0.42</c:v>
                </c:pt>
                <c:pt idx="4">
                  <c:v>0.51</c:v>
                </c:pt>
                <c:pt idx="5">
                  <c:v>0.59</c:v>
                </c:pt>
                <c:pt idx="6">
                  <c:v>0.63</c:v>
                </c:pt>
                <c:pt idx="7">
                  <c:v>0.65</c:v>
                </c:pt>
                <c:pt idx="8">
                  <c:v>0.7</c:v>
                </c:pt>
              </c:numCache>
            </c:numRef>
          </c:val>
          <c:extLst>
            <c:ext xmlns:c16="http://schemas.microsoft.com/office/drawing/2014/chart" uri="{C3380CC4-5D6E-409C-BE32-E72D297353CC}">
              <c16:uniqueId val="{00000000-5A27-42B5-8418-BFCB37DC394E}"/>
            </c:ext>
          </c:extLst>
        </c:ser>
        <c:ser>
          <c:idx val="1"/>
          <c:order val="1"/>
          <c:tx>
            <c:strRef>
              <c:f>Sheet1!$C$1</c:f>
              <c:strCache>
                <c:ptCount val="1"/>
                <c:pt idx="0">
                  <c:v>Not much/ not at all</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I was attending an appointment for an existing problem/condition, so I asked about this whilst I was there</c:v>
                </c:pt>
                <c:pt idx="1">
                  <c:v>I had a symptom that I thought might be a sign of cancer</c:v>
                </c:pt>
                <c:pt idx="2">
                  <c:v>I looked up my symptom online and it said it might be serious</c:v>
                </c:pt>
                <c:pt idx="3">
                  <c:v>My friends, family or my carer encouraged me to go</c:v>
                </c:pt>
                <c:pt idx="4">
                  <c:v>I tried treating or managing the symptom myself but it didn't help</c:v>
                </c:pt>
                <c:pt idx="5">
                  <c:v>I had a symptom, but I didn't know what was causing it</c:v>
                </c:pt>
                <c:pt idx="6">
                  <c:v>I had a symptom that was painful or "bothersome"</c:v>
                </c:pt>
                <c:pt idx="7">
                  <c:v>I had a symptom that was unusual for me, or I had a feeling that something wasn't right</c:v>
                </c:pt>
                <c:pt idx="8">
                  <c:v>I had a symptom that didn't go away or was getting worse</c:v>
                </c:pt>
              </c:strCache>
            </c:strRef>
          </c:cat>
          <c:val>
            <c:numRef>
              <c:f>Sheet1!$C$2:$C$10</c:f>
              <c:numCache>
                <c:formatCode>0%</c:formatCode>
                <c:ptCount val="9"/>
                <c:pt idx="0">
                  <c:v>0.67</c:v>
                </c:pt>
                <c:pt idx="1">
                  <c:v>0.64</c:v>
                </c:pt>
                <c:pt idx="2">
                  <c:v>0.63</c:v>
                </c:pt>
                <c:pt idx="3">
                  <c:v>0.51</c:v>
                </c:pt>
                <c:pt idx="4">
                  <c:v>0.42</c:v>
                </c:pt>
                <c:pt idx="5">
                  <c:v>0.34</c:v>
                </c:pt>
                <c:pt idx="6">
                  <c:v>0.32</c:v>
                </c:pt>
                <c:pt idx="7">
                  <c:v>0.3</c:v>
                </c:pt>
                <c:pt idx="8">
                  <c:v>0.24</c:v>
                </c:pt>
              </c:numCache>
            </c:numRef>
          </c:val>
          <c:extLst>
            <c:ext xmlns:c16="http://schemas.microsoft.com/office/drawing/2014/chart" uri="{C3380CC4-5D6E-409C-BE32-E72D297353CC}">
              <c16:uniqueId val="{00000000-C4BB-42D7-87BC-7A68B0281169}"/>
            </c:ext>
          </c:extLst>
        </c:ser>
        <c:dLbls>
          <c:showLegendKey val="0"/>
          <c:showVal val="0"/>
          <c:showCatName val="0"/>
          <c:showSerName val="0"/>
          <c:showPercent val="0"/>
          <c:showBubbleSize val="0"/>
        </c:dLbls>
        <c:gapWidth val="50"/>
        <c:overlap val="100"/>
        <c:axId val="2101643776"/>
        <c:axId val="77481871"/>
      </c:barChart>
      <c:catAx>
        <c:axId val="21016437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95000"/>
                    <a:lumOff val="5000"/>
                  </a:schemeClr>
                </a:solidFill>
                <a:latin typeface="+mn-lt"/>
                <a:ea typeface="+mn-ea"/>
                <a:cs typeface="+mn-cs"/>
              </a:defRPr>
            </a:pPr>
            <a:endParaRPr lang="en-US"/>
          </a:p>
        </c:txPr>
        <c:crossAx val="77481871"/>
        <c:crosses val="autoZero"/>
        <c:auto val="1"/>
        <c:lblAlgn val="ctr"/>
        <c:lblOffset val="100"/>
        <c:noMultiLvlLbl val="0"/>
      </c:catAx>
      <c:valAx>
        <c:axId val="77481871"/>
        <c:scaling>
          <c:orientation val="minMax"/>
        </c:scaling>
        <c:delete val="1"/>
        <c:axPos val="b"/>
        <c:numFmt formatCode="0%" sourceLinked="1"/>
        <c:majorTickMark val="none"/>
        <c:minorTickMark val="none"/>
        <c:tickLblPos val="nextTo"/>
        <c:crossAx val="2101643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95000"/>
                  <a:lumOff val="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95000"/>
              <a:lumOff val="5000"/>
            </a:schemeClr>
          </a:solidFill>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843626435374945"/>
          <c:y val="3.3956600207823144E-2"/>
          <c:w val="0.47551074814735655"/>
          <c:h val="0.85491270820293763"/>
        </c:manualLayout>
      </c:layout>
      <c:barChart>
        <c:barDir val="bar"/>
        <c:grouping val="percentStacked"/>
        <c:varyColors val="0"/>
        <c:ser>
          <c:idx val="0"/>
          <c:order val="0"/>
          <c:tx>
            <c:strRef>
              <c:f>Sheet1!$B$1</c:f>
              <c:strCache>
                <c:ptCount val="1"/>
                <c:pt idx="0">
                  <c:v>A lot/ a little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Sheet1!$A$13:$A$22</c:f>
              <c:strCache>
                <c:ptCount val="10"/>
                <c:pt idx="0">
                  <c:v>I thought the symptom was related to an existing illness</c:v>
                </c:pt>
                <c:pt idx="1">
                  <c:v>I didn't want to be given a remote appointment</c:v>
                </c:pt>
                <c:pt idx="2">
                  <c:v>I worried about wasting the healthcare professional's time</c:v>
                </c:pt>
                <c:pt idx="3">
                  <c:v>I decided I could manage the symptom(s) myself</c:v>
                </c:pt>
                <c:pt idx="4">
                  <c:v>I didn't want to talk to a receptionist/administrative person about my symptom(s)</c:v>
                </c:pt>
                <c:pt idx="5">
                  <c:v>I thought my symptom was unlikely to be anything serious</c:v>
                </c:pt>
                <c:pt idx="6">
                  <c:v>I didn't want to be seen as someone who makes a fuss</c:v>
                </c:pt>
                <c:pt idx="7">
                  <c:v>I found it difficult to get an appointment with a particular healthcare professional</c:v>
                </c:pt>
                <c:pt idx="8">
                  <c:v>I found it difficult to get an appointment</c:v>
                </c:pt>
                <c:pt idx="9">
                  <c:v>I thought it would be difficult to get an appointment</c:v>
                </c:pt>
              </c:strCache>
            </c:strRef>
          </c:cat>
          <c:val>
            <c:numRef>
              <c:f>Sheet1!$B$13:$B$22</c:f>
              <c:numCache>
                <c:formatCode>0%</c:formatCode>
                <c:ptCount val="10"/>
                <c:pt idx="0">
                  <c:v>0.37</c:v>
                </c:pt>
                <c:pt idx="1">
                  <c:v>0.38</c:v>
                </c:pt>
                <c:pt idx="2">
                  <c:v>0.4</c:v>
                </c:pt>
                <c:pt idx="3">
                  <c:v>0.42</c:v>
                </c:pt>
                <c:pt idx="4">
                  <c:v>0.44</c:v>
                </c:pt>
                <c:pt idx="5">
                  <c:v>0.45</c:v>
                </c:pt>
                <c:pt idx="6">
                  <c:v>0.48</c:v>
                </c:pt>
                <c:pt idx="7">
                  <c:v>0.49</c:v>
                </c:pt>
                <c:pt idx="8">
                  <c:v>0.56999999999999995</c:v>
                </c:pt>
                <c:pt idx="9">
                  <c:v>0.62</c:v>
                </c:pt>
              </c:numCache>
            </c:numRef>
          </c:val>
          <c:extLst>
            <c:ext xmlns:c16="http://schemas.microsoft.com/office/drawing/2014/chart" uri="{C3380CC4-5D6E-409C-BE32-E72D297353CC}">
              <c16:uniqueId val="{00000000-F34C-4EBA-B44D-480203A1EEBE}"/>
            </c:ext>
          </c:extLst>
        </c:ser>
        <c:ser>
          <c:idx val="1"/>
          <c:order val="1"/>
          <c:tx>
            <c:strRef>
              <c:f>Sheet1!$C$1</c:f>
              <c:strCache>
                <c:ptCount val="1"/>
                <c:pt idx="0">
                  <c:v>Not much/ not at all</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Sheet1!$A$13:$A$22</c:f>
              <c:strCache>
                <c:ptCount val="10"/>
                <c:pt idx="0">
                  <c:v>I thought the symptom was related to an existing illness</c:v>
                </c:pt>
                <c:pt idx="1">
                  <c:v>I didn't want to be given a remote appointment</c:v>
                </c:pt>
                <c:pt idx="2">
                  <c:v>I worried about wasting the healthcare professional's time</c:v>
                </c:pt>
                <c:pt idx="3">
                  <c:v>I decided I could manage the symptom(s) myself</c:v>
                </c:pt>
                <c:pt idx="4">
                  <c:v>I didn't want to talk to a receptionist/administrative person about my symptom(s)</c:v>
                </c:pt>
                <c:pt idx="5">
                  <c:v>I thought my symptom was unlikely to be anything serious</c:v>
                </c:pt>
                <c:pt idx="6">
                  <c:v>I didn't want to be seen as someone who makes a fuss</c:v>
                </c:pt>
                <c:pt idx="7">
                  <c:v>I found it difficult to get an appointment with a particular healthcare professional</c:v>
                </c:pt>
                <c:pt idx="8">
                  <c:v>I found it difficult to get an appointment</c:v>
                </c:pt>
                <c:pt idx="9">
                  <c:v>I thought it would be difficult to get an appointment</c:v>
                </c:pt>
              </c:strCache>
            </c:strRef>
          </c:cat>
          <c:val>
            <c:numRef>
              <c:f>Sheet1!$C$13:$C$22</c:f>
              <c:numCache>
                <c:formatCode>0%</c:formatCode>
                <c:ptCount val="10"/>
                <c:pt idx="0">
                  <c:v>0.53</c:v>
                </c:pt>
                <c:pt idx="1">
                  <c:v>0.55000000000000004</c:v>
                </c:pt>
                <c:pt idx="2">
                  <c:v>0.56000000000000005</c:v>
                </c:pt>
                <c:pt idx="3">
                  <c:v>0.5</c:v>
                </c:pt>
                <c:pt idx="4">
                  <c:v>0.52</c:v>
                </c:pt>
                <c:pt idx="5">
                  <c:v>0.46</c:v>
                </c:pt>
                <c:pt idx="6">
                  <c:v>0.47</c:v>
                </c:pt>
                <c:pt idx="7">
                  <c:v>0.44</c:v>
                </c:pt>
                <c:pt idx="8">
                  <c:v>0.38</c:v>
                </c:pt>
                <c:pt idx="9">
                  <c:v>0.33</c:v>
                </c:pt>
              </c:numCache>
            </c:numRef>
          </c:val>
          <c:extLst>
            <c:ext xmlns:c16="http://schemas.microsoft.com/office/drawing/2014/chart" uri="{C3380CC4-5D6E-409C-BE32-E72D297353CC}">
              <c16:uniqueId val="{00000002-F34C-4EBA-B44D-480203A1EEBE}"/>
            </c:ext>
          </c:extLst>
        </c:ser>
        <c:dLbls>
          <c:showLegendKey val="0"/>
          <c:showVal val="0"/>
          <c:showCatName val="0"/>
          <c:showSerName val="0"/>
          <c:showPercent val="0"/>
          <c:showBubbleSize val="0"/>
        </c:dLbls>
        <c:gapWidth val="50"/>
        <c:overlap val="100"/>
        <c:axId val="2101643776"/>
        <c:axId val="77481871"/>
      </c:barChart>
      <c:catAx>
        <c:axId val="21016437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95000"/>
                    <a:lumOff val="5000"/>
                  </a:schemeClr>
                </a:solidFill>
                <a:latin typeface="+mn-lt"/>
                <a:ea typeface="+mn-ea"/>
                <a:cs typeface="+mn-cs"/>
              </a:defRPr>
            </a:pPr>
            <a:endParaRPr lang="en-US"/>
          </a:p>
        </c:txPr>
        <c:crossAx val="77481871"/>
        <c:crosses val="autoZero"/>
        <c:auto val="1"/>
        <c:lblAlgn val="ctr"/>
        <c:lblOffset val="100"/>
        <c:noMultiLvlLbl val="0"/>
      </c:catAx>
      <c:valAx>
        <c:axId val="77481871"/>
        <c:scaling>
          <c:orientation val="minMax"/>
        </c:scaling>
        <c:delete val="1"/>
        <c:axPos val="b"/>
        <c:numFmt formatCode="0%" sourceLinked="1"/>
        <c:majorTickMark val="none"/>
        <c:minorTickMark val="none"/>
        <c:tickLblPos val="nextTo"/>
        <c:crossAx val="2101643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010201335283456E-2"/>
          <c:y val="0.148043041051373"/>
          <c:w val="0.93812111303609136"/>
          <c:h val="0.59625856835257163"/>
        </c:manualLayout>
      </c:layout>
      <c:barChart>
        <c:barDir val="col"/>
        <c:grouping val="stacked"/>
        <c:varyColors val="0"/>
        <c:ser>
          <c:idx val="0"/>
          <c:order val="0"/>
          <c:tx>
            <c:strRef>
              <c:f>Sheet1!$B$1</c:f>
              <c:strCache>
                <c:ptCount val="1"/>
                <c:pt idx="0">
                  <c:v>Don't know/PNTS</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don't think the health service (NHS) has enough staff or equipment to see all the people with cancer that need to be diagnosed</c:v>
                </c:pt>
                <c:pt idx="1">
                  <c:v>I don't think the health service (NHS) has enough staff or equipment to treat all the people with cancer that need to be treated</c:v>
                </c:pt>
              </c:strCache>
            </c:strRef>
          </c:cat>
          <c:val>
            <c:numRef>
              <c:f>Sheet1!$B$2:$B$3</c:f>
              <c:numCache>
                <c:formatCode>0%</c:formatCode>
                <c:ptCount val="2"/>
                <c:pt idx="0">
                  <c:v>0.05</c:v>
                </c:pt>
                <c:pt idx="1">
                  <c:v>0.05</c:v>
                </c:pt>
              </c:numCache>
            </c:numRef>
          </c:val>
          <c:extLst>
            <c:ext xmlns:c16="http://schemas.microsoft.com/office/drawing/2014/chart" uri="{C3380CC4-5D6E-409C-BE32-E72D297353CC}">
              <c16:uniqueId val="{00000000-01FC-48ED-B3B4-216B06521484}"/>
            </c:ext>
          </c:extLst>
        </c:ser>
        <c:ser>
          <c:idx val="1"/>
          <c:order val="1"/>
          <c:tx>
            <c:strRef>
              <c:f>Sheet1!$C$1</c:f>
              <c:strCache>
                <c:ptCount val="1"/>
                <c:pt idx="0">
                  <c:v>Strongly disagree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don't think the health service (NHS) has enough staff or equipment to see all the people with cancer that need to be diagnosed</c:v>
                </c:pt>
                <c:pt idx="1">
                  <c:v>I don't think the health service (NHS) has enough staff or equipment to treat all the people with cancer that need to be treated</c:v>
                </c:pt>
              </c:strCache>
            </c:strRef>
          </c:cat>
          <c:val>
            <c:numRef>
              <c:f>Sheet1!$C$2:$C$3</c:f>
              <c:numCache>
                <c:formatCode>0%</c:formatCode>
                <c:ptCount val="2"/>
                <c:pt idx="0">
                  <c:v>0.04</c:v>
                </c:pt>
                <c:pt idx="1">
                  <c:v>0.05</c:v>
                </c:pt>
              </c:numCache>
            </c:numRef>
          </c:val>
          <c:extLst>
            <c:ext xmlns:c16="http://schemas.microsoft.com/office/drawing/2014/chart" uri="{C3380CC4-5D6E-409C-BE32-E72D297353CC}">
              <c16:uniqueId val="{00000001-01FC-48ED-B3B4-216B06521484}"/>
            </c:ext>
          </c:extLst>
        </c:ser>
        <c:ser>
          <c:idx val="2"/>
          <c:order val="2"/>
          <c:tx>
            <c:strRef>
              <c:f>Sheet1!$D$1</c:f>
              <c:strCache>
                <c:ptCount val="1"/>
                <c:pt idx="0">
                  <c:v>Tend to disagree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don't think the health service (NHS) has enough staff or equipment to see all the people with cancer that need to be diagnosed</c:v>
                </c:pt>
                <c:pt idx="1">
                  <c:v>I don't think the health service (NHS) has enough staff or equipment to treat all the people with cancer that need to be treated</c:v>
                </c:pt>
              </c:strCache>
            </c:strRef>
          </c:cat>
          <c:val>
            <c:numRef>
              <c:f>Sheet1!$D$2:$D$3</c:f>
              <c:numCache>
                <c:formatCode>0%</c:formatCode>
                <c:ptCount val="2"/>
                <c:pt idx="0">
                  <c:v>0.06</c:v>
                </c:pt>
                <c:pt idx="1">
                  <c:v>0.08</c:v>
                </c:pt>
              </c:numCache>
            </c:numRef>
          </c:val>
          <c:extLst>
            <c:ext xmlns:c16="http://schemas.microsoft.com/office/drawing/2014/chart" uri="{C3380CC4-5D6E-409C-BE32-E72D297353CC}">
              <c16:uniqueId val="{00000002-01FC-48ED-B3B4-216B06521484}"/>
            </c:ext>
          </c:extLst>
        </c:ser>
        <c:ser>
          <c:idx val="3"/>
          <c:order val="3"/>
          <c:tx>
            <c:strRef>
              <c:f>Sheet1!$E$1</c:f>
              <c:strCache>
                <c:ptCount val="1"/>
                <c:pt idx="0">
                  <c:v>Tend to agree</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don't think the health service (NHS) has enough staff or equipment to see all the people with cancer that need to be diagnosed</c:v>
                </c:pt>
                <c:pt idx="1">
                  <c:v>I don't think the health service (NHS) has enough staff or equipment to treat all the people with cancer that need to be treated</c:v>
                </c:pt>
              </c:strCache>
            </c:strRef>
          </c:cat>
          <c:val>
            <c:numRef>
              <c:f>Sheet1!$E$2:$E$3</c:f>
              <c:numCache>
                <c:formatCode>0%</c:formatCode>
                <c:ptCount val="2"/>
                <c:pt idx="0">
                  <c:v>0.26</c:v>
                </c:pt>
                <c:pt idx="1">
                  <c:v>0.25</c:v>
                </c:pt>
              </c:numCache>
            </c:numRef>
          </c:val>
          <c:extLst>
            <c:ext xmlns:c16="http://schemas.microsoft.com/office/drawing/2014/chart" uri="{C3380CC4-5D6E-409C-BE32-E72D297353CC}">
              <c16:uniqueId val="{00000003-01FC-48ED-B3B4-216B06521484}"/>
            </c:ext>
          </c:extLst>
        </c:ser>
        <c:ser>
          <c:idx val="4"/>
          <c:order val="4"/>
          <c:tx>
            <c:strRef>
              <c:f>Sheet1!$F$1</c:f>
              <c:strCache>
                <c:ptCount val="1"/>
                <c:pt idx="0">
                  <c:v>Strongly agree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don't think the health service (NHS) has enough staff or equipment to see all the people with cancer that need to be diagnosed</c:v>
                </c:pt>
                <c:pt idx="1">
                  <c:v>I don't think the health service (NHS) has enough staff or equipment to treat all the people with cancer that need to be treated</c:v>
                </c:pt>
              </c:strCache>
            </c:strRef>
          </c:cat>
          <c:val>
            <c:numRef>
              <c:f>Sheet1!$F$2:$F$3</c:f>
              <c:numCache>
                <c:formatCode>0%</c:formatCode>
                <c:ptCount val="2"/>
                <c:pt idx="0">
                  <c:v>0.57999999999999996</c:v>
                </c:pt>
                <c:pt idx="1">
                  <c:v>0.56000000000000005</c:v>
                </c:pt>
              </c:numCache>
            </c:numRef>
          </c:val>
          <c:extLst>
            <c:ext xmlns:c16="http://schemas.microsoft.com/office/drawing/2014/chart" uri="{C3380CC4-5D6E-409C-BE32-E72D297353CC}">
              <c16:uniqueId val="{00000004-01FC-48ED-B3B4-216B06521484}"/>
            </c:ext>
          </c:extLst>
        </c:ser>
        <c:dLbls>
          <c:showLegendKey val="0"/>
          <c:showVal val="0"/>
          <c:showCatName val="0"/>
          <c:showSerName val="0"/>
          <c:showPercent val="0"/>
          <c:showBubbleSize val="0"/>
        </c:dLbls>
        <c:gapWidth val="150"/>
        <c:overlap val="100"/>
        <c:axId val="2048388271"/>
        <c:axId val="245403840"/>
      </c:barChart>
      <c:catAx>
        <c:axId val="20483882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45403840"/>
        <c:crosses val="autoZero"/>
        <c:auto val="0"/>
        <c:lblAlgn val="ctr"/>
        <c:lblOffset val="100"/>
        <c:noMultiLvlLbl val="0"/>
      </c:catAx>
      <c:valAx>
        <c:axId val="245403840"/>
        <c:scaling>
          <c:orientation val="minMax"/>
          <c:max val="1"/>
        </c:scaling>
        <c:delete val="1"/>
        <c:axPos val="l"/>
        <c:numFmt formatCode="0%" sourceLinked="1"/>
        <c:majorTickMark val="none"/>
        <c:minorTickMark val="none"/>
        <c:tickLblPos val="nextTo"/>
        <c:crossAx val="2048388271"/>
        <c:crosses val="autoZero"/>
        <c:crossBetween val="between"/>
      </c:valAx>
      <c:spPr>
        <a:noFill/>
        <a:ln>
          <a:noFill/>
        </a:ln>
        <a:effectLst/>
      </c:spPr>
    </c:plotArea>
    <c:legend>
      <c:legendPos val="b"/>
      <c:layout>
        <c:manualLayout>
          <c:xMode val="edge"/>
          <c:yMode val="edge"/>
          <c:x val="4.077168640063674E-2"/>
          <c:y val="0.86797594754493368"/>
          <c:w val="0.95922835619806313"/>
          <c:h val="6.874797281237381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485F82"/>
              </a:solidFill>
              <a:ln>
                <a:noFill/>
              </a:ln>
              <a:effectLst/>
            </c:spPr>
            <c:extLst>
              <c:ext xmlns:c16="http://schemas.microsoft.com/office/drawing/2014/chart" uri="{C3380CC4-5D6E-409C-BE32-E72D297353CC}">
                <c16:uniqueId val="{00000001-4FD5-4A61-9FDD-EF00C3BE0D82}"/>
              </c:ext>
            </c:extLst>
          </c:dPt>
          <c:dLbls>
            <c:dLbl>
              <c:idx val="0"/>
              <c:spPr>
                <a:noFill/>
                <a:ln>
                  <a:noFill/>
                </a:ln>
                <a:effectLst/>
              </c:spPr>
              <c:txPr>
                <a:bodyPr rot="0" spcFirstLastPara="1" vertOverflow="ellipsis" vert="horz" wrap="square" lIns="38100" tIns="19050" rIns="38100" bIns="19050" anchor="ctr" anchorCtr="0">
                  <a:spAutoFit/>
                </a:bodyPr>
                <a:lstStyle/>
                <a:p>
                  <a:pPr algn="ct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FD5-4A61-9FDD-EF00C3BE0D82}"/>
                </c:ext>
              </c:extLst>
            </c:dLbl>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None/Prefer not to say</c:v>
                </c:pt>
                <c:pt idx="1">
                  <c:v>Smoke and drink over 14 units</c:v>
                </c:pt>
                <c:pt idx="2">
                  <c:v>Smoke and overweight/obese</c:v>
                </c:pt>
                <c:pt idx="3">
                  <c:v>Overweight/obese and drink over 14 units</c:v>
                </c:pt>
              </c:strCache>
            </c:strRef>
          </c:cat>
          <c:val>
            <c:numRef>
              <c:f>Sheet1!$B$2:$B$5</c:f>
              <c:numCache>
                <c:formatCode>0%</c:formatCode>
                <c:ptCount val="4"/>
                <c:pt idx="0">
                  <c:v>0.85</c:v>
                </c:pt>
                <c:pt idx="1">
                  <c:v>0.01</c:v>
                </c:pt>
                <c:pt idx="2">
                  <c:v>0.05</c:v>
                </c:pt>
                <c:pt idx="3">
                  <c:v>0.09</c:v>
                </c:pt>
              </c:numCache>
            </c:numRef>
          </c:val>
          <c:extLst>
            <c:ext xmlns:c16="http://schemas.microsoft.com/office/drawing/2014/chart" uri="{C3380CC4-5D6E-409C-BE32-E72D297353CC}">
              <c16:uniqueId val="{00000002-C27C-4733-8D77-F2823A659840}"/>
            </c:ext>
          </c:extLst>
        </c:ser>
        <c:dLbls>
          <c:showLegendKey val="0"/>
          <c:showVal val="0"/>
          <c:showCatName val="0"/>
          <c:showSerName val="0"/>
          <c:showPercent val="0"/>
          <c:showBubbleSize val="0"/>
        </c:dLbls>
        <c:gapWidth val="50"/>
        <c:axId val="182452383"/>
        <c:axId val="182458207"/>
      </c:barChart>
      <c:catAx>
        <c:axId val="182452383"/>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197" b="0" i="0" u="none" strike="noStrike" kern="1200" baseline="0">
                <a:solidFill>
                  <a:schemeClr val="tx1"/>
                </a:solidFill>
                <a:latin typeface="+mn-lt"/>
                <a:ea typeface="+mn-ea"/>
                <a:cs typeface="+mn-cs"/>
              </a:defRPr>
            </a:pPr>
            <a:endParaRPr lang="en-US"/>
          </a:p>
        </c:txPr>
        <c:crossAx val="182458207"/>
        <c:crosses val="autoZero"/>
        <c:auto val="1"/>
        <c:lblAlgn val="ctr"/>
        <c:lblOffset val="100"/>
        <c:noMultiLvlLbl val="0"/>
      </c:catAx>
      <c:valAx>
        <c:axId val="182458207"/>
        <c:scaling>
          <c:orientation val="minMax"/>
        </c:scaling>
        <c:delete val="1"/>
        <c:axPos val="b"/>
        <c:numFmt formatCode="0%" sourceLinked="1"/>
        <c:majorTickMark val="out"/>
        <c:minorTickMark val="none"/>
        <c:tickLblPos val="nextTo"/>
        <c:crossAx val="18245238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All</c:v>
                </c:pt>
                <c:pt idx="2">
                  <c:v>Male</c:v>
                </c:pt>
                <c:pt idx="3">
                  <c:v>Female</c:v>
                </c:pt>
                <c:pt idx="5">
                  <c:v>18-34</c:v>
                </c:pt>
                <c:pt idx="6">
                  <c:v>35-54</c:v>
                </c:pt>
                <c:pt idx="7">
                  <c:v>55+</c:v>
                </c:pt>
                <c:pt idx="9">
                  <c:v>ABC1</c:v>
                </c:pt>
                <c:pt idx="10">
                  <c:v>C2DE</c:v>
                </c:pt>
                <c:pt idx="11">
                  <c:v>50+ C2DE</c:v>
                </c:pt>
                <c:pt idx="12">
                  <c:v>Not 50+ C2DE</c:v>
                </c:pt>
                <c:pt idx="14">
                  <c:v>Living 
without a disability</c:v>
                </c:pt>
                <c:pt idx="15">
                  <c:v>Living 
with a disability </c:v>
                </c:pt>
                <c:pt idx="17">
                  <c:v>Urban</c:v>
                </c:pt>
                <c:pt idx="18">
                  <c:v>Town</c:v>
                </c:pt>
                <c:pt idx="19">
                  <c:v>Rural</c:v>
                </c:pt>
              </c:strCache>
            </c:strRef>
          </c:cat>
          <c:val>
            <c:numRef>
              <c:f>Sheet1!$B$2:$B$21</c:f>
              <c:numCache>
                <c:formatCode>General</c:formatCode>
                <c:ptCount val="20"/>
                <c:pt idx="0" formatCode="0%">
                  <c:v>0.85</c:v>
                </c:pt>
                <c:pt idx="2" formatCode="0%">
                  <c:v>0.83</c:v>
                </c:pt>
                <c:pt idx="3" formatCode="0%">
                  <c:v>0.86</c:v>
                </c:pt>
                <c:pt idx="5" formatCode="0%">
                  <c:v>0.79</c:v>
                </c:pt>
                <c:pt idx="6" formatCode="0%">
                  <c:v>0.85</c:v>
                </c:pt>
                <c:pt idx="7" formatCode="0%">
                  <c:v>0.87</c:v>
                </c:pt>
                <c:pt idx="9" formatCode="0%">
                  <c:v>0.86</c:v>
                </c:pt>
                <c:pt idx="10" formatCode="0%">
                  <c:v>0.84</c:v>
                </c:pt>
                <c:pt idx="11" formatCode="0%">
                  <c:v>0.86</c:v>
                </c:pt>
                <c:pt idx="12" formatCode="0%">
                  <c:v>0.84</c:v>
                </c:pt>
                <c:pt idx="14" formatCode="0%">
                  <c:v>0.83</c:v>
                </c:pt>
                <c:pt idx="15" formatCode="0%">
                  <c:v>0.89</c:v>
                </c:pt>
                <c:pt idx="17" formatCode="0%">
                  <c:v>0.81</c:v>
                </c:pt>
                <c:pt idx="18" formatCode="0%">
                  <c:v>0.86</c:v>
                </c:pt>
                <c:pt idx="19" formatCode="0%">
                  <c:v>0.9</c:v>
                </c:pt>
              </c:numCache>
            </c:numRef>
          </c:val>
          <c:extLst>
            <c:ext xmlns:c16="http://schemas.microsoft.com/office/drawing/2014/chart" uri="{C3380CC4-5D6E-409C-BE32-E72D297353CC}">
              <c16:uniqueId val="{00000000-CB11-4B14-BB15-5B51EB587B3E}"/>
            </c:ext>
          </c:extLst>
        </c:ser>
        <c:dLbls>
          <c:dLblPos val="outEnd"/>
          <c:showLegendKey val="0"/>
          <c:showVal val="1"/>
          <c:showCatName val="0"/>
          <c:showSerName val="0"/>
          <c:showPercent val="0"/>
          <c:showBubbleSize val="0"/>
        </c:dLbls>
        <c:gapWidth val="5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0"/>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All</c:v>
                </c:pt>
                <c:pt idx="2">
                  <c:v>Male</c:v>
                </c:pt>
                <c:pt idx="3">
                  <c:v>Female</c:v>
                </c:pt>
                <c:pt idx="5">
                  <c:v>18-34</c:v>
                </c:pt>
                <c:pt idx="6">
                  <c:v>35-54</c:v>
                </c:pt>
                <c:pt idx="7">
                  <c:v>55+</c:v>
                </c:pt>
                <c:pt idx="9">
                  <c:v>ABC1</c:v>
                </c:pt>
                <c:pt idx="10">
                  <c:v>C2DE</c:v>
                </c:pt>
                <c:pt idx="11">
                  <c:v>50+ C2DE</c:v>
                </c:pt>
                <c:pt idx="12">
                  <c:v>Not 50+ C2DE</c:v>
                </c:pt>
                <c:pt idx="14">
                  <c:v>Living 
without a disability</c:v>
                </c:pt>
                <c:pt idx="15">
                  <c:v>Living 
with a disability </c:v>
                </c:pt>
                <c:pt idx="17">
                  <c:v>Urban</c:v>
                </c:pt>
                <c:pt idx="18">
                  <c:v>Town</c:v>
                </c:pt>
                <c:pt idx="19">
                  <c:v>Rural</c:v>
                </c:pt>
              </c:strCache>
            </c:strRef>
          </c:cat>
          <c:val>
            <c:numRef>
              <c:f>Sheet1!$B$2:$B$21</c:f>
              <c:numCache>
                <c:formatCode>General</c:formatCode>
                <c:ptCount val="20"/>
                <c:pt idx="0" formatCode="0%">
                  <c:v>0.81</c:v>
                </c:pt>
                <c:pt idx="2" formatCode="0%">
                  <c:v>0.8</c:v>
                </c:pt>
                <c:pt idx="3" formatCode="0%">
                  <c:v>0.82</c:v>
                </c:pt>
                <c:pt idx="5" formatCode="0%">
                  <c:v>0.73</c:v>
                </c:pt>
                <c:pt idx="6" formatCode="0%">
                  <c:v>0.8</c:v>
                </c:pt>
                <c:pt idx="7" formatCode="0%">
                  <c:v>0.84</c:v>
                </c:pt>
                <c:pt idx="9" formatCode="0%">
                  <c:v>0.82</c:v>
                </c:pt>
                <c:pt idx="10" formatCode="0%">
                  <c:v>0.8</c:v>
                </c:pt>
                <c:pt idx="11" formatCode="0%">
                  <c:v>0.83</c:v>
                </c:pt>
                <c:pt idx="12" formatCode="0%">
                  <c:v>0.8</c:v>
                </c:pt>
                <c:pt idx="14" formatCode="0%">
                  <c:v>0.78</c:v>
                </c:pt>
                <c:pt idx="15" formatCode="0%">
                  <c:v>0.86</c:v>
                </c:pt>
                <c:pt idx="17" formatCode="0%">
                  <c:v>0.79</c:v>
                </c:pt>
                <c:pt idx="18" formatCode="0%">
                  <c:v>0.82</c:v>
                </c:pt>
                <c:pt idx="19" formatCode="0%">
                  <c:v>0.82</c:v>
                </c:pt>
              </c:numCache>
            </c:numRef>
          </c:val>
          <c:extLst>
            <c:ext xmlns:c16="http://schemas.microsoft.com/office/drawing/2014/chart" uri="{C3380CC4-5D6E-409C-BE32-E72D297353CC}">
              <c16:uniqueId val="{00000000-3F70-42CC-9919-018177D72E32}"/>
            </c:ext>
          </c:extLst>
        </c:ser>
        <c:dLbls>
          <c:dLblPos val="outEnd"/>
          <c:showLegendKey val="0"/>
          <c:showVal val="1"/>
          <c:showCatName val="0"/>
          <c:showSerName val="0"/>
          <c:showPercent val="0"/>
          <c:showBubbleSize val="0"/>
        </c:dLbls>
        <c:gapWidth val="5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0"/>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843626435374945"/>
          <c:y val="3.3956600207823144E-2"/>
          <c:w val="0.47551074814735655"/>
          <c:h val="0.85491270820293763"/>
        </c:manualLayout>
      </c:layout>
      <c:barChart>
        <c:barDir val="bar"/>
        <c:grouping val="percentStacked"/>
        <c:varyColors val="0"/>
        <c:ser>
          <c:idx val="0"/>
          <c:order val="0"/>
          <c:tx>
            <c:strRef>
              <c:f>Sheet1!$B$1</c:f>
              <c:strCache>
                <c:ptCount val="1"/>
                <c:pt idx="0">
                  <c:v>A lot/ a little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Sheet1!$A$10:$A$19</c:f>
              <c:strCache>
                <c:ptCount val="10"/>
                <c:pt idx="0">
                  <c:v>If it was easier to take time off work to go for the test</c:v>
                </c:pt>
                <c:pt idx="1">
                  <c:v>If there were processes in place to reduce the spread of infections or illnesses</c:v>
                </c:pt>
                <c:pt idx="2">
                  <c:v>If it was easier to get to and from the hospital (e.g. accessible by public transport or free parking)</c:v>
                </c:pt>
                <c:pt idx="3">
                  <c:v>If I could choose or change the day/time of the test</c:v>
                </c:pt>
                <c:pt idx="4">
                  <c:v>If I was given more notice of the appointment so I could make sure I was available to go</c:v>
                </c:pt>
                <c:pt idx="5">
                  <c:v>If I could ask questions about the test and discuss my options with someone</c:v>
                </c:pt>
                <c:pt idx="6">
                  <c:v>If I received reminders about my appointment so I don't forget</c:v>
                </c:pt>
                <c:pt idx="7">
                  <c:v>If I was given information about what the test involved</c:v>
                </c:pt>
                <c:pt idx="8">
                  <c:v>If I was given a specific day/time to go for the test</c:v>
                </c:pt>
                <c:pt idx="9">
                  <c:v>If I thought the test was important</c:v>
                </c:pt>
              </c:strCache>
            </c:strRef>
          </c:cat>
          <c:val>
            <c:numRef>
              <c:f>Sheet1!$B$10:$B$19</c:f>
              <c:numCache>
                <c:formatCode>0%</c:formatCode>
                <c:ptCount val="10"/>
                <c:pt idx="0">
                  <c:v>0.46</c:v>
                </c:pt>
                <c:pt idx="1">
                  <c:v>0.55000000000000004</c:v>
                </c:pt>
                <c:pt idx="2">
                  <c:v>0.56999999999999995</c:v>
                </c:pt>
                <c:pt idx="3">
                  <c:v>0.62</c:v>
                </c:pt>
                <c:pt idx="4">
                  <c:v>0.65</c:v>
                </c:pt>
                <c:pt idx="5">
                  <c:v>0.71</c:v>
                </c:pt>
                <c:pt idx="6">
                  <c:v>0.72</c:v>
                </c:pt>
                <c:pt idx="7">
                  <c:v>0.76</c:v>
                </c:pt>
                <c:pt idx="8">
                  <c:v>0.77</c:v>
                </c:pt>
                <c:pt idx="9">
                  <c:v>0.85</c:v>
                </c:pt>
              </c:numCache>
            </c:numRef>
          </c:val>
          <c:extLst>
            <c:ext xmlns:c16="http://schemas.microsoft.com/office/drawing/2014/chart" uri="{C3380CC4-5D6E-409C-BE32-E72D297353CC}">
              <c16:uniqueId val="{00000000-48EF-4CF0-8350-15A93C8AF0E0}"/>
            </c:ext>
          </c:extLst>
        </c:ser>
        <c:ser>
          <c:idx val="1"/>
          <c:order val="1"/>
          <c:tx>
            <c:strRef>
              <c:f>Sheet1!$C$1</c:f>
              <c:strCache>
                <c:ptCount val="1"/>
                <c:pt idx="0">
                  <c:v>Not much/ not at all</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Sheet1!$A$10:$A$19</c:f>
              <c:strCache>
                <c:ptCount val="10"/>
                <c:pt idx="0">
                  <c:v>If it was easier to take time off work to go for the test</c:v>
                </c:pt>
                <c:pt idx="1">
                  <c:v>If there were processes in place to reduce the spread of infections or illnesses</c:v>
                </c:pt>
                <c:pt idx="2">
                  <c:v>If it was easier to get to and from the hospital (e.g. accessible by public transport or free parking)</c:v>
                </c:pt>
                <c:pt idx="3">
                  <c:v>If I could choose or change the day/time of the test</c:v>
                </c:pt>
                <c:pt idx="4">
                  <c:v>If I was given more notice of the appointment so I could make sure I was available to go</c:v>
                </c:pt>
                <c:pt idx="5">
                  <c:v>If I could ask questions about the test and discuss my options with someone</c:v>
                </c:pt>
                <c:pt idx="6">
                  <c:v>If I received reminders about my appointment so I don't forget</c:v>
                </c:pt>
                <c:pt idx="7">
                  <c:v>If I was given information about what the test involved</c:v>
                </c:pt>
                <c:pt idx="8">
                  <c:v>If I was given a specific day/time to go for the test</c:v>
                </c:pt>
                <c:pt idx="9">
                  <c:v>If I thought the test was important</c:v>
                </c:pt>
              </c:strCache>
            </c:strRef>
          </c:cat>
          <c:val>
            <c:numRef>
              <c:f>Sheet1!$C$10:$C$19</c:f>
              <c:numCache>
                <c:formatCode>0%</c:formatCode>
                <c:ptCount val="10"/>
                <c:pt idx="0">
                  <c:v>0.44</c:v>
                </c:pt>
                <c:pt idx="1">
                  <c:v>0.35</c:v>
                </c:pt>
                <c:pt idx="2">
                  <c:v>0.36</c:v>
                </c:pt>
                <c:pt idx="3">
                  <c:v>0.32</c:v>
                </c:pt>
                <c:pt idx="4">
                  <c:v>0.28999999999999998</c:v>
                </c:pt>
                <c:pt idx="5">
                  <c:v>0.22</c:v>
                </c:pt>
                <c:pt idx="6">
                  <c:v>0.23</c:v>
                </c:pt>
                <c:pt idx="7">
                  <c:v>0.18</c:v>
                </c:pt>
                <c:pt idx="8">
                  <c:v>0.18</c:v>
                </c:pt>
                <c:pt idx="9">
                  <c:v>0.09</c:v>
                </c:pt>
              </c:numCache>
            </c:numRef>
          </c:val>
          <c:extLst>
            <c:ext xmlns:c16="http://schemas.microsoft.com/office/drawing/2014/chart" uri="{C3380CC4-5D6E-409C-BE32-E72D297353CC}">
              <c16:uniqueId val="{00000001-48EF-4CF0-8350-15A93C8AF0E0}"/>
            </c:ext>
          </c:extLst>
        </c:ser>
        <c:dLbls>
          <c:showLegendKey val="0"/>
          <c:showVal val="0"/>
          <c:showCatName val="0"/>
          <c:showSerName val="0"/>
          <c:showPercent val="0"/>
          <c:showBubbleSize val="0"/>
        </c:dLbls>
        <c:gapWidth val="50"/>
        <c:overlap val="100"/>
        <c:axId val="2101643776"/>
        <c:axId val="77481871"/>
      </c:barChart>
      <c:catAx>
        <c:axId val="21016437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77481871"/>
        <c:crosses val="autoZero"/>
        <c:auto val="1"/>
        <c:lblAlgn val="ctr"/>
        <c:lblOffset val="100"/>
        <c:noMultiLvlLbl val="0"/>
      </c:catAx>
      <c:valAx>
        <c:axId val="77481871"/>
        <c:scaling>
          <c:orientation val="minMax"/>
        </c:scaling>
        <c:delete val="1"/>
        <c:axPos val="b"/>
        <c:numFmt formatCode="0%" sourceLinked="1"/>
        <c:majorTickMark val="none"/>
        <c:minorTickMark val="none"/>
        <c:tickLblPos val="nextTo"/>
        <c:crossAx val="2101643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92223502810941"/>
          <c:y val="9.0467499726398851E-2"/>
          <c:w val="0.45272859241793723"/>
          <c:h val="0.81894827717882956"/>
        </c:manualLayout>
      </c:layout>
      <c:barChart>
        <c:barDir val="bar"/>
        <c:grouping val="clustered"/>
        <c:varyColors val="0"/>
        <c:ser>
          <c:idx val="1"/>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3E12-4154-ACA9-4073B3F298DF}"/>
              </c:ext>
            </c:extLst>
          </c:dPt>
          <c:dPt>
            <c:idx val="1"/>
            <c:invertIfNegative val="0"/>
            <c:bubble3D val="0"/>
            <c:spPr>
              <a:solidFill>
                <a:schemeClr val="bg2"/>
              </a:solidFill>
              <a:ln>
                <a:noFill/>
              </a:ln>
              <a:effectLst/>
            </c:spPr>
            <c:extLst>
              <c:ext xmlns:c16="http://schemas.microsoft.com/office/drawing/2014/chart" uri="{C3380CC4-5D6E-409C-BE32-E72D297353CC}">
                <c16:uniqueId val="{00000000-3E12-4154-ACA9-4073B3F298DF}"/>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Sheet1!$A$3:$A$9</c:f>
              <c:strCache>
                <c:ptCount val="7"/>
                <c:pt idx="0">
                  <c:v>Prefer not to say</c:v>
                </c:pt>
                <c:pt idx="1">
                  <c:v>I don't remember</c:v>
                </c:pt>
                <c:pt idx="2">
                  <c:v>No</c:v>
                </c:pt>
                <c:pt idx="3">
                  <c:v>Yes, in another way</c:v>
                </c:pt>
                <c:pt idx="4">
                  <c:v>Yes, by video call (you could hear and see each other)</c:v>
                </c:pt>
                <c:pt idx="5">
                  <c:v>Yes, using online messaging (e.g. by online form, email, smartphone App, text/WhatsApp)</c:v>
                </c:pt>
                <c:pt idx="6">
                  <c:v>Yes, by phone call (you could hear each other only)</c:v>
                </c:pt>
              </c:strCache>
            </c:strRef>
          </c:cat>
          <c:val>
            <c:numRef>
              <c:f>Sheet1!$B$3:$B$9</c:f>
              <c:numCache>
                <c:formatCode>0%</c:formatCode>
                <c:ptCount val="7"/>
                <c:pt idx="0">
                  <c:v>1.2200000000000001E-2</c:v>
                </c:pt>
                <c:pt idx="1">
                  <c:v>0.02</c:v>
                </c:pt>
                <c:pt idx="2">
                  <c:v>0.56999999999999995</c:v>
                </c:pt>
                <c:pt idx="3">
                  <c:v>0.01</c:v>
                </c:pt>
                <c:pt idx="4">
                  <c:v>0.02</c:v>
                </c:pt>
                <c:pt idx="5">
                  <c:v>0.04</c:v>
                </c:pt>
                <c:pt idx="6">
                  <c:v>0.35</c:v>
                </c:pt>
              </c:numCache>
            </c:numRef>
          </c:val>
          <c:extLst>
            <c:ext xmlns:c16="http://schemas.microsoft.com/office/drawing/2014/chart" uri="{C3380CC4-5D6E-409C-BE32-E72D297353CC}">
              <c16:uniqueId val="{00000000-8927-418F-92C4-B32E5847D87F}"/>
            </c:ext>
          </c:extLst>
        </c:ser>
        <c:dLbls>
          <c:showLegendKey val="0"/>
          <c:showVal val="0"/>
          <c:showCatName val="0"/>
          <c:showSerName val="0"/>
          <c:showPercent val="0"/>
          <c:showBubbleSize val="0"/>
        </c:dLbls>
        <c:gapWidth val="75"/>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All</c:v>
                </c:pt>
                <c:pt idx="2">
                  <c:v>Male</c:v>
                </c:pt>
                <c:pt idx="3">
                  <c:v>Female</c:v>
                </c:pt>
                <c:pt idx="5">
                  <c:v>18-34</c:v>
                </c:pt>
                <c:pt idx="6">
                  <c:v>35-54</c:v>
                </c:pt>
                <c:pt idx="7">
                  <c:v>55+</c:v>
                </c:pt>
                <c:pt idx="9">
                  <c:v>ABC1</c:v>
                </c:pt>
                <c:pt idx="10">
                  <c:v>C2DE</c:v>
                </c:pt>
                <c:pt idx="11">
                  <c:v>50+ C2DE</c:v>
                </c:pt>
                <c:pt idx="12">
                  <c:v>Not 50+ C2DE</c:v>
                </c:pt>
                <c:pt idx="14">
                  <c:v>Living 
without a disability</c:v>
                </c:pt>
                <c:pt idx="15">
                  <c:v>Living 
with a disability </c:v>
                </c:pt>
                <c:pt idx="17">
                  <c:v>Urban</c:v>
                </c:pt>
                <c:pt idx="18">
                  <c:v>Town</c:v>
                </c:pt>
                <c:pt idx="19">
                  <c:v>Rural</c:v>
                </c:pt>
              </c:strCache>
            </c:strRef>
          </c:cat>
          <c:val>
            <c:numRef>
              <c:f>Sheet1!$B$2:$B$21</c:f>
              <c:numCache>
                <c:formatCode>General</c:formatCode>
                <c:ptCount val="20"/>
                <c:pt idx="0" formatCode="0%">
                  <c:v>0.4</c:v>
                </c:pt>
                <c:pt idx="2" formatCode="0%">
                  <c:v>0.36</c:v>
                </c:pt>
                <c:pt idx="3" formatCode="0%">
                  <c:v>0.43</c:v>
                </c:pt>
                <c:pt idx="5" formatCode="0%">
                  <c:v>0.28999999999999998</c:v>
                </c:pt>
                <c:pt idx="6" formatCode="0%">
                  <c:v>0.38</c:v>
                </c:pt>
                <c:pt idx="7" formatCode="0%">
                  <c:v>0.46</c:v>
                </c:pt>
                <c:pt idx="9" formatCode="0%">
                  <c:v>0.43</c:v>
                </c:pt>
                <c:pt idx="10" formatCode="0%">
                  <c:v>0.37</c:v>
                </c:pt>
                <c:pt idx="11" formatCode="0%">
                  <c:v>0.42</c:v>
                </c:pt>
                <c:pt idx="12" formatCode="0%">
                  <c:v>0.39</c:v>
                </c:pt>
                <c:pt idx="14" formatCode="0%">
                  <c:v>0.35</c:v>
                </c:pt>
                <c:pt idx="15" formatCode="0%">
                  <c:v>0.51</c:v>
                </c:pt>
                <c:pt idx="17" formatCode="0%">
                  <c:v>0.4</c:v>
                </c:pt>
                <c:pt idx="18" formatCode="0%">
                  <c:v>0.4</c:v>
                </c:pt>
                <c:pt idx="19" formatCode="0%">
                  <c:v>0.4</c:v>
                </c:pt>
              </c:numCache>
            </c:numRef>
          </c:val>
          <c:extLst>
            <c:ext xmlns:c16="http://schemas.microsoft.com/office/drawing/2014/chart" uri="{C3380CC4-5D6E-409C-BE32-E72D297353CC}">
              <c16:uniqueId val="{00000000-5B3D-40CC-9352-3DB08905BB98}"/>
            </c:ext>
          </c:extLst>
        </c:ser>
        <c:dLbls>
          <c:dLblPos val="outEnd"/>
          <c:showLegendKey val="0"/>
          <c:showVal val="1"/>
          <c:showCatName val="0"/>
          <c:showSerName val="0"/>
          <c:showPercent val="0"/>
          <c:showBubbleSize val="0"/>
        </c:dLbls>
        <c:gapWidth val="5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0"/>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98551790504514E-2"/>
          <c:y val="2.8517234452901857E-2"/>
          <c:w val="0.95950844880575958"/>
          <c:h val="0.76050708011281143"/>
        </c:manualLayout>
      </c:layout>
      <c:barChart>
        <c:barDir val="col"/>
        <c:grouping val="clustered"/>
        <c:varyColors val="0"/>
        <c:ser>
          <c:idx val="0"/>
          <c:order val="0"/>
          <c:tx>
            <c:strRef>
              <c:f>Sheet1!$B$1</c:f>
              <c:strCache>
                <c:ptCount val="1"/>
                <c:pt idx="0">
                  <c:v>Nov-24</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I felt comfortable discussing my health concern through a remote consultation</c:v>
                </c:pt>
                <c:pt idx="1">
                  <c:v>The remote consultation made discussing my health concern with a healthcare professional quicker</c:v>
                </c:pt>
                <c:pt idx="2">
                  <c:v>The remote consultation allowed my concerns to be adequately addressed</c:v>
                </c:pt>
                <c:pt idx="3">
                  <c:v>The remote consultation made discussing my health concern with a healthcare professional easier</c:v>
                </c:pt>
                <c:pt idx="4">
                  <c:v>The remote consultation was not helpful because I needed to see the doctor in person anyway</c:v>
                </c:pt>
              </c:strCache>
            </c:strRef>
          </c:cat>
          <c:val>
            <c:numRef>
              <c:f>Sheet1!$B$2:$B$6</c:f>
              <c:numCache>
                <c:formatCode>0%</c:formatCode>
                <c:ptCount val="5"/>
                <c:pt idx="0">
                  <c:v>0.71</c:v>
                </c:pt>
                <c:pt idx="1">
                  <c:v>0.7</c:v>
                </c:pt>
                <c:pt idx="2">
                  <c:v>0.62</c:v>
                </c:pt>
                <c:pt idx="3">
                  <c:v>0.49</c:v>
                </c:pt>
                <c:pt idx="4">
                  <c:v>0.37</c:v>
                </c:pt>
              </c:numCache>
            </c:numRef>
          </c:val>
          <c:extLst>
            <c:ext xmlns:c16="http://schemas.microsoft.com/office/drawing/2014/chart" uri="{C3380CC4-5D6E-409C-BE32-E72D297353CC}">
              <c16:uniqueId val="{00000000-4FEB-4AB9-B895-29D21A328915}"/>
            </c:ext>
          </c:extLst>
        </c:ser>
        <c:dLbls>
          <c:showLegendKey val="0"/>
          <c:showVal val="0"/>
          <c:showCatName val="0"/>
          <c:showSerName val="0"/>
          <c:showPercent val="0"/>
          <c:showBubbleSize val="0"/>
        </c:dLbls>
        <c:gapWidth val="219"/>
        <c:overlap val="-27"/>
        <c:axId val="293757136"/>
        <c:axId val="293773776"/>
      </c:barChart>
      <c:catAx>
        <c:axId val="293757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93773776"/>
        <c:crosses val="autoZero"/>
        <c:auto val="1"/>
        <c:lblAlgn val="ctr"/>
        <c:lblOffset val="100"/>
        <c:noMultiLvlLbl val="0"/>
      </c:catAx>
      <c:valAx>
        <c:axId val="293773776"/>
        <c:scaling>
          <c:orientation val="minMax"/>
          <c:max val="1"/>
        </c:scaling>
        <c:delete val="1"/>
        <c:axPos val="l"/>
        <c:numFmt formatCode="0%" sourceLinked="1"/>
        <c:majorTickMark val="out"/>
        <c:minorTickMark val="none"/>
        <c:tickLblPos val="nextTo"/>
        <c:crossAx val="2937571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92223502810941"/>
          <c:y val="9.0467499726398851E-2"/>
          <c:w val="0.45272859241793723"/>
          <c:h val="0.81894827717882956"/>
        </c:manualLayout>
      </c:layout>
      <c:barChart>
        <c:barDir val="bar"/>
        <c:grouping val="clustered"/>
        <c:varyColors val="0"/>
        <c:ser>
          <c:idx val="1"/>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E167-453D-988F-E978E235081C}"/>
              </c:ext>
            </c:extLst>
          </c:dPt>
          <c:dPt>
            <c:idx val="1"/>
            <c:invertIfNegative val="0"/>
            <c:bubble3D val="0"/>
            <c:spPr>
              <a:solidFill>
                <a:schemeClr val="bg2"/>
              </a:solidFill>
              <a:ln>
                <a:noFill/>
              </a:ln>
              <a:effectLst/>
            </c:spPr>
            <c:extLst>
              <c:ext xmlns:c16="http://schemas.microsoft.com/office/drawing/2014/chart" uri="{C3380CC4-5D6E-409C-BE32-E72D297353CC}">
                <c16:uniqueId val="{00000003-E167-453D-988F-E978E235081C}"/>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Sheet1!$A$3:$A$9</c:f>
              <c:strCache>
                <c:ptCount val="7"/>
                <c:pt idx="0">
                  <c:v>Prefer not to say</c:v>
                </c:pt>
                <c:pt idx="1">
                  <c:v>I don't remember</c:v>
                </c:pt>
                <c:pt idx="2">
                  <c:v>I have been invited but have never had a test</c:v>
                </c:pt>
                <c:pt idx="3">
                  <c:v>I have never been invited to have a test</c:v>
                </c:pt>
                <c:pt idx="4">
                  <c:v>More than 5 years ago</c:v>
                </c:pt>
                <c:pt idx="5">
                  <c:v>Within the last 3-5 years</c:v>
                </c:pt>
                <c:pt idx="6">
                  <c:v>Within the last 3 years</c:v>
                </c:pt>
              </c:strCache>
            </c:strRef>
          </c:cat>
          <c:val>
            <c:numRef>
              <c:f>Sheet1!$B$3:$B$9</c:f>
              <c:numCache>
                <c:formatCode>0%</c:formatCode>
                <c:ptCount val="7"/>
                <c:pt idx="0">
                  <c:v>0.03</c:v>
                </c:pt>
                <c:pt idx="1">
                  <c:v>0.04</c:v>
                </c:pt>
                <c:pt idx="2">
                  <c:v>0.05</c:v>
                </c:pt>
                <c:pt idx="3">
                  <c:v>0.01</c:v>
                </c:pt>
                <c:pt idx="4">
                  <c:v>0.19</c:v>
                </c:pt>
                <c:pt idx="5">
                  <c:v>0.15</c:v>
                </c:pt>
                <c:pt idx="6">
                  <c:v>0.52</c:v>
                </c:pt>
              </c:numCache>
            </c:numRef>
          </c:val>
          <c:extLst>
            <c:ext xmlns:c16="http://schemas.microsoft.com/office/drawing/2014/chart" uri="{C3380CC4-5D6E-409C-BE32-E72D297353CC}">
              <c16:uniqueId val="{00000004-E167-453D-988F-E978E235081C}"/>
            </c:ext>
          </c:extLst>
        </c:ser>
        <c:dLbls>
          <c:showLegendKey val="0"/>
          <c:showVal val="0"/>
          <c:showCatName val="0"/>
          <c:showSerName val="0"/>
          <c:showPercent val="0"/>
          <c:showBubbleSize val="0"/>
        </c:dLbls>
        <c:gapWidth val="75"/>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92223502810941"/>
          <c:y val="9.0467499726398851E-2"/>
          <c:w val="0.45272859241793723"/>
          <c:h val="0.81894827717882956"/>
        </c:manualLayout>
      </c:layout>
      <c:barChart>
        <c:barDir val="bar"/>
        <c:grouping val="clustered"/>
        <c:varyColors val="0"/>
        <c:ser>
          <c:idx val="1"/>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0591-469C-82B4-DDD2C5E51D23}"/>
              </c:ext>
            </c:extLst>
          </c:dPt>
          <c:dPt>
            <c:idx val="1"/>
            <c:invertIfNegative val="0"/>
            <c:bubble3D val="0"/>
            <c:spPr>
              <a:solidFill>
                <a:schemeClr val="bg2"/>
              </a:solidFill>
              <a:ln>
                <a:noFill/>
              </a:ln>
              <a:effectLst/>
            </c:spPr>
            <c:extLst>
              <c:ext xmlns:c16="http://schemas.microsoft.com/office/drawing/2014/chart" uri="{C3380CC4-5D6E-409C-BE32-E72D297353CC}">
                <c16:uniqueId val="{00000003-0591-469C-82B4-DDD2C5E51D23}"/>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Sheet1!$A$3:$A$8</c:f>
              <c:strCache>
                <c:ptCount val="6"/>
                <c:pt idx="0">
                  <c:v>Prefer not to say</c:v>
                </c:pt>
                <c:pt idx="1">
                  <c:v>I don't remember</c:v>
                </c:pt>
                <c:pt idx="2">
                  <c:v>I have been invited but have never had a test</c:v>
                </c:pt>
                <c:pt idx="3">
                  <c:v>I have never been invited to have a test</c:v>
                </c:pt>
                <c:pt idx="4">
                  <c:v>Overdue</c:v>
                </c:pt>
                <c:pt idx="5">
                  <c:v>Up to date</c:v>
                </c:pt>
              </c:strCache>
            </c:strRef>
          </c:cat>
          <c:val>
            <c:numRef>
              <c:f>Sheet1!$B$3:$B$8</c:f>
              <c:numCache>
                <c:formatCode>0%</c:formatCode>
                <c:ptCount val="6"/>
                <c:pt idx="0">
                  <c:v>0.03</c:v>
                </c:pt>
                <c:pt idx="1">
                  <c:v>0.04</c:v>
                </c:pt>
                <c:pt idx="2">
                  <c:v>0.05</c:v>
                </c:pt>
                <c:pt idx="3">
                  <c:v>0.01</c:v>
                </c:pt>
                <c:pt idx="4">
                  <c:v>0.25</c:v>
                </c:pt>
                <c:pt idx="5">
                  <c:v>0.61</c:v>
                </c:pt>
              </c:numCache>
            </c:numRef>
          </c:val>
          <c:extLst>
            <c:ext xmlns:c16="http://schemas.microsoft.com/office/drawing/2014/chart" uri="{C3380CC4-5D6E-409C-BE32-E72D297353CC}">
              <c16:uniqueId val="{00000004-0591-469C-82B4-DDD2C5E51D23}"/>
            </c:ext>
          </c:extLst>
        </c:ser>
        <c:dLbls>
          <c:showLegendKey val="0"/>
          <c:showVal val="0"/>
          <c:showCatName val="0"/>
          <c:showSerName val="0"/>
          <c:showPercent val="0"/>
          <c:showBubbleSize val="0"/>
        </c:dLbls>
        <c:gapWidth val="75"/>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All</c:v>
                </c:pt>
                <c:pt idx="2">
                  <c:v>18-49</c:v>
                </c:pt>
                <c:pt idx="3">
                  <c:v>50+</c:v>
                </c:pt>
                <c:pt idx="5">
                  <c:v>ABC1</c:v>
                </c:pt>
                <c:pt idx="6">
                  <c:v>C2DE</c:v>
                </c:pt>
                <c:pt idx="8">
                  <c:v>50+ C2DE</c:v>
                </c:pt>
                <c:pt idx="9">
                  <c:v>Not 50+ C2DE</c:v>
                </c:pt>
                <c:pt idx="11">
                  <c:v>Living 
without a disability</c:v>
                </c:pt>
                <c:pt idx="12">
                  <c:v>Living 
with a disability </c:v>
                </c:pt>
                <c:pt idx="14">
                  <c:v>Urban</c:v>
                </c:pt>
                <c:pt idx="15">
                  <c:v>Town</c:v>
                </c:pt>
                <c:pt idx="16">
                  <c:v>Rural</c:v>
                </c:pt>
              </c:strCache>
            </c:strRef>
          </c:cat>
          <c:val>
            <c:numRef>
              <c:f>Sheet1!$B$2:$B$18</c:f>
              <c:numCache>
                <c:formatCode>General</c:formatCode>
                <c:ptCount val="17"/>
                <c:pt idx="0" formatCode="0%">
                  <c:v>0.61</c:v>
                </c:pt>
                <c:pt idx="2" formatCode="0%">
                  <c:v>0.65</c:v>
                </c:pt>
                <c:pt idx="3" formatCode="0%">
                  <c:v>0.57999999999999996</c:v>
                </c:pt>
                <c:pt idx="5" formatCode="0%">
                  <c:v>0.61</c:v>
                </c:pt>
                <c:pt idx="6" formatCode="0%">
                  <c:v>0.62</c:v>
                </c:pt>
                <c:pt idx="8" formatCode="0%">
                  <c:v>0.65</c:v>
                </c:pt>
                <c:pt idx="9" formatCode="0%">
                  <c:v>0.59</c:v>
                </c:pt>
                <c:pt idx="11" formatCode="0%">
                  <c:v>0.61</c:v>
                </c:pt>
                <c:pt idx="12" formatCode="0%">
                  <c:v>0.63</c:v>
                </c:pt>
                <c:pt idx="14" formatCode="0%">
                  <c:v>0.59</c:v>
                </c:pt>
                <c:pt idx="15" formatCode="0%">
                  <c:v>0.6</c:v>
                </c:pt>
                <c:pt idx="16" formatCode="0%">
                  <c:v>0.66</c:v>
                </c:pt>
              </c:numCache>
            </c:numRef>
          </c:val>
          <c:extLst>
            <c:ext xmlns:c16="http://schemas.microsoft.com/office/drawing/2014/chart" uri="{C3380CC4-5D6E-409C-BE32-E72D297353CC}">
              <c16:uniqueId val="{00000000-6C90-4E47-8261-BE81E9213073}"/>
            </c:ext>
          </c:extLst>
        </c:ser>
        <c:dLbls>
          <c:dLblPos val="outEnd"/>
          <c:showLegendKey val="0"/>
          <c:showVal val="1"/>
          <c:showCatName val="0"/>
          <c:showSerName val="0"/>
          <c:showPercent val="0"/>
          <c:showBubbleSize val="0"/>
        </c:dLbls>
        <c:gapWidth val="5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0"/>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888878187424532E-2"/>
          <c:y val="6.1347089254317061E-2"/>
          <c:w val="0.83696776616839075"/>
          <c:h val="0.69957803979971422"/>
        </c:manualLayout>
      </c:layout>
      <c:barChart>
        <c:barDir val="col"/>
        <c:grouping val="percentStacked"/>
        <c:varyColors val="0"/>
        <c:ser>
          <c:idx val="5"/>
          <c:order val="0"/>
          <c:tx>
            <c:strRef>
              <c:f>Sheet1!$B$1</c:f>
              <c:strCache>
                <c:ptCount val="1"/>
                <c:pt idx="0">
                  <c:v>Yes, definitely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c:v>
                </c:pt>
                <c:pt idx="1">
                  <c:v>All up to date</c:v>
                </c:pt>
                <c:pt idx="2">
                  <c:v>All overdue</c:v>
                </c:pt>
              </c:strCache>
            </c:strRef>
          </c:cat>
          <c:val>
            <c:numRef>
              <c:f>Sheet1!$B$2:$B$4</c:f>
              <c:numCache>
                <c:formatCode>0%</c:formatCode>
                <c:ptCount val="3"/>
                <c:pt idx="0">
                  <c:v>0.59</c:v>
                </c:pt>
                <c:pt idx="1">
                  <c:v>0.78</c:v>
                </c:pt>
                <c:pt idx="2">
                  <c:v>0.28000000000000003</c:v>
                </c:pt>
              </c:numCache>
            </c:numRef>
          </c:val>
          <c:extLst>
            <c:ext xmlns:c16="http://schemas.microsoft.com/office/drawing/2014/chart" uri="{C3380CC4-5D6E-409C-BE32-E72D297353CC}">
              <c16:uniqueId val="{00000000-0592-4E9F-B0D6-C52CC6E3695B}"/>
            </c:ext>
          </c:extLst>
        </c:ser>
        <c:ser>
          <c:idx val="4"/>
          <c:order val="1"/>
          <c:tx>
            <c:strRef>
              <c:f>Sheet1!$C$1</c:f>
              <c:strCache>
                <c:ptCount val="1"/>
                <c:pt idx="0">
                  <c:v>Yes, probably</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c:v>
                </c:pt>
                <c:pt idx="1">
                  <c:v>All up to date</c:v>
                </c:pt>
                <c:pt idx="2">
                  <c:v>All overdue</c:v>
                </c:pt>
              </c:strCache>
            </c:strRef>
          </c:cat>
          <c:val>
            <c:numRef>
              <c:f>Sheet1!$C$2:$C$4</c:f>
              <c:numCache>
                <c:formatCode>0%</c:formatCode>
                <c:ptCount val="3"/>
                <c:pt idx="0">
                  <c:v>0.08</c:v>
                </c:pt>
                <c:pt idx="1">
                  <c:v>7.0000000000000007E-2</c:v>
                </c:pt>
                <c:pt idx="2">
                  <c:v>0.08</c:v>
                </c:pt>
              </c:numCache>
            </c:numRef>
          </c:val>
          <c:extLst>
            <c:ext xmlns:c16="http://schemas.microsoft.com/office/drawing/2014/chart" uri="{C3380CC4-5D6E-409C-BE32-E72D297353CC}">
              <c16:uniqueId val="{00000001-0592-4E9F-B0D6-C52CC6E3695B}"/>
            </c:ext>
          </c:extLst>
        </c:ser>
        <c:ser>
          <c:idx val="3"/>
          <c:order val="2"/>
          <c:tx>
            <c:strRef>
              <c:f>Sheet1!$D$1</c:f>
              <c:strCache>
                <c:ptCount val="1"/>
                <c:pt idx="0">
                  <c:v>No, probably not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c:v>
                </c:pt>
                <c:pt idx="1">
                  <c:v>All up to date</c:v>
                </c:pt>
                <c:pt idx="2">
                  <c:v>All overdue</c:v>
                </c:pt>
              </c:strCache>
            </c:strRef>
          </c:cat>
          <c:val>
            <c:numRef>
              <c:f>Sheet1!$D$2:$D$4</c:f>
              <c:numCache>
                <c:formatCode>0%</c:formatCode>
                <c:ptCount val="3"/>
                <c:pt idx="0">
                  <c:v>0.04</c:v>
                </c:pt>
                <c:pt idx="1">
                  <c:v>0.01</c:v>
                </c:pt>
                <c:pt idx="2">
                  <c:v>0.09</c:v>
                </c:pt>
              </c:numCache>
            </c:numRef>
          </c:val>
          <c:extLst>
            <c:ext xmlns:c16="http://schemas.microsoft.com/office/drawing/2014/chart" uri="{C3380CC4-5D6E-409C-BE32-E72D297353CC}">
              <c16:uniqueId val="{00000002-0592-4E9F-B0D6-C52CC6E3695B}"/>
            </c:ext>
          </c:extLst>
        </c:ser>
        <c:ser>
          <c:idx val="2"/>
          <c:order val="3"/>
          <c:tx>
            <c:strRef>
              <c:f>Sheet1!$E$1</c:f>
              <c:strCache>
                <c:ptCount val="1"/>
                <c:pt idx="0">
                  <c:v>No, definitely not</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c:v>
                </c:pt>
                <c:pt idx="1">
                  <c:v>All up to date</c:v>
                </c:pt>
                <c:pt idx="2">
                  <c:v>All overdue</c:v>
                </c:pt>
              </c:strCache>
            </c:strRef>
          </c:cat>
          <c:val>
            <c:numRef>
              <c:f>Sheet1!$E$2:$E$4</c:f>
              <c:numCache>
                <c:formatCode>0%</c:formatCode>
                <c:ptCount val="3"/>
                <c:pt idx="0">
                  <c:v>0.04</c:v>
                </c:pt>
                <c:pt idx="1">
                  <c:v>0</c:v>
                </c:pt>
                <c:pt idx="2">
                  <c:v>7.0000000000000007E-2</c:v>
                </c:pt>
              </c:numCache>
            </c:numRef>
          </c:val>
          <c:extLst>
            <c:ext xmlns:c16="http://schemas.microsoft.com/office/drawing/2014/chart" uri="{C3380CC4-5D6E-409C-BE32-E72D297353CC}">
              <c16:uniqueId val="{00000003-0592-4E9F-B0D6-C52CC6E3695B}"/>
            </c:ext>
          </c:extLst>
        </c:ser>
        <c:ser>
          <c:idx val="1"/>
          <c:order val="4"/>
          <c:tx>
            <c:strRef>
              <c:f>Sheet1!$F$1</c:f>
              <c:strCache>
                <c:ptCount val="1"/>
                <c:pt idx="0">
                  <c:v>I'm not eligible to be invited in the future</c:v>
                </c:pt>
              </c:strCache>
            </c:strRef>
          </c:tx>
          <c:spPr>
            <a:solidFill>
              <a:srgbClr val="485F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c:v>
                </c:pt>
                <c:pt idx="1">
                  <c:v>All up to date</c:v>
                </c:pt>
                <c:pt idx="2">
                  <c:v>All overdue</c:v>
                </c:pt>
              </c:strCache>
            </c:strRef>
          </c:cat>
          <c:val>
            <c:numRef>
              <c:f>Sheet1!$F$2:$F$4</c:f>
              <c:numCache>
                <c:formatCode>0%</c:formatCode>
                <c:ptCount val="3"/>
                <c:pt idx="0">
                  <c:v>0.17</c:v>
                </c:pt>
                <c:pt idx="1">
                  <c:v>0.1</c:v>
                </c:pt>
                <c:pt idx="2">
                  <c:v>0.39</c:v>
                </c:pt>
              </c:numCache>
            </c:numRef>
          </c:val>
          <c:extLst>
            <c:ext xmlns:c16="http://schemas.microsoft.com/office/drawing/2014/chart" uri="{C3380CC4-5D6E-409C-BE32-E72D297353CC}">
              <c16:uniqueId val="{00000004-0592-4E9F-B0D6-C52CC6E3695B}"/>
            </c:ext>
          </c:extLst>
        </c:ser>
        <c:ser>
          <c:idx val="0"/>
          <c:order val="5"/>
          <c:tx>
            <c:strRef>
              <c:f>Sheet1!$G$1</c:f>
              <c:strCache>
                <c:ptCount val="1"/>
                <c:pt idx="0">
                  <c:v>Don't know/Prefer not to say</c:v>
                </c:pt>
              </c:strCache>
            </c:strRef>
          </c:tx>
          <c:spPr>
            <a:solidFill>
              <a:schemeClr val="bg2"/>
            </a:solidFill>
            <a:ln>
              <a:noFill/>
            </a:ln>
            <a:effectLst/>
          </c:spPr>
          <c:invertIfNegative val="0"/>
          <c:dLbls>
            <c:delete val="1"/>
          </c:dLbls>
          <c:cat>
            <c:strRef>
              <c:f>Sheet1!$A$2:$A$4</c:f>
              <c:strCache>
                <c:ptCount val="3"/>
                <c:pt idx="0">
                  <c:v>All</c:v>
                </c:pt>
                <c:pt idx="1">
                  <c:v>All up to date</c:v>
                </c:pt>
                <c:pt idx="2">
                  <c:v>All overdue</c:v>
                </c:pt>
              </c:strCache>
            </c:strRef>
          </c:cat>
          <c:val>
            <c:numRef>
              <c:f>Sheet1!$G$2:$G$4</c:f>
              <c:numCache>
                <c:formatCode>0%</c:formatCode>
                <c:ptCount val="3"/>
                <c:pt idx="0">
                  <c:v>0.08</c:v>
                </c:pt>
                <c:pt idx="1">
                  <c:v>0.03</c:v>
                </c:pt>
                <c:pt idx="2">
                  <c:v>7.0000000000000007E-2</c:v>
                </c:pt>
              </c:numCache>
            </c:numRef>
          </c:val>
          <c:extLst>
            <c:ext xmlns:c16="http://schemas.microsoft.com/office/drawing/2014/chart" uri="{C3380CC4-5D6E-409C-BE32-E72D297353CC}">
              <c16:uniqueId val="{00000000-FAFD-46BF-8E05-9C1A941E4006}"/>
            </c:ext>
          </c:extLst>
        </c:ser>
        <c:dLbls>
          <c:dLblPos val="ctr"/>
          <c:showLegendKey val="0"/>
          <c:showVal val="1"/>
          <c:showCatName val="0"/>
          <c:showSerName val="0"/>
          <c:showPercent val="0"/>
          <c:showBubbleSize val="0"/>
        </c:dLbls>
        <c:gapWidth val="150"/>
        <c:overlap val="100"/>
        <c:axId val="694054144"/>
        <c:axId val="694070368"/>
      </c:barChart>
      <c:catAx>
        <c:axId val="69405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197" b="0" i="0" u="none" strike="noStrike" kern="1200" baseline="0">
                <a:solidFill>
                  <a:schemeClr val="tx1"/>
                </a:solidFill>
                <a:latin typeface="+mn-lt"/>
                <a:ea typeface="+mn-ea"/>
                <a:cs typeface="+mn-cs"/>
              </a:defRPr>
            </a:pPr>
            <a:endParaRPr lang="en-US"/>
          </a:p>
        </c:txPr>
        <c:crossAx val="694070368"/>
        <c:crosses val="autoZero"/>
        <c:auto val="1"/>
        <c:lblAlgn val="ctr"/>
        <c:lblOffset val="100"/>
        <c:noMultiLvlLbl val="0"/>
      </c:catAx>
      <c:valAx>
        <c:axId val="694070368"/>
        <c:scaling>
          <c:orientation val="minMax"/>
        </c:scaling>
        <c:delete val="1"/>
        <c:axPos val="l"/>
        <c:numFmt formatCode="0%" sourceLinked="1"/>
        <c:majorTickMark val="none"/>
        <c:minorTickMark val="none"/>
        <c:tickLblPos val="nextTo"/>
        <c:crossAx val="694054144"/>
        <c:crosses val="autoZero"/>
        <c:crossBetween val="between"/>
      </c:valAx>
      <c:spPr>
        <a:noFill/>
        <a:ln>
          <a:noFill/>
        </a:ln>
        <a:effectLst/>
      </c:spPr>
    </c:plotArea>
    <c:legend>
      <c:legendPos val="b"/>
      <c:layout>
        <c:manualLayout>
          <c:xMode val="edge"/>
          <c:yMode val="edge"/>
          <c:x val="5.5471513136765953E-2"/>
          <c:y val="0.82328349983022997"/>
          <c:w val="0.93316130837918865"/>
          <c:h val="0.15967239530513197"/>
        </c:manualLayout>
      </c:layout>
      <c:overlay val="0"/>
      <c:spPr>
        <a:noFill/>
        <a:ln>
          <a:noFill/>
        </a:ln>
        <a:effectLst/>
      </c:spPr>
      <c:txPr>
        <a:bodyPr rot="0" spcFirstLastPara="1" vertOverflow="ellipsis" vert="horz" wrap="square" anchor="ctr" anchorCtr="1"/>
        <a:lstStyle/>
        <a:p>
          <a:pPr>
            <a:defRPr lang="en-US"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a:defRPr lang="en-US" sz="1197" b="0" i="0" u="none" strike="noStrike" kern="1200" baseline="0">
          <a:solidFill>
            <a:schemeClr val="tx1">
              <a:lumMod val="65000"/>
              <a:lumOff val="35000"/>
            </a:schemeClr>
          </a:solidFill>
          <a:latin typeface="+mn-lt"/>
          <a:ea typeface="+mn-ea"/>
          <a:cs typeface="+mn-cs"/>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sz="1600" b="1" i="0" u="none" strike="noStrike" kern="1200" spc="10" baseline="0">
                <a:solidFill>
                  <a:schemeClr val="tx1"/>
                </a:solidFill>
                <a:latin typeface="+mn-lt"/>
                <a:ea typeface="+mn-ea"/>
                <a:cs typeface="+mn-cs"/>
              </a:rPr>
              <a:t>Current behaviours</a:t>
            </a:r>
          </a:p>
        </c:rich>
      </c:tx>
      <c:layout>
        <c:manualLayout>
          <c:xMode val="edge"/>
          <c:yMode val="edge"/>
          <c:x val="0.3841093589842825"/>
          <c:y val="0.12377334405839219"/>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4320796217022416E-2"/>
          <c:y val="0.11919207578618511"/>
          <c:w val="0.94875981992559377"/>
          <c:h val="0.69746381369221944"/>
        </c:manualLayout>
      </c:layout>
      <c:barChart>
        <c:barDir val="col"/>
        <c:grouping val="clustered"/>
        <c:varyColors val="0"/>
        <c:ser>
          <c:idx val="0"/>
          <c:order val="0"/>
          <c:tx>
            <c:strRef>
              <c:f>Sheet1!$B$1</c:f>
              <c:strCache>
                <c:ptCount val="1"/>
                <c:pt idx="0">
                  <c:v>All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Increase physical activity</c:v>
                </c:pt>
                <c:pt idx="1">
                  <c:v>Reduce amount you smoke*</c:v>
                </c:pt>
                <c:pt idx="2">
                  <c:v>Lose weight</c:v>
                </c:pt>
                <c:pt idx="3">
                  <c:v>Eat more wholegrain foods</c:v>
                </c:pt>
                <c:pt idx="4">
                  <c:v>Eat less processed meat</c:v>
                </c:pt>
                <c:pt idx="5">
                  <c:v>Reduce your exposure to the sun</c:v>
                </c:pt>
                <c:pt idx="6">
                  <c:v>Stop smoking completely*</c:v>
                </c:pt>
                <c:pt idx="7">
                  <c:v>Drink less alcohol</c:v>
                </c:pt>
              </c:strCache>
            </c:strRef>
          </c:cat>
          <c:val>
            <c:numRef>
              <c:f>Sheet1!$B$2:$B$9</c:f>
              <c:numCache>
                <c:formatCode>0%</c:formatCode>
                <c:ptCount val="8"/>
                <c:pt idx="0">
                  <c:v>0.6</c:v>
                </c:pt>
                <c:pt idx="1">
                  <c:v>0.56999999999999995</c:v>
                </c:pt>
                <c:pt idx="2">
                  <c:v>0.52</c:v>
                </c:pt>
                <c:pt idx="3">
                  <c:v>0.51</c:v>
                </c:pt>
                <c:pt idx="4">
                  <c:v>0.41</c:v>
                </c:pt>
                <c:pt idx="5">
                  <c:v>0.4</c:v>
                </c:pt>
                <c:pt idx="6">
                  <c:v>0.3</c:v>
                </c:pt>
                <c:pt idx="7">
                  <c:v>0.27</c:v>
                </c:pt>
              </c:numCache>
            </c:numRef>
          </c:val>
          <c:extLst>
            <c:ext xmlns:c16="http://schemas.microsoft.com/office/drawing/2014/chart" uri="{C3380CC4-5D6E-409C-BE32-E72D297353CC}">
              <c16:uniqueId val="{00000000-FE91-4C98-B757-8D4D4F83E823}"/>
            </c:ext>
          </c:extLst>
        </c:ser>
        <c:dLbls>
          <c:dLblPos val="outEnd"/>
          <c:showLegendKey val="0"/>
          <c:showVal val="1"/>
          <c:showCatName val="0"/>
          <c:showSerName val="0"/>
          <c:showPercent val="0"/>
          <c:showBubbleSize val="0"/>
        </c:dLbls>
        <c:gapWidth val="100"/>
        <c:overlap val="-27"/>
        <c:axId val="245949327"/>
        <c:axId val="506490864"/>
      </c:barChart>
      <c:catAx>
        <c:axId val="2459493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06490864"/>
        <c:crosses val="autoZero"/>
        <c:auto val="1"/>
        <c:lblAlgn val="ctr"/>
        <c:lblOffset val="100"/>
        <c:noMultiLvlLbl val="0"/>
      </c:catAx>
      <c:valAx>
        <c:axId val="506490864"/>
        <c:scaling>
          <c:orientation val="minMax"/>
          <c:max val="1"/>
        </c:scaling>
        <c:delete val="1"/>
        <c:axPos val="l"/>
        <c:numFmt formatCode="0%" sourceLinked="1"/>
        <c:majorTickMark val="out"/>
        <c:minorTickMark val="none"/>
        <c:tickLblPos val="nextTo"/>
        <c:crossAx val="2459493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All</c:v>
                </c:pt>
                <c:pt idx="2">
                  <c:v>18-49</c:v>
                </c:pt>
                <c:pt idx="3">
                  <c:v>50+</c:v>
                </c:pt>
                <c:pt idx="5">
                  <c:v>ABC1</c:v>
                </c:pt>
                <c:pt idx="6">
                  <c:v>C2DE</c:v>
                </c:pt>
                <c:pt idx="8">
                  <c:v>50+ C2DE</c:v>
                </c:pt>
                <c:pt idx="9">
                  <c:v>Not 50+ C2DE</c:v>
                </c:pt>
                <c:pt idx="11">
                  <c:v>Living 
without a disability</c:v>
                </c:pt>
                <c:pt idx="12">
                  <c:v>Living 
with a disability </c:v>
                </c:pt>
                <c:pt idx="14">
                  <c:v>Urban</c:v>
                </c:pt>
                <c:pt idx="15">
                  <c:v>Town</c:v>
                </c:pt>
                <c:pt idx="16">
                  <c:v>Rural</c:v>
                </c:pt>
              </c:strCache>
            </c:strRef>
          </c:cat>
          <c:val>
            <c:numRef>
              <c:f>Sheet1!$B$2:$B$18</c:f>
              <c:numCache>
                <c:formatCode>General</c:formatCode>
                <c:ptCount val="17"/>
                <c:pt idx="0" formatCode="0%">
                  <c:v>0.67</c:v>
                </c:pt>
                <c:pt idx="2" formatCode="0%">
                  <c:v>0.82</c:v>
                </c:pt>
                <c:pt idx="3" formatCode="0%">
                  <c:v>0.55000000000000004</c:v>
                </c:pt>
                <c:pt idx="5" formatCode="0%">
                  <c:v>0.63</c:v>
                </c:pt>
                <c:pt idx="6" formatCode="0%">
                  <c:v>0.71</c:v>
                </c:pt>
                <c:pt idx="8" formatCode="0%">
                  <c:v>0.63</c:v>
                </c:pt>
                <c:pt idx="9" formatCode="0%">
                  <c:v>0.69</c:v>
                </c:pt>
                <c:pt idx="11" formatCode="0%">
                  <c:v>0.69</c:v>
                </c:pt>
                <c:pt idx="12" formatCode="0%">
                  <c:v>0.64</c:v>
                </c:pt>
                <c:pt idx="14" formatCode="0%">
                  <c:v>0.69</c:v>
                </c:pt>
                <c:pt idx="15" formatCode="0%">
                  <c:v>0.66</c:v>
                </c:pt>
                <c:pt idx="16" formatCode="0%">
                  <c:v>0.64</c:v>
                </c:pt>
              </c:numCache>
            </c:numRef>
          </c:val>
          <c:extLst>
            <c:ext xmlns:c16="http://schemas.microsoft.com/office/drawing/2014/chart" uri="{C3380CC4-5D6E-409C-BE32-E72D297353CC}">
              <c16:uniqueId val="{00000000-BF7E-42A6-B121-7A419FBEEB3C}"/>
            </c:ext>
          </c:extLst>
        </c:ser>
        <c:dLbls>
          <c:dLblPos val="outEnd"/>
          <c:showLegendKey val="0"/>
          <c:showVal val="1"/>
          <c:showCatName val="0"/>
          <c:showSerName val="0"/>
          <c:showPercent val="0"/>
          <c:showBubbleSize val="0"/>
        </c:dLbls>
        <c:gapWidth val="5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0"/>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848535396002813E-4"/>
          <c:y val="8.0410577407633341E-2"/>
          <c:w val="0.99452618033948736"/>
          <c:h val="0.55446304007638647"/>
        </c:manualLayout>
      </c:layout>
      <c:barChart>
        <c:barDir val="col"/>
        <c:grouping val="clustered"/>
        <c:varyColors val="0"/>
        <c:ser>
          <c:idx val="0"/>
          <c:order val="0"/>
          <c:tx>
            <c:strRef>
              <c:f>Sheet1!$B$1</c:f>
              <c:strCache>
                <c:ptCount val="1"/>
                <c:pt idx="0">
                  <c:v>All eligible </c:v>
                </c:pt>
              </c:strCache>
            </c:strRef>
          </c:tx>
          <c:spPr>
            <a:solidFill>
              <a:schemeClr val="accent1"/>
            </a:solidFill>
            <a:ln>
              <a:noFill/>
            </a:ln>
            <a:effectLst/>
          </c:spPr>
          <c:invertIfNegative val="0"/>
          <c:dLbls>
            <c:dLbl>
              <c:idx val="2"/>
              <c:layout>
                <c:manualLayout>
                  <c:x val="-2.235083829282889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F71-4E07-AD0A-F1D273A855AA}"/>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I didn't want a man to carry out the screening test</c:v>
                </c:pt>
                <c:pt idx="1">
                  <c:v>I have found it painful when I have been before</c:v>
                </c:pt>
                <c:pt idx="2">
                  <c:v>I was worried it might be painful</c:v>
                </c:pt>
                <c:pt idx="3">
                  <c:v>I was too embarrassed to go for cervical screening. </c:v>
                </c:pt>
                <c:pt idx="4">
                  <c:v>I worried that I would find being at the appointment physically uncomfortable or difficult. </c:v>
                </c:pt>
                <c:pt idx="5">
                  <c:v>I was too frightened of what the test might find</c:v>
                </c:pt>
                <c:pt idx="6">
                  <c:v>I didn't have any symptoms of cervical cancer</c:v>
                </c:pt>
                <c:pt idx="7">
                  <c:v>I don't think that I am at risk of cervical cancer</c:v>
                </c:pt>
                <c:pt idx="8">
                  <c:v>I was too busy to go for cervical screening</c:v>
                </c:pt>
                <c:pt idx="9">
                  <c:v>I found it difficult to get an appointment</c:v>
                </c:pt>
              </c:strCache>
            </c:strRef>
          </c:cat>
          <c:val>
            <c:numRef>
              <c:f>Sheet1!$B$2:$B$11</c:f>
              <c:numCache>
                <c:formatCode>0%</c:formatCode>
                <c:ptCount val="10"/>
                <c:pt idx="0">
                  <c:v>0.42</c:v>
                </c:pt>
                <c:pt idx="1">
                  <c:v>0.41</c:v>
                </c:pt>
                <c:pt idx="2">
                  <c:v>0.39</c:v>
                </c:pt>
                <c:pt idx="3">
                  <c:v>0.25</c:v>
                </c:pt>
                <c:pt idx="4">
                  <c:v>0.23</c:v>
                </c:pt>
                <c:pt idx="5">
                  <c:v>0.19</c:v>
                </c:pt>
                <c:pt idx="6">
                  <c:v>0.16</c:v>
                </c:pt>
                <c:pt idx="7">
                  <c:v>0.14000000000000001</c:v>
                </c:pt>
                <c:pt idx="8">
                  <c:v>0.14000000000000001</c:v>
                </c:pt>
                <c:pt idx="9">
                  <c:v>0.13</c:v>
                </c:pt>
              </c:numCache>
            </c:numRef>
          </c:val>
          <c:extLst>
            <c:ext xmlns:c16="http://schemas.microsoft.com/office/drawing/2014/chart" uri="{C3380CC4-5D6E-409C-BE32-E72D297353CC}">
              <c16:uniqueId val="{00000000-BD85-4EA7-A49E-59F569FDBDD2}"/>
            </c:ext>
          </c:extLst>
        </c:ser>
        <c:ser>
          <c:idx val="1"/>
          <c:order val="1"/>
          <c:tx>
            <c:strRef>
              <c:f>Sheet1!$C$1</c:f>
              <c:strCache>
                <c:ptCount val="1"/>
                <c:pt idx="0">
                  <c:v>Up to date</c:v>
                </c:pt>
              </c:strCache>
            </c:strRef>
          </c:tx>
          <c:spPr>
            <a:solidFill>
              <a:schemeClr val="accent3"/>
            </a:solidFill>
            <a:ln>
              <a:noFill/>
            </a:ln>
            <a:effectLst/>
          </c:spPr>
          <c:invertIfNegative val="0"/>
          <c:dLbls>
            <c:dLbl>
              <c:idx val="0"/>
              <c:layout>
                <c:manualLayout>
                  <c:x val="-5.1220079389004997E-18"/>
                  <c:y val="1.34737288809908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03B-4F35-85F9-1752E90BF832}"/>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 didn't want a man to carry out the screening test</c:v>
                </c:pt>
                <c:pt idx="1">
                  <c:v>I have found it painful when I have been before</c:v>
                </c:pt>
                <c:pt idx="2">
                  <c:v>I was worried it might be painful</c:v>
                </c:pt>
                <c:pt idx="3">
                  <c:v>I was too embarrassed to go for cervical screening. </c:v>
                </c:pt>
                <c:pt idx="4">
                  <c:v>I worried that I would find being at the appointment physically uncomfortable or difficult. </c:v>
                </c:pt>
                <c:pt idx="5">
                  <c:v>I was too frightened of what the test might find</c:v>
                </c:pt>
                <c:pt idx="6">
                  <c:v>I didn't have any symptoms of cervical cancer</c:v>
                </c:pt>
                <c:pt idx="7">
                  <c:v>I don't think that I am at risk of cervical cancer</c:v>
                </c:pt>
                <c:pt idx="8">
                  <c:v>I was too busy to go for cervical screening</c:v>
                </c:pt>
                <c:pt idx="9">
                  <c:v>I found it difficult to get an appointment</c:v>
                </c:pt>
              </c:strCache>
            </c:strRef>
          </c:cat>
          <c:val>
            <c:numRef>
              <c:f>Sheet1!$C$2:$C$11</c:f>
              <c:numCache>
                <c:formatCode>0%</c:formatCode>
                <c:ptCount val="10"/>
                <c:pt idx="0">
                  <c:v>0.45</c:v>
                </c:pt>
                <c:pt idx="1">
                  <c:v>0.42</c:v>
                </c:pt>
                <c:pt idx="2">
                  <c:v>0.38</c:v>
                </c:pt>
                <c:pt idx="3">
                  <c:v>0.22</c:v>
                </c:pt>
                <c:pt idx="4">
                  <c:v>0.22</c:v>
                </c:pt>
                <c:pt idx="5">
                  <c:v>0.18</c:v>
                </c:pt>
                <c:pt idx="6">
                  <c:v>0.1</c:v>
                </c:pt>
                <c:pt idx="7">
                  <c:v>0.1</c:v>
                </c:pt>
                <c:pt idx="8">
                  <c:v>0.14000000000000001</c:v>
                </c:pt>
                <c:pt idx="9">
                  <c:v>0.13</c:v>
                </c:pt>
              </c:numCache>
            </c:numRef>
          </c:val>
          <c:extLst>
            <c:ext xmlns:c16="http://schemas.microsoft.com/office/drawing/2014/chart" uri="{C3380CC4-5D6E-409C-BE32-E72D297353CC}">
              <c16:uniqueId val="{00000000-EFD9-4F0F-9A66-83E06D540E5C}"/>
            </c:ext>
          </c:extLst>
        </c:ser>
        <c:ser>
          <c:idx val="2"/>
          <c:order val="2"/>
          <c:tx>
            <c:strRef>
              <c:f>Sheet1!$D$1</c:f>
              <c:strCache>
                <c:ptCount val="1"/>
                <c:pt idx="0">
                  <c:v>Overdue</c:v>
                </c:pt>
              </c:strCache>
            </c:strRef>
          </c:tx>
          <c:spPr>
            <a:solidFill>
              <a:schemeClr val="accent2"/>
            </a:solidFill>
            <a:ln>
              <a:noFill/>
            </a:ln>
            <a:effectLst/>
          </c:spPr>
          <c:invertIfNegative val="0"/>
          <c:dLbls>
            <c:dLbl>
              <c:idx val="0"/>
              <c:layout>
                <c:manualLayout>
                  <c:x val="-1.0244015877800999E-17"/>
                  <c:y val="8.084237328594541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03B-4F35-85F9-1752E90BF832}"/>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 didn't want a man to carry out the screening test</c:v>
                </c:pt>
                <c:pt idx="1">
                  <c:v>I have found it painful when I have been before</c:v>
                </c:pt>
                <c:pt idx="2">
                  <c:v>I was worried it might be painful</c:v>
                </c:pt>
                <c:pt idx="3">
                  <c:v>I was too embarrassed to go for cervical screening. </c:v>
                </c:pt>
                <c:pt idx="4">
                  <c:v>I worried that I would find being at the appointment physically uncomfortable or difficult. </c:v>
                </c:pt>
                <c:pt idx="5">
                  <c:v>I was too frightened of what the test might find</c:v>
                </c:pt>
                <c:pt idx="6">
                  <c:v>I didn't have any symptoms of cervical cancer</c:v>
                </c:pt>
                <c:pt idx="7">
                  <c:v>I don't think that I am at risk of cervical cancer</c:v>
                </c:pt>
                <c:pt idx="8">
                  <c:v>I was too busy to go for cervical screening</c:v>
                </c:pt>
                <c:pt idx="9">
                  <c:v>I found it difficult to get an appointment</c:v>
                </c:pt>
              </c:strCache>
            </c:strRef>
          </c:cat>
          <c:val>
            <c:numRef>
              <c:f>Sheet1!$D$2:$D$11</c:f>
              <c:numCache>
                <c:formatCode>0%</c:formatCode>
                <c:ptCount val="10"/>
                <c:pt idx="0">
                  <c:v>0.31</c:v>
                </c:pt>
                <c:pt idx="1">
                  <c:v>0.42</c:v>
                </c:pt>
                <c:pt idx="2">
                  <c:v>0.36</c:v>
                </c:pt>
                <c:pt idx="3">
                  <c:v>0.23</c:v>
                </c:pt>
                <c:pt idx="4">
                  <c:v>0.23</c:v>
                </c:pt>
                <c:pt idx="5">
                  <c:v>0.15</c:v>
                </c:pt>
                <c:pt idx="6">
                  <c:v>0.24</c:v>
                </c:pt>
                <c:pt idx="7">
                  <c:v>0.19</c:v>
                </c:pt>
                <c:pt idx="8">
                  <c:v>0.14000000000000001</c:v>
                </c:pt>
                <c:pt idx="9">
                  <c:v>0.1</c:v>
                </c:pt>
              </c:numCache>
            </c:numRef>
          </c:val>
          <c:extLst>
            <c:ext xmlns:c16="http://schemas.microsoft.com/office/drawing/2014/chart" uri="{C3380CC4-5D6E-409C-BE32-E72D297353CC}">
              <c16:uniqueId val="{00000001-EFD9-4F0F-9A66-83E06D540E5C}"/>
            </c:ext>
          </c:extLst>
        </c:ser>
        <c:dLbls>
          <c:dLblPos val="outEnd"/>
          <c:showLegendKey val="0"/>
          <c:showVal val="1"/>
          <c:showCatName val="0"/>
          <c:showSerName val="0"/>
          <c:showPercent val="0"/>
          <c:showBubbleSize val="0"/>
        </c:dLbls>
        <c:gapWidth val="219"/>
        <c:overlap val="-27"/>
        <c:axId val="1887122047"/>
        <c:axId val="1887122527"/>
      </c:barChart>
      <c:catAx>
        <c:axId val="1887122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887122527"/>
        <c:crosses val="autoZero"/>
        <c:auto val="1"/>
        <c:lblAlgn val="ctr"/>
        <c:lblOffset val="100"/>
        <c:noMultiLvlLbl val="0"/>
      </c:catAx>
      <c:valAx>
        <c:axId val="1887122527"/>
        <c:scaling>
          <c:orientation val="minMax"/>
        </c:scaling>
        <c:delete val="1"/>
        <c:axPos val="l"/>
        <c:numFmt formatCode="0%" sourceLinked="1"/>
        <c:majorTickMark val="none"/>
        <c:minorTickMark val="none"/>
        <c:tickLblPos val="nextTo"/>
        <c:crossAx val="1887122047"/>
        <c:crosses val="autoZero"/>
        <c:crossBetween val="between"/>
      </c:valAx>
      <c:spPr>
        <a:noFill/>
        <a:ln w="25400">
          <a:noFill/>
        </a:ln>
        <a:effectLst/>
      </c:spPr>
    </c:plotArea>
    <c:legend>
      <c:legendPos val="b"/>
      <c:layout>
        <c:manualLayout>
          <c:xMode val="edge"/>
          <c:yMode val="edge"/>
          <c:x val="0.38907347182918062"/>
          <c:y val="0.94816285176245918"/>
          <c:w val="0.33219628576585103"/>
          <c:h val="5.183714823754077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92223502810941"/>
          <c:y val="9.0467499726398851E-2"/>
          <c:w val="0.45272859241793723"/>
          <c:h val="0.81894827717882956"/>
        </c:manualLayout>
      </c:layout>
      <c:barChart>
        <c:barDir val="bar"/>
        <c:grouping val="clustered"/>
        <c:varyColors val="0"/>
        <c:ser>
          <c:idx val="1"/>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5522-449A-88AD-A63759833BC0}"/>
              </c:ext>
            </c:extLst>
          </c:dPt>
          <c:dPt>
            <c:idx val="1"/>
            <c:invertIfNegative val="0"/>
            <c:bubble3D val="0"/>
            <c:spPr>
              <a:solidFill>
                <a:schemeClr val="bg2"/>
              </a:solidFill>
              <a:ln>
                <a:noFill/>
              </a:ln>
              <a:effectLst/>
            </c:spPr>
            <c:extLst>
              <c:ext xmlns:c16="http://schemas.microsoft.com/office/drawing/2014/chart" uri="{C3380CC4-5D6E-409C-BE32-E72D297353CC}">
                <c16:uniqueId val="{00000003-5522-449A-88AD-A63759833BC0}"/>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Sheet1!$A$3:$A$8</c:f>
              <c:strCache>
                <c:ptCount val="6"/>
                <c:pt idx="0">
                  <c:v>Prefer not to say</c:v>
                </c:pt>
                <c:pt idx="1">
                  <c:v>I don't remember</c:v>
                </c:pt>
                <c:pt idx="2">
                  <c:v>I have been sent a kit but never completed the kit</c:v>
                </c:pt>
                <c:pt idx="3">
                  <c:v>I have never been invited to have a test</c:v>
                </c:pt>
                <c:pt idx="4">
                  <c:v>Overdue</c:v>
                </c:pt>
                <c:pt idx="5">
                  <c:v>Up to date</c:v>
                </c:pt>
              </c:strCache>
            </c:strRef>
          </c:cat>
          <c:val>
            <c:numRef>
              <c:f>Sheet1!$B$3:$B$8</c:f>
              <c:numCache>
                <c:formatCode>0%</c:formatCode>
                <c:ptCount val="6"/>
                <c:pt idx="0">
                  <c:v>0.01</c:v>
                </c:pt>
                <c:pt idx="1">
                  <c:v>0.02</c:v>
                </c:pt>
                <c:pt idx="2">
                  <c:v>0.11</c:v>
                </c:pt>
                <c:pt idx="3">
                  <c:v>0.03</c:v>
                </c:pt>
                <c:pt idx="4">
                  <c:v>0.06</c:v>
                </c:pt>
                <c:pt idx="5">
                  <c:v>0.78</c:v>
                </c:pt>
              </c:numCache>
            </c:numRef>
          </c:val>
          <c:extLst>
            <c:ext xmlns:c16="http://schemas.microsoft.com/office/drawing/2014/chart" uri="{C3380CC4-5D6E-409C-BE32-E72D297353CC}">
              <c16:uniqueId val="{00000004-5522-449A-88AD-A63759833BC0}"/>
            </c:ext>
          </c:extLst>
        </c:ser>
        <c:dLbls>
          <c:showLegendKey val="0"/>
          <c:showVal val="0"/>
          <c:showCatName val="0"/>
          <c:showSerName val="0"/>
          <c:showPercent val="0"/>
          <c:showBubbleSize val="0"/>
        </c:dLbls>
        <c:gapWidth val="75"/>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92223502810941"/>
          <c:y val="9.0467499726398851E-2"/>
          <c:w val="0.45272859241793723"/>
          <c:h val="0.81894827717882956"/>
        </c:manualLayout>
      </c:layout>
      <c:barChart>
        <c:barDir val="bar"/>
        <c:grouping val="clustered"/>
        <c:varyColors val="0"/>
        <c:ser>
          <c:idx val="1"/>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4BB0-4AF3-9D99-DB4C90387CF6}"/>
              </c:ext>
            </c:extLst>
          </c:dPt>
          <c:dPt>
            <c:idx val="1"/>
            <c:invertIfNegative val="0"/>
            <c:bubble3D val="0"/>
            <c:spPr>
              <a:solidFill>
                <a:schemeClr val="bg2"/>
              </a:solidFill>
              <a:ln>
                <a:noFill/>
              </a:ln>
              <a:effectLst/>
            </c:spPr>
            <c:extLst>
              <c:ext xmlns:c16="http://schemas.microsoft.com/office/drawing/2014/chart" uri="{C3380CC4-5D6E-409C-BE32-E72D297353CC}">
                <c16:uniqueId val="{00000003-4BB0-4AF3-9D99-DB4C90387CF6}"/>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Sheet1!$A$3:$A$8</c:f>
              <c:strCache>
                <c:ptCount val="6"/>
                <c:pt idx="0">
                  <c:v>Prefer not to say</c:v>
                </c:pt>
                <c:pt idx="1">
                  <c:v>I don't remember</c:v>
                </c:pt>
                <c:pt idx="2">
                  <c:v>I have been sent a kit but have never completed the kit</c:v>
                </c:pt>
                <c:pt idx="3">
                  <c:v>I have never been sent a kit</c:v>
                </c:pt>
                <c:pt idx="4">
                  <c:v>More than 2 years ago</c:v>
                </c:pt>
                <c:pt idx="5">
                  <c:v>Within the last 2 years</c:v>
                </c:pt>
              </c:strCache>
            </c:strRef>
          </c:cat>
          <c:val>
            <c:numRef>
              <c:f>Sheet1!$B$3:$B$8</c:f>
              <c:numCache>
                <c:formatCode>0%</c:formatCode>
                <c:ptCount val="6"/>
                <c:pt idx="0">
                  <c:v>0.01</c:v>
                </c:pt>
                <c:pt idx="1">
                  <c:v>0.02</c:v>
                </c:pt>
                <c:pt idx="2">
                  <c:v>0.11</c:v>
                </c:pt>
                <c:pt idx="3">
                  <c:v>0.03</c:v>
                </c:pt>
                <c:pt idx="4">
                  <c:v>0.11</c:v>
                </c:pt>
                <c:pt idx="5">
                  <c:v>0.72</c:v>
                </c:pt>
              </c:numCache>
            </c:numRef>
          </c:val>
          <c:extLst>
            <c:ext xmlns:c16="http://schemas.microsoft.com/office/drawing/2014/chart" uri="{C3380CC4-5D6E-409C-BE32-E72D297353CC}">
              <c16:uniqueId val="{00000004-4BB0-4AF3-9D99-DB4C90387CF6}"/>
            </c:ext>
          </c:extLst>
        </c:ser>
        <c:dLbls>
          <c:showLegendKey val="0"/>
          <c:showVal val="0"/>
          <c:showCatName val="0"/>
          <c:showSerName val="0"/>
          <c:showPercent val="0"/>
          <c:showBubbleSize val="0"/>
        </c:dLbls>
        <c:gapWidth val="75"/>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All</c:v>
                </c:pt>
                <c:pt idx="2">
                  <c:v>Male</c:v>
                </c:pt>
                <c:pt idx="3">
                  <c:v>Female</c:v>
                </c:pt>
                <c:pt idx="5">
                  <c:v>ABC1</c:v>
                </c:pt>
                <c:pt idx="6">
                  <c:v>C2DE</c:v>
                </c:pt>
                <c:pt idx="8">
                  <c:v>Living without a disability</c:v>
                </c:pt>
                <c:pt idx="9">
                  <c:v>Living 
with disability </c:v>
                </c:pt>
                <c:pt idx="11">
                  <c:v>Urban</c:v>
                </c:pt>
                <c:pt idx="12">
                  <c:v>Town</c:v>
                </c:pt>
                <c:pt idx="13">
                  <c:v>Rural</c:v>
                </c:pt>
              </c:strCache>
            </c:strRef>
          </c:cat>
          <c:val>
            <c:numRef>
              <c:f>Sheet1!$B$2:$B$15</c:f>
              <c:numCache>
                <c:formatCode>General</c:formatCode>
                <c:ptCount val="14"/>
                <c:pt idx="0" formatCode="0%">
                  <c:v>0.78</c:v>
                </c:pt>
                <c:pt idx="2" formatCode="0%">
                  <c:v>0.76</c:v>
                </c:pt>
                <c:pt idx="3" formatCode="0%">
                  <c:v>0.79</c:v>
                </c:pt>
                <c:pt idx="5" formatCode="0%">
                  <c:v>0.8</c:v>
                </c:pt>
                <c:pt idx="6" formatCode="0%">
                  <c:v>0.76</c:v>
                </c:pt>
                <c:pt idx="8" formatCode="0%">
                  <c:v>0.79</c:v>
                </c:pt>
                <c:pt idx="9" formatCode="0%">
                  <c:v>0.76</c:v>
                </c:pt>
                <c:pt idx="11" formatCode="0%">
                  <c:v>0.7</c:v>
                </c:pt>
                <c:pt idx="12" formatCode="0%">
                  <c:v>0.79</c:v>
                </c:pt>
                <c:pt idx="13" formatCode="0%">
                  <c:v>0.88</c:v>
                </c:pt>
              </c:numCache>
            </c:numRef>
          </c:val>
          <c:extLst>
            <c:ext xmlns:c16="http://schemas.microsoft.com/office/drawing/2014/chart" uri="{C3380CC4-5D6E-409C-BE32-E72D297353CC}">
              <c16:uniqueId val="{00000000-0B34-4627-A8DB-E14AEEC7D1C8}"/>
            </c:ext>
          </c:extLst>
        </c:ser>
        <c:dLbls>
          <c:dLblPos val="outEnd"/>
          <c:showLegendKey val="0"/>
          <c:showVal val="1"/>
          <c:showCatName val="0"/>
          <c:showSerName val="0"/>
          <c:showPercent val="0"/>
          <c:showBubbleSize val="0"/>
        </c:dLbls>
        <c:gapWidth val="5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0"/>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888878187424532E-2"/>
          <c:y val="6.1347089254317061E-2"/>
          <c:w val="0.83696776616839075"/>
          <c:h val="0.69957803979971422"/>
        </c:manualLayout>
      </c:layout>
      <c:barChart>
        <c:barDir val="col"/>
        <c:grouping val="percentStacked"/>
        <c:varyColors val="0"/>
        <c:ser>
          <c:idx val="5"/>
          <c:order val="0"/>
          <c:tx>
            <c:strRef>
              <c:f>Sheet1!$B$1</c:f>
              <c:strCache>
                <c:ptCount val="1"/>
                <c:pt idx="0">
                  <c:v>Yes, definitely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All</c:v>
                </c:pt>
                <c:pt idx="1">
                  <c:v>All up to date</c:v>
                </c:pt>
              </c:strCache>
            </c:strRef>
          </c:cat>
          <c:val>
            <c:numRef>
              <c:f>Sheet1!$B$2:$B$3</c:f>
              <c:numCache>
                <c:formatCode>0%</c:formatCode>
                <c:ptCount val="2"/>
                <c:pt idx="0">
                  <c:v>0.79</c:v>
                </c:pt>
                <c:pt idx="1">
                  <c:v>0.91</c:v>
                </c:pt>
              </c:numCache>
            </c:numRef>
          </c:val>
          <c:extLst>
            <c:ext xmlns:c16="http://schemas.microsoft.com/office/drawing/2014/chart" uri="{C3380CC4-5D6E-409C-BE32-E72D297353CC}">
              <c16:uniqueId val="{00000000-82AE-4167-8FAE-D541325831BD}"/>
            </c:ext>
          </c:extLst>
        </c:ser>
        <c:ser>
          <c:idx val="4"/>
          <c:order val="1"/>
          <c:tx>
            <c:strRef>
              <c:f>Sheet1!$C$1</c:f>
              <c:strCache>
                <c:ptCount val="1"/>
                <c:pt idx="0">
                  <c:v>Yes, probably</c:v>
                </c:pt>
              </c:strCache>
            </c:strRef>
          </c:tx>
          <c:spPr>
            <a:solidFill>
              <a:schemeClr val="accent1">
                <a:lumMod val="20000"/>
                <a:lumOff val="80000"/>
              </a:schemeClr>
            </a:solidFill>
            <a:ln>
              <a:noFill/>
            </a:ln>
            <a:effectLst/>
          </c:spPr>
          <c:invertIfNegative val="0"/>
          <c:dLbls>
            <c:dLbl>
              <c:idx val="0"/>
              <c:layout>
                <c:manualLayout>
                  <c:x val="-4.1190923312236016E-17"/>
                  <c:y val="1.171855356140219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2AE-4167-8FAE-D541325831BD}"/>
                </c:ext>
              </c:extLst>
            </c:dLbl>
            <c:dLbl>
              <c:idx val="1"/>
              <c:layout>
                <c:manualLayout>
                  <c:x val="0"/>
                  <c:y val="5.8592767807010976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C87-4B06-87A3-BF633B3847E0}"/>
                </c:ext>
              </c:extLst>
            </c:dLbl>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All</c:v>
                </c:pt>
                <c:pt idx="1">
                  <c:v>All up to date</c:v>
                </c:pt>
              </c:strCache>
            </c:strRef>
          </c:cat>
          <c:val>
            <c:numRef>
              <c:f>Sheet1!$C$2:$C$3</c:f>
              <c:numCache>
                <c:formatCode>0%</c:formatCode>
                <c:ptCount val="2"/>
                <c:pt idx="0">
                  <c:v>0.09</c:v>
                </c:pt>
                <c:pt idx="1">
                  <c:v>0.05</c:v>
                </c:pt>
              </c:numCache>
            </c:numRef>
          </c:val>
          <c:extLst>
            <c:ext xmlns:c16="http://schemas.microsoft.com/office/drawing/2014/chart" uri="{C3380CC4-5D6E-409C-BE32-E72D297353CC}">
              <c16:uniqueId val="{00000001-82AE-4167-8FAE-D541325831BD}"/>
            </c:ext>
          </c:extLst>
        </c:ser>
        <c:ser>
          <c:idx val="3"/>
          <c:order val="2"/>
          <c:tx>
            <c:strRef>
              <c:f>Sheet1!$D$1</c:f>
              <c:strCache>
                <c:ptCount val="1"/>
                <c:pt idx="0">
                  <c:v>No, probably not</c:v>
                </c:pt>
              </c:strCache>
            </c:strRef>
          </c:tx>
          <c:spPr>
            <a:solidFill>
              <a:schemeClr val="accent2"/>
            </a:solidFill>
            <a:ln>
              <a:noFill/>
            </a:ln>
            <a:effectLst/>
          </c:spPr>
          <c:invertIfNegative val="0"/>
          <c:dLbls>
            <c:dLbl>
              <c:idx val="0"/>
              <c:layout>
                <c:manualLayout>
                  <c:x val="-1.1234017950899615E-3"/>
                  <c:y val="1.171855356140219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2AE-4167-8FAE-D541325831BD}"/>
                </c:ext>
              </c:extLst>
            </c:dLbl>
            <c:dLbl>
              <c:idx val="1"/>
              <c:delete val="1"/>
              <c:extLst>
                <c:ext xmlns:c15="http://schemas.microsoft.com/office/drawing/2012/chart" uri="{CE6537A1-D6FC-4f65-9D91-7224C49458BB}"/>
                <c:ext xmlns:c16="http://schemas.microsoft.com/office/drawing/2014/chart" uri="{C3380CC4-5D6E-409C-BE32-E72D297353CC}">
                  <c16:uniqueId val="{00000002-0C87-4B06-87A3-BF633B3847E0}"/>
                </c:ext>
              </c:extLst>
            </c:dLbl>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All</c:v>
                </c:pt>
                <c:pt idx="1">
                  <c:v>All up to date</c:v>
                </c:pt>
              </c:strCache>
            </c:strRef>
          </c:cat>
          <c:val>
            <c:numRef>
              <c:f>Sheet1!$D$2:$D$3</c:f>
              <c:numCache>
                <c:formatCode>0%</c:formatCode>
                <c:ptCount val="2"/>
                <c:pt idx="0">
                  <c:v>0.03</c:v>
                </c:pt>
                <c:pt idx="1">
                  <c:v>0</c:v>
                </c:pt>
              </c:numCache>
            </c:numRef>
          </c:val>
          <c:extLst>
            <c:ext xmlns:c16="http://schemas.microsoft.com/office/drawing/2014/chart" uri="{C3380CC4-5D6E-409C-BE32-E72D297353CC}">
              <c16:uniqueId val="{00000002-82AE-4167-8FAE-D541325831BD}"/>
            </c:ext>
          </c:extLst>
        </c:ser>
        <c:ser>
          <c:idx val="2"/>
          <c:order val="3"/>
          <c:tx>
            <c:strRef>
              <c:f>Sheet1!$E$1</c:f>
              <c:strCache>
                <c:ptCount val="1"/>
                <c:pt idx="0">
                  <c:v>No, definitely not</c:v>
                </c:pt>
              </c:strCache>
            </c:strRef>
          </c:tx>
          <c:spPr>
            <a:solidFill>
              <a:schemeClr val="accent6"/>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1-0C87-4B06-87A3-BF633B3847E0}"/>
                </c:ext>
              </c:extLst>
            </c:dLbl>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All</c:v>
                </c:pt>
                <c:pt idx="1">
                  <c:v>All up to date</c:v>
                </c:pt>
              </c:strCache>
            </c:strRef>
          </c:cat>
          <c:val>
            <c:numRef>
              <c:f>Sheet1!$E$2:$E$3</c:f>
              <c:numCache>
                <c:formatCode>0%</c:formatCode>
                <c:ptCount val="2"/>
                <c:pt idx="0">
                  <c:v>0.02</c:v>
                </c:pt>
                <c:pt idx="1">
                  <c:v>0.01</c:v>
                </c:pt>
              </c:numCache>
            </c:numRef>
          </c:val>
          <c:extLst>
            <c:ext xmlns:c16="http://schemas.microsoft.com/office/drawing/2014/chart" uri="{C3380CC4-5D6E-409C-BE32-E72D297353CC}">
              <c16:uniqueId val="{00000003-82AE-4167-8FAE-D541325831BD}"/>
            </c:ext>
          </c:extLst>
        </c:ser>
        <c:ser>
          <c:idx val="1"/>
          <c:order val="4"/>
          <c:tx>
            <c:strRef>
              <c:f>Sheet1!$F$1</c:f>
              <c:strCache>
                <c:ptCount val="1"/>
                <c:pt idx="0">
                  <c:v>I'm not eligible to be invited in the future</c:v>
                </c:pt>
              </c:strCache>
            </c:strRef>
          </c:tx>
          <c:spPr>
            <a:solidFill>
              <a:srgbClr val="485F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All</c:v>
                </c:pt>
                <c:pt idx="1">
                  <c:v>All up to date</c:v>
                </c:pt>
              </c:strCache>
            </c:strRef>
          </c:cat>
          <c:val>
            <c:numRef>
              <c:f>Sheet1!$F$2:$F$3</c:f>
              <c:numCache>
                <c:formatCode>0%</c:formatCode>
                <c:ptCount val="2"/>
                <c:pt idx="0">
                  <c:v>0.03</c:v>
                </c:pt>
                <c:pt idx="1">
                  <c:v>0.03</c:v>
                </c:pt>
              </c:numCache>
            </c:numRef>
          </c:val>
          <c:extLst>
            <c:ext xmlns:c16="http://schemas.microsoft.com/office/drawing/2014/chart" uri="{C3380CC4-5D6E-409C-BE32-E72D297353CC}">
              <c16:uniqueId val="{00000004-82AE-4167-8FAE-D541325831BD}"/>
            </c:ext>
          </c:extLst>
        </c:ser>
        <c:ser>
          <c:idx val="0"/>
          <c:order val="5"/>
          <c:tx>
            <c:strRef>
              <c:f>Sheet1!$G$1</c:f>
              <c:strCache>
                <c:ptCount val="1"/>
                <c:pt idx="0">
                  <c:v>Don't know/Prefer not to say</c:v>
                </c:pt>
              </c:strCache>
            </c:strRef>
          </c:tx>
          <c:spPr>
            <a:solidFill>
              <a:schemeClr val="bg2"/>
            </a:solidFill>
            <a:ln>
              <a:noFill/>
            </a:ln>
            <a:effectLst/>
          </c:spPr>
          <c:invertIfNegative val="0"/>
          <c:dLbls>
            <c:delete val="1"/>
          </c:dLbls>
          <c:cat>
            <c:strRef>
              <c:f>Sheet1!$A$2:$A$3</c:f>
              <c:strCache>
                <c:ptCount val="2"/>
                <c:pt idx="0">
                  <c:v>All</c:v>
                </c:pt>
                <c:pt idx="1">
                  <c:v>All up to date</c:v>
                </c:pt>
              </c:strCache>
            </c:strRef>
          </c:cat>
          <c:val>
            <c:numRef>
              <c:f>Sheet1!$G$2:$G$3</c:f>
              <c:numCache>
                <c:formatCode>0%</c:formatCode>
                <c:ptCount val="2"/>
                <c:pt idx="0">
                  <c:v>0.04</c:v>
                </c:pt>
                <c:pt idx="1">
                  <c:v>0</c:v>
                </c:pt>
              </c:numCache>
            </c:numRef>
          </c:val>
          <c:extLst>
            <c:ext xmlns:c16="http://schemas.microsoft.com/office/drawing/2014/chart" uri="{C3380CC4-5D6E-409C-BE32-E72D297353CC}">
              <c16:uniqueId val="{00000005-82AE-4167-8FAE-D541325831BD}"/>
            </c:ext>
          </c:extLst>
        </c:ser>
        <c:dLbls>
          <c:dLblPos val="ctr"/>
          <c:showLegendKey val="0"/>
          <c:showVal val="1"/>
          <c:showCatName val="0"/>
          <c:showSerName val="0"/>
          <c:showPercent val="0"/>
          <c:showBubbleSize val="0"/>
        </c:dLbls>
        <c:gapWidth val="150"/>
        <c:overlap val="100"/>
        <c:axId val="694054144"/>
        <c:axId val="694070368"/>
      </c:barChart>
      <c:catAx>
        <c:axId val="69405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197" b="0" i="0" u="none" strike="noStrike" kern="1200" baseline="0">
                <a:solidFill>
                  <a:schemeClr val="tx1"/>
                </a:solidFill>
                <a:latin typeface="+mn-lt"/>
                <a:ea typeface="+mn-ea"/>
                <a:cs typeface="+mn-cs"/>
              </a:defRPr>
            </a:pPr>
            <a:endParaRPr lang="en-US"/>
          </a:p>
        </c:txPr>
        <c:crossAx val="694070368"/>
        <c:crosses val="autoZero"/>
        <c:auto val="1"/>
        <c:lblAlgn val="ctr"/>
        <c:lblOffset val="100"/>
        <c:noMultiLvlLbl val="0"/>
      </c:catAx>
      <c:valAx>
        <c:axId val="694070368"/>
        <c:scaling>
          <c:orientation val="minMax"/>
        </c:scaling>
        <c:delete val="1"/>
        <c:axPos val="l"/>
        <c:numFmt formatCode="0%" sourceLinked="1"/>
        <c:majorTickMark val="none"/>
        <c:minorTickMark val="none"/>
        <c:tickLblPos val="nextTo"/>
        <c:crossAx val="694054144"/>
        <c:crosses val="autoZero"/>
        <c:crossBetween val="between"/>
      </c:valAx>
      <c:spPr>
        <a:noFill/>
        <a:ln>
          <a:noFill/>
        </a:ln>
        <a:effectLst/>
      </c:spPr>
    </c:plotArea>
    <c:legend>
      <c:legendPos val="b"/>
      <c:layout>
        <c:manualLayout>
          <c:xMode val="edge"/>
          <c:yMode val="edge"/>
          <c:x val="5.5471513136765953E-2"/>
          <c:y val="0.82328349983022997"/>
          <c:w val="0.90058267771738443"/>
          <c:h val="0.15967239530513197"/>
        </c:manualLayout>
      </c:layout>
      <c:overlay val="0"/>
      <c:spPr>
        <a:noFill/>
        <a:ln>
          <a:noFill/>
        </a:ln>
        <a:effectLst/>
      </c:spPr>
      <c:txPr>
        <a:bodyPr rot="0" spcFirstLastPara="1" vertOverflow="ellipsis" vert="horz" wrap="square" anchor="ctr" anchorCtr="1"/>
        <a:lstStyle/>
        <a:p>
          <a:pPr>
            <a:defRPr lang="en-US"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a:defRPr lang="en-US" sz="1197" b="0" i="0" u="none" strike="noStrike" kern="1200" baseline="0">
          <a:solidFill>
            <a:schemeClr val="tx1">
              <a:lumMod val="65000"/>
              <a:lumOff val="35000"/>
            </a:schemeClr>
          </a:solidFill>
          <a:latin typeface="+mn-lt"/>
          <a:ea typeface="+mn-ea"/>
          <a:cs typeface="+mn-cs"/>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All</c:v>
                </c:pt>
                <c:pt idx="2">
                  <c:v>Male</c:v>
                </c:pt>
                <c:pt idx="3">
                  <c:v>Female</c:v>
                </c:pt>
                <c:pt idx="5">
                  <c:v>ABC1</c:v>
                </c:pt>
                <c:pt idx="6">
                  <c:v>C2DE</c:v>
                </c:pt>
                <c:pt idx="8">
                  <c:v>Living without a disability</c:v>
                </c:pt>
                <c:pt idx="9">
                  <c:v>Living 
with disability </c:v>
                </c:pt>
                <c:pt idx="11">
                  <c:v>Urban</c:v>
                </c:pt>
                <c:pt idx="12">
                  <c:v>Town</c:v>
                </c:pt>
                <c:pt idx="13">
                  <c:v>Rural</c:v>
                </c:pt>
              </c:strCache>
            </c:strRef>
          </c:cat>
          <c:val>
            <c:numRef>
              <c:f>Sheet1!$B$2:$B$15</c:f>
              <c:numCache>
                <c:formatCode>General</c:formatCode>
                <c:ptCount val="14"/>
                <c:pt idx="0" formatCode="0%">
                  <c:v>0.88</c:v>
                </c:pt>
                <c:pt idx="2" formatCode="0%">
                  <c:v>0.88</c:v>
                </c:pt>
                <c:pt idx="3" formatCode="0%">
                  <c:v>0.88</c:v>
                </c:pt>
                <c:pt idx="5" formatCode="0%">
                  <c:v>0.86</c:v>
                </c:pt>
                <c:pt idx="6" formatCode="0%">
                  <c:v>0.9</c:v>
                </c:pt>
                <c:pt idx="8" formatCode="0%">
                  <c:v>0.91</c:v>
                </c:pt>
                <c:pt idx="9" formatCode="0%">
                  <c:v>0.84</c:v>
                </c:pt>
                <c:pt idx="11" formatCode="0%">
                  <c:v>0.85</c:v>
                </c:pt>
                <c:pt idx="12" formatCode="0%">
                  <c:v>0.85</c:v>
                </c:pt>
                <c:pt idx="13" formatCode="0%">
                  <c:v>0.95</c:v>
                </c:pt>
              </c:numCache>
            </c:numRef>
          </c:val>
          <c:extLst>
            <c:ext xmlns:c16="http://schemas.microsoft.com/office/drawing/2014/chart" uri="{C3380CC4-5D6E-409C-BE32-E72D297353CC}">
              <c16:uniqueId val="{00000000-2946-4C94-93A3-ED5E3021DE76}"/>
            </c:ext>
          </c:extLst>
        </c:ser>
        <c:dLbls>
          <c:dLblPos val="outEnd"/>
          <c:showLegendKey val="0"/>
          <c:showVal val="1"/>
          <c:showCatName val="0"/>
          <c:showSerName val="0"/>
          <c:showPercent val="0"/>
          <c:showBubbleSize val="0"/>
        </c:dLbls>
        <c:gapWidth val="5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0"/>
        <c:lblAlgn val="ctr"/>
        <c:lblOffset val="100"/>
        <c:noMultiLvlLbl val="0"/>
      </c:catAx>
      <c:valAx>
        <c:axId val="2109065087"/>
        <c:scaling>
          <c:orientation val="minMax"/>
          <c:max val="1"/>
          <c:min val="0"/>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747873267036664E-2"/>
          <c:y val="4.8073628093255182E-2"/>
          <c:w val="0.92079818099436395"/>
          <c:h val="0.48428485796886189"/>
        </c:manualLayout>
      </c:layout>
      <c:barChart>
        <c:barDir val="col"/>
        <c:grouping val="clustered"/>
        <c:varyColors val="0"/>
        <c:ser>
          <c:idx val="0"/>
          <c:order val="0"/>
          <c:tx>
            <c:strRef>
              <c:f>Sheet1!$B$1</c:f>
              <c:strCache>
                <c:ptCount val="1"/>
                <c:pt idx="0">
                  <c:v>All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 was too frightened of what the poo test might find</c:v>
                </c:pt>
                <c:pt idx="1">
                  <c:v>I found it too messy to complete the poo test kit</c:v>
                </c:pt>
                <c:pt idx="2">
                  <c:v>I was unsure how to do it or I worried I would do it wrong</c:v>
                </c:pt>
                <c:pt idx="3">
                  <c:v>I didn't have any symptoms of bowel cancer</c:v>
                </c:pt>
                <c:pt idx="4">
                  <c:v>I found it too difficult to complete the poo test kit</c:v>
                </c:pt>
                <c:pt idx="5">
                  <c:v>I found it too embarrassing to complete the poo test kit</c:v>
                </c:pt>
                <c:pt idx="6">
                  <c:v>I forgot to do the test kit</c:v>
                </c:pt>
                <c:pt idx="7">
                  <c:v>I don't think that I am at risk of developing bowel cancer</c:v>
                </c:pt>
                <c:pt idx="8">
                  <c:v>I recently completed a poo test kit for potential bowel cancer symptoms, so I didn't think I would need to do one again so soon</c:v>
                </c:pt>
                <c:pt idx="9">
                  <c:v>I was too busy to complete the poo test kit</c:v>
                </c:pt>
              </c:strCache>
            </c:strRef>
          </c:cat>
          <c:val>
            <c:numRef>
              <c:f>Sheet1!$B$2:$B$11</c:f>
              <c:numCache>
                <c:formatCode>0%</c:formatCode>
                <c:ptCount val="10"/>
                <c:pt idx="0">
                  <c:v>0.13</c:v>
                </c:pt>
                <c:pt idx="1">
                  <c:v>0.1</c:v>
                </c:pt>
                <c:pt idx="2">
                  <c:v>0.1</c:v>
                </c:pt>
                <c:pt idx="3">
                  <c:v>7.0000000000000007E-2</c:v>
                </c:pt>
                <c:pt idx="4">
                  <c:v>7.0000000000000007E-2</c:v>
                </c:pt>
                <c:pt idx="5">
                  <c:v>7.0000000000000007E-2</c:v>
                </c:pt>
                <c:pt idx="6">
                  <c:v>7.0000000000000007E-2</c:v>
                </c:pt>
                <c:pt idx="7">
                  <c:v>0.06</c:v>
                </c:pt>
                <c:pt idx="8">
                  <c:v>0.04</c:v>
                </c:pt>
                <c:pt idx="9">
                  <c:v>0.03</c:v>
                </c:pt>
              </c:numCache>
            </c:numRef>
          </c:val>
          <c:extLst>
            <c:ext xmlns:c16="http://schemas.microsoft.com/office/drawing/2014/chart" uri="{C3380CC4-5D6E-409C-BE32-E72D297353CC}">
              <c16:uniqueId val="{00000000-1815-41D8-84AA-C85FD47C11EC}"/>
            </c:ext>
          </c:extLst>
        </c:ser>
        <c:ser>
          <c:idx val="1"/>
          <c:order val="1"/>
          <c:tx>
            <c:strRef>
              <c:f>Sheet1!$C$1</c:f>
              <c:strCache>
                <c:ptCount val="1"/>
                <c:pt idx="0">
                  <c:v>Up to date</c:v>
                </c:pt>
              </c:strCache>
            </c:strRef>
          </c:tx>
          <c:spPr>
            <a:solidFill>
              <a:schemeClr val="accent3"/>
            </a:solidFill>
            <a:ln>
              <a:noFill/>
            </a:ln>
            <a:effectLst/>
          </c:spPr>
          <c:invertIfNegative val="0"/>
          <c:dLbls>
            <c:dLbl>
              <c:idx val="9"/>
              <c:layout>
                <c:manualLayout>
                  <c:x val="-4.0260055350959424E-17"/>
                  <c:y val="5.38949155239636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5E0-4E6D-A5C6-6D26345F191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 was too frightened of what the poo test might find</c:v>
                </c:pt>
                <c:pt idx="1">
                  <c:v>I found it too messy to complete the poo test kit</c:v>
                </c:pt>
                <c:pt idx="2">
                  <c:v>I was unsure how to do it or I worried I would do it wrong</c:v>
                </c:pt>
                <c:pt idx="3">
                  <c:v>I didn't have any symptoms of bowel cancer</c:v>
                </c:pt>
                <c:pt idx="4">
                  <c:v>I found it too difficult to complete the poo test kit</c:v>
                </c:pt>
                <c:pt idx="5">
                  <c:v>I found it too embarrassing to complete the poo test kit</c:v>
                </c:pt>
                <c:pt idx="6">
                  <c:v>I forgot to do the test kit</c:v>
                </c:pt>
                <c:pt idx="7">
                  <c:v>I don't think that I am at risk of developing bowel cancer</c:v>
                </c:pt>
                <c:pt idx="8">
                  <c:v>I recently completed a poo test kit for potential bowel cancer symptoms, so I didn't think I would need to do one again so soon</c:v>
                </c:pt>
                <c:pt idx="9">
                  <c:v>I was too busy to complete the poo test kit</c:v>
                </c:pt>
              </c:strCache>
            </c:strRef>
          </c:cat>
          <c:val>
            <c:numRef>
              <c:f>Sheet1!$C$2:$C$11</c:f>
              <c:numCache>
                <c:formatCode>0%</c:formatCode>
                <c:ptCount val="10"/>
                <c:pt idx="0">
                  <c:v>0.11</c:v>
                </c:pt>
                <c:pt idx="1">
                  <c:v>7.0000000000000007E-2</c:v>
                </c:pt>
                <c:pt idx="2">
                  <c:v>7.0000000000000007E-2</c:v>
                </c:pt>
                <c:pt idx="3">
                  <c:v>0.02</c:v>
                </c:pt>
                <c:pt idx="4">
                  <c:v>0.04</c:v>
                </c:pt>
                <c:pt idx="5">
                  <c:v>0.03</c:v>
                </c:pt>
                <c:pt idx="6">
                  <c:v>0.04</c:v>
                </c:pt>
                <c:pt idx="7">
                  <c:v>0.05</c:v>
                </c:pt>
                <c:pt idx="8">
                  <c:v>0.04</c:v>
                </c:pt>
                <c:pt idx="9">
                  <c:v>0.02</c:v>
                </c:pt>
              </c:numCache>
            </c:numRef>
          </c:val>
          <c:extLst>
            <c:ext xmlns:c16="http://schemas.microsoft.com/office/drawing/2014/chart" uri="{C3380CC4-5D6E-409C-BE32-E72D297353CC}">
              <c16:uniqueId val="{00000002-1815-41D8-84AA-C85FD47C11EC}"/>
            </c:ext>
          </c:extLst>
        </c:ser>
        <c:dLbls>
          <c:dLblPos val="outEnd"/>
          <c:showLegendKey val="0"/>
          <c:showVal val="1"/>
          <c:showCatName val="0"/>
          <c:showSerName val="0"/>
          <c:showPercent val="0"/>
          <c:showBubbleSize val="0"/>
        </c:dLbls>
        <c:gapWidth val="219"/>
        <c:overlap val="-27"/>
        <c:axId val="1887122047"/>
        <c:axId val="1887122527"/>
      </c:barChart>
      <c:catAx>
        <c:axId val="1887122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887122527"/>
        <c:crosses val="autoZero"/>
        <c:auto val="1"/>
        <c:lblAlgn val="ctr"/>
        <c:lblOffset val="100"/>
        <c:noMultiLvlLbl val="0"/>
      </c:catAx>
      <c:valAx>
        <c:axId val="1887122527"/>
        <c:scaling>
          <c:orientation val="minMax"/>
        </c:scaling>
        <c:delete val="1"/>
        <c:axPos val="l"/>
        <c:numFmt formatCode="0%" sourceLinked="1"/>
        <c:majorTickMark val="none"/>
        <c:minorTickMark val="none"/>
        <c:tickLblPos val="nextTo"/>
        <c:crossAx val="1887122047"/>
        <c:crosses val="autoZero"/>
        <c:crossBetween val="between"/>
      </c:valAx>
      <c:spPr>
        <a:noFill/>
        <a:ln w="25400">
          <a:noFill/>
        </a:ln>
        <a:effectLst/>
      </c:spPr>
    </c:plotArea>
    <c:legend>
      <c:legendPos val="b"/>
      <c:layout>
        <c:manualLayout>
          <c:xMode val="edge"/>
          <c:yMode val="edge"/>
          <c:x val="0.35613303609138069"/>
          <c:y val="0.92391013977667535"/>
          <c:w val="0.26143519100907936"/>
          <c:h val="5.183714823754077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92223502810941"/>
          <c:y val="9.0467499726398851E-2"/>
          <c:w val="0.45272859241793723"/>
          <c:h val="0.81894827717882956"/>
        </c:manualLayout>
      </c:layout>
      <c:barChart>
        <c:barDir val="bar"/>
        <c:grouping val="clustered"/>
        <c:varyColors val="0"/>
        <c:ser>
          <c:idx val="1"/>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4EE6-4CAF-B3BB-48FCC9E342E7}"/>
              </c:ext>
            </c:extLst>
          </c:dPt>
          <c:dPt>
            <c:idx val="1"/>
            <c:invertIfNegative val="0"/>
            <c:bubble3D val="0"/>
            <c:spPr>
              <a:solidFill>
                <a:schemeClr val="bg2"/>
              </a:solidFill>
              <a:ln>
                <a:noFill/>
              </a:ln>
              <a:effectLst/>
            </c:spPr>
            <c:extLst>
              <c:ext xmlns:c16="http://schemas.microsoft.com/office/drawing/2014/chart" uri="{C3380CC4-5D6E-409C-BE32-E72D297353CC}">
                <c16:uniqueId val="{00000003-4EE6-4CAF-B3BB-48FCC9E342E7}"/>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Sheet1!$A$3:$A$8</c:f>
              <c:strCache>
                <c:ptCount val="6"/>
                <c:pt idx="0">
                  <c:v>Prefer not to say</c:v>
                </c:pt>
                <c:pt idx="1">
                  <c:v>I don't remember</c:v>
                </c:pt>
                <c:pt idx="2">
                  <c:v>I have been invited but have never had a test</c:v>
                </c:pt>
                <c:pt idx="3">
                  <c:v>I have never been invited to have a test</c:v>
                </c:pt>
                <c:pt idx="4">
                  <c:v>Over due</c:v>
                </c:pt>
                <c:pt idx="5">
                  <c:v>Up to date</c:v>
                </c:pt>
              </c:strCache>
            </c:strRef>
          </c:cat>
          <c:val>
            <c:numRef>
              <c:f>Sheet1!$B$3:$B$8</c:f>
              <c:numCache>
                <c:formatCode>0%</c:formatCode>
                <c:ptCount val="6"/>
                <c:pt idx="0">
                  <c:v>0.02</c:v>
                </c:pt>
                <c:pt idx="1">
                  <c:v>0.03</c:v>
                </c:pt>
                <c:pt idx="2">
                  <c:v>0.04</c:v>
                </c:pt>
                <c:pt idx="3">
                  <c:v>0.04</c:v>
                </c:pt>
                <c:pt idx="4">
                  <c:v>0.1</c:v>
                </c:pt>
                <c:pt idx="5">
                  <c:v>0.78</c:v>
                </c:pt>
              </c:numCache>
            </c:numRef>
          </c:val>
          <c:extLst>
            <c:ext xmlns:c16="http://schemas.microsoft.com/office/drawing/2014/chart" uri="{C3380CC4-5D6E-409C-BE32-E72D297353CC}">
              <c16:uniqueId val="{00000004-4EE6-4CAF-B3BB-48FCC9E342E7}"/>
            </c:ext>
          </c:extLst>
        </c:ser>
        <c:dLbls>
          <c:showLegendKey val="0"/>
          <c:showVal val="0"/>
          <c:showCatName val="0"/>
          <c:showSerName val="0"/>
          <c:showPercent val="0"/>
          <c:showBubbleSize val="0"/>
        </c:dLbls>
        <c:gapWidth val="75"/>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92223502810941"/>
          <c:y val="9.0467499726398851E-2"/>
          <c:w val="0.45272859241793723"/>
          <c:h val="0.81894827717882956"/>
        </c:manualLayout>
      </c:layout>
      <c:barChart>
        <c:barDir val="bar"/>
        <c:grouping val="clustered"/>
        <c:varyColors val="0"/>
        <c:ser>
          <c:idx val="1"/>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5D4C-4F4D-974A-5BF9D3B4787E}"/>
              </c:ext>
            </c:extLst>
          </c:dPt>
          <c:dPt>
            <c:idx val="1"/>
            <c:invertIfNegative val="0"/>
            <c:bubble3D val="0"/>
            <c:spPr>
              <a:solidFill>
                <a:schemeClr val="bg2"/>
              </a:solidFill>
              <a:ln>
                <a:noFill/>
              </a:ln>
              <a:effectLst/>
            </c:spPr>
            <c:extLst>
              <c:ext xmlns:c16="http://schemas.microsoft.com/office/drawing/2014/chart" uri="{C3380CC4-5D6E-409C-BE32-E72D297353CC}">
                <c16:uniqueId val="{00000003-5D4C-4F4D-974A-5BF9D3B4787E}"/>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Sheet1!$A$3:$A$8</c:f>
              <c:strCache>
                <c:ptCount val="6"/>
                <c:pt idx="0">
                  <c:v>Prefer not to say</c:v>
                </c:pt>
                <c:pt idx="1">
                  <c:v>I don't remember</c:v>
                </c:pt>
                <c:pt idx="2">
                  <c:v>I have been invited but have never had a test</c:v>
                </c:pt>
                <c:pt idx="3">
                  <c:v>I have never been invited to have a test</c:v>
                </c:pt>
                <c:pt idx="4">
                  <c:v>More than 3 years ago</c:v>
                </c:pt>
                <c:pt idx="5">
                  <c:v>Within last 3 years</c:v>
                </c:pt>
              </c:strCache>
            </c:strRef>
          </c:cat>
          <c:val>
            <c:numRef>
              <c:f>Sheet1!$B$3:$B$8</c:f>
              <c:numCache>
                <c:formatCode>0%</c:formatCode>
                <c:ptCount val="6"/>
                <c:pt idx="0">
                  <c:v>0.02</c:v>
                </c:pt>
                <c:pt idx="1">
                  <c:v>0.03</c:v>
                </c:pt>
                <c:pt idx="2">
                  <c:v>0.04</c:v>
                </c:pt>
                <c:pt idx="3">
                  <c:v>0.04</c:v>
                </c:pt>
                <c:pt idx="4">
                  <c:v>0.22</c:v>
                </c:pt>
                <c:pt idx="5">
                  <c:v>0.67</c:v>
                </c:pt>
              </c:numCache>
            </c:numRef>
          </c:val>
          <c:extLst>
            <c:ext xmlns:c16="http://schemas.microsoft.com/office/drawing/2014/chart" uri="{C3380CC4-5D6E-409C-BE32-E72D297353CC}">
              <c16:uniqueId val="{00000004-5D4C-4F4D-974A-5BF9D3B4787E}"/>
            </c:ext>
          </c:extLst>
        </c:ser>
        <c:dLbls>
          <c:showLegendKey val="0"/>
          <c:showVal val="0"/>
          <c:showCatName val="0"/>
          <c:showSerName val="0"/>
          <c:showPercent val="0"/>
          <c:showBubbleSize val="0"/>
        </c:dLbls>
        <c:gapWidth val="75"/>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784914195447696E-3"/>
          <c:y val="2.5630803340970468E-2"/>
          <c:w val="0.97417305852807468"/>
          <c:h val="0.657619692098966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1"/>
              </a:solidFill>
              <a:ln>
                <a:noFill/>
              </a:ln>
              <a:effectLst/>
            </c:spPr>
            <c:extLst>
              <c:ext xmlns:c16="http://schemas.microsoft.com/office/drawing/2014/chart" uri="{C3380CC4-5D6E-409C-BE32-E72D297353CC}">
                <c16:uniqueId val="{00000001-E65F-458D-854A-C1B2105CDC9C}"/>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3-E65F-458D-854A-C1B2105CDC9C}"/>
              </c:ext>
            </c:extLst>
          </c:dPt>
          <c:dPt>
            <c:idx val="5"/>
            <c:invertIfNegative val="0"/>
            <c:bubble3D val="0"/>
            <c:spPr>
              <a:solidFill>
                <a:schemeClr val="accent1"/>
              </a:solidFill>
              <a:ln>
                <a:noFill/>
              </a:ln>
              <a:effectLst/>
            </c:spPr>
            <c:extLst>
              <c:ext xmlns:c16="http://schemas.microsoft.com/office/drawing/2014/chart" uri="{C3380CC4-5D6E-409C-BE32-E72D297353CC}">
                <c16:uniqueId val="{00000005-4414-423C-8EC8-B996B28B8E7E}"/>
              </c:ext>
            </c:extLst>
          </c:dPt>
          <c:dPt>
            <c:idx val="6"/>
            <c:invertIfNegative val="0"/>
            <c:bubble3D val="0"/>
            <c:spPr>
              <a:solidFill>
                <a:schemeClr val="accent1"/>
              </a:solidFill>
              <a:ln>
                <a:noFill/>
              </a:ln>
              <a:effectLst/>
            </c:spPr>
            <c:extLst>
              <c:ext xmlns:c16="http://schemas.microsoft.com/office/drawing/2014/chart" uri="{C3380CC4-5D6E-409C-BE32-E72D297353CC}">
                <c16:uniqueId val="{00000003-6382-4672-8875-5640BC17932F}"/>
              </c:ext>
            </c:extLst>
          </c:dPt>
          <c:dPt>
            <c:idx val="8"/>
            <c:invertIfNegative val="0"/>
            <c:bubble3D val="0"/>
            <c:spPr>
              <a:solidFill>
                <a:schemeClr val="accent1"/>
              </a:solidFill>
              <a:ln>
                <a:noFill/>
              </a:ln>
              <a:effectLst/>
            </c:spPr>
            <c:extLst>
              <c:ext xmlns:c16="http://schemas.microsoft.com/office/drawing/2014/chart" uri="{C3380CC4-5D6E-409C-BE32-E72D297353CC}">
                <c16:uniqueId val="{00000005-6382-4672-8875-5640BC17932F}"/>
              </c:ext>
            </c:extLst>
          </c:dPt>
          <c:dPt>
            <c:idx val="9"/>
            <c:invertIfNegative val="0"/>
            <c:bubble3D val="0"/>
            <c:spPr>
              <a:solidFill>
                <a:schemeClr val="accent1"/>
              </a:solidFill>
              <a:ln>
                <a:noFill/>
              </a:ln>
              <a:effectLst/>
            </c:spPr>
            <c:extLst>
              <c:ext xmlns:c16="http://schemas.microsoft.com/office/drawing/2014/chart" uri="{C3380CC4-5D6E-409C-BE32-E72D297353CC}">
                <c16:uniqueId val="{00000006-6382-4672-8875-5640BC17932F}"/>
              </c:ext>
            </c:extLst>
          </c:dPt>
          <c:dPt>
            <c:idx val="10"/>
            <c:invertIfNegative val="0"/>
            <c:bubble3D val="0"/>
            <c:spPr>
              <a:solidFill>
                <a:schemeClr val="accent1"/>
              </a:solidFill>
              <a:ln>
                <a:noFill/>
              </a:ln>
              <a:effectLst/>
            </c:spPr>
            <c:extLst>
              <c:ext xmlns:c16="http://schemas.microsoft.com/office/drawing/2014/chart" uri="{C3380CC4-5D6E-409C-BE32-E72D297353CC}">
                <c16:uniqueId val="{00000007-6382-4672-8875-5640BC17932F}"/>
              </c:ext>
            </c:extLst>
          </c:dPt>
          <c:dPt>
            <c:idx val="11"/>
            <c:invertIfNegative val="0"/>
            <c:bubble3D val="0"/>
            <c:spPr>
              <a:solidFill>
                <a:schemeClr val="accent1"/>
              </a:solidFill>
              <a:ln>
                <a:noFill/>
              </a:ln>
              <a:effectLst/>
            </c:spPr>
            <c:extLst>
              <c:ext xmlns:c16="http://schemas.microsoft.com/office/drawing/2014/chart" uri="{C3380CC4-5D6E-409C-BE32-E72D297353CC}">
                <c16:uniqueId val="{00000008-6382-4672-8875-5640BC17932F}"/>
              </c:ext>
            </c:extLst>
          </c:dPt>
          <c:dPt>
            <c:idx val="13"/>
            <c:invertIfNegative val="0"/>
            <c:bubble3D val="0"/>
            <c:spPr>
              <a:solidFill>
                <a:schemeClr val="accent1"/>
              </a:solidFill>
              <a:ln>
                <a:noFill/>
              </a:ln>
              <a:effectLst/>
            </c:spPr>
            <c:extLst>
              <c:ext xmlns:c16="http://schemas.microsoft.com/office/drawing/2014/chart" uri="{C3380CC4-5D6E-409C-BE32-E72D297353CC}">
                <c16:uniqueId val="{0000000A-6382-4672-8875-5640BC17932F}"/>
              </c:ext>
            </c:extLst>
          </c:dPt>
          <c:dPt>
            <c:idx val="14"/>
            <c:invertIfNegative val="0"/>
            <c:bubble3D val="0"/>
            <c:spPr>
              <a:solidFill>
                <a:schemeClr val="accent1"/>
              </a:solidFill>
              <a:ln>
                <a:noFill/>
              </a:ln>
              <a:effectLst/>
            </c:spPr>
            <c:extLst>
              <c:ext xmlns:c16="http://schemas.microsoft.com/office/drawing/2014/chart" uri="{C3380CC4-5D6E-409C-BE32-E72D297353CC}">
                <c16:uniqueId val="{0000000B-6382-4672-8875-5640BC17932F}"/>
              </c:ext>
            </c:extLst>
          </c:dPt>
          <c:dPt>
            <c:idx val="15"/>
            <c:invertIfNegative val="0"/>
            <c:bubble3D val="0"/>
            <c:spPr>
              <a:solidFill>
                <a:schemeClr val="accent1"/>
              </a:solidFill>
              <a:ln>
                <a:noFill/>
              </a:ln>
              <a:effectLst/>
            </c:spPr>
            <c:extLst>
              <c:ext xmlns:c16="http://schemas.microsoft.com/office/drawing/2014/chart" uri="{C3380CC4-5D6E-409C-BE32-E72D297353CC}">
                <c16:uniqueId val="{00000015-E65F-458D-854A-C1B2105CDC9C}"/>
              </c:ext>
            </c:extLst>
          </c:dPt>
          <c:dLbls>
            <c:dLbl>
              <c:idx val="0"/>
              <c:layout>
                <c:manualLayout>
                  <c:x val="-2.6121769276166532E-18"/>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C7FF-4B07-936B-A4A6C6C45B8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Smoking</c:v>
                </c:pt>
                <c:pt idx="1">
                  <c:v>Drinking alcohol</c:v>
                </c:pt>
                <c:pt idx="2">
                  <c:v>Family history/ having a close relative with cancer</c:v>
                </c:pt>
                <c:pt idx="3">
                  <c:v>Poor diet</c:v>
                </c:pt>
                <c:pt idx="4">
                  <c:v>Sunburn/ too much sun exposure</c:v>
                </c:pt>
                <c:pt idx="5">
                  <c:v>Not doing enough physical activity</c:v>
                </c:pt>
                <c:pt idx="6">
                  <c:v>Diet (unspecified)</c:v>
                </c:pt>
                <c:pt idx="7">
                  <c:v>Being obese</c:v>
                </c:pt>
                <c:pt idx="8">
                  <c:v>Eating processed/ ultra processed food</c:v>
                </c:pt>
                <c:pt idx="9">
                  <c:v>Occupational exposures</c:v>
                </c:pt>
                <c:pt idx="10">
                  <c:v>Stress</c:v>
                </c:pt>
                <c:pt idx="11">
                  <c:v>Radiation</c:v>
                </c:pt>
                <c:pt idx="12">
                  <c:v>Outdoor air pollution</c:v>
                </c:pt>
                <c:pt idx="13">
                  <c:v>Lifestyle (unspecified)</c:v>
                </c:pt>
                <c:pt idx="14">
                  <c:v>Being overweight</c:v>
                </c:pt>
                <c:pt idx="15">
                  <c:v>E-cigarettes</c:v>
                </c:pt>
                <c:pt idx="16">
                  <c:v>Sunbeds</c:v>
                </c:pt>
              </c:strCache>
            </c:strRef>
          </c:cat>
          <c:val>
            <c:numRef>
              <c:f>Sheet1!$B$2:$B$18</c:f>
              <c:numCache>
                <c:formatCode>0%</c:formatCode>
                <c:ptCount val="17"/>
                <c:pt idx="0">
                  <c:v>0.8</c:v>
                </c:pt>
                <c:pt idx="1">
                  <c:v>0.5</c:v>
                </c:pt>
                <c:pt idx="2">
                  <c:v>0.41</c:v>
                </c:pt>
                <c:pt idx="3">
                  <c:v>0.22</c:v>
                </c:pt>
                <c:pt idx="4">
                  <c:v>0.18</c:v>
                </c:pt>
                <c:pt idx="5">
                  <c:v>0.17</c:v>
                </c:pt>
                <c:pt idx="6">
                  <c:v>0.16</c:v>
                </c:pt>
                <c:pt idx="7">
                  <c:v>0.16</c:v>
                </c:pt>
                <c:pt idx="8">
                  <c:v>0.12</c:v>
                </c:pt>
                <c:pt idx="9">
                  <c:v>0.11</c:v>
                </c:pt>
                <c:pt idx="10">
                  <c:v>0.1</c:v>
                </c:pt>
                <c:pt idx="11">
                  <c:v>0.08</c:v>
                </c:pt>
                <c:pt idx="12">
                  <c:v>0.08</c:v>
                </c:pt>
                <c:pt idx="13">
                  <c:v>7.0000000000000007E-2</c:v>
                </c:pt>
                <c:pt idx="14">
                  <c:v>0.06</c:v>
                </c:pt>
                <c:pt idx="15">
                  <c:v>0.05</c:v>
                </c:pt>
                <c:pt idx="16">
                  <c:v>0.05</c:v>
                </c:pt>
              </c:numCache>
            </c:numRef>
          </c:val>
          <c:extLst>
            <c:ext xmlns:c16="http://schemas.microsoft.com/office/drawing/2014/chart" uri="{C3380CC4-5D6E-409C-BE32-E72D297353CC}">
              <c16:uniqueId val="{00000000-6382-4672-8875-5640BC17932F}"/>
            </c:ext>
          </c:extLst>
        </c:ser>
        <c:dLbls>
          <c:dLblPos val="outEnd"/>
          <c:showLegendKey val="0"/>
          <c:showVal val="1"/>
          <c:showCatName val="0"/>
          <c:showSerName val="0"/>
          <c:showPercent val="0"/>
          <c:showBubbleSize val="0"/>
        </c:dLbls>
        <c:gapWidth val="25"/>
        <c:overlap val="2"/>
        <c:axId val="1687306335"/>
        <c:axId val="2109065087"/>
      </c:barChart>
      <c:catAx>
        <c:axId val="168730633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2109065087"/>
        <c:crosses val="autoZero"/>
        <c:auto val="1"/>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All</c:v>
                </c:pt>
                <c:pt idx="2">
                  <c:v>ABC1</c:v>
                </c:pt>
                <c:pt idx="3">
                  <c:v>C2DE</c:v>
                </c:pt>
                <c:pt idx="5">
                  <c:v>Living without a disability</c:v>
                </c:pt>
                <c:pt idx="6">
                  <c:v>Living 
with disability </c:v>
                </c:pt>
                <c:pt idx="8">
                  <c:v>Urban</c:v>
                </c:pt>
                <c:pt idx="9">
                  <c:v>Town</c:v>
                </c:pt>
                <c:pt idx="10">
                  <c:v>Rural</c:v>
                </c:pt>
              </c:strCache>
            </c:strRef>
          </c:cat>
          <c:val>
            <c:numRef>
              <c:f>Sheet1!$B$2:$B$12</c:f>
              <c:numCache>
                <c:formatCode>General</c:formatCode>
                <c:ptCount val="11"/>
                <c:pt idx="0" formatCode="0%">
                  <c:v>0.78</c:v>
                </c:pt>
                <c:pt idx="2" formatCode="0%">
                  <c:v>0.79</c:v>
                </c:pt>
                <c:pt idx="3" formatCode="0%">
                  <c:v>0.78</c:v>
                </c:pt>
                <c:pt idx="5" formatCode="0%">
                  <c:v>0.79</c:v>
                </c:pt>
                <c:pt idx="6" formatCode="0%">
                  <c:v>0.78</c:v>
                </c:pt>
                <c:pt idx="8" formatCode="0%">
                  <c:v>0.82</c:v>
                </c:pt>
                <c:pt idx="9" formatCode="0%">
                  <c:v>0.71</c:v>
                </c:pt>
                <c:pt idx="10" formatCode="0%">
                  <c:v>0.79</c:v>
                </c:pt>
              </c:numCache>
            </c:numRef>
          </c:val>
          <c:extLst>
            <c:ext xmlns:c16="http://schemas.microsoft.com/office/drawing/2014/chart" uri="{C3380CC4-5D6E-409C-BE32-E72D297353CC}">
              <c16:uniqueId val="{00000000-783A-4D3E-A91F-6B0503FC7322}"/>
            </c:ext>
          </c:extLst>
        </c:ser>
        <c:dLbls>
          <c:dLblPos val="outEnd"/>
          <c:showLegendKey val="0"/>
          <c:showVal val="1"/>
          <c:showCatName val="0"/>
          <c:showSerName val="0"/>
          <c:showPercent val="0"/>
          <c:showBubbleSize val="0"/>
        </c:dLbls>
        <c:gapWidth val="5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0"/>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888878187424532E-2"/>
          <c:y val="6.1347089254317061E-2"/>
          <c:w val="0.83696776616839075"/>
          <c:h val="0.69957803979971422"/>
        </c:manualLayout>
      </c:layout>
      <c:barChart>
        <c:barDir val="col"/>
        <c:grouping val="percentStacked"/>
        <c:varyColors val="0"/>
        <c:ser>
          <c:idx val="5"/>
          <c:order val="0"/>
          <c:tx>
            <c:strRef>
              <c:f>Sheet1!$B$1</c:f>
              <c:strCache>
                <c:ptCount val="1"/>
                <c:pt idx="0">
                  <c:v>Yes, definitely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All</c:v>
                </c:pt>
                <c:pt idx="1">
                  <c:v>All up to date</c:v>
                </c:pt>
              </c:strCache>
            </c:strRef>
          </c:cat>
          <c:val>
            <c:numRef>
              <c:f>Sheet1!$B$2:$B$3</c:f>
              <c:numCache>
                <c:formatCode>0%</c:formatCode>
                <c:ptCount val="2"/>
                <c:pt idx="0">
                  <c:v>0.73</c:v>
                </c:pt>
                <c:pt idx="1">
                  <c:v>0.81</c:v>
                </c:pt>
              </c:numCache>
            </c:numRef>
          </c:val>
          <c:extLst>
            <c:ext xmlns:c16="http://schemas.microsoft.com/office/drawing/2014/chart" uri="{C3380CC4-5D6E-409C-BE32-E72D297353CC}">
              <c16:uniqueId val="{00000000-3E8E-47A1-8C8E-DF7E2E6F12CF}"/>
            </c:ext>
          </c:extLst>
        </c:ser>
        <c:ser>
          <c:idx val="4"/>
          <c:order val="1"/>
          <c:tx>
            <c:strRef>
              <c:f>Sheet1!$C$1</c:f>
              <c:strCache>
                <c:ptCount val="1"/>
                <c:pt idx="0">
                  <c:v>Yes, probably</c:v>
                </c:pt>
              </c:strCache>
            </c:strRef>
          </c:tx>
          <c:spPr>
            <a:solidFill>
              <a:schemeClr val="accent1">
                <a:lumMod val="20000"/>
                <a:lumOff val="80000"/>
              </a:schemeClr>
            </a:solidFill>
            <a:ln>
              <a:noFill/>
            </a:ln>
            <a:effectLst/>
          </c:spPr>
          <c:invertIfNegative val="0"/>
          <c:dLbls>
            <c:dLbl>
              <c:idx val="0"/>
              <c:layout>
                <c:manualLayout>
                  <c:x val="-4.1190923312236016E-17"/>
                  <c:y val="1.171855356140219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E8E-47A1-8C8E-DF7E2E6F12CF}"/>
                </c:ext>
              </c:extLst>
            </c:dLbl>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All</c:v>
                </c:pt>
                <c:pt idx="1">
                  <c:v>All up to date</c:v>
                </c:pt>
              </c:strCache>
            </c:strRef>
          </c:cat>
          <c:val>
            <c:numRef>
              <c:f>Sheet1!$C$2:$C$3</c:f>
              <c:numCache>
                <c:formatCode>0%</c:formatCode>
                <c:ptCount val="2"/>
                <c:pt idx="0">
                  <c:v>0.06</c:v>
                </c:pt>
                <c:pt idx="1">
                  <c:v>0.02</c:v>
                </c:pt>
              </c:numCache>
            </c:numRef>
          </c:val>
          <c:extLst>
            <c:ext xmlns:c16="http://schemas.microsoft.com/office/drawing/2014/chart" uri="{C3380CC4-5D6E-409C-BE32-E72D297353CC}">
              <c16:uniqueId val="{00000002-3E8E-47A1-8C8E-DF7E2E6F12CF}"/>
            </c:ext>
          </c:extLst>
        </c:ser>
        <c:ser>
          <c:idx val="3"/>
          <c:order val="2"/>
          <c:tx>
            <c:strRef>
              <c:f>Sheet1!$D$1</c:f>
              <c:strCache>
                <c:ptCount val="1"/>
                <c:pt idx="0">
                  <c:v>No, probably not</c:v>
                </c:pt>
              </c:strCache>
            </c:strRef>
          </c:tx>
          <c:spPr>
            <a:solidFill>
              <a:schemeClr val="accent2"/>
            </a:solidFill>
            <a:ln>
              <a:noFill/>
            </a:ln>
            <a:effectLst/>
          </c:spPr>
          <c:invertIfNegative val="0"/>
          <c:dLbls>
            <c:dLbl>
              <c:idx val="0"/>
              <c:layout>
                <c:manualLayout>
                  <c:x val="-1.1234017950899615E-3"/>
                  <c:y val="1.171855356140219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E8E-47A1-8C8E-DF7E2E6F12CF}"/>
                </c:ext>
              </c:extLst>
            </c:dLbl>
            <c:dLbl>
              <c:idx val="1"/>
              <c:delete val="1"/>
              <c:extLst>
                <c:ext xmlns:c15="http://schemas.microsoft.com/office/drawing/2012/chart" uri="{CE6537A1-D6FC-4f65-9D91-7224C49458BB}"/>
                <c:ext xmlns:c16="http://schemas.microsoft.com/office/drawing/2014/chart" uri="{C3380CC4-5D6E-409C-BE32-E72D297353CC}">
                  <c16:uniqueId val="{00000004-3E8E-47A1-8C8E-DF7E2E6F12CF}"/>
                </c:ext>
              </c:extLst>
            </c:dLbl>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All</c:v>
                </c:pt>
                <c:pt idx="1">
                  <c:v>All up to date</c:v>
                </c:pt>
              </c:strCache>
            </c:strRef>
          </c:cat>
          <c:val>
            <c:numRef>
              <c:f>Sheet1!$D$2:$D$3</c:f>
              <c:numCache>
                <c:formatCode>0%</c:formatCode>
                <c:ptCount val="2"/>
                <c:pt idx="0">
                  <c:v>0.04</c:v>
                </c:pt>
                <c:pt idx="1">
                  <c:v>0.01</c:v>
                </c:pt>
              </c:numCache>
            </c:numRef>
          </c:val>
          <c:extLst>
            <c:ext xmlns:c16="http://schemas.microsoft.com/office/drawing/2014/chart" uri="{C3380CC4-5D6E-409C-BE32-E72D297353CC}">
              <c16:uniqueId val="{00000005-3E8E-47A1-8C8E-DF7E2E6F12CF}"/>
            </c:ext>
          </c:extLst>
        </c:ser>
        <c:ser>
          <c:idx val="2"/>
          <c:order val="3"/>
          <c:tx>
            <c:strRef>
              <c:f>Sheet1!$E$1</c:f>
              <c:strCache>
                <c:ptCount val="1"/>
                <c:pt idx="0">
                  <c:v>No, definitely not</c:v>
                </c:pt>
              </c:strCache>
            </c:strRef>
          </c:tx>
          <c:spPr>
            <a:solidFill>
              <a:schemeClr val="accent6"/>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6-3E8E-47A1-8C8E-DF7E2E6F12CF}"/>
                </c:ext>
              </c:extLst>
            </c:dLbl>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All</c:v>
                </c:pt>
                <c:pt idx="1">
                  <c:v>All up to date</c:v>
                </c:pt>
              </c:strCache>
            </c:strRef>
          </c:cat>
          <c:val>
            <c:numRef>
              <c:f>Sheet1!$E$2:$E$3</c:f>
              <c:numCache>
                <c:formatCode>0%</c:formatCode>
                <c:ptCount val="2"/>
                <c:pt idx="0">
                  <c:v>0.01</c:v>
                </c:pt>
                <c:pt idx="1">
                  <c:v>0</c:v>
                </c:pt>
              </c:numCache>
            </c:numRef>
          </c:val>
          <c:extLst>
            <c:ext xmlns:c16="http://schemas.microsoft.com/office/drawing/2014/chart" uri="{C3380CC4-5D6E-409C-BE32-E72D297353CC}">
              <c16:uniqueId val="{00000007-3E8E-47A1-8C8E-DF7E2E6F12CF}"/>
            </c:ext>
          </c:extLst>
        </c:ser>
        <c:ser>
          <c:idx val="1"/>
          <c:order val="4"/>
          <c:tx>
            <c:strRef>
              <c:f>Sheet1!$F$1</c:f>
              <c:strCache>
                <c:ptCount val="1"/>
                <c:pt idx="0">
                  <c:v>I'm not eligible to be invited in the future</c:v>
                </c:pt>
              </c:strCache>
            </c:strRef>
          </c:tx>
          <c:spPr>
            <a:solidFill>
              <a:srgbClr val="485F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All</c:v>
                </c:pt>
                <c:pt idx="1">
                  <c:v>All up to date</c:v>
                </c:pt>
              </c:strCache>
            </c:strRef>
          </c:cat>
          <c:val>
            <c:numRef>
              <c:f>Sheet1!$F$2:$F$3</c:f>
              <c:numCache>
                <c:formatCode>0%</c:formatCode>
                <c:ptCount val="2"/>
                <c:pt idx="0">
                  <c:v>0.14000000000000001</c:v>
                </c:pt>
                <c:pt idx="1">
                  <c:v>0.16</c:v>
                </c:pt>
              </c:numCache>
            </c:numRef>
          </c:val>
          <c:extLst>
            <c:ext xmlns:c16="http://schemas.microsoft.com/office/drawing/2014/chart" uri="{C3380CC4-5D6E-409C-BE32-E72D297353CC}">
              <c16:uniqueId val="{00000008-3E8E-47A1-8C8E-DF7E2E6F12CF}"/>
            </c:ext>
          </c:extLst>
        </c:ser>
        <c:ser>
          <c:idx val="0"/>
          <c:order val="5"/>
          <c:tx>
            <c:strRef>
              <c:f>Sheet1!$G$1</c:f>
              <c:strCache>
                <c:ptCount val="1"/>
                <c:pt idx="0">
                  <c:v>Don't know/Prefer not to say</c:v>
                </c:pt>
              </c:strCache>
            </c:strRef>
          </c:tx>
          <c:spPr>
            <a:solidFill>
              <a:schemeClr val="bg2"/>
            </a:solidFill>
            <a:ln>
              <a:noFill/>
            </a:ln>
            <a:effectLst/>
          </c:spPr>
          <c:invertIfNegative val="0"/>
          <c:dLbls>
            <c:delete val="1"/>
          </c:dLbls>
          <c:cat>
            <c:strRef>
              <c:f>Sheet1!$A$2:$A$3</c:f>
              <c:strCache>
                <c:ptCount val="2"/>
                <c:pt idx="0">
                  <c:v>All</c:v>
                </c:pt>
                <c:pt idx="1">
                  <c:v>All up to date</c:v>
                </c:pt>
              </c:strCache>
            </c:strRef>
          </c:cat>
          <c:val>
            <c:numRef>
              <c:f>Sheet1!$G$2:$G$3</c:f>
              <c:numCache>
                <c:formatCode>0%</c:formatCode>
                <c:ptCount val="2"/>
                <c:pt idx="0">
                  <c:v>0.03</c:v>
                </c:pt>
                <c:pt idx="1">
                  <c:v>0</c:v>
                </c:pt>
              </c:numCache>
            </c:numRef>
          </c:val>
          <c:extLst>
            <c:ext xmlns:c16="http://schemas.microsoft.com/office/drawing/2014/chart" uri="{C3380CC4-5D6E-409C-BE32-E72D297353CC}">
              <c16:uniqueId val="{00000009-3E8E-47A1-8C8E-DF7E2E6F12CF}"/>
            </c:ext>
          </c:extLst>
        </c:ser>
        <c:dLbls>
          <c:dLblPos val="ctr"/>
          <c:showLegendKey val="0"/>
          <c:showVal val="1"/>
          <c:showCatName val="0"/>
          <c:showSerName val="0"/>
          <c:showPercent val="0"/>
          <c:showBubbleSize val="0"/>
        </c:dLbls>
        <c:gapWidth val="150"/>
        <c:overlap val="100"/>
        <c:axId val="694054144"/>
        <c:axId val="694070368"/>
      </c:barChart>
      <c:catAx>
        <c:axId val="69405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197" b="0" i="0" u="none" strike="noStrike" kern="1200" baseline="0">
                <a:solidFill>
                  <a:schemeClr val="tx1"/>
                </a:solidFill>
                <a:latin typeface="+mn-lt"/>
                <a:ea typeface="+mn-ea"/>
                <a:cs typeface="+mn-cs"/>
              </a:defRPr>
            </a:pPr>
            <a:endParaRPr lang="en-US"/>
          </a:p>
        </c:txPr>
        <c:crossAx val="694070368"/>
        <c:crosses val="autoZero"/>
        <c:auto val="1"/>
        <c:lblAlgn val="ctr"/>
        <c:lblOffset val="100"/>
        <c:noMultiLvlLbl val="0"/>
      </c:catAx>
      <c:valAx>
        <c:axId val="694070368"/>
        <c:scaling>
          <c:orientation val="minMax"/>
        </c:scaling>
        <c:delete val="1"/>
        <c:axPos val="l"/>
        <c:numFmt formatCode="0%" sourceLinked="1"/>
        <c:majorTickMark val="none"/>
        <c:minorTickMark val="none"/>
        <c:tickLblPos val="nextTo"/>
        <c:crossAx val="694054144"/>
        <c:crosses val="autoZero"/>
        <c:crossBetween val="between"/>
      </c:valAx>
      <c:spPr>
        <a:noFill/>
        <a:ln>
          <a:noFill/>
        </a:ln>
        <a:effectLst/>
      </c:spPr>
    </c:plotArea>
    <c:legend>
      <c:legendPos val="b"/>
      <c:layout>
        <c:manualLayout>
          <c:xMode val="edge"/>
          <c:yMode val="edge"/>
          <c:x val="5.5471513136765953E-2"/>
          <c:y val="0.82328349983022997"/>
          <c:w val="0.90058267771738443"/>
          <c:h val="0.15967239530513197"/>
        </c:manualLayout>
      </c:layout>
      <c:overlay val="0"/>
      <c:spPr>
        <a:noFill/>
        <a:ln>
          <a:noFill/>
        </a:ln>
        <a:effectLst/>
      </c:spPr>
      <c:txPr>
        <a:bodyPr rot="0" spcFirstLastPara="1" vertOverflow="ellipsis" vert="horz" wrap="square" anchor="ctr" anchorCtr="1"/>
        <a:lstStyle/>
        <a:p>
          <a:pPr>
            <a:defRPr lang="en-US"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a:defRPr lang="en-US" sz="1197" b="0" i="0" u="none" strike="noStrike" kern="1200" baseline="0">
          <a:solidFill>
            <a:schemeClr val="tx1">
              <a:lumMod val="65000"/>
              <a:lumOff val="35000"/>
            </a:schemeClr>
          </a:solidFill>
          <a:latin typeface="+mn-lt"/>
          <a:ea typeface="+mn-ea"/>
          <a:cs typeface="+mn-cs"/>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All</c:v>
                </c:pt>
                <c:pt idx="2">
                  <c:v>ABC1</c:v>
                </c:pt>
                <c:pt idx="3">
                  <c:v>C2DE</c:v>
                </c:pt>
                <c:pt idx="5">
                  <c:v>Living without a disability</c:v>
                </c:pt>
                <c:pt idx="6">
                  <c:v>Living 
with disability </c:v>
                </c:pt>
                <c:pt idx="8">
                  <c:v>Urban</c:v>
                </c:pt>
                <c:pt idx="9">
                  <c:v>Town</c:v>
                </c:pt>
                <c:pt idx="10">
                  <c:v>Rural</c:v>
                </c:pt>
              </c:strCache>
            </c:strRef>
          </c:cat>
          <c:val>
            <c:numRef>
              <c:f>Sheet1!$B$2:$B$12</c:f>
              <c:numCache>
                <c:formatCode>General</c:formatCode>
                <c:ptCount val="11"/>
                <c:pt idx="0" formatCode="0%">
                  <c:v>0.79</c:v>
                </c:pt>
                <c:pt idx="2" formatCode="0%">
                  <c:v>0.73</c:v>
                </c:pt>
                <c:pt idx="3" formatCode="0%">
                  <c:v>0.82</c:v>
                </c:pt>
                <c:pt idx="5" formatCode="0%">
                  <c:v>0.73</c:v>
                </c:pt>
                <c:pt idx="6" formatCode="0%">
                  <c:v>0.86</c:v>
                </c:pt>
                <c:pt idx="8" formatCode="0%">
                  <c:v>0.78</c:v>
                </c:pt>
                <c:pt idx="9" formatCode="0%">
                  <c:v>0.83</c:v>
                </c:pt>
                <c:pt idx="10" formatCode="0%">
                  <c:v>0.76</c:v>
                </c:pt>
              </c:numCache>
            </c:numRef>
          </c:val>
          <c:extLst>
            <c:ext xmlns:c16="http://schemas.microsoft.com/office/drawing/2014/chart" uri="{C3380CC4-5D6E-409C-BE32-E72D297353CC}">
              <c16:uniqueId val="{00000000-DDB1-46AF-AC47-84CDF8F71114}"/>
            </c:ext>
          </c:extLst>
        </c:ser>
        <c:dLbls>
          <c:dLblPos val="outEnd"/>
          <c:showLegendKey val="0"/>
          <c:showVal val="1"/>
          <c:showCatName val="0"/>
          <c:showSerName val="0"/>
          <c:showPercent val="0"/>
          <c:showBubbleSize val="0"/>
        </c:dLbls>
        <c:gapWidth val="5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0"/>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697449105529112E-2"/>
          <c:y val="4.8073628093255182E-2"/>
          <c:w val="0.94439906850354927"/>
          <c:h val="0.54162968464047956"/>
        </c:manualLayout>
      </c:layout>
      <c:barChart>
        <c:barDir val="col"/>
        <c:grouping val="clustered"/>
        <c:varyColors val="0"/>
        <c:ser>
          <c:idx val="0"/>
          <c:order val="0"/>
          <c:tx>
            <c:strRef>
              <c:f>Sheet1!$B$1</c:f>
              <c:strCache>
                <c:ptCount val="1"/>
                <c:pt idx="0">
                  <c:v>All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 didn't want a man to carry out the screening test</c:v>
                </c:pt>
                <c:pt idx="1">
                  <c:v>I have found breast cancer screening painful when I have been before</c:v>
                </c:pt>
                <c:pt idx="2">
                  <c:v>I was worried that breast screening might be painful</c:v>
                </c:pt>
                <c:pt idx="3">
                  <c:v>I was too frightened of what the test might find</c:v>
                </c:pt>
                <c:pt idx="4">
                  <c:v>I worried that I would find being at the appointment physically uncomfortable or difficult. </c:v>
                </c:pt>
                <c:pt idx="5">
                  <c:v>I was too embarrassed to go for breast screening. </c:v>
                </c:pt>
                <c:pt idx="6">
                  <c:v>The appointment was too far away from my home</c:v>
                </c:pt>
                <c:pt idx="7">
                  <c:v>I didn't have any symptoms of breast cancer</c:v>
                </c:pt>
                <c:pt idx="8">
                  <c:v>I don't think that I am at risk of breast cancer</c:v>
                </c:pt>
                <c:pt idx="9">
                  <c:v>I had to phone up and arrange the appointment myself</c:v>
                </c:pt>
              </c:strCache>
            </c:strRef>
          </c:cat>
          <c:val>
            <c:numRef>
              <c:f>Sheet1!$B$2:$B$11</c:f>
              <c:numCache>
                <c:formatCode>0%</c:formatCode>
                <c:ptCount val="10"/>
                <c:pt idx="0">
                  <c:v>0.33</c:v>
                </c:pt>
                <c:pt idx="1">
                  <c:v>0.32</c:v>
                </c:pt>
                <c:pt idx="2">
                  <c:v>0.27</c:v>
                </c:pt>
                <c:pt idx="3">
                  <c:v>0.18</c:v>
                </c:pt>
                <c:pt idx="4">
                  <c:v>0.15</c:v>
                </c:pt>
                <c:pt idx="5">
                  <c:v>0.12</c:v>
                </c:pt>
                <c:pt idx="6">
                  <c:v>0.11</c:v>
                </c:pt>
                <c:pt idx="7">
                  <c:v>0.1</c:v>
                </c:pt>
                <c:pt idx="8">
                  <c:v>0.09</c:v>
                </c:pt>
                <c:pt idx="9">
                  <c:v>7.0000000000000007E-2</c:v>
                </c:pt>
              </c:numCache>
            </c:numRef>
          </c:val>
          <c:extLst>
            <c:ext xmlns:c16="http://schemas.microsoft.com/office/drawing/2014/chart" uri="{C3380CC4-5D6E-409C-BE32-E72D297353CC}">
              <c16:uniqueId val="{00000000-3148-45E3-95F8-9A5CDA698514}"/>
            </c:ext>
          </c:extLst>
        </c:ser>
        <c:ser>
          <c:idx val="1"/>
          <c:order val="1"/>
          <c:tx>
            <c:strRef>
              <c:f>Sheet1!$C$1</c:f>
              <c:strCache>
                <c:ptCount val="1"/>
                <c:pt idx="0">
                  <c:v>Up to date</c:v>
                </c:pt>
              </c:strCache>
            </c:strRef>
          </c:tx>
          <c:spPr>
            <a:solidFill>
              <a:schemeClr val="accent3"/>
            </a:solidFill>
            <a:ln>
              <a:noFill/>
            </a:ln>
            <a:effectLst/>
          </c:spPr>
          <c:invertIfNegative val="0"/>
          <c:dLbls>
            <c:dLbl>
              <c:idx val="2"/>
              <c:layout>
                <c:manualLayout>
                  <c:x val="0"/>
                  <c:y val="1.616847465718908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148-45E3-95F8-9A5CDA69851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 didn't want a man to carry out the screening test</c:v>
                </c:pt>
                <c:pt idx="1">
                  <c:v>I have found breast cancer screening painful when I have been before</c:v>
                </c:pt>
                <c:pt idx="2">
                  <c:v>I was worried that breast screening might be painful</c:v>
                </c:pt>
                <c:pt idx="3">
                  <c:v>I was too frightened of what the test might find</c:v>
                </c:pt>
                <c:pt idx="4">
                  <c:v>I worried that I would find being at the appointment physically uncomfortable or difficult. </c:v>
                </c:pt>
                <c:pt idx="5">
                  <c:v>I was too embarrassed to go for breast screening. </c:v>
                </c:pt>
                <c:pt idx="6">
                  <c:v>The appointment was too far away from my home</c:v>
                </c:pt>
                <c:pt idx="7">
                  <c:v>I didn't have any symptoms of breast cancer</c:v>
                </c:pt>
                <c:pt idx="8">
                  <c:v>I don't think that I am at risk of breast cancer</c:v>
                </c:pt>
                <c:pt idx="9">
                  <c:v>I had to phone up and arrange the appointment myself</c:v>
                </c:pt>
              </c:strCache>
            </c:strRef>
          </c:cat>
          <c:val>
            <c:numRef>
              <c:f>Sheet1!$C$2:$C$11</c:f>
              <c:numCache>
                <c:formatCode>0%</c:formatCode>
                <c:ptCount val="10"/>
                <c:pt idx="0">
                  <c:v>0.32</c:v>
                </c:pt>
                <c:pt idx="1">
                  <c:v>0.33</c:v>
                </c:pt>
                <c:pt idx="2">
                  <c:v>0.26</c:v>
                </c:pt>
                <c:pt idx="3">
                  <c:v>0.16</c:v>
                </c:pt>
                <c:pt idx="4">
                  <c:v>0.14000000000000001</c:v>
                </c:pt>
                <c:pt idx="5">
                  <c:v>0.08</c:v>
                </c:pt>
                <c:pt idx="6">
                  <c:v>0.08</c:v>
                </c:pt>
                <c:pt idx="7">
                  <c:v>0.06</c:v>
                </c:pt>
                <c:pt idx="8">
                  <c:v>0.06</c:v>
                </c:pt>
                <c:pt idx="9">
                  <c:v>7.0000000000000007E-2</c:v>
                </c:pt>
              </c:numCache>
            </c:numRef>
          </c:val>
          <c:extLst>
            <c:ext xmlns:c16="http://schemas.microsoft.com/office/drawing/2014/chart" uri="{C3380CC4-5D6E-409C-BE32-E72D297353CC}">
              <c16:uniqueId val="{00000002-3148-45E3-95F8-9A5CDA698514}"/>
            </c:ext>
          </c:extLst>
        </c:ser>
        <c:dLbls>
          <c:dLblPos val="outEnd"/>
          <c:showLegendKey val="0"/>
          <c:showVal val="1"/>
          <c:showCatName val="0"/>
          <c:showSerName val="0"/>
          <c:showPercent val="0"/>
          <c:showBubbleSize val="0"/>
        </c:dLbls>
        <c:gapWidth val="219"/>
        <c:overlap val="-27"/>
        <c:axId val="1887122047"/>
        <c:axId val="1887122527"/>
      </c:barChart>
      <c:catAx>
        <c:axId val="1887122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887122527"/>
        <c:crosses val="autoZero"/>
        <c:auto val="1"/>
        <c:lblAlgn val="ctr"/>
        <c:lblOffset val="100"/>
        <c:noMultiLvlLbl val="0"/>
      </c:catAx>
      <c:valAx>
        <c:axId val="1887122527"/>
        <c:scaling>
          <c:orientation val="minMax"/>
        </c:scaling>
        <c:delete val="1"/>
        <c:axPos val="l"/>
        <c:numFmt formatCode="0%" sourceLinked="1"/>
        <c:majorTickMark val="none"/>
        <c:minorTickMark val="none"/>
        <c:tickLblPos val="nextTo"/>
        <c:crossAx val="1887122047"/>
        <c:crosses val="autoZero"/>
        <c:crossBetween val="between"/>
      </c:valAx>
      <c:spPr>
        <a:noFill/>
        <a:ln>
          <a:noFill/>
        </a:ln>
        <a:effectLst/>
      </c:spPr>
    </c:plotArea>
    <c:legend>
      <c:legendPos val="b"/>
      <c:layout>
        <c:manualLayout>
          <c:xMode val="edge"/>
          <c:yMode val="edge"/>
          <c:x val="0.38907347182918062"/>
          <c:y val="0.90235217356709019"/>
          <c:w val="0.3263915492677672"/>
          <c:h val="5.183714823754077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GB" sz="1200" b="1">
                <a:latin typeface="Arial" panose="020B0604020202020204" pitchFamily="34" charset="0"/>
                <a:cs typeface="Arial" panose="020B0604020202020204" pitchFamily="34" charset="0"/>
              </a:rPr>
              <a:t>Prompted awareness of risk factors (Top 3)</a:t>
            </a:r>
          </a:p>
        </c:rich>
      </c:tx>
      <c:layout>
        <c:manualLayout>
          <c:xMode val="edge"/>
          <c:yMode val="edge"/>
          <c:x val="0.15677722152690862"/>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37860643111581788"/>
          <c:y val="5.2703243415446036E-2"/>
          <c:w val="0.57206315586791179"/>
          <c:h val="0.91757561133010435"/>
        </c:manualLayout>
      </c:layout>
      <c:barChart>
        <c:barDir val="bar"/>
        <c:grouping val="clustered"/>
        <c:varyColors val="0"/>
        <c:ser>
          <c:idx val="1"/>
          <c:order val="0"/>
          <c:tx>
            <c:strRef>
              <c:f>Sheet1!$F$1</c:f>
              <c:strCache>
                <c:ptCount val="1"/>
                <c:pt idx="0">
                  <c:v>Scotland </c:v>
                </c:pt>
              </c:strCache>
            </c:strRef>
          </c:tx>
          <c:spPr>
            <a:solidFill>
              <a:schemeClr val="accent1">
                <a:lumMod val="20000"/>
                <a:lumOff val="80000"/>
              </a:schemeClr>
            </a:solidFill>
            <a:ln>
              <a:noFill/>
            </a:ln>
            <a:effectLst/>
          </c:spPr>
          <c:invertIfNegative val="0"/>
          <c:dLbls>
            <c:dLbl>
              <c:idx val="0"/>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BBEC-4B33-9014-104241FAA5E3}"/>
                </c:ext>
              </c:extLst>
            </c:dLbl>
            <c:dLbl>
              <c:idx val="4"/>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BBEC-4B33-9014-104241FAA5E3}"/>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Coughing up blood</c:v>
                </c:pt>
                <c:pt idx="1">
                  <c:v>Lump</c:v>
                </c:pt>
                <c:pt idx="2">
                  <c:v>Change of a mole</c:v>
                </c:pt>
                <c:pt idx="4">
                  <c:v>Second hand smoke</c:v>
                </c:pt>
                <c:pt idx="5">
                  <c:v>Sun exposure</c:v>
                </c:pt>
                <c:pt idx="6">
                  <c:v>Smoking</c:v>
                </c:pt>
              </c:strCache>
            </c:strRef>
          </c:cat>
          <c:val>
            <c:numRef>
              <c:f>Sheet1!$F$2:$F$8</c:f>
              <c:numCache>
                <c:formatCode>0%</c:formatCode>
                <c:ptCount val="7"/>
                <c:pt idx="0">
                  <c:v>0.9</c:v>
                </c:pt>
                <c:pt idx="1">
                  <c:v>0.95</c:v>
                </c:pt>
                <c:pt idx="2">
                  <c:v>0.94</c:v>
                </c:pt>
                <c:pt idx="4">
                  <c:v>0.9</c:v>
                </c:pt>
                <c:pt idx="5">
                  <c:v>0.94</c:v>
                </c:pt>
                <c:pt idx="6">
                  <c:v>0.97</c:v>
                </c:pt>
              </c:numCache>
            </c:numRef>
          </c:val>
          <c:extLst>
            <c:ext xmlns:c16="http://schemas.microsoft.com/office/drawing/2014/chart" uri="{C3380CC4-5D6E-409C-BE32-E72D297353CC}">
              <c16:uniqueId val="{00000003-83F4-4D22-BB0C-7435DF7DF041}"/>
            </c:ext>
          </c:extLst>
        </c:ser>
        <c:ser>
          <c:idx val="2"/>
          <c:order val="1"/>
          <c:tx>
            <c:strRef>
              <c:f>Sheet1!$G$1</c:f>
              <c:strCache>
                <c:ptCount val="1"/>
                <c:pt idx="0">
                  <c:v>Wales</c:v>
                </c:pt>
              </c:strCache>
            </c:strRef>
          </c:tx>
          <c:spPr>
            <a:solidFill>
              <a:schemeClr val="accent3"/>
            </a:solidFill>
            <a:ln>
              <a:noFill/>
            </a:ln>
            <a:effectLst/>
          </c:spPr>
          <c:invertIfNegative val="0"/>
          <c:dLbls>
            <c:dLbl>
              <c:idx val="0"/>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2-EF31-46E6-BEA7-1A41E41A7E87}"/>
                </c:ext>
              </c:extLst>
            </c:dLbl>
            <c:dLbl>
              <c:idx val="2"/>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EF31-46E6-BEA7-1A41E41A7E87}"/>
                </c:ext>
              </c:extLst>
            </c:dLbl>
            <c:dLbl>
              <c:idx val="5"/>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8-83F4-4D22-BB0C-7435DF7DF041}"/>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Coughing up blood</c:v>
                </c:pt>
                <c:pt idx="1">
                  <c:v>Lump</c:v>
                </c:pt>
                <c:pt idx="2">
                  <c:v>Change of a mole</c:v>
                </c:pt>
                <c:pt idx="4">
                  <c:v>Second hand smoke</c:v>
                </c:pt>
                <c:pt idx="5">
                  <c:v>Sun exposure</c:v>
                </c:pt>
                <c:pt idx="6">
                  <c:v>Smoking</c:v>
                </c:pt>
              </c:strCache>
            </c:strRef>
          </c:cat>
          <c:val>
            <c:numRef>
              <c:f>Sheet1!$G$2:$G$8</c:f>
              <c:numCache>
                <c:formatCode>0%</c:formatCode>
                <c:ptCount val="7"/>
                <c:pt idx="0">
                  <c:v>0.92</c:v>
                </c:pt>
                <c:pt idx="1">
                  <c:v>0.94</c:v>
                </c:pt>
                <c:pt idx="2">
                  <c:v>0.96</c:v>
                </c:pt>
                <c:pt idx="4">
                  <c:v>0.88</c:v>
                </c:pt>
                <c:pt idx="5">
                  <c:v>0.96</c:v>
                </c:pt>
                <c:pt idx="6">
                  <c:v>0.98</c:v>
                </c:pt>
              </c:numCache>
            </c:numRef>
          </c:val>
          <c:extLst>
            <c:ext xmlns:c16="http://schemas.microsoft.com/office/drawing/2014/chart" uri="{C3380CC4-5D6E-409C-BE32-E72D297353CC}">
              <c16:uniqueId val="{0000000A-83F4-4D22-BB0C-7435DF7DF041}"/>
            </c:ext>
          </c:extLst>
        </c:ser>
        <c:ser>
          <c:idx val="0"/>
          <c:order val="2"/>
          <c:tx>
            <c:strRef>
              <c:f>Sheet1!$H$1</c:f>
              <c:strCache>
                <c:ptCount val="1"/>
                <c:pt idx="0">
                  <c:v>England</c:v>
                </c:pt>
              </c:strCache>
            </c:strRef>
          </c:tx>
          <c:spPr>
            <a:solidFill>
              <a:schemeClr val="accent2"/>
            </a:solidFill>
            <a:ln>
              <a:noFill/>
            </a:ln>
            <a:effectLst/>
          </c:spPr>
          <c:invertIfNegative val="0"/>
          <c:dLbls>
            <c:dLbl>
              <c:idx val="0"/>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6-D634-4DF4-BCE5-E14A82896BDA}"/>
                </c:ext>
              </c:extLst>
            </c:dLbl>
            <c:dLbl>
              <c:idx val="1"/>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5-D634-4DF4-BCE5-E14A82896BDA}"/>
                </c:ext>
              </c:extLst>
            </c:dLbl>
            <c:dLbl>
              <c:idx val="2"/>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D634-4DF4-BCE5-E14A82896BDA}"/>
                </c:ext>
              </c:extLst>
            </c:dLbl>
            <c:dLbl>
              <c:idx val="5"/>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D634-4DF4-BCE5-E14A82896BDA}"/>
                </c:ext>
              </c:extLst>
            </c:dLbl>
            <c:dLbl>
              <c:idx val="6"/>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EF31-46E6-BEA7-1A41E41A7E87}"/>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Coughing up blood</c:v>
                </c:pt>
                <c:pt idx="1">
                  <c:v>Lump</c:v>
                </c:pt>
                <c:pt idx="2">
                  <c:v>Change of a mole</c:v>
                </c:pt>
                <c:pt idx="4">
                  <c:v>Second hand smoke</c:v>
                </c:pt>
                <c:pt idx="5">
                  <c:v>Sun exposure</c:v>
                </c:pt>
                <c:pt idx="6">
                  <c:v>Smoking</c:v>
                </c:pt>
              </c:strCache>
            </c:strRef>
          </c:cat>
          <c:val>
            <c:numRef>
              <c:f>Sheet1!$H$2:$H$8</c:f>
              <c:numCache>
                <c:formatCode>0%</c:formatCode>
                <c:ptCount val="7"/>
                <c:pt idx="0">
                  <c:v>0.9</c:v>
                </c:pt>
                <c:pt idx="1">
                  <c:v>0.92</c:v>
                </c:pt>
                <c:pt idx="2">
                  <c:v>0.92</c:v>
                </c:pt>
                <c:pt idx="4">
                  <c:v>0.86</c:v>
                </c:pt>
                <c:pt idx="5">
                  <c:v>0.91</c:v>
                </c:pt>
                <c:pt idx="6">
                  <c:v>0.96</c:v>
                </c:pt>
              </c:numCache>
            </c:numRef>
          </c:val>
          <c:extLst>
            <c:ext xmlns:c16="http://schemas.microsoft.com/office/drawing/2014/chart" uri="{C3380CC4-5D6E-409C-BE32-E72D297353CC}">
              <c16:uniqueId val="{0000000B-83F4-4D22-BB0C-7435DF7DF041}"/>
            </c:ext>
          </c:extLst>
        </c:ser>
        <c:ser>
          <c:idx val="3"/>
          <c:order val="3"/>
          <c:tx>
            <c:strRef>
              <c:f>Sheet1!$I$1</c:f>
              <c:strCache>
                <c:ptCount val="1"/>
                <c:pt idx="0">
                  <c:v>Northern Ireland 2</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Coughing up blood</c:v>
                </c:pt>
                <c:pt idx="1">
                  <c:v>Lump</c:v>
                </c:pt>
                <c:pt idx="2">
                  <c:v>Change of a mole</c:v>
                </c:pt>
                <c:pt idx="4">
                  <c:v>Second hand smoke</c:v>
                </c:pt>
                <c:pt idx="5">
                  <c:v>Sun exposure</c:v>
                </c:pt>
                <c:pt idx="6">
                  <c:v>Smoking</c:v>
                </c:pt>
              </c:strCache>
            </c:strRef>
          </c:cat>
          <c:val>
            <c:numRef>
              <c:f>Sheet1!$I$2:$I$8</c:f>
              <c:numCache>
                <c:formatCode>0%</c:formatCode>
                <c:ptCount val="7"/>
                <c:pt idx="0">
                  <c:v>0.93</c:v>
                </c:pt>
                <c:pt idx="1">
                  <c:v>0.94</c:v>
                </c:pt>
                <c:pt idx="2">
                  <c:v>0.95</c:v>
                </c:pt>
                <c:pt idx="4">
                  <c:v>0.87</c:v>
                </c:pt>
                <c:pt idx="5">
                  <c:v>0.93</c:v>
                </c:pt>
                <c:pt idx="6">
                  <c:v>0.98</c:v>
                </c:pt>
              </c:numCache>
            </c:numRef>
          </c:val>
          <c:extLst>
            <c:ext xmlns:c16="http://schemas.microsoft.com/office/drawing/2014/chart" uri="{C3380CC4-5D6E-409C-BE32-E72D297353CC}">
              <c16:uniqueId val="{0000000C-83F4-4D22-BB0C-7435DF7DF041}"/>
            </c:ext>
          </c:extLst>
        </c:ser>
        <c:dLbls>
          <c:dLblPos val="outEnd"/>
          <c:showLegendKey val="0"/>
          <c:showVal val="1"/>
          <c:showCatName val="0"/>
          <c:showSerName val="0"/>
          <c:showPercent val="0"/>
          <c:showBubbleSize val="0"/>
        </c:dLbls>
        <c:gapWidth val="119"/>
        <c:axId val="258698895"/>
        <c:axId val="258700335"/>
      </c:barChart>
      <c:catAx>
        <c:axId val="258698895"/>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8700335"/>
        <c:crosses val="autoZero"/>
        <c:auto val="1"/>
        <c:lblAlgn val="ctr"/>
        <c:lblOffset val="100"/>
        <c:noMultiLvlLbl val="0"/>
      </c:catAx>
      <c:valAx>
        <c:axId val="258700335"/>
        <c:scaling>
          <c:orientation val="minMax"/>
          <c:max val="1"/>
        </c:scaling>
        <c:delete val="1"/>
        <c:axPos val="b"/>
        <c:numFmt formatCode="0%" sourceLinked="1"/>
        <c:majorTickMark val="out"/>
        <c:minorTickMark val="none"/>
        <c:tickLblPos val="nextTo"/>
        <c:crossAx val="2586988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917624862902399"/>
          <c:y val="0.17675676506614663"/>
          <c:w val="0.46640186904770409"/>
          <c:h val="0.82269961198737529"/>
        </c:manualLayout>
      </c:layout>
      <c:barChart>
        <c:barDir val="bar"/>
        <c:grouping val="clustered"/>
        <c:varyColors val="0"/>
        <c:ser>
          <c:idx val="1"/>
          <c:order val="0"/>
          <c:tx>
            <c:strRef>
              <c:f>Sheet1!$B$1</c:f>
              <c:strCache>
                <c:ptCount val="1"/>
                <c:pt idx="0">
                  <c:v>Scotland</c:v>
                </c:pt>
              </c:strCache>
            </c:strRef>
          </c:tx>
          <c:spPr>
            <a:solidFill>
              <a:schemeClr val="accent4">
                <a:lumMod val="20000"/>
                <a:lumOff val="80000"/>
              </a:schemeClr>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Sheet1!$A$4:$A$5</c:f>
              <c:strCache>
                <c:ptCount val="2"/>
                <c:pt idx="0">
                  <c:v>Did not contact</c:v>
                </c:pt>
                <c:pt idx="1">
                  <c:v>Contacted within 6 months </c:v>
                </c:pt>
              </c:strCache>
            </c:strRef>
          </c:cat>
          <c:val>
            <c:numRef>
              <c:f>Sheet1!$B$4:$B$5</c:f>
              <c:numCache>
                <c:formatCode>0%</c:formatCode>
                <c:ptCount val="2"/>
                <c:pt idx="0">
                  <c:v>0.32</c:v>
                </c:pt>
                <c:pt idx="1">
                  <c:v>0.6</c:v>
                </c:pt>
              </c:numCache>
            </c:numRef>
          </c:val>
          <c:extLst>
            <c:ext xmlns:c16="http://schemas.microsoft.com/office/drawing/2014/chart" uri="{C3380CC4-5D6E-409C-BE32-E72D297353CC}">
              <c16:uniqueId val="{00000001-69DC-4D6E-8E2C-B26BA7D2396F}"/>
            </c:ext>
          </c:extLst>
        </c:ser>
        <c:ser>
          <c:idx val="2"/>
          <c:order val="1"/>
          <c:tx>
            <c:strRef>
              <c:f>Sheet1!$C$1</c:f>
              <c:strCache>
                <c:ptCount val="1"/>
                <c:pt idx="0">
                  <c:v>Wales</c:v>
                </c:pt>
              </c:strCache>
            </c:strRef>
          </c:tx>
          <c:spPr>
            <a:solidFill>
              <a:schemeClr val="accent3"/>
            </a:solidFill>
            <a:ln>
              <a:noFill/>
            </a:ln>
            <a:effectLst/>
          </c:spPr>
          <c:invertIfNegative val="0"/>
          <c:dLbls>
            <c:dLbl>
              <c:idx val="1"/>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6-69DC-4D6E-8E2C-B26BA7D2396F}"/>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Sheet1!$A$4:$A$5</c:f>
              <c:strCache>
                <c:ptCount val="2"/>
                <c:pt idx="0">
                  <c:v>Did not contact</c:v>
                </c:pt>
                <c:pt idx="1">
                  <c:v>Contacted within 6 months </c:v>
                </c:pt>
              </c:strCache>
            </c:strRef>
          </c:cat>
          <c:val>
            <c:numRef>
              <c:f>Sheet1!$C$4:$C$5</c:f>
              <c:numCache>
                <c:formatCode>0%</c:formatCode>
                <c:ptCount val="2"/>
                <c:pt idx="0">
                  <c:v>0.34</c:v>
                </c:pt>
                <c:pt idx="1">
                  <c:v>0.57999999999999996</c:v>
                </c:pt>
              </c:numCache>
            </c:numRef>
          </c:val>
          <c:extLst>
            <c:ext xmlns:c16="http://schemas.microsoft.com/office/drawing/2014/chart" uri="{C3380CC4-5D6E-409C-BE32-E72D297353CC}">
              <c16:uniqueId val="{00000003-69DC-4D6E-8E2C-B26BA7D2396F}"/>
            </c:ext>
          </c:extLst>
        </c:ser>
        <c:ser>
          <c:idx val="0"/>
          <c:order val="2"/>
          <c:tx>
            <c:strRef>
              <c:f>Sheet1!$D$1</c:f>
              <c:strCache>
                <c:ptCount val="1"/>
                <c:pt idx="0">
                  <c:v>England</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Sheet1!$A$4:$A$5</c:f>
              <c:strCache>
                <c:ptCount val="2"/>
                <c:pt idx="0">
                  <c:v>Did not contact</c:v>
                </c:pt>
                <c:pt idx="1">
                  <c:v>Contacted within 6 months </c:v>
                </c:pt>
              </c:strCache>
            </c:strRef>
          </c:cat>
          <c:val>
            <c:numRef>
              <c:f>Sheet1!$D$4:$D$5</c:f>
              <c:numCache>
                <c:formatCode>0%</c:formatCode>
                <c:ptCount val="2"/>
                <c:pt idx="0">
                  <c:v>0.33</c:v>
                </c:pt>
                <c:pt idx="1">
                  <c:v>0.6</c:v>
                </c:pt>
              </c:numCache>
            </c:numRef>
          </c:val>
          <c:extLst>
            <c:ext xmlns:c16="http://schemas.microsoft.com/office/drawing/2014/chart" uri="{C3380CC4-5D6E-409C-BE32-E72D297353CC}">
              <c16:uniqueId val="{00000004-69DC-4D6E-8E2C-B26BA7D2396F}"/>
            </c:ext>
          </c:extLst>
        </c:ser>
        <c:ser>
          <c:idx val="3"/>
          <c:order val="3"/>
          <c:tx>
            <c:strRef>
              <c:f>Sheet1!$E$1</c:f>
              <c:strCache>
                <c:ptCount val="1"/>
                <c:pt idx="0">
                  <c:v>Northern Ireland 2</c:v>
                </c:pt>
              </c:strCache>
            </c:strRef>
          </c:tx>
          <c:spPr>
            <a:solidFill>
              <a:srgbClr val="FF0087"/>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Sheet1!$A$4:$A$5</c:f>
              <c:strCache>
                <c:ptCount val="2"/>
                <c:pt idx="0">
                  <c:v>Did not contact</c:v>
                </c:pt>
                <c:pt idx="1">
                  <c:v>Contacted within 6 months </c:v>
                </c:pt>
              </c:strCache>
            </c:strRef>
          </c:cat>
          <c:val>
            <c:numRef>
              <c:f>Sheet1!$E$4:$E$5</c:f>
              <c:numCache>
                <c:formatCode>0%</c:formatCode>
                <c:ptCount val="2"/>
                <c:pt idx="0">
                  <c:v>0.34</c:v>
                </c:pt>
                <c:pt idx="1">
                  <c:v>0.61</c:v>
                </c:pt>
              </c:numCache>
            </c:numRef>
          </c:val>
          <c:extLst>
            <c:ext xmlns:c16="http://schemas.microsoft.com/office/drawing/2014/chart" uri="{C3380CC4-5D6E-409C-BE32-E72D297353CC}">
              <c16:uniqueId val="{00000005-69DC-4D6E-8E2C-B26BA7D2396F}"/>
            </c:ext>
          </c:extLst>
        </c:ser>
        <c:dLbls>
          <c:dLblPos val="outEnd"/>
          <c:showLegendKey val="0"/>
          <c:showVal val="1"/>
          <c:showCatName val="0"/>
          <c:showSerName val="0"/>
          <c:showPercent val="0"/>
          <c:showBubbleSize val="0"/>
        </c:dLbls>
        <c:gapWidth val="119"/>
        <c:axId val="258698895"/>
        <c:axId val="258700335"/>
      </c:barChart>
      <c:catAx>
        <c:axId val="258698895"/>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8700335"/>
        <c:crosses val="autoZero"/>
        <c:auto val="1"/>
        <c:lblAlgn val="ctr"/>
        <c:lblOffset val="100"/>
        <c:noMultiLvlLbl val="0"/>
      </c:catAx>
      <c:valAx>
        <c:axId val="258700335"/>
        <c:scaling>
          <c:orientation val="minMax"/>
          <c:max val="1"/>
        </c:scaling>
        <c:delete val="1"/>
        <c:axPos val="b"/>
        <c:numFmt formatCode="0%" sourceLinked="1"/>
        <c:majorTickMark val="out"/>
        <c:minorTickMark val="none"/>
        <c:tickLblPos val="nextTo"/>
        <c:crossAx val="2586988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917624862902399"/>
          <c:y val="1.8722553704677298E-4"/>
          <c:w val="0.46640186904770409"/>
          <c:h val="0.96377282698940048"/>
        </c:manualLayout>
      </c:layout>
      <c:barChart>
        <c:barDir val="bar"/>
        <c:grouping val="clustered"/>
        <c:varyColors val="0"/>
        <c:ser>
          <c:idx val="1"/>
          <c:order val="0"/>
          <c:tx>
            <c:strRef>
              <c:f>Sheet1!$B$1</c:f>
              <c:strCache>
                <c:ptCount val="1"/>
                <c:pt idx="0">
                  <c:v>Scotland2</c:v>
                </c:pt>
              </c:strCache>
            </c:strRef>
          </c:tx>
          <c:spPr>
            <a:solidFill>
              <a:schemeClr val="accent4">
                <a:lumMod val="20000"/>
                <a:lumOff val="80000"/>
              </a:schemeClr>
            </a:solidFill>
            <a:ln>
              <a:noFill/>
            </a:ln>
            <a:effectLst/>
          </c:spPr>
          <c:invertIfNegative val="0"/>
          <c:dLbls>
            <c:dLbl>
              <c:idx val="0"/>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51FA-4E7E-B5DC-D492B6B1B9EF}"/>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c:f>
              <c:strCache>
                <c:ptCount val="1"/>
                <c:pt idx="0">
                  <c:v>Yes</c:v>
                </c:pt>
              </c:strCache>
            </c:strRef>
          </c:cat>
          <c:val>
            <c:numRef>
              <c:f>Sheet1!$B$3</c:f>
              <c:numCache>
                <c:formatCode>0%</c:formatCode>
                <c:ptCount val="1"/>
                <c:pt idx="0">
                  <c:v>0.8</c:v>
                </c:pt>
              </c:numCache>
            </c:numRef>
          </c:val>
          <c:extLst>
            <c:ext xmlns:c16="http://schemas.microsoft.com/office/drawing/2014/chart" uri="{C3380CC4-5D6E-409C-BE32-E72D297353CC}">
              <c16:uniqueId val="{00000001-51FA-4E7E-B5DC-D492B6B1B9EF}"/>
            </c:ext>
          </c:extLst>
        </c:ser>
        <c:ser>
          <c:idx val="2"/>
          <c:order val="1"/>
          <c:tx>
            <c:strRef>
              <c:f>Sheet1!$C$1</c:f>
              <c:strCache>
                <c:ptCount val="1"/>
                <c:pt idx="0">
                  <c:v>Wales</c:v>
                </c:pt>
              </c:strCache>
            </c:strRef>
          </c:tx>
          <c:spPr>
            <a:solidFill>
              <a:schemeClr val="accent3"/>
            </a:solidFill>
            <a:ln>
              <a:noFill/>
            </a:ln>
            <a:effectLst/>
          </c:spPr>
          <c:invertIfNegative val="0"/>
          <c:dLbls>
            <c:dLbl>
              <c:idx val="0"/>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3C72-48CE-A198-3B17CF5439F7}"/>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c:f>
              <c:strCache>
                <c:ptCount val="1"/>
                <c:pt idx="0">
                  <c:v>Yes</c:v>
                </c:pt>
              </c:strCache>
            </c:strRef>
          </c:cat>
          <c:val>
            <c:numRef>
              <c:f>Sheet1!$C$3</c:f>
              <c:numCache>
                <c:formatCode>0%</c:formatCode>
                <c:ptCount val="1"/>
                <c:pt idx="0">
                  <c:v>0.82</c:v>
                </c:pt>
              </c:numCache>
            </c:numRef>
          </c:val>
          <c:extLst>
            <c:ext xmlns:c16="http://schemas.microsoft.com/office/drawing/2014/chart" uri="{C3380CC4-5D6E-409C-BE32-E72D297353CC}">
              <c16:uniqueId val="{00000003-51FA-4E7E-B5DC-D492B6B1B9EF}"/>
            </c:ext>
          </c:extLst>
        </c:ser>
        <c:ser>
          <c:idx val="0"/>
          <c:order val="2"/>
          <c:tx>
            <c:strRef>
              <c:f>Sheet1!$D$1</c:f>
              <c:strCache>
                <c:ptCount val="1"/>
                <c:pt idx="0">
                  <c:v>England</c:v>
                </c:pt>
              </c:strCache>
            </c:strRef>
          </c:tx>
          <c:spPr>
            <a:solidFill>
              <a:schemeClr val="accent2"/>
            </a:solidFill>
            <a:ln>
              <a:noFill/>
            </a:ln>
            <a:effectLst/>
          </c:spPr>
          <c:invertIfNegative val="0"/>
          <c:dLbls>
            <c:dLbl>
              <c:idx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3C72-48CE-A198-3B17CF5439F7}"/>
                </c:ext>
              </c:extLst>
            </c:dLbl>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c:f>
              <c:strCache>
                <c:ptCount val="1"/>
                <c:pt idx="0">
                  <c:v>Yes</c:v>
                </c:pt>
              </c:strCache>
            </c:strRef>
          </c:cat>
          <c:val>
            <c:numRef>
              <c:f>Sheet1!$D$3</c:f>
              <c:numCache>
                <c:formatCode>0%</c:formatCode>
                <c:ptCount val="1"/>
                <c:pt idx="0">
                  <c:v>0.78</c:v>
                </c:pt>
              </c:numCache>
            </c:numRef>
          </c:val>
          <c:extLst>
            <c:ext xmlns:c16="http://schemas.microsoft.com/office/drawing/2014/chart" uri="{C3380CC4-5D6E-409C-BE32-E72D297353CC}">
              <c16:uniqueId val="{00000004-51FA-4E7E-B5DC-D492B6B1B9EF}"/>
            </c:ext>
          </c:extLst>
        </c:ser>
        <c:ser>
          <c:idx val="3"/>
          <c:order val="3"/>
          <c:tx>
            <c:strRef>
              <c:f>Sheet1!$E$1</c:f>
              <c:strCache>
                <c:ptCount val="1"/>
                <c:pt idx="0">
                  <c:v>Northern Ireland2</c:v>
                </c:pt>
              </c:strCache>
            </c:strRef>
          </c:tx>
          <c:spPr>
            <a:solidFill>
              <a:srgbClr val="FF0087"/>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c:f>
              <c:strCache>
                <c:ptCount val="1"/>
                <c:pt idx="0">
                  <c:v>Yes</c:v>
                </c:pt>
              </c:strCache>
            </c:strRef>
          </c:cat>
          <c:val>
            <c:numRef>
              <c:f>Sheet1!$E$3</c:f>
              <c:numCache>
                <c:formatCode>0%</c:formatCode>
                <c:ptCount val="1"/>
                <c:pt idx="0">
                  <c:v>0.77</c:v>
                </c:pt>
              </c:numCache>
            </c:numRef>
          </c:val>
          <c:extLst>
            <c:ext xmlns:c16="http://schemas.microsoft.com/office/drawing/2014/chart" uri="{C3380CC4-5D6E-409C-BE32-E72D297353CC}">
              <c16:uniqueId val="{00000005-51FA-4E7E-B5DC-D492B6B1B9EF}"/>
            </c:ext>
          </c:extLst>
        </c:ser>
        <c:dLbls>
          <c:dLblPos val="outEnd"/>
          <c:showLegendKey val="0"/>
          <c:showVal val="1"/>
          <c:showCatName val="0"/>
          <c:showSerName val="0"/>
          <c:showPercent val="0"/>
          <c:showBubbleSize val="0"/>
        </c:dLbls>
        <c:gapWidth val="119"/>
        <c:axId val="258698895"/>
        <c:axId val="258700335"/>
      </c:barChart>
      <c:catAx>
        <c:axId val="258698895"/>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8700335"/>
        <c:crosses val="autoZero"/>
        <c:auto val="1"/>
        <c:lblAlgn val="ctr"/>
        <c:lblOffset val="100"/>
        <c:noMultiLvlLbl val="0"/>
      </c:catAx>
      <c:valAx>
        <c:axId val="258700335"/>
        <c:scaling>
          <c:orientation val="minMax"/>
          <c:max val="1"/>
        </c:scaling>
        <c:delete val="1"/>
        <c:axPos val="b"/>
        <c:numFmt formatCode="0%" sourceLinked="1"/>
        <c:majorTickMark val="out"/>
        <c:minorTickMark val="none"/>
        <c:tickLblPos val="nextTo"/>
        <c:crossAx val="2586988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917624862902399"/>
          <c:y val="0.17675676506614663"/>
          <c:w val="0.46640186904770409"/>
          <c:h val="0.82269961198737529"/>
        </c:manualLayout>
      </c:layout>
      <c:barChart>
        <c:barDir val="bar"/>
        <c:grouping val="clustered"/>
        <c:varyColors val="0"/>
        <c:ser>
          <c:idx val="1"/>
          <c:order val="0"/>
          <c:tx>
            <c:strRef>
              <c:f>Sheet1!$B$1</c:f>
              <c:strCache>
                <c:ptCount val="1"/>
                <c:pt idx="0">
                  <c:v>Scotland2</c:v>
                </c:pt>
              </c:strCache>
            </c:strRef>
          </c:tx>
          <c:spPr>
            <a:solidFill>
              <a:schemeClr val="accent4">
                <a:lumMod val="20000"/>
                <a:lumOff val="80000"/>
              </a:schemeClr>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Sheet1!$A$5:$A$6</c:f>
              <c:strCache>
                <c:ptCount val="2"/>
                <c:pt idx="0">
                  <c:v>Within a month</c:v>
                </c:pt>
                <c:pt idx="1">
                  <c:v>Within 2 weeks</c:v>
                </c:pt>
              </c:strCache>
            </c:strRef>
          </c:cat>
          <c:val>
            <c:numRef>
              <c:f>Sheet1!$B$5:$B$6</c:f>
              <c:numCache>
                <c:formatCode>0%</c:formatCode>
                <c:ptCount val="2"/>
                <c:pt idx="0">
                  <c:v>0.92</c:v>
                </c:pt>
                <c:pt idx="1">
                  <c:v>0.83</c:v>
                </c:pt>
              </c:numCache>
            </c:numRef>
          </c:val>
          <c:extLst>
            <c:ext xmlns:c16="http://schemas.microsoft.com/office/drawing/2014/chart" uri="{C3380CC4-5D6E-409C-BE32-E72D297353CC}">
              <c16:uniqueId val="{00000002-C2A8-4DAD-8627-23BA2560E340}"/>
            </c:ext>
          </c:extLst>
        </c:ser>
        <c:ser>
          <c:idx val="2"/>
          <c:order val="1"/>
          <c:tx>
            <c:strRef>
              <c:f>Sheet1!$C$1</c:f>
              <c:strCache>
                <c:ptCount val="1"/>
                <c:pt idx="0">
                  <c:v>Wales</c:v>
                </c:pt>
              </c:strCache>
            </c:strRef>
          </c:tx>
          <c:spPr>
            <a:solidFill>
              <a:schemeClr val="accent3"/>
            </a:solidFill>
            <a:ln>
              <a:noFill/>
            </a:ln>
            <a:effectLst/>
          </c:spPr>
          <c:invertIfNegative val="0"/>
          <c:dLbls>
            <c:dLbl>
              <c:idx val="0"/>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C2A8-4DAD-8627-23BA2560E340}"/>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Sheet1!$A$5:$A$6</c:f>
              <c:strCache>
                <c:ptCount val="2"/>
                <c:pt idx="0">
                  <c:v>Within a month</c:v>
                </c:pt>
                <c:pt idx="1">
                  <c:v>Within 2 weeks</c:v>
                </c:pt>
              </c:strCache>
            </c:strRef>
          </c:cat>
          <c:val>
            <c:numRef>
              <c:f>Sheet1!$C$5:$C$6</c:f>
              <c:numCache>
                <c:formatCode>0%</c:formatCode>
                <c:ptCount val="2"/>
                <c:pt idx="0">
                  <c:v>0.86</c:v>
                </c:pt>
                <c:pt idx="1">
                  <c:v>0.78</c:v>
                </c:pt>
              </c:numCache>
            </c:numRef>
          </c:val>
          <c:extLst>
            <c:ext xmlns:c16="http://schemas.microsoft.com/office/drawing/2014/chart" uri="{C3380CC4-5D6E-409C-BE32-E72D297353CC}">
              <c16:uniqueId val="{00000005-C2A8-4DAD-8627-23BA2560E340}"/>
            </c:ext>
          </c:extLst>
        </c:ser>
        <c:ser>
          <c:idx val="0"/>
          <c:order val="2"/>
          <c:tx>
            <c:strRef>
              <c:f>Sheet1!$D$1</c:f>
              <c:strCache>
                <c:ptCount val="1"/>
                <c:pt idx="0">
                  <c:v>England</c:v>
                </c:pt>
              </c:strCache>
            </c:strRef>
          </c:tx>
          <c:spPr>
            <a:solidFill>
              <a:schemeClr val="accent2"/>
            </a:solidFill>
            <a:ln>
              <a:noFill/>
            </a:ln>
            <a:effectLst/>
          </c:spPr>
          <c:invertIfNegative val="0"/>
          <c:dLbls>
            <c:dLbl>
              <c:idx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9407-4248-B7F8-80F47C4D3785}"/>
                </c:ext>
              </c:extLst>
            </c:dLbl>
            <c:dLbl>
              <c:idx val="1"/>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9407-4248-B7F8-80F47C4D3785}"/>
                </c:ext>
              </c:extLst>
            </c:dLbl>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Sheet1!$A$5:$A$6</c:f>
              <c:strCache>
                <c:ptCount val="2"/>
                <c:pt idx="0">
                  <c:v>Within a month</c:v>
                </c:pt>
                <c:pt idx="1">
                  <c:v>Within 2 weeks</c:v>
                </c:pt>
              </c:strCache>
            </c:strRef>
          </c:cat>
          <c:val>
            <c:numRef>
              <c:f>Sheet1!$D$5:$D$6</c:f>
              <c:numCache>
                <c:formatCode>0%</c:formatCode>
                <c:ptCount val="2"/>
                <c:pt idx="0">
                  <c:v>0.88</c:v>
                </c:pt>
                <c:pt idx="1">
                  <c:v>0.78</c:v>
                </c:pt>
              </c:numCache>
            </c:numRef>
          </c:val>
          <c:extLst>
            <c:ext xmlns:c16="http://schemas.microsoft.com/office/drawing/2014/chart" uri="{C3380CC4-5D6E-409C-BE32-E72D297353CC}">
              <c16:uniqueId val="{00000007-C2A8-4DAD-8627-23BA2560E340}"/>
            </c:ext>
          </c:extLst>
        </c:ser>
        <c:ser>
          <c:idx val="3"/>
          <c:order val="3"/>
          <c:tx>
            <c:strRef>
              <c:f>Sheet1!$E$1</c:f>
              <c:strCache>
                <c:ptCount val="1"/>
                <c:pt idx="0">
                  <c:v>Northern Ireland 2</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Sheet1!$A$5:$A$6</c:f>
              <c:strCache>
                <c:ptCount val="2"/>
                <c:pt idx="0">
                  <c:v>Within a month</c:v>
                </c:pt>
                <c:pt idx="1">
                  <c:v>Within 2 weeks</c:v>
                </c:pt>
              </c:strCache>
            </c:strRef>
          </c:cat>
          <c:val>
            <c:numRef>
              <c:f>Sheet1!$E$5:$E$6</c:f>
              <c:numCache>
                <c:formatCode>0%</c:formatCode>
                <c:ptCount val="2"/>
                <c:pt idx="0">
                  <c:v>0.89</c:v>
                </c:pt>
                <c:pt idx="1">
                  <c:v>0.8</c:v>
                </c:pt>
              </c:numCache>
            </c:numRef>
          </c:val>
          <c:extLst>
            <c:ext xmlns:c16="http://schemas.microsoft.com/office/drawing/2014/chart" uri="{C3380CC4-5D6E-409C-BE32-E72D297353CC}">
              <c16:uniqueId val="{00000008-C2A8-4DAD-8627-23BA2560E340}"/>
            </c:ext>
          </c:extLst>
        </c:ser>
        <c:dLbls>
          <c:dLblPos val="outEnd"/>
          <c:showLegendKey val="0"/>
          <c:showVal val="1"/>
          <c:showCatName val="0"/>
          <c:showSerName val="0"/>
          <c:showPercent val="0"/>
          <c:showBubbleSize val="0"/>
        </c:dLbls>
        <c:gapWidth val="119"/>
        <c:axId val="258698895"/>
        <c:axId val="258700335"/>
      </c:barChart>
      <c:catAx>
        <c:axId val="258698895"/>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8700335"/>
        <c:crosses val="autoZero"/>
        <c:auto val="1"/>
        <c:lblAlgn val="ctr"/>
        <c:lblOffset val="100"/>
        <c:noMultiLvlLbl val="0"/>
      </c:catAx>
      <c:valAx>
        <c:axId val="258700335"/>
        <c:scaling>
          <c:orientation val="minMax"/>
          <c:max val="1"/>
        </c:scaling>
        <c:delete val="1"/>
        <c:axPos val="b"/>
        <c:numFmt formatCode="0%" sourceLinked="1"/>
        <c:majorTickMark val="out"/>
        <c:minorTickMark val="none"/>
        <c:tickLblPos val="nextTo"/>
        <c:crossAx val="2586988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GB" sz="1200" b="1">
                <a:latin typeface="Arial" panose="020B0604020202020204" pitchFamily="34" charset="0"/>
                <a:cs typeface="Arial" panose="020B0604020202020204" pitchFamily="34" charset="0"/>
              </a:rPr>
              <a:t>Barriers to seeking help generally </a:t>
            </a:r>
          </a:p>
          <a:p>
            <a:pPr>
              <a:defRPr/>
            </a:pPr>
            <a:r>
              <a:rPr lang="en-GB" sz="1200" b="1">
                <a:latin typeface="Arial" panose="020B0604020202020204" pitchFamily="34" charset="0"/>
                <a:cs typeface="Arial" panose="020B0604020202020204" pitchFamily="34" charset="0"/>
              </a:rPr>
              <a:t>(Top 3)</a:t>
            </a:r>
          </a:p>
        </c:rich>
      </c:tx>
      <c:layout>
        <c:manualLayout>
          <c:xMode val="edge"/>
          <c:yMode val="edge"/>
          <c:x val="0.14519427496119788"/>
          <c:y val="1.6861363413828642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37860643111581788"/>
          <c:y val="0.15686528343452572"/>
          <c:w val="0.57206315586791179"/>
          <c:h val="0.81341367476944604"/>
        </c:manualLayout>
      </c:layout>
      <c:barChart>
        <c:barDir val="bar"/>
        <c:grouping val="clustered"/>
        <c:varyColors val="0"/>
        <c:ser>
          <c:idx val="1"/>
          <c:order val="0"/>
          <c:tx>
            <c:strRef>
              <c:f>Sheet1!$F$1</c:f>
              <c:strCache>
                <c:ptCount val="1"/>
                <c:pt idx="0">
                  <c:v>Scotland </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Sheet1!$A$3:$A$5</c:f>
              <c:strCache>
                <c:ptCount val="3"/>
                <c:pt idx="0">
                  <c:v>I found it difficult to get an appointment with an HCP</c:v>
                </c:pt>
                <c:pt idx="1">
                  <c:v>I found it difficult to get an appointment</c:v>
                </c:pt>
                <c:pt idx="2">
                  <c:v>I thought it would be difficult to get an appointment</c:v>
                </c:pt>
              </c:strCache>
            </c:strRef>
          </c:cat>
          <c:val>
            <c:numRef>
              <c:f>Sheet1!$F$3:$F$5</c:f>
              <c:numCache>
                <c:formatCode>0%</c:formatCode>
                <c:ptCount val="3"/>
                <c:pt idx="0">
                  <c:v>0.4</c:v>
                </c:pt>
                <c:pt idx="1">
                  <c:v>0.41</c:v>
                </c:pt>
                <c:pt idx="2">
                  <c:v>0.48</c:v>
                </c:pt>
              </c:numCache>
            </c:numRef>
          </c:val>
          <c:extLst>
            <c:ext xmlns:c16="http://schemas.microsoft.com/office/drawing/2014/chart" uri="{C3380CC4-5D6E-409C-BE32-E72D297353CC}">
              <c16:uniqueId val="{00000003-83F4-4D22-BB0C-7435DF7DF041}"/>
            </c:ext>
          </c:extLst>
        </c:ser>
        <c:ser>
          <c:idx val="2"/>
          <c:order val="1"/>
          <c:tx>
            <c:strRef>
              <c:f>Sheet1!$G$1</c:f>
              <c:strCache>
                <c:ptCount val="1"/>
                <c:pt idx="0">
                  <c:v>Wales</c:v>
                </c:pt>
              </c:strCache>
            </c:strRef>
          </c:tx>
          <c:spPr>
            <a:solidFill>
              <a:schemeClr val="accent3"/>
            </a:solidFill>
            <a:ln>
              <a:noFill/>
            </a:ln>
            <a:effectLst/>
          </c:spPr>
          <c:invertIfNegative val="0"/>
          <c:dLbls>
            <c:dLbl>
              <c:idx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E72D-4013-BDC3-FBE1B3263B57}"/>
                </c:ext>
              </c:extLst>
            </c:dLbl>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Sheet1!$A$3:$A$5</c:f>
              <c:strCache>
                <c:ptCount val="3"/>
                <c:pt idx="0">
                  <c:v>I found it difficult to get an appointment with an HCP</c:v>
                </c:pt>
                <c:pt idx="1">
                  <c:v>I found it difficult to get an appointment</c:v>
                </c:pt>
                <c:pt idx="2">
                  <c:v>I thought it would be difficult to get an appointment</c:v>
                </c:pt>
              </c:strCache>
            </c:strRef>
          </c:cat>
          <c:val>
            <c:numRef>
              <c:f>Sheet1!$G$3:$G$5</c:f>
              <c:numCache>
                <c:formatCode>0%</c:formatCode>
                <c:ptCount val="3"/>
                <c:pt idx="0">
                  <c:v>0.48</c:v>
                </c:pt>
                <c:pt idx="1">
                  <c:v>0.51</c:v>
                </c:pt>
                <c:pt idx="2">
                  <c:v>0.56999999999999995</c:v>
                </c:pt>
              </c:numCache>
            </c:numRef>
          </c:val>
          <c:extLst>
            <c:ext xmlns:c16="http://schemas.microsoft.com/office/drawing/2014/chart" uri="{C3380CC4-5D6E-409C-BE32-E72D297353CC}">
              <c16:uniqueId val="{0000000A-83F4-4D22-BB0C-7435DF7DF041}"/>
            </c:ext>
          </c:extLst>
        </c:ser>
        <c:ser>
          <c:idx val="0"/>
          <c:order val="2"/>
          <c:tx>
            <c:strRef>
              <c:f>Sheet1!$H$1</c:f>
              <c:strCache>
                <c:ptCount val="1"/>
                <c:pt idx="0">
                  <c:v>England</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Sheet1!$A$3:$A$5</c:f>
              <c:strCache>
                <c:ptCount val="3"/>
                <c:pt idx="0">
                  <c:v>I found it difficult to get an appointment with an HCP</c:v>
                </c:pt>
                <c:pt idx="1">
                  <c:v>I found it difficult to get an appointment</c:v>
                </c:pt>
                <c:pt idx="2">
                  <c:v>I thought it would be difficult to get an appointment</c:v>
                </c:pt>
              </c:strCache>
            </c:strRef>
          </c:cat>
          <c:val>
            <c:numRef>
              <c:f>Sheet1!$H$3:$H$5</c:f>
              <c:numCache>
                <c:formatCode>0%</c:formatCode>
                <c:ptCount val="3"/>
                <c:pt idx="0">
                  <c:v>0.42</c:v>
                </c:pt>
                <c:pt idx="1">
                  <c:v>0.47</c:v>
                </c:pt>
                <c:pt idx="2">
                  <c:v>0.54</c:v>
                </c:pt>
              </c:numCache>
            </c:numRef>
          </c:val>
          <c:extLst>
            <c:ext xmlns:c16="http://schemas.microsoft.com/office/drawing/2014/chart" uri="{C3380CC4-5D6E-409C-BE32-E72D297353CC}">
              <c16:uniqueId val="{0000000B-83F4-4D22-BB0C-7435DF7DF041}"/>
            </c:ext>
          </c:extLst>
        </c:ser>
        <c:ser>
          <c:idx val="3"/>
          <c:order val="3"/>
          <c:tx>
            <c:strRef>
              <c:f>Sheet1!$I$1</c:f>
              <c:strCache>
                <c:ptCount val="1"/>
                <c:pt idx="0">
                  <c:v>Northern Ireland 2</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Sheet1!$A$3:$A$5</c:f>
              <c:strCache>
                <c:ptCount val="3"/>
                <c:pt idx="0">
                  <c:v>I found it difficult to get an appointment with an HCP</c:v>
                </c:pt>
                <c:pt idx="1">
                  <c:v>I found it difficult to get an appointment</c:v>
                </c:pt>
                <c:pt idx="2">
                  <c:v>I thought it would be difficult to get an appointment</c:v>
                </c:pt>
              </c:strCache>
            </c:strRef>
          </c:cat>
          <c:val>
            <c:numRef>
              <c:f>Sheet1!$I$3:$I$5</c:f>
              <c:numCache>
                <c:formatCode>0%</c:formatCode>
                <c:ptCount val="3"/>
                <c:pt idx="0">
                  <c:v>0.49</c:v>
                </c:pt>
                <c:pt idx="1">
                  <c:v>0.56999999999999995</c:v>
                </c:pt>
                <c:pt idx="2">
                  <c:v>0.62</c:v>
                </c:pt>
              </c:numCache>
            </c:numRef>
          </c:val>
          <c:extLst>
            <c:ext xmlns:c16="http://schemas.microsoft.com/office/drawing/2014/chart" uri="{C3380CC4-5D6E-409C-BE32-E72D297353CC}">
              <c16:uniqueId val="{0000000C-83F4-4D22-BB0C-7435DF7DF041}"/>
            </c:ext>
          </c:extLst>
        </c:ser>
        <c:dLbls>
          <c:dLblPos val="outEnd"/>
          <c:showLegendKey val="0"/>
          <c:showVal val="1"/>
          <c:showCatName val="0"/>
          <c:showSerName val="0"/>
          <c:showPercent val="0"/>
          <c:showBubbleSize val="0"/>
        </c:dLbls>
        <c:gapWidth val="119"/>
        <c:axId val="258698895"/>
        <c:axId val="258700335"/>
      </c:barChart>
      <c:catAx>
        <c:axId val="258698895"/>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8700335"/>
        <c:crosses val="autoZero"/>
        <c:auto val="1"/>
        <c:lblAlgn val="ctr"/>
        <c:lblOffset val="100"/>
        <c:noMultiLvlLbl val="0"/>
      </c:catAx>
      <c:valAx>
        <c:axId val="258700335"/>
        <c:scaling>
          <c:orientation val="minMax"/>
          <c:max val="1"/>
        </c:scaling>
        <c:delete val="1"/>
        <c:axPos val="b"/>
        <c:numFmt formatCode="0%" sourceLinked="1"/>
        <c:majorTickMark val="out"/>
        <c:minorTickMark val="none"/>
        <c:tickLblPos val="nextTo"/>
        <c:crossAx val="2586988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GB" sz="1200" b="1">
                <a:latin typeface="Arial" panose="020B0604020202020204" pitchFamily="34" charset="0"/>
                <a:cs typeface="Arial" panose="020B0604020202020204" pitchFamily="34" charset="0"/>
              </a:rPr>
              <a:t>Cervical screening barriers</a:t>
            </a:r>
          </a:p>
        </c:rich>
      </c:tx>
      <c:layout>
        <c:manualLayout>
          <c:xMode val="edge"/>
          <c:yMode val="edge"/>
          <c:x val="0.14519427496119788"/>
          <c:y val="1.6861363413828642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37860643111581788"/>
          <c:y val="0.1620025880137444"/>
          <c:w val="0.57206315586791179"/>
          <c:h val="0.76964100449456119"/>
        </c:manualLayout>
      </c:layout>
      <c:barChart>
        <c:barDir val="bar"/>
        <c:grouping val="clustered"/>
        <c:varyColors val="0"/>
        <c:ser>
          <c:idx val="1"/>
          <c:order val="0"/>
          <c:tx>
            <c:strRef>
              <c:f>Sheet1!$F$1</c:f>
              <c:strCache>
                <c:ptCount val="1"/>
                <c:pt idx="0">
                  <c:v>Scotland </c:v>
                </c:pt>
              </c:strCache>
            </c:strRef>
          </c:tx>
          <c:spPr>
            <a:solidFill>
              <a:schemeClr val="accent1">
                <a:lumMod val="20000"/>
                <a:lumOff val="80000"/>
              </a:schemeClr>
            </a:solidFill>
            <a:ln>
              <a:noFill/>
            </a:ln>
            <a:effectLst/>
          </c:spPr>
          <c:invertIfNegative val="0"/>
          <c:dLbls>
            <c:dLbl>
              <c:idx val="0"/>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C-A808-4CA4-9681-66AD0B1A56D0}"/>
                </c:ext>
              </c:extLst>
            </c:dLbl>
            <c:dLbl>
              <c:idx val="2"/>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A808-4CA4-9681-66AD0B1A56D0}"/>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Worried about pain</c:v>
                </c:pt>
                <c:pt idx="1">
                  <c:v>Found it painful before</c:v>
                </c:pt>
                <c:pt idx="2">
                  <c:v>Didn't want a man to do test</c:v>
                </c:pt>
              </c:strCache>
            </c:strRef>
          </c:cat>
          <c:val>
            <c:numRef>
              <c:f>Sheet1!$F$2:$F$4</c:f>
              <c:numCache>
                <c:formatCode>0%</c:formatCode>
                <c:ptCount val="3"/>
                <c:pt idx="0">
                  <c:v>0.37</c:v>
                </c:pt>
                <c:pt idx="1">
                  <c:v>0.39</c:v>
                </c:pt>
                <c:pt idx="2">
                  <c:v>0.38</c:v>
                </c:pt>
              </c:numCache>
            </c:numRef>
          </c:val>
          <c:extLst>
            <c:ext xmlns:c16="http://schemas.microsoft.com/office/drawing/2014/chart" uri="{C3380CC4-5D6E-409C-BE32-E72D297353CC}">
              <c16:uniqueId val="{00000002-A808-4CA4-9681-66AD0B1A56D0}"/>
            </c:ext>
          </c:extLst>
        </c:ser>
        <c:ser>
          <c:idx val="2"/>
          <c:order val="1"/>
          <c:tx>
            <c:strRef>
              <c:f>Sheet1!$G$1</c:f>
              <c:strCache>
                <c:ptCount val="1"/>
                <c:pt idx="0">
                  <c:v>Wales</c:v>
                </c:pt>
              </c:strCache>
            </c:strRef>
          </c:tx>
          <c:spPr>
            <a:solidFill>
              <a:schemeClr val="accent3"/>
            </a:solidFill>
            <a:ln>
              <a:noFill/>
            </a:ln>
            <a:effectLst/>
          </c:spPr>
          <c:invertIfNegative val="0"/>
          <c:dLbls>
            <c:dLbl>
              <c:idx val="0"/>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9C41-42EC-A547-5AA37F827F23}"/>
                </c:ext>
              </c:extLst>
            </c:dLbl>
            <c:dLbl>
              <c:idx val="1"/>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4-A808-4CA4-9681-66AD0B1A56D0}"/>
                </c:ext>
              </c:extLst>
            </c:dLbl>
            <c:dLbl>
              <c:idx val="2"/>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5-A808-4CA4-9681-66AD0B1A56D0}"/>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Worried about pain</c:v>
                </c:pt>
                <c:pt idx="1">
                  <c:v>Found it painful before</c:v>
                </c:pt>
                <c:pt idx="2">
                  <c:v>Didn't want a man to do test</c:v>
                </c:pt>
              </c:strCache>
            </c:strRef>
          </c:cat>
          <c:val>
            <c:numRef>
              <c:f>Sheet1!$G$2:$G$4</c:f>
              <c:numCache>
                <c:formatCode>0%</c:formatCode>
                <c:ptCount val="3"/>
                <c:pt idx="0">
                  <c:v>0.43</c:v>
                </c:pt>
                <c:pt idx="1">
                  <c:v>0.43</c:v>
                </c:pt>
                <c:pt idx="2">
                  <c:v>0.38</c:v>
                </c:pt>
              </c:numCache>
            </c:numRef>
          </c:val>
          <c:extLst>
            <c:ext xmlns:c16="http://schemas.microsoft.com/office/drawing/2014/chart" uri="{C3380CC4-5D6E-409C-BE32-E72D297353CC}">
              <c16:uniqueId val="{00000006-A808-4CA4-9681-66AD0B1A56D0}"/>
            </c:ext>
          </c:extLst>
        </c:ser>
        <c:ser>
          <c:idx val="0"/>
          <c:order val="2"/>
          <c:tx>
            <c:strRef>
              <c:f>Sheet1!$H$1</c:f>
              <c:strCache>
                <c:ptCount val="1"/>
                <c:pt idx="0">
                  <c:v>England</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Worried about pain</c:v>
                </c:pt>
                <c:pt idx="1">
                  <c:v>Found it painful before</c:v>
                </c:pt>
                <c:pt idx="2">
                  <c:v>Didn't want a man to do test</c:v>
                </c:pt>
              </c:strCache>
            </c:strRef>
          </c:cat>
          <c:val>
            <c:numRef>
              <c:f>Sheet1!$H$2:$H$4</c:f>
              <c:numCache>
                <c:formatCode>0%</c:formatCode>
                <c:ptCount val="3"/>
                <c:pt idx="0">
                  <c:v>0.38</c:v>
                </c:pt>
                <c:pt idx="1">
                  <c:v>0.4</c:v>
                </c:pt>
                <c:pt idx="2">
                  <c:v>0.44</c:v>
                </c:pt>
              </c:numCache>
            </c:numRef>
          </c:val>
          <c:extLst>
            <c:ext xmlns:c16="http://schemas.microsoft.com/office/drawing/2014/chart" uri="{C3380CC4-5D6E-409C-BE32-E72D297353CC}">
              <c16:uniqueId val="{0000000A-A808-4CA4-9681-66AD0B1A56D0}"/>
            </c:ext>
          </c:extLst>
        </c:ser>
        <c:ser>
          <c:idx val="3"/>
          <c:order val="3"/>
          <c:tx>
            <c:strRef>
              <c:f>Sheet1!$I$1</c:f>
              <c:strCache>
                <c:ptCount val="1"/>
                <c:pt idx="0">
                  <c:v>Northern Ireland 2</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Worried about pain</c:v>
                </c:pt>
                <c:pt idx="1">
                  <c:v>Found it painful before</c:v>
                </c:pt>
                <c:pt idx="2">
                  <c:v>Didn't want a man to do test</c:v>
                </c:pt>
              </c:strCache>
            </c:strRef>
          </c:cat>
          <c:val>
            <c:numRef>
              <c:f>Sheet1!$I$2:$I$4</c:f>
              <c:numCache>
                <c:formatCode>0%</c:formatCode>
                <c:ptCount val="3"/>
                <c:pt idx="0">
                  <c:v>0.39</c:v>
                </c:pt>
                <c:pt idx="1">
                  <c:v>0.41</c:v>
                </c:pt>
                <c:pt idx="2">
                  <c:v>0.42</c:v>
                </c:pt>
              </c:numCache>
            </c:numRef>
          </c:val>
          <c:extLst>
            <c:ext xmlns:c16="http://schemas.microsoft.com/office/drawing/2014/chart" uri="{C3380CC4-5D6E-409C-BE32-E72D297353CC}">
              <c16:uniqueId val="{0000000B-A808-4CA4-9681-66AD0B1A56D0}"/>
            </c:ext>
          </c:extLst>
        </c:ser>
        <c:dLbls>
          <c:dLblPos val="outEnd"/>
          <c:showLegendKey val="0"/>
          <c:showVal val="1"/>
          <c:showCatName val="0"/>
          <c:showSerName val="0"/>
          <c:showPercent val="0"/>
          <c:showBubbleSize val="0"/>
        </c:dLbls>
        <c:gapWidth val="119"/>
        <c:axId val="258698895"/>
        <c:axId val="258700335"/>
      </c:barChart>
      <c:catAx>
        <c:axId val="258698895"/>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8700335"/>
        <c:crosses val="autoZero"/>
        <c:auto val="1"/>
        <c:lblAlgn val="ctr"/>
        <c:lblOffset val="100"/>
        <c:noMultiLvlLbl val="0"/>
      </c:catAx>
      <c:valAx>
        <c:axId val="258700335"/>
        <c:scaling>
          <c:orientation val="minMax"/>
          <c:max val="1"/>
        </c:scaling>
        <c:delete val="1"/>
        <c:axPos val="b"/>
        <c:numFmt formatCode="0%" sourceLinked="1"/>
        <c:majorTickMark val="out"/>
        <c:minorTickMark val="none"/>
        <c:tickLblPos val="nextTo"/>
        <c:crossAx val="2586988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470326336423006E-2"/>
          <c:y val="0.14312492877592264"/>
          <c:w val="0.97469984819908917"/>
          <c:h val="0.6179699433158713"/>
        </c:manualLayout>
      </c:layout>
      <c:barChart>
        <c:barDir val="col"/>
        <c:grouping val="clustered"/>
        <c:varyColors val="0"/>
        <c:ser>
          <c:idx val="0"/>
          <c:order val="0"/>
          <c:tx>
            <c:strRef>
              <c:f>Sheet1!$B$1</c:f>
              <c:strCache>
                <c:ptCount val="1"/>
                <c:pt idx="0">
                  <c:v>2024</c:v>
                </c:pt>
              </c:strCache>
            </c:strRef>
          </c:tx>
          <c:spPr>
            <a:solidFill>
              <a:schemeClr val="accent1"/>
            </a:solidFill>
            <a:ln>
              <a:noFill/>
            </a:ln>
            <a:effectLst/>
          </c:spPr>
          <c:invertIfNegative val="0"/>
          <c:dPt>
            <c:idx val="4"/>
            <c:invertIfNegative val="0"/>
            <c:bubble3D val="0"/>
            <c:spPr>
              <a:solidFill>
                <a:srgbClr val="00007E"/>
              </a:solidFill>
              <a:ln>
                <a:noFill/>
              </a:ln>
              <a:effectLst/>
            </c:spPr>
            <c:extLst>
              <c:ext xmlns:c16="http://schemas.microsoft.com/office/drawing/2014/chart" uri="{C3380CC4-5D6E-409C-BE32-E72D297353CC}">
                <c16:uniqueId val="{00000001-326D-4171-9E27-8571F9758080}"/>
              </c:ext>
            </c:extLst>
          </c:dPt>
          <c:dPt>
            <c:idx val="6"/>
            <c:invertIfNegative val="0"/>
            <c:bubble3D val="0"/>
            <c:spPr>
              <a:solidFill>
                <a:schemeClr val="accent4"/>
              </a:solidFill>
              <a:ln>
                <a:noFill/>
              </a:ln>
              <a:effectLst/>
            </c:spPr>
            <c:extLst>
              <c:ext xmlns:c16="http://schemas.microsoft.com/office/drawing/2014/chart" uri="{C3380CC4-5D6E-409C-BE32-E72D297353CC}">
                <c16:uniqueId val="{00000009-E3DF-4F1C-8D72-2F830FF4EC99}"/>
              </c:ext>
            </c:extLst>
          </c:dPt>
          <c:dPt>
            <c:idx val="7"/>
            <c:invertIfNegative val="0"/>
            <c:bubble3D val="0"/>
            <c:spPr>
              <a:solidFill>
                <a:schemeClr val="accent3"/>
              </a:solidFill>
              <a:ln>
                <a:noFill/>
              </a:ln>
              <a:effectLst/>
            </c:spPr>
            <c:extLst>
              <c:ext xmlns:c16="http://schemas.microsoft.com/office/drawing/2014/chart" uri="{C3380CC4-5D6E-409C-BE32-E72D297353CC}">
                <c16:uniqueId val="{00000008-E3DF-4F1C-8D72-2F830FF4EC99}"/>
              </c:ext>
            </c:extLst>
          </c:dPt>
          <c:dPt>
            <c:idx val="8"/>
            <c:invertIfNegative val="0"/>
            <c:bubble3D val="0"/>
            <c:spPr>
              <a:solidFill>
                <a:schemeClr val="accent1"/>
              </a:solidFill>
              <a:ln>
                <a:noFill/>
              </a:ln>
              <a:effectLst/>
            </c:spPr>
            <c:extLst>
              <c:ext xmlns:c16="http://schemas.microsoft.com/office/drawing/2014/chart" uri="{C3380CC4-5D6E-409C-BE32-E72D297353CC}">
                <c16:uniqueId val="{00000007-326D-4171-9E27-8571F9758080}"/>
              </c:ext>
            </c:extLst>
          </c:dPt>
          <c:dPt>
            <c:idx val="11"/>
            <c:invertIfNegative val="0"/>
            <c:bubble3D val="0"/>
            <c:spPr>
              <a:solidFill>
                <a:schemeClr val="accent1"/>
              </a:solidFill>
              <a:ln>
                <a:noFill/>
              </a:ln>
              <a:effectLst/>
            </c:spPr>
            <c:extLst>
              <c:ext xmlns:c16="http://schemas.microsoft.com/office/drawing/2014/chart" uri="{C3380CC4-5D6E-409C-BE32-E72D297353CC}">
                <c16:uniqueId val="{00000003-B93C-48BB-A44E-240306D0DDF8}"/>
              </c:ext>
            </c:extLst>
          </c:dPt>
          <c:dPt>
            <c:idx val="12"/>
            <c:invertIfNegative val="0"/>
            <c:bubble3D val="0"/>
            <c:spPr>
              <a:solidFill>
                <a:schemeClr val="accent1"/>
              </a:solidFill>
              <a:ln>
                <a:noFill/>
              </a:ln>
              <a:effectLst/>
            </c:spPr>
            <c:extLst>
              <c:ext xmlns:c16="http://schemas.microsoft.com/office/drawing/2014/chart" uri="{C3380CC4-5D6E-409C-BE32-E72D297353CC}">
                <c16:uniqueId val="{00000005-B93C-48BB-A44E-240306D0DDF8}"/>
              </c:ext>
            </c:extLst>
          </c:dPt>
          <c:dPt>
            <c:idx val="15"/>
            <c:invertIfNegative val="0"/>
            <c:bubble3D val="0"/>
            <c:spPr>
              <a:solidFill>
                <a:schemeClr val="accent3"/>
              </a:solidFill>
              <a:ln>
                <a:noFill/>
              </a:ln>
              <a:effectLst/>
            </c:spPr>
            <c:extLst>
              <c:ext xmlns:c16="http://schemas.microsoft.com/office/drawing/2014/chart" uri="{C3380CC4-5D6E-409C-BE32-E72D297353CC}">
                <c16:uniqueId val="{00000007-B93C-48BB-A44E-240306D0DDF8}"/>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Smoking</c:v>
                </c:pt>
                <c:pt idx="1">
                  <c:v>Too much exposure to sun</c:v>
                </c:pt>
                <c:pt idx="2">
                  <c:v>Exposure to another person's smoking</c:v>
                </c:pt>
                <c:pt idx="3">
                  <c:v>Drinking alcohol</c:v>
                </c:pt>
                <c:pt idx="4">
                  <c:v>Eating ultra-processed foods</c:v>
                </c:pt>
                <c:pt idx="5">
                  <c:v>Air pollution</c:v>
                </c:pt>
                <c:pt idx="6">
                  <c:v>Being obese</c:v>
                </c:pt>
                <c:pt idx="7">
                  <c:v>Using e-cigarettes/vapes</c:v>
                </c:pt>
                <c:pt idx="8">
                  <c:v>Having a close relative with cancer</c:v>
                </c:pt>
                <c:pt idx="9">
                  <c:v>Being overweight</c:v>
                </c:pt>
                <c:pt idx="10">
                  <c:v>Eating processed meat</c:v>
                </c:pt>
                <c:pt idx="11">
                  <c:v>Being older</c:v>
                </c:pt>
                <c:pt idx="12">
                  <c:v>Infection with HPV</c:v>
                </c:pt>
                <c:pt idx="13">
                  <c:v>Not doing enough physical activity</c:v>
                </c:pt>
                <c:pt idx="14">
                  <c:v>Not eating enough fibre</c:v>
                </c:pt>
                <c:pt idx="15">
                  <c:v>Feeling stressed</c:v>
                </c:pt>
              </c:strCache>
            </c:strRef>
          </c:cat>
          <c:val>
            <c:numRef>
              <c:f>Sheet1!$B$2:$B$17</c:f>
              <c:numCache>
                <c:formatCode>0%</c:formatCode>
                <c:ptCount val="16"/>
                <c:pt idx="0">
                  <c:v>0.98</c:v>
                </c:pt>
                <c:pt idx="1">
                  <c:v>0.93</c:v>
                </c:pt>
                <c:pt idx="2">
                  <c:v>0.87</c:v>
                </c:pt>
                <c:pt idx="3">
                  <c:v>0.79</c:v>
                </c:pt>
                <c:pt idx="4">
                  <c:v>0.78</c:v>
                </c:pt>
                <c:pt idx="5">
                  <c:v>0.77</c:v>
                </c:pt>
                <c:pt idx="6">
                  <c:v>0.77</c:v>
                </c:pt>
                <c:pt idx="7">
                  <c:v>0.76</c:v>
                </c:pt>
                <c:pt idx="8">
                  <c:v>0.74</c:v>
                </c:pt>
                <c:pt idx="9">
                  <c:v>0.72</c:v>
                </c:pt>
                <c:pt idx="10">
                  <c:v>0.68</c:v>
                </c:pt>
                <c:pt idx="11">
                  <c:v>0.66</c:v>
                </c:pt>
                <c:pt idx="12">
                  <c:v>0.61</c:v>
                </c:pt>
                <c:pt idx="13">
                  <c:v>0.54</c:v>
                </c:pt>
                <c:pt idx="14">
                  <c:v>0.5</c:v>
                </c:pt>
                <c:pt idx="15">
                  <c:v>0.46</c:v>
                </c:pt>
              </c:numCache>
            </c:numRef>
          </c:val>
          <c:extLst>
            <c:ext xmlns:c16="http://schemas.microsoft.com/office/drawing/2014/chart" uri="{C3380CC4-5D6E-409C-BE32-E72D297353CC}">
              <c16:uniqueId val="{0000000C-9FE0-496C-AECC-706152B3D80C}"/>
            </c:ext>
          </c:extLst>
        </c:ser>
        <c:dLbls>
          <c:showLegendKey val="0"/>
          <c:showVal val="0"/>
          <c:showCatName val="0"/>
          <c:showSerName val="0"/>
          <c:showPercent val="0"/>
          <c:showBubbleSize val="0"/>
        </c:dLbls>
        <c:gapWidth val="50"/>
        <c:overlap val="-27"/>
        <c:axId val="1665401696"/>
        <c:axId val="1665402944"/>
      </c:barChart>
      <c:catAx>
        <c:axId val="1665401696"/>
        <c:scaling>
          <c:orientation val="minMax"/>
        </c:scaling>
        <c:delete val="1"/>
        <c:axPos val="b"/>
        <c:numFmt formatCode="General" sourceLinked="1"/>
        <c:majorTickMark val="none"/>
        <c:minorTickMark val="none"/>
        <c:tickLblPos val="nextTo"/>
        <c:crossAx val="1665402944"/>
        <c:crosses val="autoZero"/>
        <c:auto val="1"/>
        <c:lblAlgn val="ctr"/>
        <c:lblOffset val="100"/>
        <c:noMultiLvlLbl val="0"/>
      </c:catAx>
      <c:valAx>
        <c:axId val="1665402944"/>
        <c:scaling>
          <c:orientation val="minMax"/>
        </c:scaling>
        <c:delete val="1"/>
        <c:axPos val="l"/>
        <c:numFmt formatCode="0%" sourceLinked="1"/>
        <c:majorTickMark val="none"/>
        <c:minorTickMark val="none"/>
        <c:tickLblPos val="nextTo"/>
        <c:crossAx val="1665401696"/>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GB" sz="1200" b="1">
                <a:latin typeface="Arial" panose="020B0604020202020204" pitchFamily="34" charset="0"/>
                <a:cs typeface="Arial" panose="020B0604020202020204" pitchFamily="34" charset="0"/>
              </a:rPr>
              <a:t>Bowel screening barriers</a:t>
            </a:r>
          </a:p>
        </c:rich>
      </c:tx>
      <c:layout>
        <c:manualLayout>
          <c:xMode val="edge"/>
          <c:yMode val="edge"/>
          <c:x val="0.14519427496119788"/>
          <c:y val="1.6861363413828642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41354991578249362"/>
          <c:y val="0.1620025880137444"/>
          <c:w val="0.53711967415414485"/>
          <c:h val="0.76964100449456119"/>
        </c:manualLayout>
      </c:layout>
      <c:barChart>
        <c:barDir val="bar"/>
        <c:grouping val="clustered"/>
        <c:varyColors val="0"/>
        <c:ser>
          <c:idx val="1"/>
          <c:order val="0"/>
          <c:tx>
            <c:strRef>
              <c:f>Sheet1!$F$1</c:f>
              <c:strCache>
                <c:ptCount val="1"/>
                <c:pt idx="0">
                  <c:v>Scotland </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Found it too messy</c:v>
                </c:pt>
                <c:pt idx="1">
                  <c:v>Unsure how to do it</c:v>
                </c:pt>
                <c:pt idx="2">
                  <c:v>Frightened of results</c:v>
                </c:pt>
              </c:strCache>
            </c:strRef>
          </c:cat>
          <c:val>
            <c:numRef>
              <c:f>Sheet1!$F$2:$F$4</c:f>
              <c:numCache>
                <c:formatCode>0%</c:formatCode>
                <c:ptCount val="3"/>
                <c:pt idx="0">
                  <c:v>0.1</c:v>
                </c:pt>
                <c:pt idx="1">
                  <c:v>0.1</c:v>
                </c:pt>
                <c:pt idx="2">
                  <c:v>0.11</c:v>
                </c:pt>
              </c:numCache>
            </c:numRef>
          </c:val>
          <c:extLst>
            <c:ext xmlns:c16="http://schemas.microsoft.com/office/drawing/2014/chart" uri="{C3380CC4-5D6E-409C-BE32-E72D297353CC}">
              <c16:uniqueId val="{00000002-23B0-4B31-8323-E144D68A236A}"/>
            </c:ext>
          </c:extLst>
        </c:ser>
        <c:ser>
          <c:idx val="2"/>
          <c:order val="1"/>
          <c:tx>
            <c:strRef>
              <c:f>Sheet1!$G$1</c:f>
              <c:strCache>
                <c:ptCount val="1"/>
                <c:pt idx="0">
                  <c:v>Wales</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Found it too messy</c:v>
                </c:pt>
                <c:pt idx="1">
                  <c:v>Unsure how to do it</c:v>
                </c:pt>
                <c:pt idx="2">
                  <c:v>Frightened of results</c:v>
                </c:pt>
              </c:strCache>
            </c:strRef>
          </c:cat>
          <c:val>
            <c:numRef>
              <c:f>Sheet1!$G$2:$G$4</c:f>
              <c:numCache>
                <c:formatCode>0%</c:formatCode>
                <c:ptCount val="3"/>
                <c:pt idx="0">
                  <c:v>0.11</c:v>
                </c:pt>
                <c:pt idx="1">
                  <c:v>0.11</c:v>
                </c:pt>
                <c:pt idx="2">
                  <c:v>0.13</c:v>
                </c:pt>
              </c:numCache>
            </c:numRef>
          </c:val>
          <c:extLst>
            <c:ext xmlns:c16="http://schemas.microsoft.com/office/drawing/2014/chart" uri="{C3380CC4-5D6E-409C-BE32-E72D297353CC}">
              <c16:uniqueId val="{00000006-23B0-4B31-8323-E144D68A236A}"/>
            </c:ext>
          </c:extLst>
        </c:ser>
        <c:ser>
          <c:idx val="0"/>
          <c:order val="2"/>
          <c:tx>
            <c:strRef>
              <c:f>Sheet1!$H$1</c:f>
              <c:strCache>
                <c:ptCount val="1"/>
                <c:pt idx="0">
                  <c:v>England</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Found it too messy</c:v>
                </c:pt>
                <c:pt idx="1">
                  <c:v>Unsure how to do it</c:v>
                </c:pt>
                <c:pt idx="2">
                  <c:v>Frightened of results</c:v>
                </c:pt>
              </c:strCache>
            </c:strRef>
          </c:cat>
          <c:val>
            <c:numRef>
              <c:f>Sheet1!$H$2:$H$4</c:f>
              <c:numCache>
                <c:formatCode>0%</c:formatCode>
                <c:ptCount val="3"/>
                <c:pt idx="0">
                  <c:v>0.12</c:v>
                </c:pt>
                <c:pt idx="1">
                  <c:v>0.08</c:v>
                </c:pt>
                <c:pt idx="2">
                  <c:v>0.11</c:v>
                </c:pt>
              </c:numCache>
            </c:numRef>
          </c:val>
          <c:extLst>
            <c:ext xmlns:c16="http://schemas.microsoft.com/office/drawing/2014/chart" uri="{C3380CC4-5D6E-409C-BE32-E72D297353CC}">
              <c16:uniqueId val="{0000000A-23B0-4B31-8323-E144D68A236A}"/>
            </c:ext>
          </c:extLst>
        </c:ser>
        <c:ser>
          <c:idx val="3"/>
          <c:order val="3"/>
          <c:tx>
            <c:strRef>
              <c:f>Sheet1!$I$1</c:f>
              <c:strCache>
                <c:ptCount val="1"/>
                <c:pt idx="0">
                  <c:v>Northern Ireland 2</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Found it too messy</c:v>
                </c:pt>
                <c:pt idx="1">
                  <c:v>Unsure how to do it</c:v>
                </c:pt>
                <c:pt idx="2">
                  <c:v>Frightened of results</c:v>
                </c:pt>
              </c:strCache>
            </c:strRef>
          </c:cat>
          <c:val>
            <c:numRef>
              <c:f>Sheet1!$I$2:$I$4</c:f>
              <c:numCache>
                <c:formatCode>0%</c:formatCode>
                <c:ptCount val="3"/>
                <c:pt idx="0">
                  <c:v>0.1</c:v>
                </c:pt>
                <c:pt idx="1">
                  <c:v>0.1</c:v>
                </c:pt>
                <c:pt idx="2">
                  <c:v>0.13</c:v>
                </c:pt>
              </c:numCache>
            </c:numRef>
          </c:val>
          <c:extLst>
            <c:ext xmlns:c16="http://schemas.microsoft.com/office/drawing/2014/chart" uri="{C3380CC4-5D6E-409C-BE32-E72D297353CC}">
              <c16:uniqueId val="{0000000B-23B0-4B31-8323-E144D68A236A}"/>
            </c:ext>
          </c:extLst>
        </c:ser>
        <c:dLbls>
          <c:dLblPos val="outEnd"/>
          <c:showLegendKey val="0"/>
          <c:showVal val="1"/>
          <c:showCatName val="0"/>
          <c:showSerName val="0"/>
          <c:showPercent val="0"/>
          <c:showBubbleSize val="0"/>
        </c:dLbls>
        <c:gapWidth val="119"/>
        <c:axId val="258698895"/>
        <c:axId val="258700335"/>
      </c:barChart>
      <c:catAx>
        <c:axId val="258698895"/>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8700335"/>
        <c:crosses val="autoZero"/>
        <c:auto val="1"/>
        <c:lblAlgn val="ctr"/>
        <c:lblOffset val="100"/>
        <c:noMultiLvlLbl val="0"/>
      </c:catAx>
      <c:valAx>
        <c:axId val="258700335"/>
        <c:scaling>
          <c:orientation val="minMax"/>
          <c:max val="1"/>
        </c:scaling>
        <c:delete val="1"/>
        <c:axPos val="b"/>
        <c:numFmt formatCode="0%" sourceLinked="1"/>
        <c:majorTickMark val="out"/>
        <c:minorTickMark val="none"/>
        <c:tickLblPos val="nextTo"/>
        <c:crossAx val="2586988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GB" sz="1200" b="1">
                <a:latin typeface="Arial" panose="020B0604020202020204" pitchFamily="34" charset="0"/>
                <a:cs typeface="Arial" panose="020B0604020202020204" pitchFamily="34" charset="0"/>
              </a:rPr>
              <a:t>Breast screening barriers</a:t>
            </a:r>
          </a:p>
        </c:rich>
      </c:tx>
      <c:layout>
        <c:manualLayout>
          <c:xMode val="edge"/>
          <c:yMode val="edge"/>
          <c:x val="0.14519427496119788"/>
          <c:y val="1.6861363413828642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37860643111581788"/>
          <c:y val="0.1620025880137444"/>
          <c:w val="0.57206315586791179"/>
          <c:h val="0.76964100449456119"/>
        </c:manualLayout>
      </c:layout>
      <c:barChart>
        <c:barDir val="bar"/>
        <c:grouping val="clustered"/>
        <c:varyColors val="0"/>
        <c:ser>
          <c:idx val="1"/>
          <c:order val="0"/>
          <c:tx>
            <c:strRef>
              <c:f>Sheet1!$F$1</c:f>
              <c:strCache>
                <c:ptCount val="1"/>
                <c:pt idx="0">
                  <c:v>Scotland </c:v>
                </c:pt>
              </c:strCache>
            </c:strRef>
          </c:tx>
          <c:spPr>
            <a:solidFill>
              <a:schemeClr val="accent1">
                <a:lumMod val="20000"/>
                <a:lumOff val="80000"/>
              </a:schemeClr>
            </a:solidFill>
            <a:ln>
              <a:noFill/>
            </a:ln>
            <a:effectLst/>
          </c:spPr>
          <c:invertIfNegative val="0"/>
          <c:dLbls>
            <c:dLbl>
              <c:idx val="0"/>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2-E467-4716-83F3-785268E07F18}"/>
                </c:ext>
              </c:extLst>
            </c:dLbl>
            <c:dLbl>
              <c:idx val="1"/>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E467-4716-83F3-785268E07F18}"/>
                </c:ext>
              </c:extLst>
            </c:dLbl>
            <c:dLbl>
              <c:idx val="2"/>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E467-4716-83F3-785268E07F18}"/>
                </c:ext>
              </c:extLst>
            </c:dLbl>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Worried that it might be painful</c:v>
                </c:pt>
                <c:pt idx="1">
                  <c:v>Didn't want man to do the test</c:v>
                </c:pt>
                <c:pt idx="2">
                  <c:v>Found it painful before</c:v>
                </c:pt>
              </c:strCache>
            </c:strRef>
          </c:cat>
          <c:val>
            <c:numRef>
              <c:f>Sheet1!$F$2:$F$4</c:f>
              <c:numCache>
                <c:formatCode>0%</c:formatCode>
                <c:ptCount val="3"/>
                <c:pt idx="0">
                  <c:v>0.24</c:v>
                </c:pt>
                <c:pt idx="1">
                  <c:v>0.21</c:v>
                </c:pt>
                <c:pt idx="2">
                  <c:v>0.33</c:v>
                </c:pt>
              </c:numCache>
            </c:numRef>
          </c:val>
          <c:extLst>
            <c:ext xmlns:c16="http://schemas.microsoft.com/office/drawing/2014/chart" uri="{C3380CC4-5D6E-409C-BE32-E72D297353CC}">
              <c16:uniqueId val="{00000002-BC63-458C-B4B2-68E60895778F}"/>
            </c:ext>
          </c:extLst>
        </c:ser>
        <c:ser>
          <c:idx val="2"/>
          <c:order val="1"/>
          <c:tx>
            <c:strRef>
              <c:f>Sheet1!$G$1</c:f>
              <c:strCache>
                <c:ptCount val="1"/>
                <c:pt idx="0">
                  <c:v>Wales</c:v>
                </c:pt>
              </c:strCache>
            </c:strRef>
          </c:tx>
          <c:spPr>
            <a:solidFill>
              <a:schemeClr val="accent3"/>
            </a:solidFill>
            <a:ln>
              <a:noFill/>
            </a:ln>
            <a:effectLst/>
          </c:spPr>
          <c:invertIfNegative val="0"/>
          <c:dLbls>
            <c:dLbl>
              <c:idx val="0"/>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E467-4716-83F3-785268E07F18}"/>
                </c:ext>
              </c:extLst>
            </c:dLbl>
            <c:dLbl>
              <c:idx val="1"/>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4-BC63-458C-B4B2-68E60895778F}"/>
                </c:ext>
              </c:extLst>
            </c:dLbl>
            <c:dLbl>
              <c:idx val="2"/>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5-BC63-458C-B4B2-68E60895778F}"/>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Worried that it might be painful</c:v>
                </c:pt>
                <c:pt idx="1">
                  <c:v>Didn't want man to do the test</c:v>
                </c:pt>
                <c:pt idx="2">
                  <c:v>Found it painful before</c:v>
                </c:pt>
              </c:strCache>
            </c:strRef>
          </c:cat>
          <c:val>
            <c:numRef>
              <c:f>Sheet1!$G$2:$G$4</c:f>
              <c:numCache>
                <c:formatCode>0%</c:formatCode>
                <c:ptCount val="3"/>
                <c:pt idx="0">
                  <c:v>0.31</c:v>
                </c:pt>
                <c:pt idx="1">
                  <c:v>0.24</c:v>
                </c:pt>
                <c:pt idx="2">
                  <c:v>0.38</c:v>
                </c:pt>
              </c:numCache>
            </c:numRef>
          </c:val>
          <c:extLst>
            <c:ext xmlns:c16="http://schemas.microsoft.com/office/drawing/2014/chart" uri="{C3380CC4-5D6E-409C-BE32-E72D297353CC}">
              <c16:uniqueId val="{00000006-BC63-458C-B4B2-68E60895778F}"/>
            </c:ext>
          </c:extLst>
        </c:ser>
        <c:ser>
          <c:idx val="0"/>
          <c:order val="2"/>
          <c:tx>
            <c:strRef>
              <c:f>Sheet1!$H$1</c:f>
              <c:strCache>
                <c:ptCount val="1"/>
                <c:pt idx="0">
                  <c:v>England</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Worried that it might be painful</c:v>
                </c:pt>
                <c:pt idx="1">
                  <c:v>Didn't want man to do the test</c:v>
                </c:pt>
                <c:pt idx="2">
                  <c:v>Found it painful before</c:v>
                </c:pt>
              </c:strCache>
            </c:strRef>
          </c:cat>
          <c:val>
            <c:numRef>
              <c:f>Sheet1!$H$2:$H$4</c:f>
              <c:numCache>
                <c:formatCode>0%</c:formatCode>
                <c:ptCount val="3"/>
                <c:pt idx="0">
                  <c:v>0.24</c:v>
                </c:pt>
                <c:pt idx="1">
                  <c:v>0.3</c:v>
                </c:pt>
                <c:pt idx="2">
                  <c:v>0.31</c:v>
                </c:pt>
              </c:numCache>
            </c:numRef>
          </c:val>
          <c:extLst>
            <c:ext xmlns:c16="http://schemas.microsoft.com/office/drawing/2014/chart" uri="{C3380CC4-5D6E-409C-BE32-E72D297353CC}">
              <c16:uniqueId val="{0000000A-BC63-458C-B4B2-68E60895778F}"/>
            </c:ext>
          </c:extLst>
        </c:ser>
        <c:ser>
          <c:idx val="3"/>
          <c:order val="3"/>
          <c:tx>
            <c:strRef>
              <c:f>Sheet1!$I$1</c:f>
              <c:strCache>
                <c:ptCount val="1"/>
                <c:pt idx="0">
                  <c:v>Northern Ireland 2</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Worried that it might be painful</c:v>
                </c:pt>
                <c:pt idx="1">
                  <c:v>Didn't want man to do the test</c:v>
                </c:pt>
                <c:pt idx="2">
                  <c:v>Found it painful before</c:v>
                </c:pt>
              </c:strCache>
            </c:strRef>
          </c:cat>
          <c:val>
            <c:numRef>
              <c:f>Sheet1!$I$2:$I$4</c:f>
              <c:numCache>
                <c:formatCode>0%</c:formatCode>
                <c:ptCount val="3"/>
                <c:pt idx="0">
                  <c:v>0.27</c:v>
                </c:pt>
                <c:pt idx="1">
                  <c:v>0.32</c:v>
                </c:pt>
                <c:pt idx="2">
                  <c:v>0.33</c:v>
                </c:pt>
              </c:numCache>
            </c:numRef>
          </c:val>
          <c:extLst>
            <c:ext xmlns:c16="http://schemas.microsoft.com/office/drawing/2014/chart" uri="{C3380CC4-5D6E-409C-BE32-E72D297353CC}">
              <c16:uniqueId val="{0000000B-BC63-458C-B4B2-68E60895778F}"/>
            </c:ext>
          </c:extLst>
        </c:ser>
        <c:dLbls>
          <c:dLblPos val="outEnd"/>
          <c:showLegendKey val="0"/>
          <c:showVal val="1"/>
          <c:showCatName val="0"/>
          <c:showSerName val="0"/>
          <c:showPercent val="0"/>
          <c:showBubbleSize val="0"/>
        </c:dLbls>
        <c:gapWidth val="119"/>
        <c:axId val="258698895"/>
        <c:axId val="258700335"/>
      </c:barChart>
      <c:catAx>
        <c:axId val="258698895"/>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8700335"/>
        <c:crosses val="autoZero"/>
        <c:auto val="1"/>
        <c:lblAlgn val="ctr"/>
        <c:lblOffset val="100"/>
        <c:noMultiLvlLbl val="0"/>
      </c:catAx>
      <c:valAx>
        <c:axId val="258700335"/>
        <c:scaling>
          <c:orientation val="minMax"/>
          <c:max val="1"/>
        </c:scaling>
        <c:delete val="1"/>
        <c:axPos val="b"/>
        <c:numFmt formatCode="0%" sourceLinked="1"/>
        <c:majorTickMark val="out"/>
        <c:minorTickMark val="none"/>
        <c:tickLblPos val="nextTo"/>
        <c:crossAx val="2586988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Intention to attend next cervical</a:t>
            </a:r>
            <a:r>
              <a:rPr lang="en-GB" sz="1200" b="1" baseline="0">
                <a:solidFill>
                  <a:schemeClr val="tx1"/>
                </a:solidFill>
                <a:latin typeface="Arial" panose="020B0604020202020204" pitchFamily="34" charset="0"/>
                <a:cs typeface="Arial" panose="020B0604020202020204" pitchFamily="34" charset="0"/>
              </a:rPr>
              <a:t> screening</a:t>
            </a:r>
            <a:endParaRPr lang="en-GB" sz="1200" b="1">
              <a:solidFill>
                <a:schemeClr val="tx1"/>
              </a:solidFill>
              <a:latin typeface="Arial" panose="020B0604020202020204" pitchFamily="34" charset="0"/>
              <a:cs typeface="Arial" panose="020B0604020202020204" pitchFamily="34" charset="0"/>
            </a:endParaRPr>
          </a:p>
        </c:rich>
      </c:tx>
      <c:layout>
        <c:manualLayout>
          <c:xMode val="edge"/>
          <c:yMode val="edge"/>
          <c:x val="0.1777281621706448"/>
          <c:y val="0"/>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GB"/>
        </a:p>
      </c:txPr>
    </c:title>
    <c:autoTitleDeleted val="0"/>
    <c:plotArea>
      <c:layout>
        <c:manualLayout>
          <c:layoutTarget val="inner"/>
          <c:xMode val="edge"/>
          <c:yMode val="edge"/>
          <c:x val="1.4824924579181059E-2"/>
          <c:y val="0.24609149644109352"/>
          <c:w val="0.96221809530113589"/>
          <c:h val="0.60210795167223852"/>
        </c:manualLayout>
      </c:layout>
      <c:barChart>
        <c:barDir val="col"/>
        <c:grouping val="clustered"/>
        <c:varyColors val="0"/>
        <c:ser>
          <c:idx val="0"/>
          <c:order val="0"/>
          <c:tx>
            <c:strRef>
              <c:f>Sheet1!$B$1</c:f>
              <c:strCache>
                <c:ptCount val="1"/>
                <c:pt idx="0">
                  <c:v>Northern Ireland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Sheet1!$B$2</c:f>
              <c:numCache>
                <c:formatCode>0%</c:formatCode>
                <c:ptCount val="1"/>
                <c:pt idx="0">
                  <c:v>0.67</c:v>
                </c:pt>
              </c:numCache>
            </c:numRef>
          </c:val>
          <c:extLst>
            <c:ext xmlns:c16="http://schemas.microsoft.com/office/drawing/2014/chart" uri="{C3380CC4-5D6E-409C-BE32-E72D297353CC}">
              <c16:uniqueId val="{00000000-1A91-412B-9356-D4A36B499963}"/>
            </c:ext>
          </c:extLst>
        </c:ser>
        <c:ser>
          <c:idx val="1"/>
          <c:order val="1"/>
          <c:tx>
            <c:strRef>
              <c:f>Sheet1!$C$1</c:f>
              <c:strCache>
                <c:ptCount val="1"/>
                <c:pt idx="0">
                  <c:v>England</c:v>
                </c:pt>
              </c:strCache>
            </c:strRef>
          </c:tx>
          <c:spPr>
            <a:solidFill>
              <a:schemeClr val="accent2"/>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0000"/>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E6EE-496F-9CB6-91133E5A43B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Sheet1!$C$2</c:f>
              <c:numCache>
                <c:formatCode>0%</c:formatCode>
                <c:ptCount val="1"/>
                <c:pt idx="0">
                  <c:v>0.62</c:v>
                </c:pt>
              </c:numCache>
            </c:numRef>
          </c:val>
          <c:extLst>
            <c:ext xmlns:c16="http://schemas.microsoft.com/office/drawing/2014/chart" uri="{C3380CC4-5D6E-409C-BE32-E72D297353CC}">
              <c16:uniqueId val="{00000001-1A91-412B-9356-D4A36B499963}"/>
            </c:ext>
          </c:extLst>
        </c:ser>
        <c:ser>
          <c:idx val="2"/>
          <c:order val="2"/>
          <c:tx>
            <c:strRef>
              <c:f>Sheet1!$D$1</c:f>
              <c:strCache>
                <c:ptCount val="1"/>
                <c:pt idx="0">
                  <c:v>Wales2</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Sheet1!$D$2</c:f>
              <c:numCache>
                <c:formatCode>0%</c:formatCode>
                <c:ptCount val="1"/>
                <c:pt idx="0">
                  <c:v>0.55000000000000004</c:v>
                </c:pt>
              </c:numCache>
            </c:numRef>
          </c:val>
          <c:extLst>
            <c:ext xmlns:c16="http://schemas.microsoft.com/office/drawing/2014/chart" uri="{C3380CC4-5D6E-409C-BE32-E72D297353CC}">
              <c16:uniqueId val="{00000002-1A91-412B-9356-D4A36B499963}"/>
            </c:ext>
          </c:extLst>
        </c:ser>
        <c:ser>
          <c:idx val="3"/>
          <c:order val="3"/>
          <c:tx>
            <c:strRef>
              <c:f>Sheet1!$E$1</c:f>
              <c:strCache>
                <c:ptCount val="1"/>
                <c:pt idx="0">
                  <c:v>Scotland2</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Sheet1!$E$2</c:f>
              <c:numCache>
                <c:formatCode>0%</c:formatCode>
                <c:ptCount val="1"/>
                <c:pt idx="0">
                  <c:v>0.61</c:v>
                </c:pt>
              </c:numCache>
            </c:numRef>
          </c:val>
          <c:extLst>
            <c:ext xmlns:c16="http://schemas.microsoft.com/office/drawing/2014/chart" uri="{C3380CC4-5D6E-409C-BE32-E72D297353CC}">
              <c16:uniqueId val="{00000003-1A91-412B-9356-D4A36B499963}"/>
            </c:ext>
          </c:extLst>
        </c:ser>
        <c:dLbls>
          <c:dLblPos val="outEnd"/>
          <c:showLegendKey val="0"/>
          <c:showVal val="1"/>
          <c:showCatName val="0"/>
          <c:showSerName val="0"/>
          <c:showPercent val="0"/>
          <c:showBubbleSize val="0"/>
        </c:dLbls>
        <c:gapWidth val="219"/>
        <c:overlap val="-27"/>
        <c:axId val="258698895"/>
        <c:axId val="258700335"/>
      </c:barChart>
      <c:catAx>
        <c:axId val="25869889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8700335"/>
        <c:crosses val="autoZero"/>
        <c:auto val="1"/>
        <c:lblAlgn val="ctr"/>
        <c:lblOffset val="100"/>
        <c:noMultiLvlLbl val="0"/>
      </c:catAx>
      <c:valAx>
        <c:axId val="258700335"/>
        <c:scaling>
          <c:orientation val="minMax"/>
          <c:max val="1"/>
        </c:scaling>
        <c:delete val="1"/>
        <c:axPos val="l"/>
        <c:numFmt formatCode="0%" sourceLinked="1"/>
        <c:majorTickMark val="out"/>
        <c:minorTickMark val="none"/>
        <c:tickLblPos val="nextTo"/>
        <c:crossAx val="2586988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Intention to attend next bowel</a:t>
            </a:r>
            <a:r>
              <a:rPr lang="en-GB" sz="1200" b="1" baseline="0">
                <a:solidFill>
                  <a:schemeClr val="tx1"/>
                </a:solidFill>
                <a:latin typeface="Arial" panose="020B0604020202020204" pitchFamily="34" charset="0"/>
                <a:cs typeface="Arial" panose="020B0604020202020204" pitchFamily="34" charset="0"/>
              </a:rPr>
              <a:t> screening</a:t>
            </a:r>
            <a:endParaRPr lang="en-GB" sz="1200" b="1">
              <a:solidFill>
                <a:schemeClr val="tx1"/>
              </a:solidFill>
              <a:latin typeface="Arial" panose="020B0604020202020204" pitchFamily="34" charset="0"/>
              <a:cs typeface="Arial" panose="020B0604020202020204" pitchFamily="34" charset="0"/>
            </a:endParaRPr>
          </a:p>
        </c:rich>
      </c:tx>
      <c:layout>
        <c:manualLayout>
          <c:xMode val="edge"/>
          <c:yMode val="edge"/>
          <c:x val="0.1777281621706448"/>
          <c:y val="0"/>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GB"/>
        </a:p>
      </c:txPr>
    </c:title>
    <c:autoTitleDeleted val="0"/>
    <c:plotArea>
      <c:layout>
        <c:manualLayout>
          <c:layoutTarget val="inner"/>
          <c:xMode val="edge"/>
          <c:yMode val="edge"/>
          <c:x val="1.4824924579181059E-2"/>
          <c:y val="0.24609149644109352"/>
          <c:w val="0.96221809530113589"/>
          <c:h val="0.60210795167223852"/>
        </c:manualLayout>
      </c:layout>
      <c:barChart>
        <c:barDir val="col"/>
        <c:grouping val="clustered"/>
        <c:varyColors val="0"/>
        <c:ser>
          <c:idx val="0"/>
          <c:order val="0"/>
          <c:tx>
            <c:strRef>
              <c:f>Sheet1!$B$1</c:f>
              <c:strCache>
                <c:ptCount val="1"/>
                <c:pt idx="0">
                  <c:v>Northern Ireland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Sheet1!$B$2</c:f>
              <c:numCache>
                <c:formatCode>0%</c:formatCode>
                <c:ptCount val="1"/>
                <c:pt idx="0">
                  <c:v>0.88</c:v>
                </c:pt>
              </c:numCache>
            </c:numRef>
          </c:val>
          <c:extLst>
            <c:ext xmlns:c16="http://schemas.microsoft.com/office/drawing/2014/chart" uri="{C3380CC4-5D6E-409C-BE32-E72D297353CC}">
              <c16:uniqueId val="{00000000-5859-44D7-B65B-9E2662B5D7EF}"/>
            </c:ext>
          </c:extLst>
        </c:ser>
        <c:ser>
          <c:idx val="1"/>
          <c:order val="1"/>
          <c:tx>
            <c:strRef>
              <c:f>Sheet1!$C$1</c:f>
              <c:strCache>
                <c:ptCount val="1"/>
                <c:pt idx="0">
                  <c:v>England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0000"/>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Sheet1!$C$2</c:f>
              <c:numCache>
                <c:formatCode>0%</c:formatCode>
                <c:ptCount val="1"/>
                <c:pt idx="0">
                  <c:v>0.85</c:v>
                </c:pt>
              </c:numCache>
            </c:numRef>
          </c:val>
          <c:extLst>
            <c:ext xmlns:c16="http://schemas.microsoft.com/office/drawing/2014/chart" uri="{C3380CC4-5D6E-409C-BE32-E72D297353CC}">
              <c16:uniqueId val="{00000001-5859-44D7-B65B-9E2662B5D7EF}"/>
            </c:ext>
          </c:extLst>
        </c:ser>
        <c:ser>
          <c:idx val="2"/>
          <c:order val="2"/>
          <c:tx>
            <c:strRef>
              <c:f>Sheet1!$D$1</c:f>
              <c:strCache>
                <c:ptCount val="1"/>
                <c:pt idx="0">
                  <c:v>Wales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Sheet1!$D$2</c:f>
              <c:numCache>
                <c:formatCode>0%</c:formatCode>
                <c:ptCount val="1"/>
                <c:pt idx="0">
                  <c:v>0.81</c:v>
                </c:pt>
              </c:numCache>
            </c:numRef>
          </c:val>
          <c:extLst>
            <c:ext xmlns:c16="http://schemas.microsoft.com/office/drawing/2014/chart" uri="{C3380CC4-5D6E-409C-BE32-E72D297353CC}">
              <c16:uniqueId val="{00000002-5859-44D7-B65B-9E2662B5D7EF}"/>
            </c:ext>
          </c:extLst>
        </c:ser>
        <c:ser>
          <c:idx val="3"/>
          <c:order val="3"/>
          <c:tx>
            <c:strRef>
              <c:f>Sheet1!$E$1</c:f>
              <c:strCache>
                <c:ptCount val="1"/>
                <c:pt idx="0">
                  <c:v>Scotland2</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Sheet1!$E$2</c:f>
              <c:numCache>
                <c:formatCode>0%</c:formatCode>
                <c:ptCount val="1"/>
                <c:pt idx="0">
                  <c:v>0.85</c:v>
                </c:pt>
              </c:numCache>
            </c:numRef>
          </c:val>
          <c:extLst>
            <c:ext xmlns:c16="http://schemas.microsoft.com/office/drawing/2014/chart" uri="{C3380CC4-5D6E-409C-BE32-E72D297353CC}">
              <c16:uniqueId val="{00000003-5859-44D7-B65B-9E2662B5D7EF}"/>
            </c:ext>
          </c:extLst>
        </c:ser>
        <c:dLbls>
          <c:dLblPos val="outEnd"/>
          <c:showLegendKey val="0"/>
          <c:showVal val="1"/>
          <c:showCatName val="0"/>
          <c:showSerName val="0"/>
          <c:showPercent val="0"/>
          <c:showBubbleSize val="0"/>
        </c:dLbls>
        <c:gapWidth val="219"/>
        <c:overlap val="-27"/>
        <c:axId val="258698895"/>
        <c:axId val="258700335"/>
      </c:barChart>
      <c:catAx>
        <c:axId val="25869889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8700335"/>
        <c:crosses val="autoZero"/>
        <c:auto val="1"/>
        <c:lblAlgn val="ctr"/>
        <c:lblOffset val="100"/>
        <c:noMultiLvlLbl val="0"/>
      </c:catAx>
      <c:valAx>
        <c:axId val="258700335"/>
        <c:scaling>
          <c:orientation val="minMax"/>
          <c:max val="1"/>
        </c:scaling>
        <c:delete val="1"/>
        <c:axPos val="l"/>
        <c:numFmt formatCode="0%" sourceLinked="1"/>
        <c:majorTickMark val="out"/>
        <c:minorTickMark val="none"/>
        <c:tickLblPos val="nextTo"/>
        <c:crossAx val="2586988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Intention to attend next breast</a:t>
            </a:r>
            <a:r>
              <a:rPr lang="en-GB" sz="1200" b="1" baseline="0">
                <a:solidFill>
                  <a:schemeClr val="tx1"/>
                </a:solidFill>
                <a:latin typeface="Arial" panose="020B0604020202020204" pitchFamily="34" charset="0"/>
                <a:cs typeface="Arial" panose="020B0604020202020204" pitchFamily="34" charset="0"/>
              </a:rPr>
              <a:t> screening</a:t>
            </a:r>
            <a:endParaRPr lang="en-GB" sz="1200" b="1">
              <a:solidFill>
                <a:schemeClr val="tx1"/>
              </a:solidFill>
              <a:latin typeface="Arial" panose="020B0604020202020204" pitchFamily="34" charset="0"/>
              <a:cs typeface="Arial" panose="020B0604020202020204" pitchFamily="34" charset="0"/>
            </a:endParaRPr>
          </a:p>
        </c:rich>
      </c:tx>
      <c:layout>
        <c:manualLayout>
          <c:xMode val="edge"/>
          <c:yMode val="edge"/>
          <c:x val="0.1777281621706448"/>
          <c:y val="0"/>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GB"/>
        </a:p>
      </c:txPr>
    </c:title>
    <c:autoTitleDeleted val="0"/>
    <c:plotArea>
      <c:layout>
        <c:manualLayout>
          <c:layoutTarget val="inner"/>
          <c:xMode val="edge"/>
          <c:yMode val="edge"/>
          <c:x val="1.4824924579181059E-2"/>
          <c:y val="0.24609149644109352"/>
          <c:w val="0.96221809530113589"/>
          <c:h val="0.60210795167223852"/>
        </c:manualLayout>
      </c:layout>
      <c:barChart>
        <c:barDir val="col"/>
        <c:grouping val="clustered"/>
        <c:varyColors val="0"/>
        <c:ser>
          <c:idx val="0"/>
          <c:order val="0"/>
          <c:tx>
            <c:strRef>
              <c:f>Sheet1!$B$1</c:f>
              <c:strCache>
                <c:ptCount val="1"/>
                <c:pt idx="0">
                  <c:v>Northern Ireland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Sheet1!$B$2</c:f>
              <c:numCache>
                <c:formatCode>0%</c:formatCode>
                <c:ptCount val="1"/>
                <c:pt idx="0">
                  <c:v>0.79</c:v>
                </c:pt>
              </c:numCache>
            </c:numRef>
          </c:val>
          <c:extLst>
            <c:ext xmlns:c16="http://schemas.microsoft.com/office/drawing/2014/chart" uri="{C3380CC4-5D6E-409C-BE32-E72D297353CC}">
              <c16:uniqueId val="{00000000-B4C5-4C24-A721-319275CAE060}"/>
            </c:ext>
          </c:extLst>
        </c:ser>
        <c:ser>
          <c:idx val="1"/>
          <c:order val="1"/>
          <c:tx>
            <c:strRef>
              <c:f>Sheet1!$C$1</c:f>
              <c:strCache>
                <c:ptCount val="1"/>
                <c:pt idx="0">
                  <c:v>England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0000"/>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Sheet1!$C$2</c:f>
              <c:numCache>
                <c:formatCode>0%</c:formatCode>
                <c:ptCount val="1"/>
                <c:pt idx="0">
                  <c:v>0.7</c:v>
                </c:pt>
              </c:numCache>
            </c:numRef>
          </c:val>
          <c:extLst>
            <c:ext xmlns:c16="http://schemas.microsoft.com/office/drawing/2014/chart" uri="{C3380CC4-5D6E-409C-BE32-E72D297353CC}">
              <c16:uniqueId val="{00000001-B4C5-4C24-A721-319275CAE060}"/>
            </c:ext>
          </c:extLst>
        </c:ser>
        <c:ser>
          <c:idx val="2"/>
          <c:order val="2"/>
          <c:tx>
            <c:strRef>
              <c:f>Sheet1!$D$1</c:f>
              <c:strCache>
                <c:ptCount val="1"/>
                <c:pt idx="0">
                  <c:v>Wales2</c:v>
                </c:pt>
              </c:strCache>
            </c:strRef>
          </c:tx>
          <c:spPr>
            <a:solidFill>
              <a:schemeClr val="accent3"/>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52C5-40DD-90FE-087661C77D0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Sheet1!$D$2</c:f>
              <c:numCache>
                <c:formatCode>0%</c:formatCode>
                <c:ptCount val="1"/>
                <c:pt idx="0">
                  <c:v>0.66</c:v>
                </c:pt>
              </c:numCache>
            </c:numRef>
          </c:val>
          <c:extLst>
            <c:ext xmlns:c16="http://schemas.microsoft.com/office/drawing/2014/chart" uri="{C3380CC4-5D6E-409C-BE32-E72D297353CC}">
              <c16:uniqueId val="{00000002-B4C5-4C24-A721-319275CAE060}"/>
            </c:ext>
          </c:extLst>
        </c:ser>
        <c:ser>
          <c:idx val="3"/>
          <c:order val="3"/>
          <c:tx>
            <c:strRef>
              <c:f>Sheet1!$E$1</c:f>
              <c:strCache>
                <c:ptCount val="1"/>
                <c:pt idx="0">
                  <c:v>Scotland2</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Sheet1!$E$2</c:f>
              <c:numCache>
                <c:formatCode>0%</c:formatCode>
                <c:ptCount val="1"/>
                <c:pt idx="0">
                  <c:v>0.75</c:v>
                </c:pt>
              </c:numCache>
            </c:numRef>
          </c:val>
          <c:extLst>
            <c:ext xmlns:c16="http://schemas.microsoft.com/office/drawing/2014/chart" uri="{C3380CC4-5D6E-409C-BE32-E72D297353CC}">
              <c16:uniqueId val="{00000003-B4C5-4C24-A721-319275CAE060}"/>
            </c:ext>
          </c:extLst>
        </c:ser>
        <c:dLbls>
          <c:dLblPos val="outEnd"/>
          <c:showLegendKey val="0"/>
          <c:showVal val="1"/>
          <c:showCatName val="0"/>
          <c:showSerName val="0"/>
          <c:showPercent val="0"/>
          <c:showBubbleSize val="0"/>
        </c:dLbls>
        <c:gapWidth val="219"/>
        <c:overlap val="-27"/>
        <c:axId val="258698895"/>
        <c:axId val="258700335"/>
      </c:barChart>
      <c:catAx>
        <c:axId val="25869889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8700335"/>
        <c:crosses val="autoZero"/>
        <c:auto val="1"/>
        <c:lblAlgn val="ctr"/>
        <c:lblOffset val="100"/>
        <c:noMultiLvlLbl val="0"/>
      </c:catAx>
      <c:valAx>
        <c:axId val="258700335"/>
        <c:scaling>
          <c:orientation val="minMax"/>
          <c:max val="1"/>
        </c:scaling>
        <c:delete val="1"/>
        <c:axPos val="l"/>
        <c:numFmt formatCode="0%" sourceLinked="1"/>
        <c:majorTickMark val="out"/>
        <c:minorTickMark val="none"/>
        <c:tickLblPos val="nextTo"/>
        <c:crossAx val="2586988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582358009621597E-3"/>
          <c:y val="7.351557142676611E-2"/>
          <c:w val="0.97417305852807468"/>
          <c:h val="0.657619692098966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DF3F-4580-BC5B-D1C263D94643}"/>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DF3F-4580-BC5B-D1C263D94643}"/>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5-C48D-41DC-A811-401F70A7C6BF}"/>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7-0E56-40ED-9390-2FC0D60A9B4D}"/>
              </c:ext>
            </c:extLst>
          </c:dPt>
          <c:dPt>
            <c:idx val="5"/>
            <c:invertIfNegative val="0"/>
            <c:bubble3D val="0"/>
            <c:spPr>
              <a:solidFill>
                <a:schemeClr val="accent1"/>
              </a:solidFill>
              <a:ln>
                <a:noFill/>
              </a:ln>
              <a:effectLst/>
            </c:spPr>
            <c:extLst>
              <c:ext xmlns:c16="http://schemas.microsoft.com/office/drawing/2014/chart" uri="{C3380CC4-5D6E-409C-BE32-E72D297353CC}">
                <c16:uniqueId val="{00000002-6382-4672-8875-5640BC17932F}"/>
              </c:ext>
            </c:extLst>
          </c:dPt>
          <c:dPt>
            <c:idx val="8"/>
            <c:invertIfNegative val="0"/>
            <c:bubble3D val="0"/>
            <c:spPr>
              <a:solidFill>
                <a:schemeClr val="accent1"/>
              </a:solidFill>
              <a:ln>
                <a:noFill/>
              </a:ln>
              <a:effectLst/>
            </c:spPr>
            <c:extLst>
              <c:ext xmlns:c16="http://schemas.microsoft.com/office/drawing/2014/chart" uri="{C3380CC4-5D6E-409C-BE32-E72D297353CC}">
                <c16:uniqueId val="{0000000B-0E56-40ED-9390-2FC0D60A9B4D}"/>
              </c:ext>
            </c:extLst>
          </c:dPt>
          <c:dPt>
            <c:idx val="12"/>
            <c:invertIfNegative val="0"/>
            <c:bubble3D val="0"/>
            <c:spPr>
              <a:solidFill>
                <a:schemeClr val="accent1"/>
              </a:solidFill>
              <a:ln>
                <a:noFill/>
              </a:ln>
              <a:effectLst/>
            </c:spPr>
            <c:extLst>
              <c:ext xmlns:c16="http://schemas.microsoft.com/office/drawing/2014/chart" uri="{C3380CC4-5D6E-409C-BE32-E72D297353CC}">
                <c16:uniqueId val="{0000000D-C48D-41DC-A811-401F70A7C6BF}"/>
              </c:ext>
            </c:extLst>
          </c:dPt>
          <c:dPt>
            <c:idx val="13"/>
            <c:invertIfNegative val="0"/>
            <c:bubble3D val="0"/>
            <c:spPr>
              <a:solidFill>
                <a:schemeClr val="accent1"/>
              </a:solidFill>
              <a:ln>
                <a:noFill/>
              </a:ln>
              <a:effectLst/>
            </c:spPr>
            <c:extLst>
              <c:ext xmlns:c16="http://schemas.microsoft.com/office/drawing/2014/chart" uri="{C3380CC4-5D6E-409C-BE32-E72D297353CC}">
                <c16:uniqueId val="{0000000A-6382-4672-8875-5640BC17932F}"/>
              </c:ext>
            </c:extLst>
          </c:dPt>
          <c:dPt>
            <c:idx val="14"/>
            <c:invertIfNegative val="0"/>
            <c:bubble3D val="0"/>
            <c:spPr>
              <a:solidFill>
                <a:schemeClr val="accent1"/>
              </a:solidFill>
              <a:ln>
                <a:noFill/>
              </a:ln>
              <a:effectLst/>
            </c:spPr>
            <c:extLst>
              <c:ext xmlns:c16="http://schemas.microsoft.com/office/drawing/2014/chart" uri="{C3380CC4-5D6E-409C-BE32-E72D297353CC}">
                <c16:uniqueId val="{0000000B-6382-4672-8875-5640BC17932F}"/>
              </c:ext>
            </c:extLst>
          </c:dPt>
          <c:dPt>
            <c:idx val="15"/>
            <c:invertIfNegative val="0"/>
            <c:bubble3D val="0"/>
            <c:spPr>
              <a:solidFill>
                <a:schemeClr val="accent1"/>
              </a:solidFill>
              <a:ln>
                <a:noFill/>
              </a:ln>
              <a:effectLst/>
            </c:spPr>
            <c:extLst>
              <c:ext xmlns:c16="http://schemas.microsoft.com/office/drawing/2014/chart" uri="{C3380CC4-5D6E-409C-BE32-E72D297353CC}">
                <c16:uniqueId val="{00000013-0E56-40ED-9390-2FC0D60A9B4D}"/>
              </c:ext>
            </c:extLst>
          </c:dPt>
          <c:dPt>
            <c:idx val="16"/>
            <c:invertIfNegative val="0"/>
            <c:bubble3D val="0"/>
            <c:spPr>
              <a:solidFill>
                <a:schemeClr val="accent1"/>
              </a:solidFill>
              <a:ln>
                <a:noFill/>
              </a:ln>
              <a:effectLst/>
            </c:spPr>
            <c:extLst>
              <c:ext xmlns:c16="http://schemas.microsoft.com/office/drawing/2014/chart" uri="{C3380CC4-5D6E-409C-BE32-E72D297353CC}">
                <c16:uniqueId val="{00000015-0E56-40ED-9390-2FC0D60A9B4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Change in the appearance of a mole</c:v>
                </c:pt>
                <c:pt idx="1">
                  <c:v>Unexplained lump or swelling</c:v>
                </c:pt>
                <c:pt idx="2">
                  <c:v>Coughing up blood</c:v>
                </c:pt>
                <c:pt idx="3">
                  <c:v>Blood in poo/pee</c:v>
                </c:pt>
                <c:pt idx="4">
                  <c:v>Losing weight without trying to</c:v>
                </c:pt>
                <c:pt idx="5">
                  <c:v>Persistent cough</c:v>
                </c:pt>
                <c:pt idx="6">
                  <c:v>Persistent unexplained pain</c:v>
                </c:pt>
                <c:pt idx="7">
                  <c:v>Change in bowel habits</c:v>
                </c:pt>
                <c:pt idx="8">
                  <c:v>Persistent difficulty swallowing</c:v>
                </c:pt>
                <c:pt idx="9">
                  <c:v>Tired all the time</c:v>
                </c:pt>
                <c:pt idx="10">
                  <c:v>Ulcer in mouth (doesn't heal)</c:v>
                </c:pt>
                <c:pt idx="11">
                  <c:v>Change in bladder habits</c:v>
                </c:pt>
                <c:pt idx="12">
                  <c:v>Sore that does not heal</c:v>
                </c:pt>
                <c:pt idx="13">
                  <c:v>Persistent hoarseness</c:v>
                </c:pt>
                <c:pt idx="14">
                  <c:v>Unexplained bleeding</c:v>
                </c:pt>
                <c:pt idx="15">
                  <c:v>Breathlessness</c:v>
                </c:pt>
                <c:pt idx="16">
                  <c:v>Red/white patches in mouth</c:v>
                </c:pt>
                <c:pt idx="17">
                  <c:v>Not hungry as usual</c:v>
                </c:pt>
              </c:strCache>
            </c:strRef>
          </c:cat>
          <c:val>
            <c:numRef>
              <c:f>Sheet1!$B$2:$B$19</c:f>
              <c:numCache>
                <c:formatCode>0%</c:formatCode>
                <c:ptCount val="18"/>
                <c:pt idx="0">
                  <c:v>0.95</c:v>
                </c:pt>
                <c:pt idx="1">
                  <c:v>0.94</c:v>
                </c:pt>
                <c:pt idx="2">
                  <c:v>0.93</c:v>
                </c:pt>
                <c:pt idx="3">
                  <c:v>0.93</c:v>
                </c:pt>
                <c:pt idx="4">
                  <c:v>0.89</c:v>
                </c:pt>
                <c:pt idx="5">
                  <c:v>0.83</c:v>
                </c:pt>
                <c:pt idx="6">
                  <c:v>0.81</c:v>
                </c:pt>
                <c:pt idx="7">
                  <c:v>0.8</c:v>
                </c:pt>
                <c:pt idx="8">
                  <c:v>0.78</c:v>
                </c:pt>
                <c:pt idx="9">
                  <c:v>0.73</c:v>
                </c:pt>
                <c:pt idx="10">
                  <c:v>0.73</c:v>
                </c:pt>
                <c:pt idx="11">
                  <c:v>0.73</c:v>
                </c:pt>
                <c:pt idx="12">
                  <c:v>0.72</c:v>
                </c:pt>
                <c:pt idx="13">
                  <c:v>0.71</c:v>
                </c:pt>
                <c:pt idx="14">
                  <c:v>0.69</c:v>
                </c:pt>
                <c:pt idx="15">
                  <c:v>0.64</c:v>
                </c:pt>
                <c:pt idx="16">
                  <c:v>0.56000000000000005</c:v>
                </c:pt>
                <c:pt idx="17">
                  <c:v>0.55000000000000004</c:v>
                </c:pt>
              </c:numCache>
            </c:numRef>
          </c:val>
          <c:extLst>
            <c:ext xmlns:c16="http://schemas.microsoft.com/office/drawing/2014/chart" uri="{C3380CC4-5D6E-409C-BE32-E72D297353CC}">
              <c16:uniqueId val="{00000000-6382-4672-8875-5640BC17932F}"/>
            </c:ext>
          </c:extLst>
        </c:ser>
        <c:dLbls>
          <c:dLblPos val="outEnd"/>
          <c:showLegendKey val="0"/>
          <c:showVal val="1"/>
          <c:showCatName val="0"/>
          <c:showSerName val="0"/>
          <c:showPercent val="0"/>
          <c:showBubbleSize val="0"/>
        </c:dLbls>
        <c:gapWidth val="25"/>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1"/>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2024</c:v>
                </c:pt>
              </c:strCache>
            </c:strRef>
          </c:tx>
          <c:spPr>
            <a:solidFill>
              <a:schemeClr val="accent1"/>
            </a:solidFill>
            <a:ln>
              <a:noFill/>
            </a:ln>
            <a:effectLst/>
          </c:spPr>
          <c:invertIfNegative val="0"/>
          <c:dPt>
            <c:idx val="1"/>
            <c:invertIfNegative val="0"/>
            <c:bubble3D val="0"/>
            <c:spPr>
              <a:solidFill>
                <a:schemeClr val="accent3"/>
              </a:solidFill>
              <a:ln>
                <a:noFill/>
              </a:ln>
              <a:effectLst/>
            </c:spPr>
            <c:extLst>
              <c:ext xmlns:c16="http://schemas.microsoft.com/office/drawing/2014/chart" uri="{C3380CC4-5D6E-409C-BE32-E72D297353CC}">
                <c16:uniqueId val="{00000003-8D5A-413F-BBC0-9D9691DED466}"/>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4-8D5A-413F-BBC0-9D9691DED466}"/>
              </c:ext>
            </c:extLst>
          </c:dPt>
          <c:dPt>
            <c:idx val="3"/>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05-8D5A-413F-BBC0-9D9691DED466}"/>
              </c:ext>
            </c:extLst>
          </c:dPt>
          <c:dPt>
            <c:idx val="4"/>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6-8D5A-413F-BBC0-9D9691DED466}"/>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cancer symptom</c:v>
                </c:pt>
                <c:pt idx="1">
                  <c:v>Non-specific cancer symptom</c:v>
                </c:pt>
                <c:pt idx="2">
                  <c:v>Red-flag cancer symptom</c:v>
                </c:pt>
                <c:pt idx="3">
                  <c:v>Lung-specific cancer symptom</c:v>
                </c:pt>
                <c:pt idx="4">
                  <c:v>Oral cancer symptom</c:v>
                </c:pt>
              </c:strCache>
            </c:strRef>
          </c:cat>
          <c:val>
            <c:numRef>
              <c:f>Sheet1!$B$2:$B$6</c:f>
              <c:numCache>
                <c:formatCode>0%</c:formatCode>
                <c:ptCount val="5"/>
                <c:pt idx="0">
                  <c:v>0.45</c:v>
                </c:pt>
                <c:pt idx="1">
                  <c:v>0.34</c:v>
                </c:pt>
                <c:pt idx="2">
                  <c:v>0.18</c:v>
                </c:pt>
                <c:pt idx="3">
                  <c:v>0.12</c:v>
                </c:pt>
                <c:pt idx="4">
                  <c:v>0.15</c:v>
                </c:pt>
              </c:numCache>
            </c:numRef>
          </c:val>
          <c:extLst>
            <c:ext xmlns:c16="http://schemas.microsoft.com/office/drawing/2014/chart" uri="{C3380CC4-5D6E-409C-BE32-E72D297353CC}">
              <c16:uniqueId val="{00000000-8D5A-413F-BBC0-9D9691DED466}"/>
            </c:ext>
          </c:extLst>
        </c:ser>
        <c:dLbls>
          <c:showLegendKey val="0"/>
          <c:showVal val="0"/>
          <c:showCatName val="0"/>
          <c:showSerName val="0"/>
          <c:showPercent val="0"/>
          <c:showBubbleSize val="0"/>
        </c:dLbls>
        <c:gapWidth val="50"/>
        <c:overlap val="-27"/>
        <c:axId val="2112074144"/>
        <c:axId val="2112065024"/>
      </c:barChart>
      <c:catAx>
        <c:axId val="211207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112065024"/>
        <c:crosses val="autoZero"/>
        <c:auto val="1"/>
        <c:lblAlgn val="ctr"/>
        <c:lblOffset val="100"/>
        <c:noMultiLvlLbl val="0"/>
      </c:catAx>
      <c:valAx>
        <c:axId val="2112065024"/>
        <c:scaling>
          <c:orientation val="minMax"/>
          <c:max val="0.70000000000000007"/>
        </c:scaling>
        <c:delete val="1"/>
        <c:axPos val="l"/>
        <c:numFmt formatCode="0%" sourceLinked="1"/>
        <c:majorTickMark val="none"/>
        <c:minorTickMark val="none"/>
        <c:tickLblPos val="nextTo"/>
        <c:crossAx val="211207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2024</c:v>
                </c:pt>
              </c:strCache>
            </c:strRef>
          </c:tx>
          <c:spPr>
            <a:solidFill>
              <a:schemeClr val="accent1"/>
            </a:solidFill>
            <a:ln>
              <a:noFill/>
            </a:ln>
            <a:effectLst/>
          </c:spPr>
          <c:invertIfNegative val="0"/>
          <c:dPt>
            <c:idx val="1"/>
            <c:invertIfNegative val="0"/>
            <c:bubble3D val="0"/>
            <c:spPr>
              <a:solidFill>
                <a:schemeClr val="accent1"/>
              </a:solidFill>
              <a:ln>
                <a:noFill/>
              </a:ln>
              <a:effectLst/>
            </c:spPr>
            <c:extLst>
              <c:ext xmlns:c16="http://schemas.microsoft.com/office/drawing/2014/chart" uri="{C3380CC4-5D6E-409C-BE32-E72D297353CC}">
                <c16:uniqueId val="{00000001-9EE1-40FC-AEAB-DC36297D9FC2}"/>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3-9EE1-40FC-AEAB-DC36297D9FC2}"/>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5-9EE1-40FC-AEAB-DC36297D9FC2}"/>
              </c:ext>
            </c:extLst>
          </c:dPt>
          <c:dPt>
            <c:idx val="5"/>
            <c:invertIfNegative val="0"/>
            <c:bubble3D val="0"/>
            <c:spPr>
              <a:solidFill>
                <a:schemeClr val="accent1"/>
              </a:solidFill>
              <a:ln>
                <a:noFill/>
              </a:ln>
              <a:effectLst/>
            </c:spPr>
            <c:extLst>
              <c:ext xmlns:c16="http://schemas.microsoft.com/office/drawing/2014/chart" uri="{C3380CC4-5D6E-409C-BE32-E72D297353CC}">
                <c16:uniqueId val="{00000007-DCA0-457E-846C-A9A19DA63C73}"/>
              </c:ext>
            </c:extLst>
          </c:dPt>
          <c:dPt>
            <c:idx val="6"/>
            <c:invertIfNegative val="0"/>
            <c:bubble3D val="0"/>
            <c:spPr>
              <a:solidFill>
                <a:schemeClr val="bg2"/>
              </a:solidFill>
              <a:ln>
                <a:noFill/>
              </a:ln>
              <a:effectLst/>
            </c:spPr>
            <c:extLst>
              <c:ext xmlns:c16="http://schemas.microsoft.com/office/drawing/2014/chart" uri="{C3380CC4-5D6E-409C-BE32-E72D297353CC}">
                <c16:uniqueId val="{00000009-9EE1-40FC-AEAB-DC36297D9FC2}"/>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External and lifestyle factors</c:v>
                </c:pt>
                <c:pt idx="1">
                  <c:v>An EXISTING physical health problem that you already know you have</c:v>
                </c:pt>
                <c:pt idx="2">
                  <c:v>Mental health problem</c:v>
                </c:pt>
                <c:pt idx="3">
                  <c:v>A NEW physical health problem</c:v>
                </c:pt>
                <c:pt idx="4">
                  <c:v>Cancer</c:v>
                </c:pt>
                <c:pt idx="5">
                  <c:v>Medication or vaccination side effects</c:v>
                </c:pt>
                <c:pt idx="6">
                  <c:v>Don't know/Prefer not to say</c:v>
                </c:pt>
              </c:strCache>
            </c:strRef>
          </c:cat>
          <c:val>
            <c:numRef>
              <c:f>Sheet1!$B$2:$B$8</c:f>
              <c:numCache>
                <c:formatCode>0%</c:formatCode>
                <c:ptCount val="7"/>
                <c:pt idx="0">
                  <c:v>0.4</c:v>
                </c:pt>
                <c:pt idx="1">
                  <c:v>0.3</c:v>
                </c:pt>
                <c:pt idx="2">
                  <c:v>0.28000000000000003</c:v>
                </c:pt>
                <c:pt idx="3">
                  <c:v>0.23</c:v>
                </c:pt>
                <c:pt idx="4">
                  <c:v>0.15</c:v>
                </c:pt>
                <c:pt idx="5">
                  <c:v>0.15</c:v>
                </c:pt>
                <c:pt idx="6">
                  <c:v>0.19</c:v>
                </c:pt>
              </c:numCache>
            </c:numRef>
          </c:val>
          <c:extLst>
            <c:ext xmlns:c16="http://schemas.microsoft.com/office/drawing/2014/chart" uri="{C3380CC4-5D6E-409C-BE32-E72D297353CC}">
              <c16:uniqueId val="{00000008-9EE1-40FC-AEAB-DC36297D9FC2}"/>
            </c:ext>
          </c:extLst>
        </c:ser>
        <c:dLbls>
          <c:showLegendKey val="0"/>
          <c:showVal val="0"/>
          <c:showCatName val="0"/>
          <c:showSerName val="0"/>
          <c:showPercent val="0"/>
          <c:showBubbleSize val="0"/>
        </c:dLbls>
        <c:gapWidth val="50"/>
        <c:overlap val="-27"/>
        <c:axId val="2112074144"/>
        <c:axId val="2112065024"/>
      </c:barChart>
      <c:catAx>
        <c:axId val="211207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2112065024"/>
        <c:crosses val="autoZero"/>
        <c:auto val="1"/>
        <c:lblAlgn val="ctr"/>
        <c:lblOffset val="100"/>
        <c:noMultiLvlLbl val="0"/>
      </c:catAx>
      <c:valAx>
        <c:axId val="2112065024"/>
        <c:scaling>
          <c:orientation val="minMax"/>
          <c:max val="0.70000000000000007"/>
        </c:scaling>
        <c:delete val="1"/>
        <c:axPos val="l"/>
        <c:numFmt formatCode="0%" sourceLinked="1"/>
        <c:majorTickMark val="out"/>
        <c:minorTickMark val="none"/>
        <c:tickLblPos val="nextTo"/>
        <c:crossAx val="211207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6268CD-6134-7E48-9DE7-FEB4FB24A965}" type="datetimeFigureOut">
              <a:rPr lang="en-US" smtClean="0"/>
              <a:t>5/12/2025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B38833-6303-A84B-BCE8-C8F834FB8639}" type="slidenum">
              <a:rPr lang="en-US" smtClean="0"/>
              <a:t>‹#›</a:t>
            </a:fld>
            <a:endParaRPr lang="en-US"/>
          </a:p>
        </p:txBody>
      </p:sp>
    </p:spTree>
    <p:extLst>
      <p:ext uri="{BB962C8B-B14F-4D97-AF65-F5344CB8AC3E}">
        <p14:creationId xmlns:p14="http://schemas.microsoft.com/office/powerpoint/2010/main" val="1158479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85328-23E5-4CC4-A740-530835B6CBF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1933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u="sng" dirty="0"/>
              <a:t>Key findings:</a:t>
            </a:r>
          </a:p>
          <a:p>
            <a:pPr marL="171450" indent="-171450">
              <a:buFont typeface="Arial" panose="020B0604020202020204" pitchFamily="34" charset="0"/>
              <a:buChar char="•"/>
            </a:pPr>
            <a:r>
              <a:rPr lang="en-GB" b="0" u="none" dirty="0"/>
              <a:t>Respondents were asked to spontaneously identify what factors they believe cause cancer</a:t>
            </a:r>
          </a:p>
          <a:p>
            <a:pPr marL="171450" indent="-171450">
              <a:buFont typeface="Arial" panose="020B0604020202020204" pitchFamily="34" charset="0"/>
              <a:buChar char="•"/>
            </a:pPr>
            <a:r>
              <a:rPr lang="en-GB" b="0" u="none" dirty="0"/>
              <a:t>A strong majority listed smoking (80%), which was followed by half who identified drinking alcohol (50%) and around four in ten who cited a family history of cancer (41%)</a:t>
            </a:r>
          </a:p>
          <a:p>
            <a:pPr marL="171450" indent="-171450">
              <a:buFont typeface="Arial" panose="020B0604020202020204" pitchFamily="34" charset="0"/>
              <a:buChar char="•"/>
            </a:pPr>
            <a:r>
              <a:rPr lang="en-GB" b="0" u="none" dirty="0"/>
              <a:t>Just over 1 in 5 listed a poor diet (22%), and a further 16% cited diet generally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u="none" dirty="0"/>
              <a:t>Slightly fewer also identified sunburn (18%), not doing enough physical activity (17%) and being obese (16%)</a:t>
            </a:r>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19</a:t>
            </a:fld>
            <a:endParaRPr lang="en-US"/>
          </a:p>
        </p:txBody>
      </p:sp>
    </p:spTree>
    <p:extLst>
      <p:ext uri="{BB962C8B-B14F-4D97-AF65-F5344CB8AC3E}">
        <p14:creationId xmlns:p14="http://schemas.microsoft.com/office/powerpoint/2010/main" val="1177116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u="sng"/>
              <a:t>Key findings:</a:t>
            </a:r>
          </a:p>
          <a:p>
            <a:pPr marL="171450" indent="-171450">
              <a:buFont typeface="Arial" panose="020B0604020202020204" pitchFamily="34" charset="0"/>
              <a:buChar char="•"/>
            </a:pPr>
            <a:r>
              <a:rPr lang="en-GB" b="0" u="none"/>
              <a:t>Almost all respondents (99%) recognised any of the main preventable risk factors</a:t>
            </a:r>
          </a:p>
          <a:p>
            <a:pPr marL="171450" indent="-171450">
              <a:buFont typeface="Arial" panose="020B0604020202020204" pitchFamily="34" charset="0"/>
              <a:buChar char="•"/>
            </a:pPr>
            <a:r>
              <a:rPr lang="en-GB" b="0" u="none"/>
              <a:t>Of the listed risk factors, smoking was the most commonly identified by almost all respondents (98%), though more than 9 in 10 also identified too much exposure to the sun, closely followed by secondhand smoke (87%)</a:t>
            </a:r>
          </a:p>
          <a:p>
            <a:pPr marL="171450" indent="-171450">
              <a:buFont typeface="Arial" panose="020B0604020202020204" pitchFamily="34" charset="0"/>
              <a:buChar char="•"/>
            </a:pPr>
            <a:r>
              <a:rPr lang="en-GB" b="0" u="none"/>
              <a:t>A majority recognise all correct potential risk factors </a:t>
            </a:r>
          </a:p>
          <a:p>
            <a:pPr marL="171450" indent="-171450">
              <a:buFont typeface="Arial" panose="020B0604020202020204" pitchFamily="34" charset="0"/>
              <a:buChar char="•"/>
            </a:pPr>
            <a:r>
              <a:rPr lang="en-GB" b="0" u="none"/>
              <a:t>However, just over three-quarters incorrectly identified eating ultra-processed foods (77%) and using e-cigarettes/vapes (76%), while just under half identified feeling stressed (46%) incorrectly as a potential risk factor of cancer</a:t>
            </a:r>
          </a:p>
          <a:p>
            <a:endParaRPr lang="en-GB" b="1"/>
          </a:p>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20</a:t>
            </a:fld>
            <a:endParaRPr lang="en-US"/>
          </a:p>
        </p:txBody>
      </p:sp>
    </p:spTree>
    <p:extLst>
      <p:ext uri="{BB962C8B-B14F-4D97-AF65-F5344CB8AC3E}">
        <p14:creationId xmlns:p14="http://schemas.microsoft.com/office/powerpoint/2010/main" val="1271832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22</a:t>
            </a:fld>
            <a:endParaRPr lang="en-US"/>
          </a:p>
        </p:txBody>
      </p:sp>
    </p:spTree>
    <p:extLst>
      <p:ext uri="{BB962C8B-B14F-4D97-AF65-F5344CB8AC3E}">
        <p14:creationId xmlns:p14="http://schemas.microsoft.com/office/powerpoint/2010/main" val="2034399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u="sng" dirty="0"/>
              <a:t>Key findings:</a:t>
            </a:r>
          </a:p>
          <a:p>
            <a:pPr marL="171450" indent="-171450">
              <a:buFont typeface="Arial" panose="020B0604020202020204" pitchFamily="34" charset="0"/>
              <a:buChar char="•"/>
            </a:pPr>
            <a:r>
              <a:rPr lang="en-GB" b="0" u="none" dirty="0"/>
              <a:t>All types of symptoms were recognised by the vast majority (over 95%), with potential red-flag symptoms seeing the highest rates of recognition, as almost all respondents recognise these symptoms (99%)</a:t>
            </a:r>
          </a:p>
          <a:p>
            <a:pPr marL="171450" indent="-171450">
              <a:buFont typeface="Arial" panose="020B0604020202020204" pitchFamily="34" charset="0"/>
              <a:buChar char="•"/>
            </a:pPr>
            <a:r>
              <a:rPr lang="en-GB" b="0" u="none" dirty="0"/>
              <a:t>The most common symptoms to recognise were unexpected moles or lumps as well as bleeding, recognised by over 90%</a:t>
            </a:r>
          </a:p>
          <a:p>
            <a:pPr marL="171450" indent="-171450">
              <a:buFont typeface="Arial" panose="020B0604020202020204" pitchFamily="34" charset="0"/>
              <a:buChar char="•"/>
            </a:pPr>
            <a:r>
              <a:rPr lang="en-GB" b="0" u="none" dirty="0"/>
              <a:t>A majority recognises all symptoms listed as potential signs of cancer</a:t>
            </a:r>
          </a:p>
          <a:p>
            <a:endParaRPr lang="en-GB" b="1" dirty="0"/>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23</a:t>
            </a:fld>
            <a:endParaRPr lang="en-US"/>
          </a:p>
        </p:txBody>
      </p:sp>
    </p:spTree>
    <p:extLst>
      <p:ext uri="{BB962C8B-B14F-4D97-AF65-F5344CB8AC3E}">
        <p14:creationId xmlns:p14="http://schemas.microsoft.com/office/powerpoint/2010/main" val="27422395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u="sng" dirty="0"/>
              <a:t>Key findings:</a:t>
            </a:r>
          </a:p>
          <a:p>
            <a:pPr marL="171450" indent="-171450">
              <a:buFont typeface="Arial" panose="020B0604020202020204" pitchFamily="34" charset="0"/>
              <a:buChar char="•"/>
            </a:pPr>
            <a:r>
              <a:rPr lang="en-GB" b="0" dirty="0"/>
              <a:t>Just under half (45%) reported experiencing any potential cancer symptom, followed by around one in three (34%) who reported experiencing any potential non-specific cancer symptom</a:t>
            </a:r>
          </a:p>
          <a:p>
            <a:pPr marL="171450" indent="-171450">
              <a:buFont typeface="Arial" panose="020B0604020202020204" pitchFamily="34" charset="0"/>
              <a:buChar char="•"/>
            </a:pPr>
            <a:r>
              <a:rPr lang="en-GB" b="0" dirty="0"/>
              <a:t>18% reported experiencing any potential red-flag symptom, while around 1 in 7 said the same of any potential oral cancer symptom (15%). 12% reported experiencing any potential lung-specific cancer symptom (12%)</a:t>
            </a:r>
            <a:r>
              <a:rPr lang="en-GB" b="1" dirty="0"/>
              <a:t> </a:t>
            </a:r>
          </a:p>
          <a:p>
            <a:pPr marL="171450" indent="-171450">
              <a:buFont typeface="Arial" panose="020B0604020202020204" pitchFamily="34" charset="0"/>
              <a:buChar char="•"/>
            </a:pPr>
            <a:r>
              <a:rPr lang="en-GB" b="0" dirty="0"/>
              <a:t>Those living with a disability were more likely to report experiencing all potential cancer symptom types</a:t>
            </a:r>
          </a:p>
          <a:p>
            <a:pPr marL="171450" indent="-171450">
              <a:buFont typeface="Arial" panose="020B0604020202020204" pitchFamily="34" charset="0"/>
              <a:buChar char="•"/>
            </a:pPr>
            <a:r>
              <a:rPr lang="en-GB" b="0" dirty="0"/>
              <a:t>Younger respondents and females were more likely to report experiencing red-flag symptoms</a:t>
            </a:r>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25</a:t>
            </a:fld>
            <a:endParaRPr lang="en-US"/>
          </a:p>
        </p:txBody>
      </p:sp>
    </p:spTree>
    <p:extLst>
      <p:ext uri="{BB962C8B-B14F-4D97-AF65-F5344CB8AC3E}">
        <p14:creationId xmlns:p14="http://schemas.microsoft.com/office/powerpoint/2010/main" val="2577424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sng" strike="noStrike" dirty="0">
                <a:solidFill>
                  <a:srgbClr val="000000"/>
                </a:solidFill>
                <a:effectLst/>
                <a:latin typeface="Aptos Narrow"/>
              </a:rPr>
              <a:t>Key findings:</a:t>
            </a:r>
          </a:p>
          <a:p>
            <a:pPr marL="285750" indent="-285750">
              <a:buFont typeface="Arial" panose="020B0604020202020204" pitchFamily="34" charset="0"/>
              <a:buChar char="•"/>
            </a:pPr>
            <a:r>
              <a:rPr lang="en-GB" sz="1800" b="0" i="0" u="none" strike="noStrike" dirty="0">
                <a:solidFill>
                  <a:srgbClr val="000000"/>
                </a:solidFill>
                <a:effectLst/>
                <a:latin typeface="Aptos Narrow"/>
              </a:rPr>
              <a:t>External &amp; lifestyle factors were the most commonly attributed cause of any potential cancer symptoms, with 4 in 10 citing this (40%)</a:t>
            </a:r>
          </a:p>
          <a:p>
            <a:pPr marL="285750" indent="-285750">
              <a:buFont typeface="Arial" panose="020B0604020202020204" pitchFamily="34" charset="0"/>
              <a:buChar char="•"/>
            </a:pPr>
            <a:r>
              <a:rPr lang="en-GB" sz="1800" b="0" i="0" u="none" strike="noStrike" dirty="0">
                <a:solidFill>
                  <a:srgbClr val="000000"/>
                </a:solidFill>
                <a:effectLst/>
                <a:latin typeface="Aptos Narrow"/>
              </a:rPr>
              <a:t>This was followed by around 3 in 10 who said an existing physical health (30%) or mental health (28%) problem</a:t>
            </a:r>
          </a:p>
          <a:p>
            <a:pPr marL="285750" indent="-285750">
              <a:buFont typeface="Arial" panose="020B0604020202020204" pitchFamily="34" charset="0"/>
              <a:buChar char="•"/>
            </a:pPr>
            <a:r>
              <a:rPr lang="en-GB" sz="1800" b="0" i="0" u="none" strike="noStrike" dirty="0">
                <a:solidFill>
                  <a:srgbClr val="000000"/>
                </a:solidFill>
                <a:effectLst/>
                <a:latin typeface="Aptos Narrow"/>
              </a:rPr>
              <a:t>Almost 1 in 4 cited a new physical health problem (23%)</a:t>
            </a:r>
          </a:p>
          <a:p>
            <a:pPr marL="285750" indent="-285750">
              <a:buFont typeface="Arial" panose="020B0604020202020204" pitchFamily="34" charset="0"/>
              <a:buChar char="•"/>
            </a:pPr>
            <a:r>
              <a:rPr lang="en-GB" sz="1800" b="0" i="0" u="none" strike="noStrike" dirty="0">
                <a:solidFill>
                  <a:srgbClr val="000000"/>
                </a:solidFill>
                <a:effectLst/>
                <a:latin typeface="Aptos Narrow"/>
              </a:rPr>
              <a:t>15% cite cancer or medication</a:t>
            </a:r>
          </a:p>
          <a:p>
            <a:pPr marL="285750" indent="-285750">
              <a:buFont typeface="Arial" panose="020B0604020202020204" pitchFamily="34" charset="0"/>
              <a:buChar char="•"/>
            </a:pPr>
            <a:r>
              <a:rPr lang="en-US" sz="1800" b="0" i="0" u="none" strike="noStrike" dirty="0">
                <a:solidFill>
                  <a:srgbClr val="000000"/>
                </a:solidFill>
                <a:effectLst/>
                <a:latin typeface="Aptos Narrow"/>
              </a:rPr>
              <a:t>A relatively high proportion did not know the cause, with around 1 in 5 (19%) who said this</a:t>
            </a:r>
          </a:p>
          <a:p>
            <a:pPr marL="285750" indent="-285750">
              <a:buFont typeface="Arial" panose="020B0604020202020204" pitchFamily="34" charset="0"/>
              <a:buChar char="•"/>
            </a:pPr>
            <a:endParaRPr lang="en-GB" sz="1800" b="0" i="0" u="none" strike="noStrike" dirty="0">
              <a:solidFill>
                <a:srgbClr val="000000"/>
              </a:solidFill>
              <a:effectLst/>
              <a:latin typeface="Aptos Narrow"/>
            </a:endParaRPr>
          </a:p>
        </p:txBody>
      </p:sp>
      <p:sp>
        <p:nvSpPr>
          <p:cNvPr id="4" name="Slide Number Placeholder 3"/>
          <p:cNvSpPr>
            <a:spLocks noGrp="1"/>
          </p:cNvSpPr>
          <p:nvPr>
            <p:ph type="sldNum" sz="quarter" idx="5"/>
          </p:nvPr>
        </p:nvSpPr>
        <p:spPr/>
        <p:txBody>
          <a:bodyPr/>
          <a:lstStyle/>
          <a:p>
            <a:fld id="{F5B38833-6303-A84B-BCE8-C8F834FB8639}" type="slidenum">
              <a:rPr lang="en-US" smtClean="0"/>
              <a:t>26</a:t>
            </a:fld>
            <a:endParaRPr lang="en-US"/>
          </a:p>
        </p:txBody>
      </p:sp>
    </p:spTree>
    <p:extLst>
      <p:ext uri="{BB962C8B-B14F-4D97-AF65-F5344CB8AC3E}">
        <p14:creationId xmlns:p14="http://schemas.microsoft.com/office/powerpoint/2010/main" val="36617168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sng" strike="noStrike">
                <a:solidFill>
                  <a:srgbClr val="000000"/>
                </a:solidFill>
                <a:effectLst/>
                <a:latin typeface="Aptos Narrow"/>
              </a:rPr>
              <a:t>Key findings:</a:t>
            </a:r>
          </a:p>
          <a:p>
            <a:pPr marL="285750" indent="-285750">
              <a:buFont typeface="Arial" panose="020B0604020202020204" pitchFamily="34" charset="0"/>
              <a:buChar char="•"/>
            </a:pPr>
            <a:r>
              <a:rPr lang="en-US" sz="1800" b="0" i="0" u="none" strike="noStrike">
                <a:solidFill>
                  <a:srgbClr val="000000"/>
                </a:solidFill>
                <a:effectLst/>
                <a:latin typeface="Aptos Narrow"/>
              </a:rPr>
              <a:t>Similar trend to those who report that they experienced any cancer symptom</a:t>
            </a:r>
          </a:p>
          <a:p>
            <a:pPr marL="285750" indent="-285750">
              <a:buFont typeface="Arial" panose="020B0604020202020204" pitchFamily="34" charset="0"/>
              <a:buChar char="•"/>
            </a:pPr>
            <a:r>
              <a:rPr lang="en-US" sz="1800" b="0" i="0" u="none" strike="noStrike">
                <a:solidFill>
                  <a:srgbClr val="000000"/>
                </a:solidFill>
                <a:effectLst/>
                <a:latin typeface="Aptos Narrow"/>
              </a:rPr>
              <a:t>Though not statistically significantly higher, mental health problems ranked as the second most attributed cause compared to any cancer symptoms (where it ranked third) </a:t>
            </a:r>
          </a:p>
          <a:p>
            <a:pPr marL="285750" indent="-285750">
              <a:buFont typeface="Arial" panose="020B0604020202020204" pitchFamily="34" charset="0"/>
              <a:buChar char="•"/>
            </a:pPr>
            <a:r>
              <a:rPr lang="en-US" sz="1800" b="0" i="0" u="none" strike="noStrike">
                <a:solidFill>
                  <a:srgbClr val="000000"/>
                </a:solidFill>
                <a:effectLst/>
                <a:latin typeface="Aptos Narrow"/>
              </a:rPr>
              <a:t>Also a lower proportion attribute any potential non-specific cancer symptom to cancer compared to any potential cancer symptoms (9% vs 15%)</a:t>
            </a:r>
          </a:p>
          <a:p>
            <a:pPr marL="285750" indent="-285750">
              <a:buFont typeface="Arial" panose="020B0604020202020204" pitchFamily="34" charset="0"/>
              <a:buChar char="•"/>
            </a:pPr>
            <a:r>
              <a:rPr lang="en-US" sz="1800" b="0" i="0" u="none" strike="noStrike">
                <a:solidFill>
                  <a:srgbClr val="000000"/>
                </a:solidFill>
                <a:effectLst/>
                <a:latin typeface="Aptos Narrow"/>
              </a:rPr>
              <a:t>A relatively high proportion also did not know the cause, with 1 in 5 (20%) who said this</a:t>
            </a:r>
          </a:p>
          <a:p>
            <a:pPr marL="285750" indent="-285750">
              <a:buFont typeface="Arial" panose="020B0604020202020204" pitchFamily="34" charset="0"/>
              <a:buChar char="•"/>
            </a:pPr>
            <a:endParaRPr lang="en-US" sz="1800" b="0" i="0" u="none" strike="noStrike">
              <a:solidFill>
                <a:srgbClr val="000000"/>
              </a:solidFill>
              <a:effectLst/>
              <a:latin typeface="Aptos Narrow"/>
            </a:endParaRPr>
          </a:p>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28</a:t>
            </a:fld>
            <a:endParaRPr lang="en-US"/>
          </a:p>
        </p:txBody>
      </p:sp>
    </p:spTree>
    <p:extLst>
      <p:ext uri="{BB962C8B-B14F-4D97-AF65-F5344CB8AC3E}">
        <p14:creationId xmlns:p14="http://schemas.microsoft.com/office/powerpoint/2010/main" val="28139680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t>
            </a:r>
            <a:r>
              <a:rPr lang="en-US" sz="1200" b="0" i="0" u="none" strike="noStrike" dirty="0">
                <a:solidFill>
                  <a:srgbClr val="000000"/>
                </a:solidFill>
                <a:effectLst/>
                <a:latin typeface="Aptos Narrow"/>
              </a:rPr>
              <a:t>Base too low for subgroup analysis in rural areas</a:t>
            </a:r>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29</a:t>
            </a:fld>
            <a:endParaRPr lang="en-US"/>
          </a:p>
        </p:txBody>
      </p:sp>
    </p:spTree>
    <p:extLst>
      <p:ext uri="{BB962C8B-B14F-4D97-AF65-F5344CB8AC3E}">
        <p14:creationId xmlns:p14="http://schemas.microsoft.com/office/powerpoint/2010/main" val="1959899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sng" strike="noStrike" dirty="0">
                <a:solidFill>
                  <a:srgbClr val="000000"/>
                </a:solidFill>
                <a:effectLst/>
                <a:latin typeface="Aptos Narrow"/>
              </a:rPr>
              <a:t>Key findings:</a:t>
            </a:r>
          </a:p>
          <a:p>
            <a:pPr marL="285750" indent="-285750">
              <a:buFont typeface="Arial" panose="020B0604020202020204" pitchFamily="34" charset="0"/>
              <a:buChar char="•"/>
            </a:pPr>
            <a:r>
              <a:rPr lang="en-US" sz="1800" b="0" i="0" u="none" strike="noStrike" dirty="0">
                <a:solidFill>
                  <a:srgbClr val="000000"/>
                </a:solidFill>
                <a:effectLst/>
                <a:latin typeface="Aptos Narrow"/>
              </a:rPr>
              <a:t>A third of respondents did not know the cause of their potential red-flag cancer symptom (33%)</a:t>
            </a:r>
          </a:p>
          <a:p>
            <a:pPr marL="285750" indent="-285750">
              <a:buFont typeface="Arial" panose="020B0604020202020204" pitchFamily="34" charset="0"/>
              <a:buChar char="•"/>
            </a:pPr>
            <a:r>
              <a:rPr lang="en-US" sz="1800" b="0" i="0" u="none" strike="noStrike" dirty="0">
                <a:solidFill>
                  <a:srgbClr val="000000"/>
                </a:solidFill>
                <a:effectLst/>
                <a:latin typeface="Aptos Narrow"/>
              </a:rPr>
              <a:t>Of those who did select a cause, cancer and lifestyle factors were the most commonly selected, with around 1 in 5 who selected these (22% and 21%, respectively)</a:t>
            </a:r>
          </a:p>
          <a:p>
            <a:pPr marL="285750" indent="-285750">
              <a:buFont typeface="Arial" panose="020B0604020202020204" pitchFamily="34" charset="0"/>
              <a:buChar char="•"/>
            </a:pPr>
            <a:r>
              <a:rPr lang="en-US" sz="1800" b="0" i="0" u="none" strike="noStrike" dirty="0">
                <a:solidFill>
                  <a:srgbClr val="000000"/>
                </a:solidFill>
                <a:effectLst/>
                <a:latin typeface="Aptos Narrow"/>
              </a:rPr>
              <a:t>This was closely followed by either an existing (19%) or new physical health problem (18%), or mental health problem (18%)</a:t>
            </a:r>
          </a:p>
          <a:p>
            <a:pPr marL="0" indent="0">
              <a:buFont typeface="Arial" panose="020B0604020202020204" pitchFamily="34" charset="0"/>
              <a:buNone/>
            </a:pPr>
            <a:endParaRPr lang="en-US" sz="1800" b="0" i="0" u="none" strike="noStrike" dirty="0">
              <a:solidFill>
                <a:srgbClr val="000000"/>
              </a:solidFill>
              <a:effectLst/>
              <a:latin typeface="Aptos Narrow"/>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0" i="0" u="none" strike="noStrike" dirty="0">
                <a:solidFill>
                  <a:srgbClr val="000000"/>
                </a:solidFill>
                <a:effectLst/>
                <a:latin typeface="Aptos Narrow"/>
              </a:rPr>
              <a:t>*Base too low for subgroup analysis</a:t>
            </a:r>
          </a:p>
          <a:p>
            <a:pPr marL="0" indent="0">
              <a:buFont typeface="Arial" panose="020B0604020202020204" pitchFamily="34" charset="0"/>
              <a:buNone/>
            </a:pPr>
            <a:endParaRPr lang="en-US" sz="1800" b="0" i="0" u="none" strike="noStrike" dirty="0">
              <a:solidFill>
                <a:srgbClr val="000000"/>
              </a:solidFill>
              <a:effectLst/>
              <a:latin typeface="Aptos Narrow"/>
            </a:endParaRPr>
          </a:p>
          <a:p>
            <a:endParaRPr lang="en-US" sz="1800" b="1" i="0" u="none" strike="noStrike" dirty="0">
              <a:solidFill>
                <a:srgbClr val="000000"/>
              </a:solidFill>
              <a:effectLst/>
              <a:latin typeface="Aptos Narrow"/>
            </a:endParaRPr>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30</a:t>
            </a:fld>
            <a:endParaRPr lang="en-US"/>
          </a:p>
        </p:txBody>
      </p:sp>
    </p:spTree>
    <p:extLst>
      <p:ext uri="{BB962C8B-B14F-4D97-AF65-F5344CB8AC3E}">
        <p14:creationId xmlns:p14="http://schemas.microsoft.com/office/powerpoint/2010/main" val="26983299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sng" strike="noStrike">
                <a:solidFill>
                  <a:srgbClr val="000000"/>
                </a:solidFill>
                <a:effectLst/>
                <a:latin typeface="Aptos Narrow"/>
              </a:rPr>
              <a:t>Key findings:</a:t>
            </a:r>
          </a:p>
          <a:p>
            <a:pPr marL="285750" indent="-285750">
              <a:buFont typeface="Arial" panose="020B0604020202020204" pitchFamily="34" charset="0"/>
              <a:buChar char="•"/>
            </a:pPr>
            <a:r>
              <a:rPr lang="en-US" sz="1800" b="0" i="0" u="none" strike="noStrike">
                <a:solidFill>
                  <a:srgbClr val="000000"/>
                </a:solidFill>
                <a:effectLst/>
                <a:latin typeface="Aptos Narrow"/>
              </a:rPr>
              <a:t>The most commonly cited cause for potential lung-specific cancer symptoms was existing health problems, with a third citing this (33%)</a:t>
            </a:r>
          </a:p>
          <a:p>
            <a:pPr marL="285750" indent="-285750">
              <a:buFont typeface="Arial" panose="020B0604020202020204" pitchFamily="34" charset="0"/>
              <a:buChar char="•"/>
            </a:pPr>
            <a:r>
              <a:rPr lang="en-US" sz="1800" b="0" i="0" u="none" strike="noStrike">
                <a:solidFill>
                  <a:srgbClr val="000000"/>
                </a:solidFill>
                <a:effectLst/>
                <a:latin typeface="Aptos Narrow"/>
              </a:rPr>
              <a:t>The next most commonly cited causes were external/lifestyle factors (28%) and a new health problem (23%)</a:t>
            </a:r>
          </a:p>
          <a:p>
            <a:pPr marL="285750" indent="-285750">
              <a:buFont typeface="Arial" panose="020B0604020202020204" pitchFamily="34" charset="0"/>
              <a:buChar char="•"/>
            </a:pPr>
            <a:r>
              <a:rPr lang="en-US" sz="1800" b="0" i="0" u="none" strike="noStrike">
                <a:solidFill>
                  <a:srgbClr val="000000"/>
                </a:solidFill>
                <a:effectLst/>
                <a:latin typeface="Aptos Narrow"/>
              </a:rPr>
              <a:t>13% cited medication, and around 1 in 10 cited mental health problems (9%)</a:t>
            </a:r>
          </a:p>
          <a:p>
            <a:pPr marL="285750" indent="-285750">
              <a:buFont typeface="Arial" panose="020B0604020202020204" pitchFamily="34" charset="0"/>
              <a:buChar char="•"/>
            </a:pPr>
            <a:r>
              <a:rPr lang="en-US" sz="1800" b="0" i="0" u="none" strike="noStrike">
                <a:solidFill>
                  <a:srgbClr val="000000"/>
                </a:solidFill>
                <a:effectLst/>
                <a:latin typeface="Aptos Narrow"/>
              </a:rPr>
              <a:t>Only 7% cited cancer</a:t>
            </a:r>
          </a:p>
          <a:p>
            <a:pPr marL="285750" indent="-285750">
              <a:buFont typeface="Arial" panose="020B0604020202020204" pitchFamily="34" charset="0"/>
              <a:buChar char="•"/>
            </a:pPr>
            <a:r>
              <a:rPr lang="en-US" sz="1800" b="0" i="0" u="none" strike="noStrike">
                <a:solidFill>
                  <a:srgbClr val="000000"/>
                </a:solidFill>
                <a:effectLst/>
                <a:latin typeface="Aptos Narrow"/>
              </a:rPr>
              <a:t>However, a relatively high proportion reported not knowing, with just under 3 in 10 who said this (28%)</a:t>
            </a:r>
          </a:p>
          <a:p>
            <a:pPr marL="0" indent="0">
              <a:buFont typeface="Arial" panose="020B0604020202020204" pitchFamily="34" charset="0"/>
              <a:buNone/>
            </a:pPr>
            <a:endParaRPr lang="en-US" sz="1800" b="0" i="0" u="none" strike="noStrike">
              <a:solidFill>
                <a:srgbClr val="000000"/>
              </a:solidFill>
              <a:effectLst/>
              <a:latin typeface="Aptos Narrow"/>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0" i="0" u="none" strike="noStrike">
                <a:solidFill>
                  <a:srgbClr val="000000"/>
                </a:solidFill>
                <a:effectLst/>
                <a:latin typeface="Aptos Narrow"/>
              </a:rPr>
              <a:t>*Base too low for subgroup analysis</a:t>
            </a:r>
          </a:p>
          <a:p>
            <a:pPr marL="0" indent="0">
              <a:buFont typeface="Arial" panose="020B0604020202020204" pitchFamily="34" charset="0"/>
              <a:buNone/>
            </a:pPr>
            <a:endParaRPr lang="en-US" sz="1800" b="0" i="0" u="none" strike="noStrike">
              <a:solidFill>
                <a:srgbClr val="000000"/>
              </a:solidFill>
              <a:effectLst/>
              <a:latin typeface="Aptos Narrow"/>
            </a:endParaRPr>
          </a:p>
          <a:p>
            <a:endParaRPr lang="en-US" sz="1800" b="1" i="0" u="none" strike="noStrike">
              <a:solidFill>
                <a:srgbClr val="000000"/>
              </a:solidFill>
              <a:effectLst/>
              <a:latin typeface="Aptos Narrow"/>
            </a:endParaRPr>
          </a:p>
        </p:txBody>
      </p:sp>
      <p:sp>
        <p:nvSpPr>
          <p:cNvPr id="4" name="Slide Number Placeholder 3"/>
          <p:cNvSpPr>
            <a:spLocks noGrp="1"/>
          </p:cNvSpPr>
          <p:nvPr>
            <p:ph type="sldNum" sz="quarter" idx="5"/>
          </p:nvPr>
        </p:nvSpPr>
        <p:spPr/>
        <p:txBody>
          <a:bodyPr/>
          <a:lstStyle/>
          <a:p>
            <a:fld id="{F5B38833-6303-A84B-BCE8-C8F834FB8639}" type="slidenum">
              <a:rPr lang="en-US" smtClean="0"/>
              <a:t>31</a:t>
            </a:fld>
            <a:endParaRPr lang="en-US"/>
          </a:p>
        </p:txBody>
      </p:sp>
    </p:spTree>
    <p:extLst>
      <p:ext uri="{BB962C8B-B14F-4D97-AF65-F5344CB8AC3E}">
        <p14:creationId xmlns:p14="http://schemas.microsoft.com/office/powerpoint/2010/main" val="308979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8ABCC-C029-48BF-94EB-20BD7CAA782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4622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sng" strike="noStrike" dirty="0">
                <a:solidFill>
                  <a:srgbClr val="000000"/>
                </a:solidFill>
                <a:effectLst/>
                <a:latin typeface="Aptos Narrow"/>
              </a:rPr>
              <a:t>Key findings:</a:t>
            </a:r>
            <a:endParaRPr lang="en-US" sz="1800" b="0" i="0" u="none" strike="noStrike" dirty="0">
              <a:solidFill>
                <a:srgbClr val="000000"/>
              </a:solidFill>
              <a:effectLst/>
              <a:latin typeface="Aptos Narrow"/>
            </a:endParaRPr>
          </a:p>
          <a:p>
            <a:pPr marL="285750" indent="-285750">
              <a:buFont typeface="Arial" panose="020B0604020202020204" pitchFamily="34" charset="0"/>
              <a:buChar char="•"/>
            </a:pPr>
            <a:r>
              <a:rPr lang="en-US" sz="1800" b="0" i="0" u="none" strike="noStrike" dirty="0">
                <a:solidFill>
                  <a:srgbClr val="000000"/>
                </a:solidFill>
                <a:effectLst/>
                <a:latin typeface="Aptos Narrow"/>
              </a:rPr>
              <a:t>The most commonly attributed causes of potential oral cancer symptoms were lifestyle factors, with 3 in 10 citing this (30%)</a:t>
            </a:r>
          </a:p>
          <a:p>
            <a:pPr marL="285750" indent="-285750">
              <a:buFont typeface="Arial" panose="020B0604020202020204" pitchFamily="34" charset="0"/>
              <a:buChar char="•"/>
            </a:pPr>
            <a:r>
              <a:rPr lang="en-US" sz="1800" b="0" i="0" u="none" strike="noStrike" dirty="0">
                <a:solidFill>
                  <a:srgbClr val="000000"/>
                </a:solidFill>
                <a:effectLst/>
                <a:latin typeface="Aptos Narrow"/>
              </a:rPr>
              <a:t>This was followed by mental health problems or existing physical health problems, with around 1 in 4 who cited these (both 24%)</a:t>
            </a:r>
          </a:p>
          <a:p>
            <a:pPr marL="285750" indent="-285750">
              <a:buFont typeface="Arial" panose="020B0604020202020204" pitchFamily="34" charset="0"/>
              <a:buChar char="•"/>
            </a:pPr>
            <a:r>
              <a:rPr lang="en-US" sz="1800" b="0" i="0" u="none" strike="noStrike" dirty="0">
                <a:solidFill>
                  <a:srgbClr val="000000"/>
                </a:solidFill>
                <a:effectLst/>
                <a:latin typeface="Aptos Narrow"/>
              </a:rPr>
              <a:t>Similar to non-specific potential cancer symptoms, mental health problems ranked as the 2</a:t>
            </a:r>
            <a:r>
              <a:rPr lang="en-US" sz="1800" b="0" i="0" u="none" strike="noStrike" baseline="30000" dirty="0">
                <a:solidFill>
                  <a:srgbClr val="000000"/>
                </a:solidFill>
                <a:effectLst/>
                <a:latin typeface="Aptos Narrow"/>
              </a:rPr>
              <a:t>nd</a:t>
            </a:r>
            <a:r>
              <a:rPr lang="en-US" sz="1800" b="0" i="0" u="none" strike="noStrike" dirty="0">
                <a:solidFill>
                  <a:srgbClr val="000000"/>
                </a:solidFill>
                <a:effectLst/>
                <a:latin typeface="Aptos Narrow"/>
              </a:rPr>
              <a:t> most commonly attributed cause of oral cancer symptoms</a:t>
            </a:r>
          </a:p>
          <a:p>
            <a:pPr marL="285750" indent="-285750">
              <a:buFont typeface="Arial" panose="020B0604020202020204" pitchFamily="34" charset="0"/>
              <a:buChar char="•"/>
            </a:pPr>
            <a:r>
              <a:rPr lang="en-US" sz="1800" b="0" i="0" u="none" strike="noStrike" dirty="0">
                <a:solidFill>
                  <a:srgbClr val="000000"/>
                </a:solidFill>
                <a:effectLst/>
                <a:latin typeface="Aptos Narrow"/>
              </a:rPr>
              <a:t>19% attributed their symptoms to a new physical health problem, while 13% attributed them to medication</a:t>
            </a:r>
          </a:p>
          <a:p>
            <a:pPr marL="285750" indent="-285750">
              <a:buFont typeface="Arial" panose="020B0604020202020204" pitchFamily="34" charset="0"/>
              <a:buChar char="•"/>
            </a:pPr>
            <a:r>
              <a:rPr lang="en-US" sz="1800" b="0" i="0" u="none" strike="noStrike" dirty="0">
                <a:solidFill>
                  <a:srgbClr val="000000"/>
                </a:solidFill>
                <a:effectLst/>
                <a:latin typeface="Aptos Narrow"/>
              </a:rPr>
              <a:t>Only 9% attributed them to cancer</a:t>
            </a:r>
          </a:p>
          <a:p>
            <a:pPr marL="285750" indent="-285750">
              <a:buFont typeface="Arial" panose="020B0604020202020204" pitchFamily="34" charset="0"/>
              <a:buChar char="•"/>
            </a:pPr>
            <a:r>
              <a:rPr lang="en-US" sz="1800" b="0" i="0" u="none" strike="noStrike" dirty="0">
                <a:solidFill>
                  <a:srgbClr val="000000"/>
                </a:solidFill>
                <a:effectLst/>
                <a:latin typeface="Aptos Narrow"/>
              </a:rPr>
              <a:t>A relatively high proportion were unsure of what caused their potential oral cancer symptoms (23%)</a:t>
            </a:r>
          </a:p>
          <a:p>
            <a:pPr marL="0" indent="0">
              <a:buFont typeface="Arial" panose="020B0604020202020204" pitchFamily="34" charset="0"/>
              <a:buNone/>
            </a:pPr>
            <a:endParaRPr lang="en-US" sz="1800" b="0" i="0" u="none" strike="noStrike" dirty="0">
              <a:solidFill>
                <a:srgbClr val="000000"/>
              </a:solidFill>
              <a:effectLst/>
              <a:latin typeface="Aptos Narrow"/>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0" i="0" u="none" strike="noStrike" dirty="0">
                <a:solidFill>
                  <a:srgbClr val="000000"/>
                </a:solidFill>
                <a:effectLst/>
                <a:latin typeface="Aptos Narrow"/>
              </a:rPr>
              <a:t>*Base too low for subgroup analysis</a:t>
            </a:r>
          </a:p>
          <a:p>
            <a:pPr marL="0" indent="0">
              <a:buFont typeface="Arial" panose="020B0604020202020204" pitchFamily="34" charset="0"/>
              <a:buNone/>
            </a:pPr>
            <a:endParaRPr lang="en-US" sz="1800" b="0" i="0" u="none" strike="noStrike" dirty="0">
              <a:solidFill>
                <a:srgbClr val="000000"/>
              </a:solidFill>
              <a:effectLst/>
              <a:latin typeface="Aptos Narrow"/>
            </a:endParaRPr>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32</a:t>
            </a:fld>
            <a:endParaRPr lang="en-US"/>
          </a:p>
        </p:txBody>
      </p:sp>
    </p:spTree>
    <p:extLst>
      <p:ext uri="{BB962C8B-B14F-4D97-AF65-F5344CB8AC3E}">
        <p14:creationId xmlns:p14="http://schemas.microsoft.com/office/powerpoint/2010/main" val="7792267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57B43-BDFD-B15C-4430-B13A99B164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FD92A5-19E8-913D-B0FE-75A1CADC40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8D2347-BC1D-65F9-C923-020D0BB51FC0}"/>
              </a:ext>
            </a:extLst>
          </p:cNvPr>
          <p:cNvSpPr>
            <a:spLocks noGrp="1"/>
          </p:cNvSpPr>
          <p:nvPr>
            <p:ph type="body" idx="1"/>
          </p:nvPr>
        </p:nvSpPr>
        <p:spPr/>
        <p:txBody>
          <a:bodyPr/>
          <a:lstStyle/>
          <a:p>
            <a:r>
              <a:rPr lang="en-US" b="0" u="sng" dirty="0"/>
              <a:t>Key findings:</a:t>
            </a:r>
          </a:p>
          <a:p>
            <a:pPr marL="171450" indent="-171450">
              <a:buFont typeface="Arial" panose="020B0604020202020204" pitchFamily="34" charset="0"/>
              <a:buChar char="•"/>
            </a:pPr>
            <a:r>
              <a:rPr lang="en-US" b="0" u="none" dirty="0"/>
              <a:t>The symptoms with the highest concern regarding its seriousness was potential red-flag cancer symptoms, with more than a third citing this (35%)</a:t>
            </a:r>
          </a:p>
          <a:p>
            <a:pPr marL="171450" indent="-171450">
              <a:buFont typeface="Arial" panose="020B0604020202020204" pitchFamily="34" charset="0"/>
              <a:buChar char="•"/>
            </a:pPr>
            <a:r>
              <a:rPr lang="en-US" b="0" u="none" dirty="0"/>
              <a:t>A similar, though slightly lower, proportion cited concern over any potential cancer symptom (32%) and oral cancer symptoms (33%)</a:t>
            </a:r>
          </a:p>
          <a:p>
            <a:pPr marL="171450" indent="-171450">
              <a:buFont typeface="Arial" panose="020B0604020202020204" pitchFamily="34" charset="0"/>
              <a:buChar char="•"/>
            </a:pPr>
            <a:r>
              <a:rPr lang="en-US" b="0" u="none" dirty="0"/>
              <a:t>Just over a quarter said they were concerned about the seriousness of potential non-specific cancer symptoms (27%), and concern was the lowest among potential lung-specific symptoms (19%)</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u="none" dirty="0"/>
              <a:t>The highest reported concern level among all symptom types was those saying they were ‘a little bit’ concerned</a:t>
            </a:r>
            <a:endParaRPr lang="en-US" dirty="0"/>
          </a:p>
          <a:p>
            <a:pPr marL="171450" indent="-171450">
              <a:buFont typeface="Arial" panose="020B0604020202020204" pitchFamily="34" charset="0"/>
              <a:buChar char="•"/>
            </a:pPr>
            <a:endParaRPr lang="en-US" dirty="0"/>
          </a:p>
          <a:p>
            <a:endParaRPr lang="en-GB" dirty="0"/>
          </a:p>
        </p:txBody>
      </p:sp>
      <p:sp>
        <p:nvSpPr>
          <p:cNvPr id="4" name="Slide Number Placeholder 3">
            <a:extLst>
              <a:ext uri="{FF2B5EF4-FFF2-40B4-BE49-F238E27FC236}">
                <a16:creationId xmlns:a16="http://schemas.microsoft.com/office/drawing/2014/main" id="{E14EC256-4700-CE9C-7921-EA4F99F94206}"/>
              </a:ext>
            </a:extLst>
          </p:cNvPr>
          <p:cNvSpPr>
            <a:spLocks noGrp="1"/>
          </p:cNvSpPr>
          <p:nvPr>
            <p:ph type="sldNum" sz="quarter" idx="5"/>
          </p:nvPr>
        </p:nvSpPr>
        <p:spPr/>
        <p:txBody>
          <a:bodyPr/>
          <a:lstStyle/>
          <a:p>
            <a:fld id="{F5B38833-6303-A84B-BCE8-C8F834FB8639}" type="slidenum">
              <a:rPr lang="en-US" smtClean="0"/>
              <a:t>33</a:t>
            </a:fld>
            <a:endParaRPr lang="en-US"/>
          </a:p>
        </p:txBody>
      </p:sp>
    </p:spTree>
    <p:extLst>
      <p:ext uri="{BB962C8B-B14F-4D97-AF65-F5344CB8AC3E}">
        <p14:creationId xmlns:p14="http://schemas.microsoft.com/office/powerpoint/2010/main" val="19842259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There were very few differences concern over the seriousness of a symptom among subgroups</a:t>
            </a:r>
          </a:p>
          <a:p>
            <a:pPr marL="171450" indent="-171450">
              <a:buFont typeface="Arial" panose="020B0604020202020204" pitchFamily="34" charset="0"/>
              <a:buChar char="•"/>
            </a:pPr>
            <a:r>
              <a:rPr lang="en-GB" u="none" dirty="0"/>
              <a:t>Concern was highest among </a:t>
            </a:r>
            <a:r>
              <a:rPr lang="en-GB" sz="1200" spc="10" dirty="0">
                <a:latin typeface="+mn-lt"/>
                <a:ea typeface="+mn-ea"/>
                <a:cs typeface="+mn-cs"/>
              </a:rPr>
              <a:t>those with a disability, living in urban areas and in Belfast HSC Trust</a:t>
            </a:r>
            <a:endParaRPr lang="en-GB" u="none" dirty="0"/>
          </a:p>
        </p:txBody>
      </p:sp>
      <p:sp>
        <p:nvSpPr>
          <p:cNvPr id="4" name="Slide Number Placeholder 3"/>
          <p:cNvSpPr>
            <a:spLocks noGrp="1"/>
          </p:cNvSpPr>
          <p:nvPr>
            <p:ph type="sldNum" sz="quarter" idx="5"/>
          </p:nvPr>
        </p:nvSpPr>
        <p:spPr/>
        <p:txBody>
          <a:bodyPr/>
          <a:lstStyle/>
          <a:p>
            <a:fld id="{F5B38833-6303-A84B-BCE8-C8F834FB8639}" type="slidenum">
              <a:rPr lang="en-US" smtClean="0"/>
              <a:t>34</a:t>
            </a:fld>
            <a:endParaRPr lang="en-US"/>
          </a:p>
        </p:txBody>
      </p:sp>
    </p:spTree>
    <p:extLst>
      <p:ext uri="{BB962C8B-B14F-4D97-AF65-F5344CB8AC3E}">
        <p14:creationId xmlns:p14="http://schemas.microsoft.com/office/powerpoint/2010/main" val="31353014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Key findings:</a:t>
            </a:r>
          </a:p>
          <a:p>
            <a:pPr marL="171450" indent="-171450">
              <a:buFont typeface="Arial" panose="020B0604020202020204" pitchFamily="34" charset="0"/>
              <a:buChar char="•"/>
            </a:pPr>
            <a:r>
              <a:rPr lang="en-GB" b="0" u="none" dirty="0"/>
              <a:t>Of those who experienced a symptom, around half reported that they successfully contacted their GP; this was highest among those with any potential cancer symptom (57%) or a red-flag symptom (55%)</a:t>
            </a:r>
          </a:p>
          <a:p>
            <a:pPr marL="171450" indent="-171450">
              <a:buFont typeface="Arial" panose="020B0604020202020204" pitchFamily="34" charset="0"/>
              <a:buChar char="•"/>
            </a:pPr>
            <a:r>
              <a:rPr lang="en-GB" b="0" u="none" dirty="0"/>
              <a:t>However, a quarter who experienced any or a red-flag potential cancer symptom did not contact a healthcare professional (both 25%), which saw the lowest proportion who said this. A similar proportion reported this for oral cancer symptoms (27%), and was highest among lung-specific (36%) and non-specific (32%) symptoms. </a:t>
            </a:r>
          </a:p>
          <a:p>
            <a:pPr marL="171450" indent="-171450">
              <a:buFont typeface="Arial" panose="020B0604020202020204" pitchFamily="34" charset="0"/>
              <a:buChar char="•"/>
            </a:pPr>
            <a:r>
              <a:rPr lang="en-GB" b="0" u="none" dirty="0"/>
              <a:t>Around half tried to contact the GP (regardless of whether they were successful or not) who experienced any lung-specific cancer symptoms, and this rose to around 6 in 10 for any non-specific, red-flag or oral cancer symptoms. However, this was highest among any potential cancer symptom (64%)</a:t>
            </a:r>
          </a:p>
          <a:p>
            <a:pPr marL="171450" indent="-171450">
              <a:buFont typeface="Arial" panose="020B0604020202020204" pitchFamily="34" charset="0"/>
              <a:buChar char="•"/>
            </a:pPr>
            <a:r>
              <a:rPr lang="en-GB" b="0" u="none" dirty="0"/>
              <a:t>Around 1 in 10 say they tried to contact the GP were unsuccessful, but this dropped to 5% of those who reportedly experienced any red-flag cancer symptoms</a:t>
            </a:r>
          </a:p>
          <a:p>
            <a:pPr marL="171450" indent="-171450">
              <a:buFont typeface="Arial" panose="020B0604020202020204" pitchFamily="34" charset="0"/>
              <a:buChar char="•"/>
            </a:pPr>
            <a:r>
              <a:rPr lang="en-GB" b="0" u="none" dirty="0"/>
              <a:t>Outside going to the GP, the most common action taken was speaking to a community pharmacist, with around 5% who said they did this. However, going to A&amp;E was more common for those experiencing lung-specific (10%) and oral cancer symptoms (7%)</a:t>
            </a:r>
          </a:p>
          <a:p>
            <a:pPr marL="0" indent="0">
              <a:buFont typeface="Arial" panose="020B0604020202020204" pitchFamily="34" charset="0"/>
              <a:buNone/>
            </a:pPr>
            <a:endParaRPr lang="en-GB" b="1" u="sng" dirty="0"/>
          </a:p>
          <a:p>
            <a:pPr marL="0" indent="0">
              <a:buFont typeface="Arial" panose="020B0604020202020204" pitchFamily="34" charset="0"/>
              <a:buNone/>
            </a:pPr>
            <a:endParaRPr lang="en-GB" b="0" u="none" dirty="0"/>
          </a:p>
        </p:txBody>
      </p:sp>
      <p:sp>
        <p:nvSpPr>
          <p:cNvPr id="4" name="Slide Number Placeholder 3"/>
          <p:cNvSpPr>
            <a:spLocks noGrp="1"/>
          </p:cNvSpPr>
          <p:nvPr>
            <p:ph type="sldNum" sz="quarter" idx="5"/>
          </p:nvPr>
        </p:nvSpPr>
        <p:spPr/>
        <p:txBody>
          <a:bodyPr/>
          <a:lstStyle/>
          <a:p>
            <a:fld id="{F5B38833-6303-A84B-BCE8-C8F834FB8639}" type="slidenum">
              <a:rPr lang="en-US" smtClean="0"/>
              <a:t>36</a:t>
            </a:fld>
            <a:endParaRPr lang="en-US"/>
          </a:p>
        </p:txBody>
      </p:sp>
    </p:spTree>
    <p:extLst>
      <p:ext uri="{BB962C8B-B14F-4D97-AF65-F5344CB8AC3E}">
        <p14:creationId xmlns:p14="http://schemas.microsoft.com/office/powerpoint/2010/main" val="10438552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u="sng" dirty="0"/>
              <a:t>Key findings:</a:t>
            </a:r>
          </a:p>
          <a:p>
            <a:pPr marL="171450" indent="-171450">
              <a:buFont typeface="Arial" panose="020B0604020202020204" pitchFamily="34" charset="0"/>
              <a:buChar char="•"/>
            </a:pPr>
            <a:r>
              <a:rPr lang="en-GB" b="0" u="none" dirty="0"/>
              <a:t>6 in 10 (61%) of those who experienced any potential cancer symptom reported contacting their GP within 6 months, while around a third (32%) said they did not; alongside oral cancer symptoms, this was the symptom type that saw the highest proportion who contacted their GP within 6 months (60%)</a:t>
            </a:r>
          </a:p>
          <a:p>
            <a:pPr marL="171450" indent="-171450">
              <a:buFont typeface="Arial" panose="020B0604020202020204" pitchFamily="34" charset="0"/>
              <a:buChar char="•"/>
            </a:pPr>
            <a:r>
              <a:rPr lang="en-GB" b="0" u="none" dirty="0"/>
              <a:t>The symptom type with the highest proportion who did not contact their GP was any potential non-specific cancer symptoms and lung cancer symptoms (43%),</a:t>
            </a:r>
          </a:p>
        </p:txBody>
      </p:sp>
      <p:sp>
        <p:nvSpPr>
          <p:cNvPr id="4" name="Slide Number Placeholder 3"/>
          <p:cNvSpPr>
            <a:spLocks noGrp="1"/>
          </p:cNvSpPr>
          <p:nvPr>
            <p:ph type="sldNum" sz="quarter" idx="5"/>
          </p:nvPr>
        </p:nvSpPr>
        <p:spPr/>
        <p:txBody>
          <a:bodyPr/>
          <a:lstStyle/>
          <a:p>
            <a:fld id="{F5B38833-6303-A84B-BCE8-C8F834FB8639}" type="slidenum">
              <a:rPr lang="en-US" smtClean="0"/>
              <a:t>37</a:t>
            </a:fld>
            <a:endParaRPr lang="en-US"/>
          </a:p>
        </p:txBody>
      </p:sp>
    </p:spTree>
    <p:extLst>
      <p:ext uri="{BB962C8B-B14F-4D97-AF65-F5344CB8AC3E}">
        <p14:creationId xmlns:p14="http://schemas.microsoft.com/office/powerpoint/2010/main" val="6295683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Key findings:</a:t>
            </a:r>
          </a:p>
          <a:p>
            <a:pPr marL="171450" indent="-171450">
              <a:buFont typeface="Arial" panose="020B0604020202020204" pitchFamily="34" charset="0"/>
              <a:buChar char="•"/>
            </a:pPr>
            <a:r>
              <a:rPr lang="en-GB" dirty="0"/>
              <a:t>Older respondents, as well as those who are older and also in lower social grades, more commonly reported that they contacted their GP within 6 months</a:t>
            </a:r>
          </a:p>
          <a:p>
            <a:pPr marL="171450" indent="-171450">
              <a:buFont typeface="Arial" panose="020B0604020202020204" pitchFamily="34" charset="0"/>
              <a:buChar char="•"/>
            </a:pPr>
            <a:r>
              <a:rPr lang="en-GB" dirty="0"/>
              <a:t>Likelihood was also highest among those living in urban area, and in the Western HSC Trust area specifically</a:t>
            </a:r>
          </a:p>
        </p:txBody>
      </p:sp>
      <p:sp>
        <p:nvSpPr>
          <p:cNvPr id="4" name="Slide Number Placeholder 3"/>
          <p:cNvSpPr>
            <a:spLocks noGrp="1"/>
          </p:cNvSpPr>
          <p:nvPr>
            <p:ph type="sldNum" sz="quarter" idx="5"/>
          </p:nvPr>
        </p:nvSpPr>
        <p:spPr/>
        <p:txBody>
          <a:bodyPr/>
          <a:lstStyle/>
          <a:p>
            <a:fld id="{F5B38833-6303-A84B-BCE8-C8F834FB8639}" type="slidenum">
              <a:rPr lang="en-US" smtClean="0"/>
              <a:t>38</a:t>
            </a:fld>
            <a:endParaRPr lang="en-US"/>
          </a:p>
        </p:txBody>
      </p:sp>
    </p:spTree>
    <p:extLst>
      <p:ext uri="{BB962C8B-B14F-4D97-AF65-F5344CB8AC3E}">
        <p14:creationId xmlns:p14="http://schemas.microsoft.com/office/powerpoint/2010/main" val="20437286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u="none" dirty="0"/>
              <a:t>A strong majority of around 8 in 10 said they spoke to a healthcare professional (HCP) about their symptom within 2 weeks of contacting their GP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u="none" dirty="0"/>
              <a:t>Around 9 in 10 said they spoke to a HCP within a month of contacting their GP across all symptom types except oral cancer, which dropped to 83%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u="none" dirty="0"/>
              <a:t>Of those who spoke to a HCP within 2 weeks, around a third said this took place on the same day, with the exception of lung specific cancers which increased to 46%.</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u="none" dirty="0"/>
              <a:t>Generally,1 in 10 said this took place the next day (with the exception of lung-specific symptoms which dropped to 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u="none" dirty="0"/>
              <a:t>Around 1 in 10 said this took more than a month to speak to a HCP after contacting their GP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u="sng" dirty="0"/>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39</a:t>
            </a:fld>
            <a:endParaRPr lang="en-US"/>
          </a:p>
        </p:txBody>
      </p:sp>
    </p:spTree>
    <p:extLst>
      <p:ext uri="{BB962C8B-B14F-4D97-AF65-F5344CB8AC3E}">
        <p14:creationId xmlns:p14="http://schemas.microsoft.com/office/powerpoint/2010/main" val="6375757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u="sng" dirty="0"/>
              <a:t>Key findings:</a:t>
            </a:r>
          </a:p>
          <a:p>
            <a:pPr marL="171450" indent="-171450">
              <a:buFont typeface="Arial" panose="020B0604020202020204" pitchFamily="34" charset="0"/>
              <a:buChar char="•"/>
            </a:pPr>
            <a:r>
              <a:rPr lang="en-US" b="0" u="none" dirty="0"/>
              <a:t>Over half of those who experienced potential symptoms reported recontacting their GP</a:t>
            </a:r>
          </a:p>
          <a:p>
            <a:pPr marL="171450" indent="-171450">
              <a:buFont typeface="Arial" panose="020B0604020202020204" pitchFamily="34" charset="0"/>
              <a:buChar char="•"/>
            </a:pPr>
            <a:r>
              <a:rPr lang="en-US" b="0" u="none" dirty="0"/>
              <a:t>Those who experienced lung cancer symptoms more commonly reported recontacting their doctor (although please note this is based on a sample of 51 respondents). Correspondingly, experiencing lung specific symptoms were the least likely to state they recontacted their doctor</a:t>
            </a:r>
            <a:endParaRPr lang="en-US" b="1" u="sng" dirty="0"/>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41</a:t>
            </a:fld>
            <a:endParaRPr lang="en-US"/>
          </a:p>
        </p:txBody>
      </p:sp>
    </p:spTree>
    <p:extLst>
      <p:ext uri="{BB962C8B-B14F-4D97-AF65-F5344CB8AC3E}">
        <p14:creationId xmlns:p14="http://schemas.microsoft.com/office/powerpoint/2010/main" val="1360902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i="0" u="none" dirty="0"/>
              <a:t>Please note: 18-29 is combined with 30-49 due to low base sizes. Sample size was not sufficient in other health trusts for analysis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u="sng"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13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Those in the Belfast HSC Trust were more likely to report recontacting their doctor compared to those in the Northern HSC Trust</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There were no other significant differences across subgroups when looking at rates of recontact after experiencing any cancer symptom – possibly due to lower base sizes underpowering the analysis.</a:t>
            </a:r>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42</a:t>
            </a:fld>
            <a:endParaRPr lang="en-US"/>
          </a:p>
        </p:txBody>
      </p:sp>
    </p:spTree>
    <p:extLst>
      <p:ext uri="{BB962C8B-B14F-4D97-AF65-F5344CB8AC3E}">
        <p14:creationId xmlns:p14="http://schemas.microsoft.com/office/powerpoint/2010/main" val="29123325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u="sng" dirty="0"/>
              <a:t>Key findings:</a:t>
            </a:r>
          </a:p>
          <a:p>
            <a:pPr marL="285750" indent="-285750">
              <a:lnSpc>
                <a:spcPct val="113000"/>
              </a:lnSpc>
              <a:spcBef>
                <a:spcPts val="0"/>
              </a:spcBef>
              <a:buFont typeface="Arial" panose="020B0604020202020204" pitchFamily="34" charset="0"/>
              <a:buChar char="•"/>
            </a:pPr>
            <a:r>
              <a:rPr lang="en-GB" sz="1800" spc="10" dirty="0">
                <a:latin typeface="+mn-lt"/>
                <a:ea typeface="+mn-ea"/>
                <a:cs typeface="+mn-cs"/>
              </a:rPr>
              <a:t>The higher rate of recontact among those with a lung cancer symptom was mainly due to higher proportions reporting that they contacted their doctor within 2 weeks</a:t>
            </a:r>
          </a:p>
          <a:p>
            <a:pPr marL="285750" indent="-285750">
              <a:lnSpc>
                <a:spcPct val="113000"/>
              </a:lnSpc>
              <a:spcBef>
                <a:spcPts val="0"/>
              </a:spcBef>
              <a:buFont typeface="Arial" panose="020B0604020202020204" pitchFamily="34" charset="0"/>
              <a:buChar char="•"/>
            </a:pPr>
            <a:r>
              <a:rPr lang="en-GB" sz="1800" spc="10" dirty="0">
                <a:latin typeface="+mn-lt"/>
                <a:ea typeface="+mn-ea"/>
                <a:cs typeface="+mn-cs"/>
              </a:rPr>
              <a:t>Only 2 in 5 of those who experienced a red flag symptom reported contacting their doctor within 2 weeks </a:t>
            </a:r>
          </a:p>
          <a:p>
            <a:endParaRPr lang="en-US" sz="1800" b="1" i="0" u="sng" strike="noStrike" dirty="0">
              <a:solidFill>
                <a:srgbClr val="000000"/>
              </a:solidFill>
              <a:effectLst/>
              <a:latin typeface="Calibri" panose="020F0502020204030204" pitchFamily="34" charset="0"/>
            </a:endParaRPr>
          </a:p>
          <a:p>
            <a:endParaRPr lang="en-US" sz="1800" b="0" i="0" u="none" strike="noStrike"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F5B38833-6303-A84B-BCE8-C8F834FB8639}" type="slidenum">
              <a:rPr lang="en-US" smtClean="0"/>
              <a:t>43</a:t>
            </a:fld>
            <a:endParaRPr lang="en-US"/>
          </a:p>
        </p:txBody>
      </p:sp>
    </p:spTree>
    <p:extLst>
      <p:ext uri="{BB962C8B-B14F-4D97-AF65-F5344CB8AC3E}">
        <p14:creationId xmlns:p14="http://schemas.microsoft.com/office/powerpoint/2010/main" val="2553241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7</a:t>
            </a:fld>
            <a:endParaRPr lang="en-US"/>
          </a:p>
        </p:txBody>
      </p:sp>
    </p:spTree>
    <p:extLst>
      <p:ext uri="{BB962C8B-B14F-4D97-AF65-F5344CB8AC3E}">
        <p14:creationId xmlns:p14="http://schemas.microsoft.com/office/powerpoint/2010/main" val="39583977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sz="1800" u="sng"/>
              <a:t>Key findings:</a:t>
            </a:r>
          </a:p>
          <a:p>
            <a:pPr marL="285750" indent="-285750">
              <a:lnSpc>
                <a:spcPct val="113000"/>
              </a:lnSpc>
              <a:spcBef>
                <a:spcPts val="0"/>
              </a:spcBef>
              <a:buFont typeface="Arial" panose="020B0604020202020204" pitchFamily="34" charset="0"/>
              <a:buChar char="•"/>
            </a:pPr>
            <a:r>
              <a:rPr lang="en-GB" sz="1800" spc="10">
                <a:latin typeface="+mn-lt"/>
                <a:ea typeface="+mn-ea"/>
                <a:cs typeface="+mn-cs"/>
              </a:rPr>
              <a:t>More than half tried to contact their GP about any symptoms in the last 12 months. </a:t>
            </a:r>
          </a:p>
          <a:p>
            <a:pPr marL="285750" indent="-285750">
              <a:lnSpc>
                <a:spcPct val="113000"/>
              </a:lnSpc>
              <a:spcBef>
                <a:spcPts val="0"/>
              </a:spcBef>
              <a:buFont typeface="Arial" panose="020B0604020202020204" pitchFamily="34" charset="0"/>
              <a:buChar char="•"/>
            </a:pPr>
            <a:r>
              <a:rPr lang="en-GB" sz="1800" spc="10">
                <a:latin typeface="+mn-lt"/>
                <a:ea typeface="+mn-ea"/>
                <a:cs typeface="+mn-cs"/>
              </a:rPr>
              <a:t>Of this group, 3 in 4 were able to make an appointment. </a:t>
            </a:r>
          </a:p>
          <a:p>
            <a:pPr marL="285750" indent="-285750">
              <a:lnSpc>
                <a:spcPct val="113000"/>
              </a:lnSpc>
              <a:spcBef>
                <a:spcPts val="0"/>
              </a:spcBef>
              <a:buFont typeface="Arial" panose="020B0604020202020204" pitchFamily="34" charset="0"/>
              <a:buChar char="•"/>
            </a:pPr>
            <a:r>
              <a:rPr lang="en-GB" sz="1800" spc="10">
                <a:latin typeface="+mn-lt"/>
                <a:ea typeface="+mn-ea"/>
                <a:cs typeface="+mn-cs"/>
              </a:rPr>
              <a:t>Most commonly this was with a GP or doctor</a:t>
            </a:r>
          </a:p>
          <a:p>
            <a:endParaRPr lang="en-US" sz="1800" b="1" i="0" u="none" strike="noStrike">
              <a:solidFill>
                <a:srgbClr val="000000"/>
              </a:solidFill>
              <a:effectLst/>
              <a:latin typeface="Calibri" panose="020F0502020204030204" pitchFamily="34" charset="0"/>
            </a:endParaRPr>
          </a:p>
          <a:p>
            <a:endParaRPr lang="en-US" sz="1800" b="1" i="0" u="none" strike="noStrike">
              <a:solidFill>
                <a:srgbClr val="000000"/>
              </a:solidFill>
              <a:effectLst/>
              <a:latin typeface="Calibri" panose="020F0502020204030204" pitchFamily="34" charset="0"/>
            </a:endParaRPr>
          </a:p>
          <a:p>
            <a:endParaRPr lang="en-US" sz="1800" b="1" i="0" u="none" strike="noStrike">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F5B38833-6303-A84B-BCE8-C8F834FB8639}" type="slidenum">
              <a:rPr lang="en-US" smtClean="0"/>
              <a:t>45</a:t>
            </a:fld>
            <a:endParaRPr lang="en-US"/>
          </a:p>
        </p:txBody>
      </p:sp>
    </p:spTree>
    <p:extLst>
      <p:ext uri="{BB962C8B-B14F-4D97-AF65-F5344CB8AC3E}">
        <p14:creationId xmlns:p14="http://schemas.microsoft.com/office/powerpoint/2010/main" val="256953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Over 1 in 3 contacted the GP practice once to try and make an appointment, although 60% reported contacting them more than once.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There were demographic differences, by age, sex at birth and disability status. Men, those aged 50+ and those without a disability were most likely to try only once.</a:t>
            </a:r>
          </a:p>
          <a:p>
            <a:endParaRPr lang="en-GB" dirty="0"/>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46</a:t>
            </a:fld>
            <a:endParaRPr lang="en-US"/>
          </a:p>
        </p:txBody>
      </p:sp>
    </p:spTree>
    <p:extLst>
      <p:ext uri="{BB962C8B-B14F-4D97-AF65-F5344CB8AC3E}">
        <p14:creationId xmlns:p14="http://schemas.microsoft.com/office/powerpoint/2010/main" val="38165902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Not being able to get through on the phone was the biggest reason for not making an appointment, followed by lack of available appointments. </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A minority stated that they could not get one at a convenient day/time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spc="10" dirty="0">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spc="10" dirty="0">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47</a:t>
            </a:fld>
            <a:endParaRPr lang="en-US"/>
          </a:p>
        </p:txBody>
      </p:sp>
    </p:spTree>
    <p:extLst>
      <p:ext uri="{BB962C8B-B14F-4D97-AF65-F5344CB8AC3E}">
        <p14:creationId xmlns:p14="http://schemas.microsoft.com/office/powerpoint/2010/main" val="30990276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Respondents were most likely to look for information online after not being able to make an appointment (29%)</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After this respondents were most likely to talk to a family member or friend, rather than an HCP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2 in 10 reported taking no further 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endParaRPr>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48</a:t>
            </a:fld>
            <a:endParaRPr lang="en-US"/>
          </a:p>
        </p:txBody>
      </p:sp>
    </p:spTree>
    <p:extLst>
      <p:ext uri="{BB962C8B-B14F-4D97-AF65-F5344CB8AC3E}">
        <p14:creationId xmlns:p14="http://schemas.microsoft.com/office/powerpoint/2010/main" val="9590914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Worsening, or unusual symptoms were the most influential drivers for seeking medical assistance.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29% thought their symptom could be a symptom of cancer.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On average, respondents identified 5 prompts as influential, with younger respondents selecting slightly more.</a:t>
            </a:r>
          </a:p>
          <a:p>
            <a:endParaRPr lang="en-GB" b="1" u="sng"/>
          </a:p>
        </p:txBody>
      </p:sp>
      <p:sp>
        <p:nvSpPr>
          <p:cNvPr id="4" name="Slide Number Placeholder 3"/>
          <p:cNvSpPr>
            <a:spLocks noGrp="1"/>
          </p:cNvSpPr>
          <p:nvPr>
            <p:ph type="sldNum" sz="quarter" idx="5"/>
          </p:nvPr>
        </p:nvSpPr>
        <p:spPr/>
        <p:txBody>
          <a:bodyPr/>
          <a:lstStyle/>
          <a:p>
            <a:fld id="{F5B38833-6303-A84B-BCE8-C8F834FB8639}" type="slidenum">
              <a:rPr lang="en-US" smtClean="0"/>
              <a:t>49</a:t>
            </a:fld>
            <a:endParaRPr lang="en-US"/>
          </a:p>
        </p:txBody>
      </p:sp>
    </p:spTree>
    <p:extLst>
      <p:ext uri="{BB962C8B-B14F-4D97-AF65-F5344CB8AC3E}">
        <p14:creationId xmlns:p14="http://schemas.microsoft.com/office/powerpoint/2010/main" val="32052200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50</a:t>
            </a:fld>
            <a:endParaRPr lang="en-US"/>
          </a:p>
        </p:txBody>
      </p:sp>
    </p:spTree>
    <p:extLst>
      <p:ext uri="{BB962C8B-B14F-4D97-AF65-F5344CB8AC3E}">
        <p14:creationId xmlns:p14="http://schemas.microsoft.com/office/powerpoint/2010/main" val="17063958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Perceptions around difficulty to get an appointment were the most influential barriers for respondents.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Following access of appointments, the next most commonly stated relates to respondent perception of barriers: thinking it was unlikely for the symptom to be serious and not wanting to be seen to make a fuss.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On average, respondents identified 7 barriers as influential. Younger respondents selected more barriers on average, as did those with a disability.</a:t>
            </a:r>
            <a:endParaRPr lang="en-US" b="1" u="sng" dirty="0"/>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51</a:t>
            </a:fld>
            <a:endParaRPr lang="en-US"/>
          </a:p>
        </p:txBody>
      </p:sp>
    </p:spTree>
    <p:extLst>
      <p:ext uri="{BB962C8B-B14F-4D97-AF65-F5344CB8AC3E}">
        <p14:creationId xmlns:p14="http://schemas.microsoft.com/office/powerpoint/2010/main" val="13230797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52</a:t>
            </a:fld>
            <a:endParaRPr lang="en-US"/>
          </a:p>
        </p:txBody>
      </p:sp>
    </p:spTree>
    <p:extLst>
      <p:ext uri="{BB962C8B-B14F-4D97-AF65-F5344CB8AC3E}">
        <p14:creationId xmlns:p14="http://schemas.microsoft.com/office/powerpoint/2010/main" val="18543549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u="sng"/>
              <a:t>Key findings: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spc="10">
                <a:latin typeface="+mn-lt"/>
                <a:ea typeface="+mn-ea"/>
                <a:cs typeface="+mn-cs"/>
              </a:rPr>
              <a:t>8 in 10 agreed that they don’t think the NHS has enough staff or equipment to adequately </a:t>
            </a:r>
            <a:r>
              <a:rPr lang="en-GB" sz="1800" u="sng" spc="10">
                <a:latin typeface="+mn-lt"/>
                <a:ea typeface="+mn-ea"/>
                <a:cs typeface="+mn-cs"/>
              </a:rPr>
              <a:t>diagnose</a:t>
            </a:r>
            <a:r>
              <a:rPr lang="en-GB" sz="1800" spc="10">
                <a:latin typeface="+mn-lt"/>
                <a:ea typeface="+mn-ea"/>
                <a:cs typeface="+mn-cs"/>
              </a:rPr>
              <a:t> cancer,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spc="10">
                <a:latin typeface="+mn-lt"/>
                <a:ea typeface="+mn-ea"/>
                <a:cs typeface="+mn-cs"/>
              </a:rPr>
              <a:t>while 3 in 4 agreed that they don’t think the NHS has enough staff or equipment to </a:t>
            </a:r>
            <a:r>
              <a:rPr lang="en-GB" sz="1800" u="sng" spc="10">
                <a:latin typeface="+mn-lt"/>
                <a:ea typeface="+mn-ea"/>
                <a:cs typeface="+mn-cs"/>
              </a:rPr>
              <a:t>treat</a:t>
            </a:r>
            <a:r>
              <a:rPr lang="en-GB" sz="1800" spc="10">
                <a:latin typeface="+mn-lt"/>
                <a:ea typeface="+mn-ea"/>
                <a:cs typeface="+mn-cs"/>
              </a:rPr>
              <a:t> cancer.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spc="10">
                <a:latin typeface="+mn-lt"/>
                <a:ea typeface="+mn-ea"/>
                <a:cs typeface="+mn-cs"/>
              </a:rPr>
              <a:t>The plurality strongly agree with these statements (46% and 44%)</a:t>
            </a:r>
          </a:p>
          <a:p>
            <a:endParaRPr lang="en-US" sz="1800" b="1" i="0" u="sng" strike="noStrike">
              <a:solidFill>
                <a:srgbClr val="000000"/>
              </a:solidFill>
              <a:effectLst/>
              <a:latin typeface="Calibri" panose="020F0502020204030204" pitchFamily="34" charset="0"/>
            </a:endParaRPr>
          </a:p>
          <a:p>
            <a:endParaRPr lang="en-US" sz="1800" b="1" i="0" u="sng" strike="noStrike">
              <a:solidFill>
                <a:srgbClr val="000000"/>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F5B38833-6303-A84B-BCE8-C8F834FB8639}" type="slidenum">
              <a:rPr lang="en-US" smtClean="0"/>
              <a:t>53</a:t>
            </a:fld>
            <a:endParaRPr lang="en-US"/>
          </a:p>
        </p:txBody>
      </p:sp>
    </p:spTree>
    <p:extLst>
      <p:ext uri="{BB962C8B-B14F-4D97-AF65-F5344CB8AC3E}">
        <p14:creationId xmlns:p14="http://schemas.microsoft.com/office/powerpoint/2010/main" val="31759810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u="sng" dirty="0"/>
              <a:t>Key findings:</a:t>
            </a:r>
            <a:endParaRPr lang="en-US" sz="1800" b="1" i="0" u="sng" strike="noStrike" dirty="0">
              <a:solidFill>
                <a:srgbClr val="000000"/>
              </a:solidFill>
              <a:effectLst/>
              <a:latin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spc="10" dirty="0">
                <a:latin typeface="+mn-lt"/>
                <a:ea typeface="+mn-ea"/>
                <a:cs typeface="+mn-cs"/>
              </a:rPr>
              <a:t>Those living with a disability, or those who have been diagnosed with a mental health condition were more likely than those without to think that the NHS doesn’t have enough staff or equipment to see all those who need to be diagnosed with cancer.</a:t>
            </a:r>
            <a:endParaRPr lang="en-US" sz="1800" b="1" i="0" u="sng" strike="noStrike" dirty="0">
              <a:solidFill>
                <a:srgbClr val="000000"/>
              </a:solidFill>
              <a:effectLst/>
              <a:latin typeface="Calibri" panose="020F0502020204030204" pitchFamily="34" charset="0"/>
            </a:endParaRPr>
          </a:p>
          <a:p>
            <a:pPr marL="285750" indent="-285750">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Those from less deprived areas were also more likely to agree, although there were no differences by social grade</a:t>
            </a:r>
          </a:p>
          <a:p>
            <a:pPr marL="285750" indent="-285750">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Those from a white background were more likely to agree compared to those from an ethnic minority background</a:t>
            </a:r>
          </a:p>
          <a:p>
            <a:pPr marL="285750" indent="-285750">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Females were more likely to agree than males</a:t>
            </a:r>
          </a:p>
          <a:p>
            <a:endParaRPr lang="en-US" sz="1800" b="1" i="0" u="sng" strike="noStrike" dirty="0">
              <a:solidFill>
                <a:srgbClr val="000000"/>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F5B38833-6303-A84B-BCE8-C8F834FB8639}" type="slidenum">
              <a:rPr lang="en-US" smtClean="0"/>
              <a:t>54</a:t>
            </a:fld>
            <a:endParaRPr lang="en-US"/>
          </a:p>
        </p:txBody>
      </p:sp>
    </p:spTree>
    <p:extLst>
      <p:ext uri="{BB962C8B-B14F-4D97-AF65-F5344CB8AC3E}">
        <p14:creationId xmlns:p14="http://schemas.microsoft.com/office/powerpoint/2010/main" val="959794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8</a:t>
            </a:fld>
            <a:endParaRPr lang="en-US"/>
          </a:p>
        </p:txBody>
      </p:sp>
    </p:spTree>
    <p:extLst>
      <p:ext uri="{BB962C8B-B14F-4D97-AF65-F5344CB8AC3E}">
        <p14:creationId xmlns:p14="http://schemas.microsoft.com/office/powerpoint/2010/main" val="35439231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sz="1800" u="sng"/>
              <a:t>Key findings:</a:t>
            </a:r>
          </a:p>
          <a:p>
            <a:pPr marL="285750" indent="-285750">
              <a:lnSpc>
                <a:spcPct val="113000"/>
              </a:lnSpc>
              <a:spcBef>
                <a:spcPts val="0"/>
              </a:spcBef>
              <a:buFont typeface="Arial" panose="020B0604020202020204" pitchFamily="34" charset="0"/>
              <a:buChar char="•"/>
            </a:pPr>
            <a:r>
              <a:rPr lang="en-GB" sz="1800" spc="10">
                <a:latin typeface="+mn-lt"/>
                <a:ea typeface="+mn-ea"/>
                <a:cs typeface="+mn-cs"/>
              </a:rPr>
              <a:t>Thinking specifically about treatment, it remains that those living with a disability were more likely to think the NHS doesn’t have enough staff or equipment to deal with it.</a:t>
            </a:r>
          </a:p>
          <a:p>
            <a:pPr marL="285750" indent="-285750">
              <a:lnSpc>
                <a:spcPct val="113000"/>
              </a:lnSpc>
              <a:spcBef>
                <a:spcPts val="0"/>
              </a:spcBef>
              <a:buFont typeface="Arial" panose="020B0604020202020204" pitchFamily="34" charset="0"/>
              <a:buChar char="•"/>
            </a:pPr>
            <a:r>
              <a:rPr lang="en-GB" sz="1800" spc="10">
                <a:latin typeface="+mn-lt"/>
                <a:ea typeface="+mn-ea"/>
                <a:cs typeface="+mn-cs"/>
              </a:rPr>
              <a:t>Those aged 50+ were also more likely to agree with this statement</a:t>
            </a:r>
          </a:p>
          <a:p>
            <a:endParaRPr lang="en-US" sz="1800" b="1" i="0" u="sng" strike="noStrike">
              <a:solidFill>
                <a:srgbClr val="000000"/>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F5B38833-6303-A84B-BCE8-C8F834FB8639}" type="slidenum">
              <a:rPr lang="en-US" smtClean="0"/>
              <a:t>55</a:t>
            </a:fld>
            <a:endParaRPr lang="en-US"/>
          </a:p>
        </p:txBody>
      </p:sp>
    </p:spTree>
    <p:extLst>
      <p:ext uri="{BB962C8B-B14F-4D97-AF65-F5344CB8AC3E}">
        <p14:creationId xmlns:p14="http://schemas.microsoft.com/office/powerpoint/2010/main" val="953786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The most influential factor for going for a test was perceived importance, with 8 in 10 who selected this. Linked to this, 3 in 4 identified being given more information about the test.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Access was still important, with a similar proportion who identified being given a specific date or time, 70% who identified receiving reminders and 67% who identified being able to choose or change the time</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56</a:t>
            </a:fld>
            <a:endParaRPr lang="en-US"/>
          </a:p>
        </p:txBody>
      </p:sp>
    </p:spTree>
    <p:extLst>
      <p:ext uri="{BB962C8B-B14F-4D97-AF65-F5344CB8AC3E}">
        <p14:creationId xmlns:p14="http://schemas.microsoft.com/office/powerpoint/2010/main" val="10584187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57</a:t>
            </a:fld>
            <a:endParaRPr lang="en-US"/>
          </a:p>
        </p:txBody>
      </p:sp>
    </p:spTree>
    <p:extLst>
      <p:ext uri="{BB962C8B-B14F-4D97-AF65-F5344CB8AC3E}">
        <p14:creationId xmlns:p14="http://schemas.microsoft.com/office/powerpoint/2010/main" val="41873152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The majority reported not receiving a remote consultation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2 in 5 reported receiving healthcare remotely in the past 12 months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A phone call was most commonly identified method, followed by online messaging or video call</a:t>
            </a:r>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58</a:t>
            </a:fld>
            <a:endParaRPr lang="en-US"/>
          </a:p>
        </p:txBody>
      </p:sp>
    </p:spTree>
    <p:extLst>
      <p:ext uri="{BB962C8B-B14F-4D97-AF65-F5344CB8AC3E}">
        <p14:creationId xmlns:p14="http://schemas.microsoft.com/office/powerpoint/2010/main" val="33962039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sz="1800" u="sng" dirty="0"/>
              <a:t>Key findings:</a:t>
            </a:r>
          </a:p>
          <a:p>
            <a:pPr marL="285750" indent="-285750">
              <a:lnSpc>
                <a:spcPct val="113000"/>
              </a:lnSpc>
              <a:spcBef>
                <a:spcPts val="0"/>
              </a:spcBef>
              <a:buFont typeface="Arial" panose="020B0604020202020204" pitchFamily="34" charset="0"/>
              <a:buChar char="•"/>
            </a:pPr>
            <a:r>
              <a:rPr lang="en-GB" sz="1800" spc="10" dirty="0">
                <a:latin typeface="+mn-lt"/>
                <a:ea typeface="+mn-ea"/>
                <a:cs typeface="+mn-cs"/>
              </a:rPr>
              <a:t>Females, those with a disability and those aged 50+ were more likely to report receiving a remote consultation in the past 12 months.</a:t>
            </a:r>
          </a:p>
          <a:p>
            <a:pPr marL="285750" indent="-285750">
              <a:lnSpc>
                <a:spcPct val="113000"/>
              </a:lnSpc>
              <a:spcBef>
                <a:spcPts val="0"/>
              </a:spcBef>
              <a:buFont typeface="Arial" panose="020B0604020202020204" pitchFamily="34" charset="0"/>
              <a:buChar char="•"/>
            </a:pPr>
            <a:r>
              <a:rPr lang="en-GB" sz="1800" spc="10" dirty="0">
                <a:latin typeface="+mn-lt"/>
                <a:ea typeface="+mn-ea"/>
                <a:cs typeface="+mn-cs"/>
              </a:rPr>
              <a:t>There were no other significant differences by key subgroup </a:t>
            </a:r>
          </a:p>
          <a:p>
            <a:endParaRPr lang="en-US" sz="1800" b="1" i="0" u="sng" strike="noStrike" dirty="0">
              <a:solidFill>
                <a:srgbClr val="000000"/>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F5B38833-6303-A84B-BCE8-C8F834FB8639}" type="slidenum">
              <a:rPr lang="en-US" smtClean="0"/>
              <a:t>59</a:t>
            </a:fld>
            <a:endParaRPr lang="en-US"/>
          </a:p>
        </p:txBody>
      </p:sp>
    </p:spTree>
    <p:extLst>
      <p:ext uri="{BB962C8B-B14F-4D97-AF65-F5344CB8AC3E}">
        <p14:creationId xmlns:p14="http://schemas.microsoft.com/office/powerpoint/2010/main" val="14129551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u="sng"/>
              <a:t>Key findings:</a:t>
            </a:r>
          </a:p>
          <a:p>
            <a:pPr marL="171450" indent="-171450">
              <a:lnSpc>
                <a:spcPct val="113000"/>
              </a:lnSpc>
              <a:spcBef>
                <a:spcPts val="0"/>
              </a:spcBef>
              <a:buFont typeface="Arial" panose="020B0604020202020204" pitchFamily="34" charset="0"/>
              <a:buChar char="•"/>
            </a:pPr>
            <a:r>
              <a:rPr lang="en-GB" sz="1200" spc="10">
                <a:latin typeface="+mn-lt"/>
                <a:ea typeface="+mn-ea"/>
                <a:cs typeface="+mn-cs"/>
              </a:rPr>
              <a:t>Overall, there were generally positive perceptions regarding remote consultations</a:t>
            </a:r>
          </a:p>
          <a:p>
            <a:pPr marL="171450" indent="-171450">
              <a:lnSpc>
                <a:spcPct val="113000"/>
              </a:lnSpc>
              <a:spcBef>
                <a:spcPts val="0"/>
              </a:spcBef>
              <a:buFont typeface="Arial" panose="020B0604020202020204" pitchFamily="34" charset="0"/>
              <a:buChar char="•"/>
            </a:pPr>
            <a:r>
              <a:rPr lang="en-GB" sz="1200" spc="10">
                <a:latin typeface="+mn-lt"/>
                <a:ea typeface="+mn-ea"/>
                <a:cs typeface="+mn-cs"/>
              </a:rPr>
              <a:t>Most agreed they were comfortable discussing their health concern and that it allowed their concerns to be quickly and adequately addressed.</a:t>
            </a:r>
          </a:p>
          <a:p>
            <a:pPr marL="171450" indent="-171450">
              <a:lnSpc>
                <a:spcPct val="113000"/>
              </a:lnSpc>
              <a:spcBef>
                <a:spcPts val="0"/>
              </a:spcBef>
              <a:buFont typeface="Arial" panose="020B0604020202020204" pitchFamily="34" charset="0"/>
              <a:buChar char="•"/>
            </a:pPr>
            <a:r>
              <a:rPr lang="en-GB" sz="1200" spc="10">
                <a:latin typeface="+mn-lt"/>
                <a:ea typeface="+mn-ea"/>
                <a:cs typeface="+mn-cs"/>
              </a:rPr>
              <a:t>The minority agreed that the remote consultation was not helpful because they needed to see a doctor in person</a:t>
            </a:r>
          </a:p>
          <a:p>
            <a:endParaRPr lang="en-US" b="1" u="sng"/>
          </a:p>
          <a:p>
            <a:endParaRPr lang="en-US" b="1" u="sng"/>
          </a:p>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60</a:t>
            </a:fld>
            <a:endParaRPr lang="en-US"/>
          </a:p>
        </p:txBody>
      </p:sp>
    </p:spTree>
    <p:extLst>
      <p:ext uri="{BB962C8B-B14F-4D97-AF65-F5344CB8AC3E}">
        <p14:creationId xmlns:p14="http://schemas.microsoft.com/office/powerpoint/2010/main" val="5949579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61</a:t>
            </a:fld>
            <a:endParaRPr lang="en-US"/>
          </a:p>
        </p:txBody>
      </p:sp>
    </p:spTree>
    <p:extLst>
      <p:ext uri="{BB962C8B-B14F-4D97-AF65-F5344CB8AC3E}">
        <p14:creationId xmlns:p14="http://schemas.microsoft.com/office/powerpoint/2010/main" val="39070335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Those eligible, most commonly reported that they attended a cervical screening in the last 3 years, although two in ten reported attending more than 5 years ago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Six in ten </a:t>
            </a:r>
            <a:r>
              <a:rPr lang="en-GB" sz="1200" spc="10" dirty="0" err="1">
                <a:latin typeface="+mn-lt"/>
                <a:ea typeface="+mn-ea"/>
                <a:cs typeface="+mn-cs"/>
              </a:rPr>
              <a:t>werecategorised</a:t>
            </a:r>
            <a:r>
              <a:rPr lang="en-GB" sz="1200" spc="10" dirty="0">
                <a:latin typeface="+mn-lt"/>
                <a:ea typeface="+mn-ea"/>
                <a:cs typeface="+mn-cs"/>
              </a:rPr>
              <a:t> as being up to date with their screening (based on age and location); while 25% were categorised as being overdue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A minority (6%) report never attending at all</a:t>
            </a:r>
          </a:p>
          <a:p>
            <a:endParaRPr lang="en-US" b="1" u="sng" dirty="0"/>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63</a:t>
            </a:fld>
            <a:endParaRPr lang="en-US"/>
          </a:p>
        </p:txBody>
      </p:sp>
    </p:spTree>
    <p:extLst>
      <p:ext uri="{BB962C8B-B14F-4D97-AF65-F5344CB8AC3E}">
        <p14:creationId xmlns:p14="http://schemas.microsoft.com/office/powerpoint/2010/main" val="17342917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dirty="0"/>
              <a:t>*Please note, 25-29 and 30-49 have been combined due to low base size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dirty="0"/>
              <a:t>Insufficient base size for analysis by ethnicity. Sex at birth is excluded given audience profile of the question</a:t>
            </a:r>
            <a:endParaRPr lang="en-GB" u="sng"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u="non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u="non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spc="10" dirty="0">
                <a:latin typeface="+mn-lt"/>
                <a:ea typeface="+mn-ea"/>
                <a:cs typeface="+mn-cs"/>
              </a:rPr>
              <a:t>Looking across key subgroups, there were no statistically significant differences in the proportion who were categorised as up to date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u="sng" dirty="0"/>
          </a:p>
        </p:txBody>
      </p:sp>
      <p:sp>
        <p:nvSpPr>
          <p:cNvPr id="4" name="Slide Number Placeholder 3"/>
          <p:cNvSpPr>
            <a:spLocks noGrp="1"/>
          </p:cNvSpPr>
          <p:nvPr>
            <p:ph type="sldNum" sz="quarter" idx="5"/>
          </p:nvPr>
        </p:nvSpPr>
        <p:spPr/>
        <p:txBody>
          <a:bodyPr/>
          <a:lstStyle/>
          <a:p>
            <a:fld id="{F5B38833-6303-A84B-BCE8-C8F834FB8639}" type="slidenum">
              <a:rPr lang="en-US" smtClean="0"/>
              <a:t>64</a:t>
            </a:fld>
            <a:endParaRPr lang="en-US"/>
          </a:p>
        </p:txBody>
      </p:sp>
    </p:spTree>
    <p:extLst>
      <p:ext uri="{BB962C8B-B14F-4D97-AF65-F5344CB8AC3E}">
        <p14:creationId xmlns:p14="http://schemas.microsoft.com/office/powerpoint/2010/main" val="10634987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u="none" dirty="0"/>
              <a:t>Insufficient sample size to cut the data by those who have never attended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u="none" dirty="0"/>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u="sng" dirty="0"/>
              <a:t>Key findings: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spc="10" dirty="0">
                <a:latin typeface="+mn-lt"/>
                <a:ea typeface="+mn-ea"/>
                <a:cs typeface="+mn-cs"/>
              </a:rPr>
              <a:t>2 in 3 report intention to attend their next screening, with those who were overdue being the least likely to have reported intention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spc="10" dirty="0">
                <a:latin typeface="+mn-lt"/>
                <a:ea typeface="+mn-ea"/>
                <a:cs typeface="+mn-cs"/>
              </a:rPr>
              <a:t>This was in part due to higher proportions reporting they are not eligible to be invited in the future, however even when removing this audience, intention was much lower.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spc="10" dirty="0">
                <a:latin typeface="+mn-lt"/>
                <a:ea typeface="+mn-ea"/>
                <a:cs typeface="+mn-cs"/>
              </a:rPr>
              <a:t>8 in 10 of those who were up to date report that they definitely will, compared to 28% of those who are overdue</a:t>
            </a:r>
            <a:endParaRPr lang="en-US" sz="1800" b="0" i="0" u="none" strike="noStrike"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F5B38833-6303-A84B-BCE8-C8F834FB8639}" type="slidenum">
              <a:rPr lang="en-US" smtClean="0"/>
              <a:t>65</a:t>
            </a:fld>
            <a:endParaRPr lang="en-US"/>
          </a:p>
        </p:txBody>
      </p:sp>
    </p:spTree>
    <p:extLst>
      <p:ext uri="{BB962C8B-B14F-4D97-AF65-F5344CB8AC3E}">
        <p14:creationId xmlns:p14="http://schemas.microsoft.com/office/powerpoint/2010/main" val="1777443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10</a:t>
            </a:fld>
            <a:endParaRPr lang="en-US"/>
          </a:p>
        </p:txBody>
      </p:sp>
    </p:spTree>
    <p:extLst>
      <p:ext uri="{BB962C8B-B14F-4D97-AF65-F5344CB8AC3E}">
        <p14:creationId xmlns:p14="http://schemas.microsoft.com/office/powerpoint/2010/main" val="30389755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dirty="0"/>
              <a:t>*Please note, 25-29 and 30-49 have been combined due to low base size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dirty="0"/>
              <a:t>Insufficient base size for analysis by ethnicity. Sex at birth is excluded given audience profile of the question</a:t>
            </a:r>
            <a:endParaRPr lang="en-GB" u="sng"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u="sng"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Younger respondents were more likely to report intention to attend, possibly due to lower perception of eligibility among older respondents </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There were no significant differences across other key subgroups</a:t>
            </a:r>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5B38833-6303-A84B-BCE8-C8F834FB8639}" type="slidenum">
              <a:rPr lang="en-US" smtClean="0"/>
              <a:t>66</a:t>
            </a:fld>
            <a:endParaRPr lang="en-US"/>
          </a:p>
        </p:txBody>
      </p:sp>
    </p:spTree>
    <p:extLst>
      <p:ext uri="{BB962C8B-B14F-4D97-AF65-F5344CB8AC3E}">
        <p14:creationId xmlns:p14="http://schemas.microsoft.com/office/powerpoint/2010/main" val="39546838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Concerns around who would carry out the test, and past experiences of pain were most commonly referenced as barriers.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Those who were up to date with their screening were more likely to report concern around men carrying out the test compared to those who were overdue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Comparatively, those who were overdue were more likely to state they didn’t have any symptoms of cervical cancer</a:t>
            </a:r>
          </a:p>
        </p:txBody>
      </p:sp>
      <p:sp>
        <p:nvSpPr>
          <p:cNvPr id="4" name="Slide Number Placeholder 3"/>
          <p:cNvSpPr>
            <a:spLocks noGrp="1"/>
          </p:cNvSpPr>
          <p:nvPr>
            <p:ph type="sldNum" sz="quarter" idx="5"/>
          </p:nvPr>
        </p:nvSpPr>
        <p:spPr/>
        <p:txBody>
          <a:bodyPr/>
          <a:lstStyle/>
          <a:p>
            <a:fld id="{F5B38833-6303-A84B-BCE8-C8F834FB8639}" type="slidenum">
              <a:rPr lang="en-US" smtClean="0"/>
              <a:t>67</a:t>
            </a:fld>
            <a:endParaRPr lang="en-US"/>
          </a:p>
        </p:txBody>
      </p:sp>
    </p:spTree>
    <p:extLst>
      <p:ext uri="{BB962C8B-B14F-4D97-AF65-F5344CB8AC3E}">
        <p14:creationId xmlns:p14="http://schemas.microsoft.com/office/powerpoint/2010/main" val="42855710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*Sex at birth excluded from analysis as questions were only asked to those born female at birth</a:t>
            </a:r>
          </a:p>
        </p:txBody>
      </p:sp>
      <p:sp>
        <p:nvSpPr>
          <p:cNvPr id="4" name="Slide Number Placeholder 3"/>
          <p:cNvSpPr>
            <a:spLocks noGrp="1"/>
          </p:cNvSpPr>
          <p:nvPr>
            <p:ph type="sldNum" sz="quarter" idx="5"/>
          </p:nvPr>
        </p:nvSpPr>
        <p:spPr/>
        <p:txBody>
          <a:bodyPr/>
          <a:lstStyle/>
          <a:p>
            <a:fld id="{F5B38833-6303-A84B-BCE8-C8F834FB8639}" type="slidenum">
              <a:rPr lang="en-US" smtClean="0"/>
              <a:t>68</a:t>
            </a:fld>
            <a:endParaRPr lang="en-US"/>
          </a:p>
        </p:txBody>
      </p:sp>
    </p:spTree>
    <p:extLst>
      <p:ext uri="{BB962C8B-B14F-4D97-AF65-F5344CB8AC3E}">
        <p14:creationId xmlns:p14="http://schemas.microsoft.com/office/powerpoint/2010/main" val="21821881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7 in 10 report that they completed their bowel screening within the past 2 years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8 in 10 were categorised as being up to date with their screening (based on age and location); while 6% were categorised as being overdue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14% report never completing it at all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u="sng" dirty="0"/>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69</a:t>
            </a:fld>
            <a:endParaRPr lang="en-US"/>
          </a:p>
        </p:txBody>
      </p:sp>
    </p:spTree>
    <p:extLst>
      <p:ext uri="{BB962C8B-B14F-4D97-AF65-F5344CB8AC3E}">
        <p14:creationId xmlns:p14="http://schemas.microsoft.com/office/powerpoint/2010/main" val="1517057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a:t>* Insufficient base size for analysis by ethnicity. Age, and C2DE 50+ excluded given audience profile (50+) of the question</a:t>
            </a:r>
            <a:endParaRPr lang="en-GB"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Those living in rural areas were more likely to be categorised as being up to date with their bowel screening, compared to those in urban areas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solidFill>
                  <a:schemeClr val="accent1"/>
                </a:solidFill>
                <a:latin typeface="+mn-lt"/>
                <a:ea typeface="+mn-ea"/>
                <a:cs typeface="+mn-cs"/>
              </a:rPr>
              <a:t>There were no significant differences across other key subgroups. </a:t>
            </a:r>
          </a:p>
        </p:txBody>
      </p:sp>
      <p:sp>
        <p:nvSpPr>
          <p:cNvPr id="4" name="Slide Number Placeholder 3"/>
          <p:cNvSpPr>
            <a:spLocks noGrp="1"/>
          </p:cNvSpPr>
          <p:nvPr>
            <p:ph type="sldNum" sz="quarter" idx="5"/>
          </p:nvPr>
        </p:nvSpPr>
        <p:spPr/>
        <p:txBody>
          <a:bodyPr/>
          <a:lstStyle/>
          <a:p>
            <a:fld id="{F5B38833-6303-A84B-BCE8-C8F834FB8639}" type="slidenum">
              <a:rPr lang="en-US" smtClean="0"/>
              <a:t>70</a:t>
            </a:fld>
            <a:endParaRPr lang="en-US"/>
          </a:p>
        </p:txBody>
      </p:sp>
    </p:spTree>
    <p:extLst>
      <p:ext uri="{BB962C8B-B14F-4D97-AF65-F5344CB8AC3E}">
        <p14:creationId xmlns:p14="http://schemas.microsoft.com/office/powerpoint/2010/main" val="39006955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dirty="0"/>
              <a:t>*Those who are overdue / never attended excluded due to insufficient base size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u="sng"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endParaRPr lang="en-US" sz="1200" b="1" i="0" u="sng" strike="noStrike" dirty="0">
              <a:solidFill>
                <a:srgbClr val="000000"/>
              </a:solidFill>
              <a:effectLst/>
              <a:latin typeface="Calibri" panose="020F0502020204030204" pitchFamily="34" charset="0"/>
            </a:endParaRP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Intention to complete their kit next time was high – 9 in 10 report that the intend to complete their kit next time.</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Those who were up to date with screening were more likely than average to report intention (96%), with 9 in 10 being definitely likely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spc="10" dirty="0">
              <a:latin typeface="+mn-lt"/>
              <a:ea typeface="+mn-ea"/>
              <a:cs typeface="+mn-cs"/>
            </a:endParaRPr>
          </a:p>
          <a:p>
            <a:endParaRPr lang="en-US" sz="1200" b="1" i="0" u="sng" strike="noStrike" dirty="0">
              <a:solidFill>
                <a:srgbClr val="000000"/>
              </a:solidFill>
              <a:effectLst/>
              <a:latin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71</a:t>
            </a:fld>
            <a:endParaRPr lang="en-US"/>
          </a:p>
        </p:txBody>
      </p:sp>
    </p:spTree>
    <p:extLst>
      <p:ext uri="{BB962C8B-B14F-4D97-AF65-F5344CB8AC3E}">
        <p14:creationId xmlns:p14="http://schemas.microsoft.com/office/powerpoint/2010/main" val="41193814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dirty="0"/>
              <a:t>* Insufficient base size for analysis by ethnicity. Age, and C2DE 50+ excluded given audience profile (50+) of the question</a:t>
            </a:r>
            <a:endParaRPr lang="en-GB" u="sng"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Echoing the findings for those who were up to date with their screening, compared to those in urban areas, those living in rural areas were more likely to report that they intend to complete their next kit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There were no other significant differences between key subgroups</a:t>
            </a:r>
          </a:p>
        </p:txBody>
      </p:sp>
      <p:sp>
        <p:nvSpPr>
          <p:cNvPr id="4" name="Slide Number Placeholder 3"/>
          <p:cNvSpPr>
            <a:spLocks noGrp="1"/>
          </p:cNvSpPr>
          <p:nvPr>
            <p:ph type="sldNum" sz="quarter" idx="5"/>
          </p:nvPr>
        </p:nvSpPr>
        <p:spPr/>
        <p:txBody>
          <a:bodyPr/>
          <a:lstStyle/>
          <a:p>
            <a:fld id="{F5B38833-6303-A84B-BCE8-C8F834FB8639}" type="slidenum">
              <a:rPr lang="en-US" smtClean="0"/>
              <a:t>72</a:t>
            </a:fld>
            <a:endParaRPr lang="en-US"/>
          </a:p>
        </p:txBody>
      </p:sp>
    </p:spTree>
    <p:extLst>
      <p:ext uri="{BB962C8B-B14F-4D97-AF65-F5344CB8AC3E}">
        <p14:creationId xmlns:p14="http://schemas.microsoft.com/office/powerpoint/2010/main" val="2904908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a:t>Key findings:</a:t>
            </a:r>
          </a:p>
          <a:p>
            <a:pPr marL="171450" indent="-171450">
              <a:lnSpc>
                <a:spcPct val="113000"/>
              </a:lnSpc>
              <a:spcBef>
                <a:spcPts val="0"/>
              </a:spcBef>
              <a:buFont typeface="Arial" panose="020B0604020202020204" pitchFamily="34" charset="0"/>
              <a:buChar char="•"/>
            </a:pPr>
            <a:r>
              <a:rPr lang="en-GB" sz="1200" spc="10">
                <a:latin typeface="+mn-lt"/>
                <a:ea typeface="+mn-ea"/>
                <a:cs typeface="+mn-cs"/>
              </a:rPr>
              <a:t>Concern around what the kit might find was commonly referenced as an influential barrier</a:t>
            </a:r>
          </a:p>
          <a:p>
            <a:pPr marL="171450" indent="-171450">
              <a:lnSpc>
                <a:spcPct val="113000"/>
              </a:lnSpc>
              <a:spcBef>
                <a:spcPts val="0"/>
              </a:spcBef>
              <a:buFont typeface="Arial" panose="020B0604020202020204" pitchFamily="34" charset="0"/>
              <a:buChar char="•"/>
            </a:pPr>
            <a:r>
              <a:rPr lang="en-GB" sz="1200" spc="10">
                <a:latin typeface="+mn-lt"/>
                <a:ea typeface="+mn-ea"/>
                <a:cs typeface="+mn-cs"/>
              </a:rPr>
              <a:t>Those who were up to date with their screening were less likely to cite messiness, being unsure who to do it, not having symptoms, finding it embarrassing or forgetting to do the kit as a barrier compared to the NI average.</a:t>
            </a:r>
          </a:p>
          <a:p>
            <a:endParaRPr lang="en-GB" b="1" u="sng"/>
          </a:p>
        </p:txBody>
      </p:sp>
      <p:sp>
        <p:nvSpPr>
          <p:cNvPr id="4" name="Slide Number Placeholder 3"/>
          <p:cNvSpPr>
            <a:spLocks noGrp="1"/>
          </p:cNvSpPr>
          <p:nvPr>
            <p:ph type="sldNum" sz="quarter" idx="5"/>
          </p:nvPr>
        </p:nvSpPr>
        <p:spPr/>
        <p:txBody>
          <a:bodyPr/>
          <a:lstStyle/>
          <a:p>
            <a:fld id="{F5B38833-6303-A84B-BCE8-C8F834FB8639}" type="slidenum">
              <a:rPr lang="en-US" smtClean="0"/>
              <a:t>73</a:t>
            </a:fld>
            <a:endParaRPr lang="en-US"/>
          </a:p>
        </p:txBody>
      </p:sp>
    </p:spTree>
    <p:extLst>
      <p:ext uri="{BB962C8B-B14F-4D97-AF65-F5344CB8AC3E}">
        <p14:creationId xmlns:p14="http://schemas.microsoft.com/office/powerpoint/2010/main" val="9134792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*Other key subgroups excluded due to low base size or no significant differences</a:t>
            </a:r>
          </a:p>
        </p:txBody>
      </p:sp>
      <p:sp>
        <p:nvSpPr>
          <p:cNvPr id="4" name="Slide Number Placeholder 3"/>
          <p:cNvSpPr>
            <a:spLocks noGrp="1"/>
          </p:cNvSpPr>
          <p:nvPr>
            <p:ph type="sldNum" sz="quarter" idx="5"/>
          </p:nvPr>
        </p:nvSpPr>
        <p:spPr/>
        <p:txBody>
          <a:bodyPr/>
          <a:lstStyle/>
          <a:p>
            <a:fld id="{F5B38833-6303-A84B-BCE8-C8F834FB8639}" type="slidenum">
              <a:rPr lang="en-US" smtClean="0"/>
              <a:t>74</a:t>
            </a:fld>
            <a:endParaRPr lang="en-US"/>
          </a:p>
        </p:txBody>
      </p:sp>
    </p:spTree>
    <p:extLst>
      <p:ext uri="{BB962C8B-B14F-4D97-AF65-F5344CB8AC3E}">
        <p14:creationId xmlns:p14="http://schemas.microsoft.com/office/powerpoint/2010/main" val="42317556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u="sng" dirty="0"/>
              <a:t>Key findings:</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The majority of those eligible report that they attended a breast screening in the past 3 years (67%), with 3 in 4 being categorised as up to date.</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11% were categorised as being over due</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A minority report never being invited (4%) while a similar proportion who stated they have been invited but they haven’t attended (4%)</a:t>
            </a:r>
          </a:p>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endParaRPr lang="en-GB" sz="1200" b="0" u="none" spc="10" dirty="0">
              <a:latin typeface="+mn-lt"/>
              <a:ea typeface="+mn-ea"/>
              <a:cs typeface="+mn-cs"/>
            </a:endParaRPr>
          </a:p>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US" b="0" u="none" dirty="0"/>
              <a:t>*Please note, there were no significant differences between subgroups</a:t>
            </a:r>
          </a:p>
          <a:p>
            <a:pPr marL="171450" indent="-171450">
              <a:lnSpc>
                <a:spcPct val="113000"/>
              </a:lnSpc>
              <a:spcBef>
                <a:spcPts val="0"/>
              </a:spcBef>
              <a:buFont typeface="Arial" panose="020B0604020202020204" pitchFamily="34" charset="0"/>
              <a:buChar char="•"/>
            </a:pPr>
            <a:endParaRPr lang="en-GB" sz="1200" spc="10" dirty="0">
              <a:latin typeface="+mn-lt"/>
              <a:ea typeface="+mn-ea"/>
              <a:cs typeface="+mn-cs"/>
            </a:endParaRPr>
          </a:p>
          <a:p>
            <a:endParaRPr lang="en-US" b="1" u="sng" dirty="0"/>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75</a:t>
            </a:fld>
            <a:endParaRPr lang="en-US"/>
          </a:p>
        </p:txBody>
      </p:sp>
    </p:spTree>
    <p:extLst>
      <p:ext uri="{BB962C8B-B14F-4D97-AF65-F5344CB8AC3E}">
        <p14:creationId xmlns:p14="http://schemas.microsoft.com/office/powerpoint/2010/main" val="4099628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Just over 1 in 10 (13%) respondents currently smoke; most of those who smoke said they smoke cigarettes (8% of whom do so cigarettes every day, while 4% do so but not every day).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3 in 10 (30%) used to smoke cigarettes, most of whom (26%) stopped smoking over a year ago.</a:t>
            </a:r>
            <a:endParaRPr lang="en-GB" sz="1200" spc="10" dirty="0">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When asked how many units of alcohol respondents’ consumed last week, they were given a picture indicating how many units each drink was considered. The average number of units consumed was around 6.7, with just under half (48%) who said 0 units, while 1 in 4 (39%) said between 1 and 14 units</a:t>
            </a:r>
            <a:r>
              <a:rPr lang="en-GB" sz="1200" dirty="0">
                <a:solidFill>
                  <a:schemeClr val="tx1"/>
                </a:solidFill>
              </a:rPr>
              <a:t>.</a:t>
            </a:r>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14</a:t>
            </a:fld>
            <a:endParaRPr lang="en-US"/>
          </a:p>
        </p:txBody>
      </p:sp>
    </p:spTree>
    <p:extLst>
      <p:ext uri="{BB962C8B-B14F-4D97-AF65-F5344CB8AC3E}">
        <p14:creationId xmlns:p14="http://schemas.microsoft.com/office/powerpoint/2010/main" val="42103063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a:t>* Insufficient base size for analysis by ethnicity. Age, sex at birth and C2DE 50+ excluded given audience profile of the question</a:t>
            </a:r>
            <a:endParaRPr lang="en-GB"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a:t>Key findings:</a:t>
            </a:r>
          </a:p>
          <a:p>
            <a:pPr marL="171450" indent="-171450">
              <a:lnSpc>
                <a:spcPct val="113000"/>
              </a:lnSpc>
              <a:spcBef>
                <a:spcPts val="0"/>
              </a:spcBef>
              <a:buFont typeface="Arial" panose="020B0604020202020204" pitchFamily="34" charset="0"/>
              <a:buChar char="•"/>
            </a:pPr>
            <a:r>
              <a:rPr lang="en-GB" sz="1200" spc="10">
                <a:latin typeface="+mn-lt"/>
                <a:ea typeface="+mn-ea"/>
                <a:cs typeface="+mn-cs"/>
              </a:rPr>
              <a:t>When looking at the proportions who were up to date with breast screening, there were no significant differences across key subgroups </a:t>
            </a:r>
          </a:p>
        </p:txBody>
      </p:sp>
      <p:sp>
        <p:nvSpPr>
          <p:cNvPr id="4" name="Slide Number Placeholder 3"/>
          <p:cNvSpPr>
            <a:spLocks noGrp="1"/>
          </p:cNvSpPr>
          <p:nvPr>
            <p:ph type="sldNum" sz="quarter" idx="5"/>
          </p:nvPr>
        </p:nvSpPr>
        <p:spPr/>
        <p:txBody>
          <a:bodyPr/>
          <a:lstStyle/>
          <a:p>
            <a:fld id="{F5B38833-6303-A84B-BCE8-C8F834FB8639}" type="slidenum">
              <a:rPr lang="en-US" smtClean="0"/>
              <a:t>76</a:t>
            </a:fld>
            <a:endParaRPr lang="en-US"/>
          </a:p>
        </p:txBody>
      </p:sp>
    </p:spTree>
    <p:extLst>
      <p:ext uri="{BB962C8B-B14F-4D97-AF65-F5344CB8AC3E}">
        <p14:creationId xmlns:p14="http://schemas.microsoft.com/office/powerpoint/2010/main" val="21972477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At an overall level, 8 in 10 reported intention to attend their next breast screening, with those who were up to date being more likely to say this </a:t>
            </a:r>
          </a:p>
          <a:p>
            <a:pPr marL="171450" indent="-171450">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Of those who were up to date with their screening, 8 in 10 reported they are definitely likely to attend their screening</a:t>
            </a:r>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77</a:t>
            </a:fld>
            <a:endParaRPr lang="en-US"/>
          </a:p>
        </p:txBody>
      </p:sp>
    </p:spTree>
    <p:extLst>
      <p:ext uri="{BB962C8B-B14F-4D97-AF65-F5344CB8AC3E}">
        <p14:creationId xmlns:p14="http://schemas.microsoft.com/office/powerpoint/2010/main" val="3432909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dirty="0"/>
              <a:t>* Insufficient base size for analysis by ethnicity. Age, sex at birth and C2DE 50+ excluded given audience profile of the question</a:t>
            </a:r>
            <a:endParaRPr lang="en-GB" u="sng"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When looking at intention to attend breast screening, there were no significant differences across key subgroups </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The difference between ABC1 and C2DE was significant to the 90% confidence level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F5B38833-6303-A84B-BCE8-C8F834FB8639}" type="slidenum">
              <a:rPr lang="en-US" smtClean="0"/>
              <a:t>78</a:t>
            </a:fld>
            <a:endParaRPr lang="en-US"/>
          </a:p>
        </p:txBody>
      </p:sp>
    </p:spTree>
    <p:extLst>
      <p:ext uri="{BB962C8B-B14F-4D97-AF65-F5344CB8AC3E}">
        <p14:creationId xmlns:p14="http://schemas.microsoft.com/office/powerpoint/2010/main" val="207510649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u="sng"/>
              <a:t>Key findings:</a:t>
            </a:r>
          </a:p>
          <a:p>
            <a:pPr marL="285750" indent="-285750">
              <a:lnSpc>
                <a:spcPct val="113000"/>
              </a:lnSpc>
              <a:spcBef>
                <a:spcPts val="0"/>
              </a:spcBef>
              <a:buFont typeface="Arial" panose="020B0604020202020204" pitchFamily="34" charset="0"/>
              <a:buChar char="•"/>
            </a:pPr>
            <a:r>
              <a:rPr lang="en-GB" sz="1800" spc="10">
                <a:latin typeface="+mn-lt"/>
                <a:ea typeface="+mn-ea"/>
                <a:cs typeface="+mn-cs"/>
              </a:rPr>
              <a:t>Concern around who would carry out the test, and past experience of pain were most commonly referenced as barriers to attending breast screening</a:t>
            </a:r>
          </a:p>
          <a:p>
            <a:pPr marL="285750" indent="-285750">
              <a:lnSpc>
                <a:spcPct val="113000"/>
              </a:lnSpc>
              <a:spcBef>
                <a:spcPts val="0"/>
              </a:spcBef>
              <a:buFont typeface="Arial" panose="020B0604020202020204" pitchFamily="34" charset="0"/>
              <a:buChar char="•"/>
            </a:pPr>
            <a:r>
              <a:rPr lang="en-GB" sz="1800" spc="10">
                <a:latin typeface="+mn-lt"/>
                <a:ea typeface="+mn-ea"/>
                <a:cs typeface="+mn-cs"/>
              </a:rPr>
              <a:t>There were no significant differences when looking at those who were up to date with their screening</a:t>
            </a:r>
          </a:p>
          <a:p>
            <a:endParaRPr lang="en-US" sz="1800" b="1" i="0" u="none" strike="noStrike">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F5B38833-6303-A84B-BCE8-C8F834FB8639}" type="slidenum">
              <a:rPr lang="en-US" smtClean="0"/>
              <a:t>79</a:t>
            </a:fld>
            <a:endParaRPr lang="en-US"/>
          </a:p>
        </p:txBody>
      </p:sp>
    </p:spTree>
    <p:extLst>
      <p:ext uri="{BB962C8B-B14F-4D97-AF65-F5344CB8AC3E}">
        <p14:creationId xmlns:p14="http://schemas.microsoft.com/office/powerpoint/2010/main" val="195582012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*Other key subgroups excluded due to low base size or no significant differences</a:t>
            </a:r>
          </a:p>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80</a:t>
            </a:fld>
            <a:endParaRPr lang="en-US"/>
          </a:p>
        </p:txBody>
      </p:sp>
    </p:spTree>
    <p:extLst>
      <p:ext uri="{BB962C8B-B14F-4D97-AF65-F5344CB8AC3E}">
        <p14:creationId xmlns:p14="http://schemas.microsoft.com/office/powerpoint/2010/main" val="251484476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85</a:t>
            </a:fld>
            <a:endParaRPr lang="en-US"/>
          </a:p>
        </p:txBody>
      </p:sp>
    </p:spTree>
    <p:extLst>
      <p:ext uri="{BB962C8B-B14F-4D97-AF65-F5344CB8AC3E}">
        <p14:creationId xmlns:p14="http://schemas.microsoft.com/office/powerpoint/2010/main" val="3690733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Key findings:</a:t>
            </a:r>
          </a:p>
          <a:p>
            <a:pPr marL="171450" indent="-171450">
              <a:buFont typeface="Arial" panose="020B0604020202020204" pitchFamily="34" charset="0"/>
              <a:buChar char="•"/>
            </a:pPr>
            <a:r>
              <a:rPr lang="en-GB" u="none" dirty="0"/>
              <a:t>9% of respondents said they were overweight/obese and also drink over 14 units per week, and 5% said they currently smoke and were overweight/obese, while just 1% smoke and drink over 14 units per week</a:t>
            </a:r>
          </a:p>
          <a:p>
            <a:pPr marL="171450" indent="-171450">
              <a:buFont typeface="Arial" panose="020B0604020202020204" pitchFamily="34" charset="0"/>
              <a:buChar char="•"/>
            </a:pPr>
            <a:r>
              <a:rPr lang="en-GB" u="none" dirty="0"/>
              <a:t>Males, those aged 50+, and those from higher social grades were more likely to be overweight/obese and drink over 14 units per week</a:t>
            </a:r>
          </a:p>
          <a:p>
            <a:pPr marL="171450" indent="-171450">
              <a:buFont typeface="Arial" panose="020B0604020202020204" pitchFamily="34" charset="0"/>
              <a:buChar char="•"/>
            </a:pPr>
            <a:r>
              <a:rPr lang="en-GB" u="none" dirty="0"/>
              <a:t>Those in lower social grades were more likely to smoke and be overweight/obese</a:t>
            </a:r>
          </a:p>
        </p:txBody>
      </p:sp>
      <p:sp>
        <p:nvSpPr>
          <p:cNvPr id="4" name="Slide Number Placeholder 3"/>
          <p:cNvSpPr>
            <a:spLocks noGrp="1"/>
          </p:cNvSpPr>
          <p:nvPr>
            <p:ph type="sldNum" sz="quarter" idx="5"/>
          </p:nvPr>
        </p:nvSpPr>
        <p:spPr/>
        <p:txBody>
          <a:bodyPr/>
          <a:lstStyle/>
          <a:p>
            <a:fld id="{F5B38833-6303-A84B-BCE8-C8F834FB8639}" type="slidenum">
              <a:rPr lang="en-US" smtClean="0"/>
              <a:t>15</a:t>
            </a:fld>
            <a:endParaRPr lang="en-US"/>
          </a:p>
        </p:txBody>
      </p:sp>
    </p:spTree>
    <p:extLst>
      <p:ext uri="{BB962C8B-B14F-4D97-AF65-F5344CB8AC3E}">
        <p14:creationId xmlns:p14="http://schemas.microsoft.com/office/powerpoint/2010/main" val="712018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Key findings:</a:t>
            </a:r>
          </a:p>
          <a:p>
            <a:pPr marL="171450" indent="-171450">
              <a:buFont typeface="Arial" panose="020B0604020202020204" pitchFamily="34" charset="0"/>
              <a:buChar char="•"/>
            </a:pPr>
            <a:r>
              <a:rPr lang="en-GB" dirty="0"/>
              <a:t>The most common healthy behaviours Northern Irish adults were trying to take part in was increased exercise, with 6 in 10 saying this</a:t>
            </a:r>
          </a:p>
          <a:p>
            <a:pPr marL="171450" indent="-171450">
              <a:buFont typeface="Arial" panose="020B0604020202020204" pitchFamily="34" charset="0"/>
              <a:buChar char="•"/>
            </a:pPr>
            <a:r>
              <a:rPr lang="en-GB" dirty="0"/>
              <a:t>This was closely followed by smokers attempting to reduce the amount they smoke</a:t>
            </a:r>
          </a:p>
          <a:p>
            <a:pPr marL="171450" indent="-171450">
              <a:buFont typeface="Arial" panose="020B0604020202020204" pitchFamily="34" charset="0"/>
              <a:buChar char="•"/>
            </a:pPr>
            <a:r>
              <a:rPr lang="en-GB" dirty="0"/>
              <a:t>Just under half said they were trying to eat more wholegrains and lose weight</a:t>
            </a:r>
          </a:p>
          <a:p>
            <a:pPr marL="171450" indent="-171450">
              <a:buFont typeface="Arial" panose="020B0604020202020204" pitchFamily="34" charset="0"/>
              <a:buChar char="•"/>
            </a:pPr>
            <a:r>
              <a:rPr lang="en-GB" dirty="0"/>
              <a:t>The least commonly selected activity was drinking less alcohol</a:t>
            </a:r>
          </a:p>
          <a:p>
            <a:endParaRPr lang="en-GB" dirty="0"/>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16</a:t>
            </a:fld>
            <a:endParaRPr lang="en-US"/>
          </a:p>
        </p:txBody>
      </p:sp>
    </p:spTree>
    <p:extLst>
      <p:ext uri="{BB962C8B-B14F-4D97-AF65-F5344CB8AC3E}">
        <p14:creationId xmlns:p14="http://schemas.microsoft.com/office/powerpoint/2010/main" val="3236197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17</a:t>
            </a:fld>
            <a:endParaRPr lang="en-US"/>
          </a:p>
        </p:txBody>
      </p:sp>
    </p:spTree>
    <p:extLst>
      <p:ext uri="{BB962C8B-B14F-4D97-AF65-F5344CB8AC3E}">
        <p14:creationId xmlns:p14="http://schemas.microsoft.com/office/powerpoint/2010/main" val="15764669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20.jpe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25.jpe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moment">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1D36BC33-DF16-0678-6165-C8D0790837C6}"/>
              </a:ext>
            </a:extLst>
          </p:cNvPr>
          <p:cNvSpPr/>
          <p:nvPr userDrawn="1"/>
        </p:nvSpPr>
        <p:spPr>
          <a:xfrm>
            <a:off x="7026436" y="1213371"/>
            <a:ext cx="3208033" cy="3208033"/>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78893D76-3983-A367-9AD8-022C0FC346BC}"/>
              </a:ext>
            </a:extLst>
          </p:cNvPr>
          <p:cNvSpPr>
            <a:spLocks noGrp="1"/>
          </p:cNvSpPr>
          <p:nvPr>
            <p:ph type="pic" sz="quarter" idx="15"/>
          </p:nvPr>
        </p:nvSpPr>
        <p:spPr>
          <a:xfrm>
            <a:off x="273051" y="273049"/>
            <a:ext cx="7227679" cy="6307133"/>
          </a:xfrm>
          <a:custGeom>
            <a:avLst/>
            <a:gdLst>
              <a:gd name="connsiteX0" fmla="*/ 0 w 7227679"/>
              <a:gd name="connsiteY0" fmla="*/ 0 h 6307133"/>
              <a:gd name="connsiteX1" fmla="*/ 7227679 w 7227679"/>
              <a:gd name="connsiteY1" fmla="*/ 0 h 6307133"/>
              <a:gd name="connsiteX2" fmla="*/ 7227679 w 7227679"/>
              <a:gd name="connsiteY2" fmla="*/ 1406049 h 6307133"/>
              <a:gd name="connsiteX3" fmla="*/ 7223191 w 7227679"/>
              <a:gd name="connsiteY3" fmla="*/ 1410128 h 6307133"/>
              <a:gd name="connsiteX4" fmla="*/ 6753385 w 7227679"/>
              <a:gd name="connsiteY4" fmla="*/ 2544339 h 6307133"/>
              <a:gd name="connsiteX5" fmla="*/ 7223191 w 7227679"/>
              <a:gd name="connsiteY5" fmla="*/ 3678550 h 6307133"/>
              <a:gd name="connsiteX6" fmla="*/ 7227679 w 7227679"/>
              <a:gd name="connsiteY6" fmla="*/ 3682630 h 6307133"/>
              <a:gd name="connsiteX7" fmla="*/ 7227679 w 7227679"/>
              <a:gd name="connsiteY7" fmla="*/ 6307133 h 6307133"/>
              <a:gd name="connsiteX8" fmla="*/ 0 w 7227679"/>
              <a:gd name="connsiteY8" fmla="*/ 6307133 h 630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7679" h="6307133">
                <a:moveTo>
                  <a:pt x="0" y="0"/>
                </a:moveTo>
                <a:lnTo>
                  <a:pt x="7227679" y="0"/>
                </a:lnTo>
                <a:lnTo>
                  <a:pt x="7227679" y="1406049"/>
                </a:lnTo>
                <a:lnTo>
                  <a:pt x="7223191" y="1410128"/>
                </a:lnTo>
                <a:cubicBezTo>
                  <a:pt x="6932921" y="1700398"/>
                  <a:pt x="6753385" y="2101402"/>
                  <a:pt x="6753385" y="2544339"/>
                </a:cubicBezTo>
                <a:cubicBezTo>
                  <a:pt x="6753385" y="2987276"/>
                  <a:pt x="6932921" y="3388280"/>
                  <a:pt x="7223191" y="3678550"/>
                </a:cubicBezTo>
                <a:lnTo>
                  <a:pt x="7227679" y="3682630"/>
                </a:lnTo>
                <a:lnTo>
                  <a:pt x="7227679" y="6307133"/>
                </a:lnTo>
                <a:lnTo>
                  <a:pt x="0" y="6307133"/>
                </a:lnTo>
                <a:close/>
              </a:path>
            </a:pathLst>
          </a:custGeom>
          <a:blipFill dpi="0" rotWithShape="1">
            <a:blip r:embed="rId2"/>
            <a:srcRect/>
            <a:stretch>
              <a:fillRect l="-21000" r="-10000"/>
            </a:stretch>
          </a:blipFill>
        </p:spPr>
        <p:txBody>
          <a:bodyPr wrap="square">
            <a:noAutofit/>
          </a:bodyPr>
          <a:lstStyle>
            <a:lvl1pPr marL="0" indent="0">
              <a:buNone/>
              <a:defRPr>
                <a:latin typeface="Arial" panose="020B0604020202020204" pitchFamily="34" charset="0"/>
                <a:cs typeface="Arial" panose="020B0604020202020204" pitchFamily="34" charset="0"/>
              </a:defRPr>
            </a:lvl1pPr>
          </a:lstStyle>
          <a:p>
            <a:endParaRPr lang="en-US"/>
          </a:p>
        </p:txBody>
      </p:sp>
      <p:sp>
        <p:nvSpPr>
          <p:cNvPr id="4" name="Text Placeholder 2">
            <a:extLst>
              <a:ext uri="{FF2B5EF4-FFF2-40B4-BE49-F238E27FC236}">
                <a16:creationId xmlns:a16="http://schemas.microsoft.com/office/drawing/2014/main" id="{6BB12226-8D38-44E6-70E0-2ED9128BE789}"/>
              </a:ext>
            </a:extLst>
          </p:cNvPr>
          <p:cNvSpPr>
            <a:spLocks noGrp="1"/>
          </p:cNvSpPr>
          <p:nvPr>
            <p:ph type="body" sz="quarter" idx="11" hasCustomPrompt="1"/>
          </p:nvPr>
        </p:nvSpPr>
        <p:spPr>
          <a:xfrm>
            <a:off x="7894648" y="4604222"/>
            <a:ext cx="3170913" cy="307009"/>
          </a:xfrm>
          <a:prstGeom prst="rect">
            <a:avLst/>
          </a:prstGeom>
        </p:spPr>
        <p:txBody>
          <a:bodyPr/>
          <a:lstStyle>
            <a:lvl1pPr marL="0" indent="0">
              <a:lnSpc>
                <a:spcPct val="113000"/>
              </a:lnSpc>
              <a:spcBef>
                <a:spcPts val="0"/>
              </a:spcBef>
              <a:buNone/>
              <a:defRPr sz="1800" b="0" i="0" spc="10" baseline="0">
                <a:solidFill>
                  <a:schemeClr val="tx1"/>
                </a:solidFill>
                <a:latin typeface="Arial" panose="020B0604020202020204" pitchFamily="34" charset="0"/>
              </a:defRPr>
            </a:lvl1pPr>
          </a:lstStyle>
          <a:p>
            <a:pPr lvl="0"/>
            <a:r>
              <a:rPr lang="en-GB"/>
              <a:t>Descriptive subheading</a:t>
            </a:r>
          </a:p>
        </p:txBody>
      </p:sp>
      <p:sp>
        <p:nvSpPr>
          <p:cNvPr id="14" name="Title 13">
            <a:extLst>
              <a:ext uri="{FF2B5EF4-FFF2-40B4-BE49-F238E27FC236}">
                <a16:creationId xmlns:a16="http://schemas.microsoft.com/office/drawing/2014/main" id="{AC02E6A8-2F97-0602-2AD3-97C8EC019D49}"/>
              </a:ext>
            </a:extLst>
          </p:cNvPr>
          <p:cNvSpPr>
            <a:spLocks noGrp="1"/>
          </p:cNvSpPr>
          <p:nvPr>
            <p:ph type="title" hasCustomPrompt="1"/>
          </p:nvPr>
        </p:nvSpPr>
        <p:spPr>
          <a:xfrm>
            <a:off x="7819921" y="2055636"/>
            <a:ext cx="2397873" cy="1563238"/>
          </a:xfrm>
          <a:prstGeom prst="rect">
            <a:avLst/>
          </a:prstGeom>
        </p:spPr>
        <p:txBody>
          <a:bodyPr/>
          <a:lstStyle>
            <a:lvl1pPr>
              <a:lnSpc>
                <a:spcPct val="113000"/>
              </a:lnSpc>
              <a:defRPr sz="2800" b="0" i="0" spc="20" baseline="0">
                <a:solidFill>
                  <a:schemeClr val="bg1"/>
                </a:solidFill>
                <a:latin typeface="Arial" panose="020B0604020202020204" pitchFamily="34" charset="0"/>
              </a:defRPr>
            </a:lvl1pPr>
          </a:lstStyle>
          <a:p>
            <a:r>
              <a:rPr lang="en-GB"/>
              <a:t>Impactful moment/ statement</a:t>
            </a:r>
            <a:endParaRPr lang="en-US"/>
          </a:p>
        </p:txBody>
      </p:sp>
      <p:sp>
        <p:nvSpPr>
          <p:cNvPr id="3" name="Text Placeholder 2">
            <a:extLst>
              <a:ext uri="{FF2B5EF4-FFF2-40B4-BE49-F238E27FC236}">
                <a16:creationId xmlns:a16="http://schemas.microsoft.com/office/drawing/2014/main" id="{9CAD96F7-AF72-6B6C-FE4A-0922E622D59D}"/>
              </a:ext>
            </a:extLst>
          </p:cNvPr>
          <p:cNvSpPr>
            <a:spLocks noGrp="1"/>
          </p:cNvSpPr>
          <p:nvPr>
            <p:ph type="body" sz="quarter" idx="22" hasCustomPrompt="1"/>
          </p:nvPr>
        </p:nvSpPr>
        <p:spPr>
          <a:xfrm>
            <a:off x="7894648" y="5023891"/>
            <a:ext cx="1855402" cy="569080"/>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00 Month 0000</a:t>
            </a:r>
            <a:br>
              <a:rPr lang="en-GB"/>
            </a:br>
            <a:r>
              <a:rPr lang="en-GB"/>
              <a:t>Team/name</a:t>
            </a:r>
          </a:p>
        </p:txBody>
      </p:sp>
      <p:cxnSp>
        <p:nvCxnSpPr>
          <p:cNvPr id="5" name="Straight Connector 4">
            <a:extLst>
              <a:ext uri="{FF2B5EF4-FFF2-40B4-BE49-F238E27FC236}">
                <a16:creationId xmlns:a16="http://schemas.microsoft.com/office/drawing/2014/main" id="{C3115A32-A13F-969B-2F42-AEC7BE2F6B94}"/>
              </a:ext>
            </a:extLst>
          </p:cNvPr>
          <p:cNvCxnSpPr>
            <a:cxnSpLocks/>
          </p:cNvCxnSpPr>
          <p:nvPr userDrawn="1"/>
        </p:nvCxnSpPr>
        <p:spPr>
          <a:xfrm flipH="1">
            <a:off x="7974106" y="5885057"/>
            <a:ext cx="42178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182F3F8-55C3-4CD7-AB50-93B5CC70F35D}"/>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6190" t="12339" r="5296" b="11205"/>
          <a:stretch/>
        </p:blipFill>
        <p:spPr>
          <a:xfrm>
            <a:off x="9520525" y="272136"/>
            <a:ext cx="2397874" cy="993771"/>
          </a:xfrm>
          <a:prstGeom prst="rect">
            <a:avLst/>
          </a:prstGeom>
        </p:spPr>
      </p:pic>
      <p:pic>
        <p:nvPicPr>
          <p:cNvPr id="9" name="Picture 8" descr="A black background with a black square&#10;&#10;Description automatically generated">
            <a:extLst>
              <a:ext uri="{FF2B5EF4-FFF2-40B4-BE49-F238E27FC236}">
                <a16:creationId xmlns:a16="http://schemas.microsoft.com/office/drawing/2014/main" id="{69F846FB-2C46-FE70-D230-E75AC5F0ED8C}"/>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7866624" y="5892073"/>
            <a:ext cx="2122298" cy="694800"/>
          </a:xfrm>
          <a:prstGeom prst="rect">
            <a:avLst/>
          </a:prstGeom>
        </p:spPr>
      </p:pic>
    </p:spTree>
    <p:extLst>
      <p:ext uri="{BB962C8B-B14F-4D97-AF65-F5344CB8AC3E}">
        <p14:creationId xmlns:p14="http://schemas.microsoft.com/office/powerpoint/2010/main" val="1623448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rting soon slide 5">
    <p:spTree>
      <p:nvGrpSpPr>
        <p:cNvPr id="1" name=""/>
        <p:cNvGrpSpPr/>
        <p:nvPr/>
      </p:nvGrpSpPr>
      <p:grpSpPr>
        <a:xfrm>
          <a:off x="0" y="0"/>
          <a:ext cx="0" cy="0"/>
          <a:chOff x="0" y="0"/>
          <a:chExt cx="0" cy="0"/>
        </a:xfrm>
      </p:grpSpPr>
      <p:sp>
        <p:nvSpPr>
          <p:cNvPr id="2" name="Picture Placeholder 14">
            <a:extLst>
              <a:ext uri="{FF2B5EF4-FFF2-40B4-BE49-F238E27FC236}">
                <a16:creationId xmlns:a16="http://schemas.microsoft.com/office/drawing/2014/main" id="{B334EB8D-DAF3-0B4B-245A-483E526B4056}"/>
              </a:ext>
            </a:extLst>
          </p:cNvPr>
          <p:cNvSpPr>
            <a:spLocks noGrp="1"/>
          </p:cNvSpPr>
          <p:nvPr>
            <p:ph type="pic" sz="quarter" idx="15"/>
          </p:nvPr>
        </p:nvSpPr>
        <p:spPr>
          <a:xfrm>
            <a:off x="5029200" y="1527472"/>
            <a:ext cx="6889199" cy="5052709"/>
          </a:xfrm>
          <a:prstGeom prst="rect">
            <a:avLst/>
          </a:prstGeom>
          <a:blipFill dpi="0" rotWithShape="1">
            <a:blip r:embed="rId2"/>
            <a:srcRect/>
            <a:stretch>
              <a:fillRect l="-4000" r="-9718"/>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a:p>
        </p:txBody>
      </p:sp>
      <p:sp>
        <p:nvSpPr>
          <p:cNvPr id="12" name="Text Placeholder 2">
            <a:extLst>
              <a:ext uri="{FF2B5EF4-FFF2-40B4-BE49-F238E27FC236}">
                <a16:creationId xmlns:a16="http://schemas.microsoft.com/office/drawing/2014/main" id="{85546E0E-9150-30A4-66BA-A53AA755A187}"/>
              </a:ext>
            </a:extLst>
          </p:cNvPr>
          <p:cNvSpPr>
            <a:spLocks noGrp="1"/>
          </p:cNvSpPr>
          <p:nvPr>
            <p:ph type="body" sz="quarter" idx="10" hasCustomPrompt="1"/>
          </p:nvPr>
        </p:nvSpPr>
        <p:spPr>
          <a:xfrm>
            <a:off x="289560" y="3981577"/>
            <a:ext cx="4251267" cy="2076323"/>
          </a:xfrm>
          <a:prstGeom prst="rect">
            <a:avLst/>
          </a:prstGeom>
        </p:spPr>
        <p:txBody>
          <a:bodyPr/>
          <a:lstStyle>
            <a:lvl1pPr marL="0" indent="0">
              <a:lnSpc>
                <a:spcPct val="110000"/>
              </a:lnSpc>
              <a:spcBef>
                <a:spcPts val="0"/>
              </a:spcBef>
              <a:buNone/>
              <a:defRPr sz="6000" b="0" i="0" spc="10" baseline="0">
                <a:solidFill>
                  <a:schemeClr val="tx1"/>
                </a:solidFill>
                <a:latin typeface="Arial" panose="020B0604020202020204" pitchFamily="34" charset="0"/>
              </a:defRPr>
            </a:lvl1pPr>
          </a:lstStyle>
          <a:p>
            <a:pPr lvl="0"/>
            <a:r>
              <a:rPr lang="en-GB"/>
              <a:t>Event title goes here</a:t>
            </a:r>
          </a:p>
        </p:txBody>
      </p:sp>
      <p:sp>
        <p:nvSpPr>
          <p:cNvPr id="13" name="Text Placeholder 2">
            <a:extLst>
              <a:ext uri="{FF2B5EF4-FFF2-40B4-BE49-F238E27FC236}">
                <a16:creationId xmlns:a16="http://schemas.microsoft.com/office/drawing/2014/main" id="{D4A25683-DFBB-6D16-D35D-BE538A301B91}"/>
              </a:ext>
            </a:extLst>
          </p:cNvPr>
          <p:cNvSpPr>
            <a:spLocks noGrp="1"/>
          </p:cNvSpPr>
          <p:nvPr>
            <p:ph type="body" sz="quarter" idx="22" hasCustomPrompt="1"/>
          </p:nvPr>
        </p:nvSpPr>
        <p:spPr>
          <a:xfrm>
            <a:off x="289560" y="3627686"/>
            <a:ext cx="1855402" cy="296254"/>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00 Month 0000</a:t>
            </a:r>
          </a:p>
        </p:txBody>
      </p:sp>
      <p:sp>
        <p:nvSpPr>
          <p:cNvPr id="15" name="Text Placeholder 2">
            <a:extLst>
              <a:ext uri="{FF2B5EF4-FFF2-40B4-BE49-F238E27FC236}">
                <a16:creationId xmlns:a16="http://schemas.microsoft.com/office/drawing/2014/main" id="{D6918BC6-8707-6EDB-0176-325EAD0087E8}"/>
              </a:ext>
            </a:extLst>
          </p:cNvPr>
          <p:cNvSpPr>
            <a:spLocks noGrp="1"/>
          </p:cNvSpPr>
          <p:nvPr>
            <p:ph type="body" sz="quarter" idx="23" hasCustomPrompt="1"/>
          </p:nvPr>
        </p:nvSpPr>
        <p:spPr>
          <a:xfrm>
            <a:off x="289560" y="6115537"/>
            <a:ext cx="3714392" cy="431336"/>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defRPr>
            </a:lvl1pPr>
          </a:lstStyle>
          <a:p>
            <a:pPr lvl="0"/>
            <a:r>
              <a:rPr lang="en-GB"/>
              <a:t>The event will begin shortly</a:t>
            </a:r>
          </a:p>
        </p:txBody>
      </p:sp>
      <p:cxnSp>
        <p:nvCxnSpPr>
          <p:cNvPr id="26" name="Straight Connector 25">
            <a:extLst>
              <a:ext uri="{FF2B5EF4-FFF2-40B4-BE49-F238E27FC236}">
                <a16:creationId xmlns:a16="http://schemas.microsoft.com/office/drawing/2014/main" id="{BA62297D-3112-D12E-38EC-130833FFB435}"/>
              </a:ext>
            </a:extLst>
          </p:cNvPr>
          <p:cNvCxnSpPr>
            <a:cxnSpLocks/>
          </p:cNvCxnSpPr>
          <p:nvPr userDrawn="1"/>
        </p:nvCxnSpPr>
        <p:spPr>
          <a:xfrm flipH="1">
            <a:off x="5029200" y="475065"/>
            <a:ext cx="7162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15EB57C-BB53-24F2-CB96-622E8AA2747F}"/>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6190" t="12339" r="5296" b="11205"/>
          <a:stretch/>
        </p:blipFill>
        <p:spPr>
          <a:xfrm>
            <a:off x="289560" y="273600"/>
            <a:ext cx="2397874" cy="993771"/>
          </a:xfrm>
          <a:prstGeom prst="rect">
            <a:avLst/>
          </a:prstGeom>
        </p:spPr>
      </p:pic>
      <p:pic>
        <p:nvPicPr>
          <p:cNvPr id="4" name="Picture 3" descr="A black background with a black square&#10;&#10;Description automatically generated">
            <a:extLst>
              <a:ext uri="{FF2B5EF4-FFF2-40B4-BE49-F238E27FC236}">
                <a16:creationId xmlns:a16="http://schemas.microsoft.com/office/drawing/2014/main" id="{55423D6F-85DC-0EB4-C9C0-B8F55EC6921A}"/>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4912557" y="471283"/>
            <a:ext cx="2134847" cy="698908"/>
          </a:xfrm>
          <a:prstGeom prst="rect">
            <a:avLst/>
          </a:prstGeom>
        </p:spPr>
      </p:pic>
    </p:spTree>
    <p:extLst>
      <p:ext uri="{BB962C8B-B14F-4D97-AF65-F5344CB8AC3E}">
        <p14:creationId xmlns:p14="http://schemas.microsoft.com/office/powerpoint/2010/main" val="4014894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break ">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8623BBD0-3EC3-A1C6-6E39-2D05A2B6A25C}"/>
              </a:ext>
            </a:extLst>
          </p:cNvPr>
          <p:cNvSpPr>
            <a:spLocks noGrp="1"/>
          </p:cNvSpPr>
          <p:nvPr>
            <p:ph type="pic" sz="quarter" idx="15"/>
          </p:nvPr>
        </p:nvSpPr>
        <p:spPr>
          <a:xfrm>
            <a:off x="273050" y="273050"/>
            <a:ext cx="11630025" cy="6280150"/>
          </a:xfrm>
          <a:prstGeom prst="rect">
            <a:avLst/>
          </a:prstGeom>
          <a:blipFill dpi="0" rotWithShape="1">
            <a:blip r:embed="rId2"/>
            <a:srcRect/>
            <a:stretch>
              <a:fillRect l="-10000" t="-10000" r="-10000" b="-25000"/>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a:p>
        </p:txBody>
      </p:sp>
      <p:sp>
        <p:nvSpPr>
          <p:cNvPr id="2" name="Text Placeholder 2">
            <a:extLst>
              <a:ext uri="{FF2B5EF4-FFF2-40B4-BE49-F238E27FC236}">
                <a16:creationId xmlns:a16="http://schemas.microsoft.com/office/drawing/2014/main" id="{C0F117E4-7D27-1CCA-C3F3-8917A6927DB2}"/>
              </a:ext>
            </a:extLst>
          </p:cNvPr>
          <p:cNvSpPr>
            <a:spLocks noGrp="1"/>
          </p:cNvSpPr>
          <p:nvPr>
            <p:ph type="body" sz="quarter" idx="10" hasCustomPrompt="1"/>
          </p:nvPr>
        </p:nvSpPr>
        <p:spPr>
          <a:xfrm>
            <a:off x="641251" y="1022115"/>
            <a:ext cx="5375542" cy="592929"/>
          </a:xfrm>
          <a:prstGeom prst="rect">
            <a:avLst/>
          </a:prstGeom>
        </p:spPr>
        <p:txBody>
          <a:bodyPr/>
          <a:lstStyle>
            <a:lvl1pPr marL="0" indent="0">
              <a:lnSpc>
                <a:spcPct val="113000"/>
              </a:lnSpc>
              <a:spcBef>
                <a:spcPts val="0"/>
              </a:spcBef>
              <a:buNone/>
              <a:defRPr sz="4000" b="0" i="0" spc="10" baseline="0">
                <a:solidFill>
                  <a:schemeClr val="tx1"/>
                </a:solidFill>
                <a:latin typeface="Arial" panose="020B0604020202020204" pitchFamily="34" charset="0"/>
              </a:defRPr>
            </a:lvl1pPr>
          </a:lstStyle>
          <a:p>
            <a:pPr lvl="0"/>
            <a:r>
              <a:rPr lang="en-GB"/>
              <a:t>This is a </a:t>
            </a:r>
          </a:p>
        </p:txBody>
      </p:sp>
      <p:sp>
        <p:nvSpPr>
          <p:cNvPr id="4" name="Text Placeholder 2">
            <a:extLst>
              <a:ext uri="{FF2B5EF4-FFF2-40B4-BE49-F238E27FC236}">
                <a16:creationId xmlns:a16="http://schemas.microsoft.com/office/drawing/2014/main" id="{1DBB5DFD-5D83-D27A-0A47-3B072ABBBDC4}"/>
              </a:ext>
            </a:extLst>
          </p:cNvPr>
          <p:cNvSpPr>
            <a:spLocks noGrp="1"/>
          </p:cNvSpPr>
          <p:nvPr>
            <p:ph type="body" sz="quarter" idx="13" hasCustomPrompt="1"/>
          </p:nvPr>
        </p:nvSpPr>
        <p:spPr>
          <a:xfrm>
            <a:off x="641250" y="1611198"/>
            <a:ext cx="5965611" cy="916717"/>
          </a:xfrm>
          <a:prstGeom prst="rect">
            <a:avLst/>
          </a:prstGeom>
        </p:spPr>
        <p:txBody>
          <a:bodyPr/>
          <a:lstStyle>
            <a:lvl1pPr marL="0" indent="0">
              <a:lnSpc>
                <a:spcPct val="113000"/>
              </a:lnSpc>
              <a:spcBef>
                <a:spcPts val="0"/>
              </a:spcBef>
              <a:buNone/>
              <a:defRPr sz="6600" b="0" i="0" spc="10" baseline="0">
                <a:solidFill>
                  <a:schemeClr val="tx1"/>
                </a:solidFill>
                <a:latin typeface="Arial" panose="020B0604020202020204" pitchFamily="34" charset="0"/>
              </a:defRPr>
            </a:lvl1pPr>
          </a:lstStyle>
          <a:p>
            <a:pPr lvl="0"/>
            <a:r>
              <a:rPr lang="en-GB"/>
              <a:t>section break</a:t>
            </a:r>
          </a:p>
        </p:txBody>
      </p:sp>
      <p:sp>
        <p:nvSpPr>
          <p:cNvPr id="11" name="Text Placeholder 2">
            <a:extLst>
              <a:ext uri="{FF2B5EF4-FFF2-40B4-BE49-F238E27FC236}">
                <a16:creationId xmlns:a16="http://schemas.microsoft.com/office/drawing/2014/main" id="{FA19F65E-ECC2-9211-486E-F6EA0CCCAD95}"/>
              </a:ext>
            </a:extLst>
          </p:cNvPr>
          <p:cNvSpPr>
            <a:spLocks noGrp="1"/>
          </p:cNvSpPr>
          <p:nvPr>
            <p:ph type="body" sz="quarter" idx="14" hasCustomPrompt="1"/>
          </p:nvPr>
        </p:nvSpPr>
        <p:spPr>
          <a:xfrm>
            <a:off x="5652457" y="504284"/>
            <a:ext cx="5375542" cy="365126"/>
          </a:xfrm>
          <a:prstGeom prst="rect">
            <a:avLst/>
          </a:prstGeom>
        </p:spPr>
        <p:txBody>
          <a:bodyPr/>
          <a:lstStyle>
            <a:lvl1pPr marL="0" indent="0" algn="r">
              <a:lnSpc>
                <a:spcPct val="113000"/>
              </a:lnSpc>
              <a:spcBef>
                <a:spcPts val="0"/>
              </a:spcBef>
              <a:buNone/>
              <a:defRPr sz="1400" b="0" i="0" spc="10" baseline="0">
                <a:solidFill>
                  <a:schemeClr val="bg1"/>
                </a:solidFill>
                <a:latin typeface="Arial" panose="020B0604020202020204" pitchFamily="34" charset="0"/>
                <a:cs typeface="Arial" panose="020B0604020202020204" pitchFamily="34" charset="0"/>
              </a:defRPr>
            </a:lvl1pPr>
          </a:lstStyle>
          <a:p>
            <a:pPr lvl="0"/>
            <a:r>
              <a:rPr lang="en-GB"/>
              <a:t>Document title</a:t>
            </a:r>
          </a:p>
        </p:txBody>
      </p:sp>
      <p:sp>
        <p:nvSpPr>
          <p:cNvPr id="14" name="Slide Number Placeholder 8">
            <a:extLst>
              <a:ext uri="{FF2B5EF4-FFF2-40B4-BE49-F238E27FC236}">
                <a16:creationId xmlns:a16="http://schemas.microsoft.com/office/drawing/2014/main" id="{6316F84E-9E7E-CC4F-03FD-BA2C8D35FC1D}"/>
              </a:ext>
            </a:extLst>
          </p:cNvPr>
          <p:cNvSpPr>
            <a:spLocks noGrp="1"/>
          </p:cNvSpPr>
          <p:nvPr>
            <p:ph type="sldNum" sz="quarter" idx="12"/>
          </p:nvPr>
        </p:nvSpPr>
        <p:spPr>
          <a:xfrm>
            <a:off x="11143487" y="504285"/>
            <a:ext cx="576072" cy="365125"/>
          </a:xfrm>
          <a:prstGeom prst="rect">
            <a:avLst/>
          </a:prstGeom>
        </p:spPr>
        <p:txBody>
          <a:bodyPr/>
          <a:lstStyle>
            <a:lvl1pPr algn="r">
              <a:lnSpc>
                <a:spcPct val="112000"/>
              </a:lnSpc>
              <a:defRPr sz="1400" b="0" i="0" spc="10" baseline="0">
                <a:solidFill>
                  <a:schemeClr val="bg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a:p>
        </p:txBody>
      </p:sp>
    </p:spTree>
    <p:extLst>
      <p:ext uri="{BB962C8B-B14F-4D97-AF65-F5344CB8AC3E}">
        <p14:creationId xmlns:p14="http://schemas.microsoft.com/office/powerpoint/2010/main" val="2202238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 image slide">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C501B259-B8E8-0703-302D-FB797A331AFC}"/>
              </a:ext>
            </a:extLst>
          </p:cNvPr>
          <p:cNvSpPr/>
          <p:nvPr userDrawn="1"/>
        </p:nvSpPr>
        <p:spPr>
          <a:xfrm>
            <a:off x="273601" y="1530584"/>
            <a:ext cx="3765176" cy="3765176"/>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18">
            <a:extLst>
              <a:ext uri="{FF2B5EF4-FFF2-40B4-BE49-F238E27FC236}">
                <a16:creationId xmlns:a16="http://schemas.microsoft.com/office/drawing/2014/main" id="{B3729286-32CD-53B5-C94C-9F54678844E6}"/>
              </a:ext>
            </a:extLst>
          </p:cNvPr>
          <p:cNvSpPr>
            <a:spLocks noGrp="1"/>
          </p:cNvSpPr>
          <p:nvPr>
            <p:ph type="pic" sz="quarter" idx="17"/>
          </p:nvPr>
        </p:nvSpPr>
        <p:spPr>
          <a:xfrm>
            <a:off x="1080655" y="273050"/>
            <a:ext cx="10822420" cy="6280150"/>
          </a:xfrm>
          <a:custGeom>
            <a:avLst/>
            <a:gdLst>
              <a:gd name="connsiteX0" fmla="*/ 0 w 10822420"/>
              <a:gd name="connsiteY0" fmla="*/ 0 h 6280150"/>
              <a:gd name="connsiteX1" fmla="*/ 10822420 w 10822420"/>
              <a:gd name="connsiteY1" fmla="*/ 0 h 6280150"/>
              <a:gd name="connsiteX2" fmla="*/ 10822420 w 10822420"/>
              <a:gd name="connsiteY2" fmla="*/ 6280150 h 6280150"/>
              <a:gd name="connsiteX3" fmla="*/ 0 w 10822420"/>
              <a:gd name="connsiteY3" fmla="*/ 6280150 h 6280150"/>
              <a:gd name="connsiteX4" fmla="*/ 0 w 10822420"/>
              <a:gd name="connsiteY4" fmla="*/ 4684024 h 6280150"/>
              <a:gd name="connsiteX5" fmla="*/ 22961 w 10822420"/>
              <a:gd name="connsiteY5" fmla="*/ 4701194 h 6280150"/>
              <a:gd name="connsiteX6" fmla="*/ 1075534 w 10822420"/>
              <a:gd name="connsiteY6" fmla="*/ 5022710 h 6280150"/>
              <a:gd name="connsiteX7" fmla="*/ 2958122 w 10822420"/>
              <a:gd name="connsiteY7" fmla="*/ 3140122 h 6280150"/>
              <a:gd name="connsiteX8" fmla="*/ 1075534 w 10822420"/>
              <a:gd name="connsiteY8" fmla="*/ 1257534 h 6280150"/>
              <a:gd name="connsiteX9" fmla="*/ 22961 w 10822420"/>
              <a:gd name="connsiteY9" fmla="*/ 1579051 h 6280150"/>
              <a:gd name="connsiteX10" fmla="*/ 0 w 10822420"/>
              <a:gd name="connsiteY10" fmla="*/ 1596221 h 628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22420" h="6280150">
                <a:moveTo>
                  <a:pt x="0" y="0"/>
                </a:moveTo>
                <a:lnTo>
                  <a:pt x="10822420" y="0"/>
                </a:lnTo>
                <a:lnTo>
                  <a:pt x="10822420" y="6280150"/>
                </a:lnTo>
                <a:lnTo>
                  <a:pt x="0" y="6280150"/>
                </a:lnTo>
                <a:lnTo>
                  <a:pt x="0" y="4684024"/>
                </a:lnTo>
                <a:lnTo>
                  <a:pt x="22961" y="4701194"/>
                </a:lnTo>
                <a:cubicBezTo>
                  <a:pt x="323424" y="4904183"/>
                  <a:pt x="685637" y="5022710"/>
                  <a:pt x="1075534" y="5022710"/>
                </a:cubicBezTo>
                <a:cubicBezTo>
                  <a:pt x="2115259" y="5022710"/>
                  <a:pt x="2958122" y="4179847"/>
                  <a:pt x="2958122" y="3140122"/>
                </a:cubicBezTo>
                <a:cubicBezTo>
                  <a:pt x="2958122" y="2100397"/>
                  <a:pt x="2115259" y="1257534"/>
                  <a:pt x="1075534" y="1257534"/>
                </a:cubicBezTo>
                <a:cubicBezTo>
                  <a:pt x="685637" y="1257534"/>
                  <a:pt x="323424" y="1376062"/>
                  <a:pt x="22961" y="1579051"/>
                </a:cubicBezTo>
                <a:lnTo>
                  <a:pt x="0" y="1596221"/>
                </a:lnTo>
                <a:close/>
              </a:path>
            </a:pathLst>
          </a:custGeom>
          <a:blipFill>
            <a:blip r:embed="rId2"/>
            <a:stretch>
              <a:fillRect t="-11336" b="-11336"/>
            </a:stretch>
          </a:blipFill>
        </p:spPr>
        <p:txBody>
          <a:bodyPr wrap="square">
            <a:noAutofit/>
          </a:bodyPr>
          <a:lstStyle>
            <a:lvl1pPr marL="0" indent="0">
              <a:buNone/>
              <a:defRPr>
                <a:latin typeface="Arial" panose="020B0604020202020204" pitchFamily="34" charset="0"/>
                <a:cs typeface="Arial" panose="020B0604020202020204" pitchFamily="34" charset="0"/>
              </a:defRPr>
            </a:lvl1pPr>
          </a:lstStyle>
          <a:p>
            <a:endParaRPr lang="en-US"/>
          </a:p>
        </p:txBody>
      </p:sp>
      <p:sp>
        <p:nvSpPr>
          <p:cNvPr id="7" name="Text Placeholder 2">
            <a:extLst>
              <a:ext uri="{FF2B5EF4-FFF2-40B4-BE49-F238E27FC236}">
                <a16:creationId xmlns:a16="http://schemas.microsoft.com/office/drawing/2014/main" id="{8CD80DA2-3A5B-593A-9B3A-2F58EEE48B67}"/>
              </a:ext>
            </a:extLst>
          </p:cNvPr>
          <p:cNvSpPr>
            <a:spLocks noGrp="1"/>
          </p:cNvSpPr>
          <p:nvPr>
            <p:ph type="body" sz="quarter" idx="14" hasCustomPrompt="1"/>
          </p:nvPr>
        </p:nvSpPr>
        <p:spPr>
          <a:xfrm>
            <a:off x="972738" y="2196936"/>
            <a:ext cx="2892679" cy="1570471"/>
          </a:xfrm>
          <a:prstGeom prst="rect">
            <a:avLst/>
          </a:prstGeom>
        </p:spPr>
        <p:txBody>
          <a:bodyPr/>
          <a:lstStyle>
            <a:lvl1pPr marL="0" indent="0">
              <a:lnSpc>
                <a:spcPct val="113000"/>
              </a:lnSpc>
              <a:buNone/>
              <a:defRPr sz="2200" b="0" i="0" spc="10" baseline="0">
                <a:solidFill>
                  <a:schemeClr val="bg1"/>
                </a:solidFill>
                <a:latin typeface="Arial" panose="020B0604020202020204" pitchFamily="34" charset="0"/>
              </a:defRPr>
            </a:lvl1pPr>
          </a:lstStyle>
          <a:p>
            <a:pPr lvl="0"/>
            <a:r>
              <a:rPr lang="en-GB"/>
              <a:t>“[Insert an impactful quote here about the work we do.]”</a:t>
            </a:r>
          </a:p>
        </p:txBody>
      </p:sp>
      <p:sp>
        <p:nvSpPr>
          <p:cNvPr id="10" name="Text Placeholder 2">
            <a:extLst>
              <a:ext uri="{FF2B5EF4-FFF2-40B4-BE49-F238E27FC236}">
                <a16:creationId xmlns:a16="http://schemas.microsoft.com/office/drawing/2014/main" id="{9E651C70-73FA-545F-D0A4-30061398EBFB}"/>
              </a:ext>
            </a:extLst>
          </p:cNvPr>
          <p:cNvSpPr>
            <a:spLocks noGrp="1"/>
          </p:cNvSpPr>
          <p:nvPr>
            <p:ph type="body" sz="quarter" idx="15" hasCustomPrompt="1"/>
          </p:nvPr>
        </p:nvSpPr>
        <p:spPr>
          <a:xfrm>
            <a:off x="972740" y="3880512"/>
            <a:ext cx="1437952" cy="887598"/>
          </a:xfrm>
          <a:prstGeom prst="rect">
            <a:avLst/>
          </a:prstGeom>
        </p:spPr>
        <p:txBody>
          <a:bodyPr/>
          <a:lstStyle>
            <a:lvl1pPr marL="0" indent="0">
              <a:lnSpc>
                <a:spcPct val="113000"/>
              </a:lnSpc>
              <a:spcBef>
                <a:spcPts val="0"/>
              </a:spcBef>
              <a:buNone/>
              <a:defRPr sz="1400" b="0" i="0" spc="10" baseline="0">
                <a:solidFill>
                  <a:schemeClr val="bg1"/>
                </a:solidFill>
                <a:latin typeface="Arial" panose="020B0604020202020204" pitchFamily="34" charset="0"/>
              </a:defRPr>
            </a:lvl1pPr>
          </a:lstStyle>
          <a:p>
            <a:pPr lvl="0"/>
            <a:r>
              <a:rPr lang="en-GB"/>
              <a:t>[Name, Location </a:t>
            </a:r>
            <a:br>
              <a:rPr lang="en-GB"/>
            </a:br>
            <a:r>
              <a:rPr lang="en-GB"/>
              <a:t>Date]</a:t>
            </a:r>
          </a:p>
        </p:txBody>
      </p:sp>
      <p:sp>
        <p:nvSpPr>
          <p:cNvPr id="12" name="Slide Number Placeholder 8">
            <a:extLst>
              <a:ext uri="{FF2B5EF4-FFF2-40B4-BE49-F238E27FC236}">
                <a16:creationId xmlns:a16="http://schemas.microsoft.com/office/drawing/2014/main" id="{A23CBF5F-8A72-7292-0913-24CB5CE50572}"/>
              </a:ext>
            </a:extLst>
          </p:cNvPr>
          <p:cNvSpPr>
            <a:spLocks noGrp="1"/>
          </p:cNvSpPr>
          <p:nvPr>
            <p:ph type="sldNum" sz="quarter" idx="12"/>
          </p:nvPr>
        </p:nvSpPr>
        <p:spPr>
          <a:xfrm>
            <a:off x="11143487" y="504285"/>
            <a:ext cx="576072" cy="365125"/>
          </a:xfrm>
          <a:prstGeom prst="rect">
            <a:avLst/>
          </a:prstGeom>
        </p:spPr>
        <p:txBody>
          <a:bodyPr/>
          <a:lstStyle>
            <a:lvl1pPr algn="r">
              <a:lnSpc>
                <a:spcPct val="112000"/>
              </a:lnSpc>
              <a:defRPr sz="1400" b="0" i="0" spc="10" baseline="0">
                <a:solidFill>
                  <a:schemeClr val="tx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a:p>
        </p:txBody>
      </p:sp>
      <p:sp>
        <p:nvSpPr>
          <p:cNvPr id="15" name="Text Placeholder 2">
            <a:extLst>
              <a:ext uri="{FF2B5EF4-FFF2-40B4-BE49-F238E27FC236}">
                <a16:creationId xmlns:a16="http://schemas.microsoft.com/office/drawing/2014/main" id="{2F89C155-BA3F-8608-FD26-5F1680FCA27E}"/>
              </a:ext>
            </a:extLst>
          </p:cNvPr>
          <p:cNvSpPr>
            <a:spLocks noGrp="1"/>
          </p:cNvSpPr>
          <p:nvPr>
            <p:ph type="body" sz="quarter" idx="16" hasCustomPrompt="1"/>
          </p:nvPr>
        </p:nvSpPr>
        <p:spPr>
          <a:xfrm>
            <a:off x="5652457" y="504284"/>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Tree>
    <p:extLst>
      <p:ext uri="{BB962C8B-B14F-4D97-AF65-F5344CB8AC3E}">
        <p14:creationId xmlns:p14="http://schemas.microsoft.com/office/powerpoint/2010/main" val="3755780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break 2">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8623BBD0-3EC3-A1C6-6E39-2D05A2B6A25C}"/>
              </a:ext>
            </a:extLst>
          </p:cNvPr>
          <p:cNvSpPr>
            <a:spLocks noGrp="1"/>
          </p:cNvSpPr>
          <p:nvPr>
            <p:ph type="pic" sz="quarter" idx="15"/>
          </p:nvPr>
        </p:nvSpPr>
        <p:spPr>
          <a:xfrm>
            <a:off x="273050" y="273050"/>
            <a:ext cx="11630025" cy="6280150"/>
          </a:xfrm>
          <a:prstGeom prst="rect">
            <a:avLst/>
          </a:prstGeom>
          <a:blipFill dpi="0" rotWithShape="1">
            <a:blip r:embed="rId2"/>
            <a:srcRect/>
            <a:stretch>
              <a:fillRect t="-30000"/>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a:p>
        </p:txBody>
      </p:sp>
      <p:sp>
        <p:nvSpPr>
          <p:cNvPr id="4" name="Text Placeholder 2">
            <a:extLst>
              <a:ext uri="{FF2B5EF4-FFF2-40B4-BE49-F238E27FC236}">
                <a16:creationId xmlns:a16="http://schemas.microsoft.com/office/drawing/2014/main" id="{1DBB5DFD-5D83-D27A-0A47-3B072ABBBDC4}"/>
              </a:ext>
            </a:extLst>
          </p:cNvPr>
          <p:cNvSpPr>
            <a:spLocks noGrp="1"/>
          </p:cNvSpPr>
          <p:nvPr>
            <p:ph type="body" sz="quarter" idx="13" hasCustomPrompt="1"/>
          </p:nvPr>
        </p:nvSpPr>
        <p:spPr>
          <a:xfrm>
            <a:off x="654684" y="4211392"/>
            <a:ext cx="6982488" cy="1960766"/>
          </a:xfrm>
          <a:prstGeom prst="rect">
            <a:avLst/>
          </a:prstGeom>
        </p:spPr>
        <p:txBody>
          <a:bodyPr anchor="b"/>
          <a:lstStyle>
            <a:lvl1pPr marL="0" indent="0">
              <a:lnSpc>
                <a:spcPct val="110000"/>
              </a:lnSpc>
              <a:spcBef>
                <a:spcPts val="0"/>
              </a:spcBef>
              <a:buNone/>
              <a:defRPr sz="5400" b="0" i="0" spc="10" baseline="0">
                <a:solidFill>
                  <a:schemeClr val="bg1"/>
                </a:solidFill>
                <a:latin typeface="Arial" panose="020B0604020202020204" pitchFamily="34" charset="0"/>
              </a:defRPr>
            </a:lvl1pPr>
          </a:lstStyle>
          <a:p>
            <a:pPr lvl="0"/>
            <a:r>
              <a:rPr lang="en-GB"/>
              <a:t>A big bold statement here</a:t>
            </a:r>
          </a:p>
        </p:txBody>
      </p:sp>
      <p:sp>
        <p:nvSpPr>
          <p:cNvPr id="11" name="Text Placeholder 2">
            <a:extLst>
              <a:ext uri="{FF2B5EF4-FFF2-40B4-BE49-F238E27FC236}">
                <a16:creationId xmlns:a16="http://schemas.microsoft.com/office/drawing/2014/main" id="{FA19F65E-ECC2-9211-486E-F6EA0CCCAD95}"/>
              </a:ext>
            </a:extLst>
          </p:cNvPr>
          <p:cNvSpPr>
            <a:spLocks noGrp="1"/>
          </p:cNvSpPr>
          <p:nvPr>
            <p:ph type="body" sz="quarter" idx="14" hasCustomPrompt="1"/>
          </p:nvPr>
        </p:nvSpPr>
        <p:spPr>
          <a:xfrm>
            <a:off x="5652457" y="504284"/>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14" name="Slide Number Placeholder 8">
            <a:extLst>
              <a:ext uri="{FF2B5EF4-FFF2-40B4-BE49-F238E27FC236}">
                <a16:creationId xmlns:a16="http://schemas.microsoft.com/office/drawing/2014/main" id="{6316F84E-9E7E-CC4F-03FD-BA2C8D35FC1D}"/>
              </a:ext>
            </a:extLst>
          </p:cNvPr>
          <p:cNvSpPr>
            <a:spLocks noGrp="1"/>
          </p:cNvSpPr>
          <p:nvPr>
            <p:ph type="sldNum" sz="quarter" idx="12"/>
          </p:nvPr>
        </p:nvSpPr>
        <p:spPr>
          <a:xfrm>
            <a:off x="11143487" y="504285"/>
            <a:ext cx="576072" cy="365125"/>
          </a:xfrm>
          <a:prstGeom prst="rect">
            <a:avLst/>
          </a:prstGeom>
        </p:spPr>
        <p:txBody>
          <a:bodyPr/>
          <a:lstStyle>
            <a:lvl1pPr algn="r">
              <a:lnSpc>
                <a:spcPct val="112000"/>
              </a:lnSpc>
              <a:defRPr sz="1400" b="0" i="0" spc="10" baseline="0">
                <a:solidFill>
                  <a:schemeClr val="tx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a:p>
        </p:txBody>
      </p:sp>
    </p:spTree>
    <p:extLst>
      <p:ext uri="{BB962C8B-B14F-4D97-AF65-F5344CB8AC3E}">
        <p14:creationId xmlns:p14="http://schemas.microsoft.com/office/powerpoint/2010/main" val="16526614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break - moment 2">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8623BBD0-3EC3-A1C6-6E39-2D05A2B6A25C}"/>
              </a:ext>
            </a:extLst>
          </p:cNvPr>
          <p:cNvSpPr>
            <a:spLocks noGrp="1"/>
          </p:cNvSpPr>
          <p:nvPr>
            <p:ph type="pic" sz="quarter" idx="15"/>
          </p:nvPr>
        </p:nvSpPr>
        <p:spPr>
          <a:xfrm>
            <a:off x="273050" y="273050"/>
            <a:ext cx="11630025" cy="6280150"/>
          </a:xfrm>
          <a:prstGeom prst="rect">
            <a:avLst/>
          </a:prstGeom>
          <a:blipFill dpi="0" rotWithShape="1">
            <a:blip r:embed="rId2"/>
            <a:srcRect/>
            <a:stretch>
              <a:fillRect t="-13000" b="-10000"/>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a:p>
        </p:txBody>
      </p:sp>
      <p:sp>
        <p:nvSpPr>
          <p:cNvPr id="11" name="Text Placeholder 2">
            <a:extLst>
              <a:ext uri="{FF2B5EF4-FFF2-40B4-BE49-F238E27FC236}">
                <a16:creationId xmlns:a16="http://schemas.microsoft.com/office/drawing/2014/main" id="{FA19F65E-ECC2-9211-486E-F6EA0CCCAD95}"/>
              </a:ext>
            </a:extLst>
          </p:cNvPr>
          <p:cNvSpPr>
            <a:spLocks noGrp="1"/>
          </p:cNvSpPr>
          <p:nvPr>
            <p:ph type="body" sz="quarter" idx="14" hasCustomPrompt="1"/>
          </p:nvPr>
        </p:nvSpPr>
        <p:spPr>
          <a:xfrm>
            <a:off x="5652457" y="504284"/>
            <a:ext cx="5375542" cy="365126"/>
          </a:xfrm>
          <a:prstGeom prst="rect">
            <a:avLst/>
          </a:prstGeom>
        </p:spPr>
        <p:txBody>
          <a:bodyPr/>
          <a:lstStyle>
            <a:lvl1pPr marL="0" indent="0" algn="r">
              <a:lnSpc>
                <a:spcPct val="113000"/>
              </a:lnSpc>
              <a:spcBef>
                <a:spcPts val="0"/>
              </a:spcBef>
              <a:buNone/>
              <a:defRPr sz="1400" b="0" i="0" spc="10" baseline="0">
                <a:solidFill>
                  <a:schemeClr val="bg1"/>
                </a:solidFill>
                <a:latin typeface="Arial" panose="020B0604020202020204" pitchFamily="34" charset="0"/>
                <a:cs typeface="Arial" panose="020B0604020202020204" pitchFamily="34" charset="0"/>
              </a:defRPr>
            </a:lvl1pPr>
          </a:lstStyle>
          <a:p>
            <a:pPr lvl="0"/>
            <a:r>
              <a:rPr lang="en-GB"/>
              <a:t>Document title</a:t>
            </a:r>
          </a:p>
        </p:txBody>
      </p:sp>
      <p:sp>
        <p:nvSpPr>
          <p:cNvPr id="14" name="Slide Number Placeholder 8">
            <a:extLst>
              <a:ext uri="{FF2B5EF4-FFF2-40B4-BE49-F238E27FC236}">
                <a16:creationId xmlns:a16="http://schemas.microsoft.com/office/drawing/2014/main" id="{6316F84E-9E7E-CC4F-03FD-BA2C8D35FC1D}"/>
              </a:ext>
            </a:extLst>
          </p:cNvPr>
          <p:cNvSpPr>
            <a:spLocks noGrp="1"/>
          </p:cNvSpPr>
          <p:nvPr>
            <p:ph type="sldNum" sz="quarter" idx="12"/>
          </p:nvPr>
        </p:nvSpPr>
        <p:spPr>
          <a:xfrm>
            <a:off x="11143487" y="504285"/>
            <a:ext cx="576072" cy="365125"/>
          </a:xfrm>
          <a:prstGeom prst="rect">
            <a:avLst/>
          </a:prstGeom>
        </p:spPr>
        <p:txBody>
          <a:bodyPr/>
          <a:lstStyle>
            <a:lvl1pPr algn="r">
              <a:lnSpc>
                <a:spcPct val="112000"/>
              </a:lnSpc>
              <a:defRPr sz="1400" b="0" i="0" spc="10" baseline="0">
                <a:solidFill>
                  <a:schemeClr val="bg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a:p>
        </p:txBody>
      </p:sp>
      <p:sp>
        <p:nvSpPr>
          <p:cNvPr id="3" name="Text Placeholder 2">
            <a:extLst>
              <a:ext uri="{FF2B5EF4-FFF2-40B4-BE49-F238E27FC236}">
                <a16:creationId xmlns:a16="http://schemas.microsoft.com/office/drawing/2014/main" id="{0CEEC976-EC72-A22C-D35A-8E69DFC0D559}"/>
              </a:ext>
            </a:extLst>
          </p:cNvPr>
          <p:cNvSpPr>
            <a:spLocks noGrp="1"/>
          </p:cNvSpPr>
          <p:nvPr>
            <p:ph type="body" sz="quarter" idx="16" hasCustomPrompt="1"/>
          </p:nvPr>
        </p:nvSpPr>
        <p:spPr>
          <a:xfrm>
            <a:off x="9715881" y="4728589"/>
            <a:ext cx="1891918" cy="365125"/>
          </a:xfrm>
          <a:prstGeom prst="rect">
            <a:avLst/>
          </a:prstGeom>
        </p:spPr>
        <p:txBody>
          <a:bodyPr/>
          <a:lstStyle>
            <a:lvl1pPr marL="0" indent="0">
              <a:lnSpc>
                <a:spcPct val="113000"/>
              </a:lnSpc>
              <a:buNone/>
              <a:defRPr sz="2000" b="0" i="0" spc="10" baseline="0">
                <a:solidFill>
                  <a:schemeClr val="bg1"/>
                </a:solidFill>
                <a:latin typeface="Arial" panose="020B0604020202020204" pitchFamily="34" charset="0"/>
              </a:defRPr>
            </a:lvl1pPr>
          </a:lstStyle>
          <a:p>
            <a:pPr lvl="0"/>
            <a:r>
              <a:rPr lang="en-GB"/>
              <a:t>[Date]</a:t>
            </a:r>
          </a:p>
        </p:txBody>
      </p:sp>
      <p:sp>
        <p:nvSpPr>
          <p:cNvPr id="5" name="Text Placeholder 2">
            <a:extLst>
              <a:ext uri="{FF2B5EF4-FFF2-40B4-BE49-F238E27FC236}">
                <a16:creationId xmlns:a16="http://schemas.microsoft.com/office/drawing/2014/main" id="{F9AAD091-8457-7AF5-F2CA-9FE9FF6B1F3A}"/>
              </a:ext>
            </a:extLst>
          </p:cNvPr>
          <p:cNvSpPr>
            <a:spLocks noGrp="1"/>
          </p:cNvSpPr>
          <p:nvPr>
            <p:ph type="body" sz="quarter" idx="17" hasCustomPrompt="1"/>
          </p:nvPr>
        </p:nvSpPr>
        <p:spPr>
          <a:xfrm>
            <a:off x="9715882" y="5147876"/>
            <a:ext cx="1891918" cy="1100524"/>
          </a:xfrm>
          <a:prstGeom prst="rect">
            <a:avLst/>
          </a:prstGeom>
        </p:spPr>
        <p:txBody>
          <a:bodyPr/>
          <a:lstStyle>
            <a:lvl1pPr marL="0" indent="0">
              <a:lnSpc>
                <a:spcPct val="113000"/>
              </a:lnSpc>
              <a:spcBef>
                <a:spcPts val="0"/>
              </a:spcBef>
              <a:buNone/>
              <a:defRPr sz="2000" b="0" i="0" spc="10" baseline="0">
                <a:solidFill>
                  <a:schemeClr val="bg1"/>
                </a:solidFill>
                <a:latin typeface="Arial" panose="020B0604020202020204" pitchFamily="34" charset="0"/>
              </a:defRPr>
            </a:lvl1pPr>
          </a:lstStyle>
          <a:p>
            <a:pPr lvl="0"/>
            <a:r>
              <a:rPr lang="en-GB"/>
              <a:t>[Significant moment. Big or small]</a:t>
            </a:r>
          </a:p>
        </p:txBody>
      </p:sp>
    </p:spTree>
    <p:extLst>
      <p:ext uri="{BB962C8B-B14F-4D97-AF65-F5344CB8AC3E}">
        <p14:creationId xmlns:p14="http://schemas.microsoft.com/office/powerpoint/2010/main" val="10225333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ld statement full p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759705B-88C8-0C14-BCD4-3D92B0973896}"/>
              </a:ext>
            </a:extLst>
          </p:cNvPr>
          <p:cNvSpPr/>
          <p:nvPr userDrawn="1"/>
        </p:nvSpPr>
        <p:spPr>
          <a:xfrm>
            <a:off x="272416" y="941388"/>
            <a:ext cx="11630024" cy="5647436"/>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 name="Text Placeholder 2">
            <a:extLst>
              <a:ext uri="{FF2B5EF4-FFF2-40B4-BE49-F238E27FC236}">
                <a16:creationId xmlns:a16="http://schemas.microsoft.com/office/drawing/2014/main" id="{902066FF-E7D7-6FD7-2B71-9FB08F25FC79}"/>
              </a:ext>
            </a:extLst>
          </p:cNvPr>
          <p:cNvSpPr>
            <a:spLocks noGrp="1"/>
          </p:cNvSpPr>
          <p:nvPr>
            <p:ph type="body" sz="quarter" idx="10" hasCustomPrompt="1"/>
          </p:nvPr>
        </p:nvSpPr>
        <p:spPr>
          <a:xfrm>
            <a:off x="700582" y="1352677"/>
            <a:ext cx="5375542" cy="1628029"/>
          </a:xfrm>
          <a:prstGeom prst="rect">
            <a:avLst/>
          </a:prstGeom>
        </p:spPr>
        <p:txBody>
          <a:bodyPr/>
          <a:lstStyle>
            <a:lvl1pPr marL="0" indent="0">
              <a:lnSpc>
                <a:spcPct val="110000"/>
              </a:lnSpc>
              <a:spcBef>
                <a:spcPts val="0"/>
              </a:spcBef>
              <a:buNone/>
              <a:defRPr sz="4800" b="0" i="0" spc="10" baseline="0">
                <a:solidFill>
                  <a:schemeClr val="bg1"/>
                </a:solidFill>
                <a:latin typeface="Arial" panose="020B0604020202020204" pitchFamily="34" charset="0"/>
              </a:defRPr>
            </a:lvl1pPr>
          </a:lstStyle>
          <a:p>
            <a:pPr lvl="0"/>
            <a:r>
              <a:rPr lang="en-GB"/>
              <a:t>This is a bold statement here</a:t>
            </a:r>
          </a:p>
        </p:txBody>
      </p:sp>
      <p:sp>
        <p:nvSpPr>
          <p:cNvPr id="7" name="Text Placeholder 2">
            <a:extLst>
              <a:ext uri="{FF2B5EF4-FFF2-40B4-BE49-F238E27FC236}">
                <a16:creationId xmlns:a16="http://schemas.microsoft.com/office/drawing/2014/main" id="{50DB62C4-1F9E-87AD-E932-028C1A341D14}"/>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8" name="Text Placeholder 2">
            <a:extLst>
              <a:ext uri="{FF2B5EF4-FFF2-40B4-BE49-F238E27FC236}">
                <a16:creationId xmlns:a16="http://schemas.microsoft.com/office/drawing/2014/main" id="{8EE847E2-2B96-A435-9005-369B0AA41763}"/>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9" name="Slide Number Placeholder 8">
            <a:extLst>
              <a:ext uri="{FF2B5EF4-FFF2-40B4-BE49-F238E27FC236}">
                <a16:creationId xmlns:a16="http://schemas.microsoft.com/office/drawing/2014/main" id="{75225F9F-4382-B4AA-CB33-146E53D0EC85}"/>
              </a:ext>
            </a:extLst>
          </p:cNvPr>
          <p:cNvSpPr>
            <a:spLocks noGrp="1"/>
          </p:cNvSpPr>
          <p:nvPr>
            <p:ph type="sldNum" sz="quarter" idx="12"/>
          </p:nvPr>
        </p:nvSpPr>
        <p:spPr>
          <a:xfrm>
            <a:off x="11326367" y="273600"/>
            <a:ext cx="576072" cy="365125"/>
          </a:xfrm>
          <a:prstGeom prst="rect">
            <a:avLst/>
          </a:prstGeom>
        </p:spPr>
        <p:txBody>
          <a:bodyPr/>
          <a:lstStyle>
            <a:lvl1pPr algn="r">
              <a:lnSpc>
                <a:spcPct val="112000"/>
              </a:lnSpc>
              <a:defRPr sz="1400" b="0" i="0" spc="10" baseline="0">
                <a:solidFill>
                  <a:schemeClr val="tx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a:p>
        </p:txBody>
      </p:sp>
    </p:spTree>
    <p:extLst>
      <p:ext uri="{BB962C8B-B14F-4D97-AF65-F5344CB8AC3E}">
        <p14:creationId xmlns:p14="http://schemas.microsoft.com/office/powerpoint/2010/main" val="297216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anim calcmode="lin" valueType="num">
                                      <p:cBhvr>
                                        <p:cTn id="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42"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anim calcmode="lin" valueType="num">
                      <p:cBhvr>
                        <p:cTn dur="500" fill="hold"/>
                        <p:tgtEl>
                          <p:spTgt spid="2"/>
                        </p:tgtEl>
                        <p:attrNameLst>
                          <p:attrName>ppt_x</p:attrName>
                        </p:attrNameLst>
                      </p:cBhvr>
                      <p:tavLst>
                        <p:tav tm="0">
                          <p:val>
                            <p:strVal val="#ppt_x"/>
                          </p:val>
                        </p:tav>
                        <p:tav tm="100000">
                          <p:val>
                            <p:strVal val="#ppt_x"/>
                          </p:val>
                        </p:tav>
                      </p:tavLst>
                    </p:anim>
                    <p:anim calcmode="lin" valueType="num">
                      <p:cBhvr>
                        <p:cTn dur="500" fill="hold"/>
                        <p:tgtEl>
                          <p:spTgt spid="2"/>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eyline statement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36A90A2-998B-56B1-D664-00C745949F69}"/>
              </a:ext>
            </a:extLst>
          </p:cNvPr>
          <p:cNvSpPr/>
          <p:nvPr userDrawn="1"/>
        </p:nvSpPr>
        <p:spPr>
          <a:xfrm>
            <a:off x="272416" y="941388"/>
            <a:ext cx="11630024" cy="564743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7" name="Text Placeholder 2">
            <a:extLst>
              <a:ext uri="{FF2B5EF4-FFF2-40B4-BE49-F238E27FC236}">
                <a16:creationId xmlns:a16="http://schemas.microsoft.com/office/drawing/2014/main" id="{50DB62C4-1F9E-87AD-E932-028C1A341D14}"/>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8" name="Text Placeholder 2">
            <a:extLst>
              <a:ext uri="{FF2B5EF4-FFF2-40B4-BE49-F238E27FC236}">
                <a16:creationId xmlns:a16="http://schemas.microsoft.com/office/drawing/2014/main" id="{8EE847E2-2B96-A435-9005-369B0AA41763}"/>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9" name="Slide Number Placeholder 8">
            <a:extLst>
              <a:ext uri="{FF2B5EF4-FFF2-40B4-BE49-F238E27FC236}">
                <a16:creationId xmlns:a16="http://schemas.microsoft.com/office/drawing/2014/main" id="{75225F9F-4382-B4AA-CB33-146E53D0EC85}"/>
              </a:ext>
            </a:extLst>
          </p:cNvPr>
          <p:cNvSpPr>
            <a:spLocks noGrp="1"/>
          </p:cNvSpPr>
          <p:nvPr>
            <p:ph type="sldNum" sz="quarter" idx="12"/>
          </p:nvPr>
        </p:nvSpPr>
        <p:spPr>
          <a:xfrm>
            <a:off x="11326367" y="273600"/>
            <a:ext cx="576072" cy="365125"/>
          </a:xfrm>
          <a:prstGeom prst="rect">
            <a:avLst/>
          </a:prstGeom>
        </p:spPr>
        <p:txBody>
          <a:bodyPr/>
          <a:lstStyle>
            <a:lvl1pPr algn="r">
              <a:lnSpc>
                <a:spcPct val="112000"/>
              </a:lnSpc>
              <a:defRPr sz="1400" b="0" i="0" spc="10" baseline="0">
                <a:solidFill>
                  <a:schemeClr val="tx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a:p>
        </p:txBody>
      </p:sp>
      <p:sp>
        <p:nvSpPr>
          <p:cNvPr id="3" name="Text Placeholder 2">
            <a:extLst>
              <a:ext uri="{FF2B5EF4-FFF2-40B4-BE49-F238E27FC236}">
                <a16:creationId xmlns:a16="http://schemas.microsoft.com/office/drawing/2014/main" id="{96922302-7BBD-C1AA-F63F-7E88DD401DD5}"/>
              </a:ext>
            </a:extLst>
          </p:cNvPr>
          <p:cNvSpPr>
            <a:spLocks noGrp="1"/>
          </p:cNvSpPr>
          <p:nvPr>
            <p:ph type="body" sz="quarter" idx="10" hasCustomPrompt="1"/>
          </p:nvPr>
        </p:nvSpPr>
        <p:spPr>
          <a:xfrm>
            <a:off x="823948" y="1904002"/>
            <a:ext cx="6285189" cy="1628029"/>
          </a:xfrm>
          <a:prstGeom prst="rect">
            <a:avLst/>
          </a:prstGeom>
        </p:spPr>
        <p:txBody>
          <a:bodyPr/>
          <a:lstStyle>
            <a:lvl1pPr marL="0" indent="0">
              <a:lnSpc>
                <a:spcPct val="110000"/>
              </a:lnSpc>
              <a:spcBef>
                <a:spcPts val="0"/>
              </a:spcBef>
              <a:buNone/>
              <a:defRPr sz="4800" b="0" i="0" spc="10" baseline="0">
                <a:solidFill>
                  <a:schemeClr val="bg1"/>
                </a:solidFill>
                <a:latin typeface="Arial" panose="020B0604020202020204" pitchFamily="34" charset="0"/>
              </a:defRPr>
            </a:lvl1pPr>
          </a:lstStyle>
          <a:p>
            <a:pPr lvl="0"/>
            <a:r>
              <a:rPr lang="en-GB"/>
              <a:t>This is a bold statement here</a:t>
            </a:r>
          </a:p>
        </p:txBody>
      </p:sp>
      <p:cxnSp>
        <p:nvCxnSpPr>
          <p:cNvPr id="4" name="Straight Connector 3">
            <a:extLst>
              <a:ext uri="{FF2B5EF4-FFF2-40B4-BE49-F238E27FC236}">
                <a16:creationId xmlns:a16="http://schemas.microsoft.com/office/drawing/2014/main" id="{BB0E0581-574E-807B-D6DE-01524D276348}"/>
              </a:ext>
            </a:extLst>
          </p:cNvPr>
          <p:cNvCxnSpPr>
            <a:cxnSpLocks/>
          </p:cNvCxnSpPr>
          <p:nvPr userDrawn="1"/>
        </p:nvCxnSpPr>
        <p:spPr>
          <a:xfrm flipH="1">
            <a:off x="938150" y="1694358"/>
            <a:ext cx="1096428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531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2A49B38-CC85-1025-1C96-2C8CAE642ECC}"/>
              </a:ext>
            </a:extLst>
          </p:cNvPr>
          <p:cNvSpPr/>
          <p:nvPr userDrawn="1"/>
        </p:nvSpPr>
        <p:spPr>
          <a:xfrm>
            <a:off x="272416" y="941388"/>
            <a:ext cx="11630024" cy="56474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2">
            <a:extLst>
              <a:ext uri="{FF2B5EF4-FFF2-40B4-BE49-F238E27FC236}">
                <a16:creationId xmlns:a16="http://schemas.microsoft.com/office/drawing/2014/main" id="{50DB62C4-1F9E-87AD-E932-028C1A341D14}"/>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8" name="Text Placeholder 2">
            <a:extLst>
              <a:ext uri="{FF2B5EF4-FFF2-40B4-BE49-F238E27FC236}">
                <a16:creationId xmlns:a16="http://schemas.microsoft.com/office/drawing/2014/main" id="{8EE847E2-2B96-A435-9005-369B0AA41763}"/>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9" name="Slide Number Placeholder 8">
            <a:extLst>
              <a:ext uri="{FF2B5EF4-FFF2-40B4-BE49-F238E27FC236}">
                <a16:creationId xmlns:a16="http://schemas.microsoft.com/office/drawing/2014/main" id="{75225F9F-4382-B4AA-CB33-146E53D0EC85}"/>
              </a:ext>
            </a:extLst>
          </p:cNvPr>
          <p:cNvSpPr>
            <a:spLocks noGrp="1"/>
          </p:cNvSpPr>
          <p:nvPr>
            <p:ph type="sldNum" sz="quarter" idx="12"/>
          </p:nvPr>
        </p:nvSpPr>
        <p:spPr>
          <a:xfrm>
            <a:off x="11326367" y="273600"/>
            <a:ext cx="576072" cy="365125"/>
          </a:xfrm>
          <a:prstGeom prst="rect">
            <a:avLst/>
          </a:prstGeom>
        </p:spPr>
        <p:txBody>
          <a:bodyPr/>
          <a:lstStyle>
            <a:lvl1pPr algn="r">
              <a:lnSpc>
                <a:spcPct val="112000"/>
              </a:lnSpc>
              <a:defRPr sz="1400" b="0" i="0" spc="10" baseline="0">
                <a:solidFill>
                  <a:schemeClr val="tx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a:p>
        </p:txBody>
      </p:sp>
      <p:sp>
        <p:nvSpPr>
          <p:cNvPr id="2" name="Text Placeholder 2">
            <a:extLst>
              <a:ext uri="{FF2B5EF4-FFF2-40B4-BE49-F238E27FC236}">
                <a16:creationId xmlns:a16="http://schemas.microsoft.com/office/drawing/2014/main" id="{E0AAA75E-14CE-A79A-26B2-DF156D7A8F56}"/>
              </a:ext>
            </a:extLst>
          </p:cNvPr>
          <p:cNvSpPr>
            <a:spLocks noGrp="1"/>
          </p:cNvSpPr>
          <p:nvPr>
            <p:ph type="body" sz="quarter" idx="10" hasCustomPrompt="1"/>
          </p:nvPr>
        </p:nvSpPr>
        <p:spPr>
          <a:xfrm>
            <a:off x="728946" y="1352677"/>
            <a:ext cx="7758231" cy="3302450"/>
          </a:xfrm>
          <a:prstGeom prst="rect">
            <a:avLst/>
          </a:prstGeom>
        </p:spPr>
        <p:txBody>
          <a:bodyPr/>
          <a:lstStyle>
            <a:lvl1pPr marL="0" indent="0">
              <a:lnSpc>
                <a:spcPct val="110000"/>
              </a:lnSpc>
              <a:spcBef>
                <a:spcPts val="0"/>
              </a:spcBef>
              <a:buNone/>
              <a:defRPr sz="4800" b="0" i="0" spc="10" baseline="0">
                <a:solidFill>
                  <a:schemeClr val="bg1"/>
                </a:solidFill>
                <a:latin typeface="Arial" panose="020B0604020202020204" pitchFamily="34" charset="0"/>
              </a:defRPr>
            </a:lvl1pPr>
          </a:lstStyle>
          <a:p>
            <a:pPr lvl="0"/>
            <a:r>
              <a:rPr lang="en-GB"/>
              <a:t>“[Insert an impactful quote about the work that Cancer Research UK is doing.]”</a:t>
            </a:r>
          </a:p>
        </p:txBody>
      </p:sp>
      <p:sp>
        <p:nvSpPr>
          <p:cNvPr id="5" name="Text Placeholder 2">
            <a:extLst>
              <a:ext uri="{FF2B5EF4-FFF2-40B4-BE49-F238E27FC236}">
                <a16:creationId xmlns:a16="http://schemas.microsoft.com/office/drawing/2014/main" id="{588D1FEB-A633-7BBB-B14C-519435E38872}"/>
              </a:ext>
            </a:extLst>
          </p:cNvPr>
          <p:cNvSpPr>
            <a:spLocks noGrp="1"/>
          </p:cNvSpPr>
          <p:nvPr>
            <p:ph type="body" sz="quarter" idx="16" hasCustomPrompt="1"/>
          </p:nvPr>
        </p:nvSpPr>
        <p:spPr>
          <a:xfrm>
            <a:off x="728946" y="4925280"/>
            <a:ext cx="1437952" cy="887598"/>
          </a:xfrm>
          <a:prstGeom prst="rect">
            <a:avLst/>
          </a:prstGeom>
        </p:spPr>
        <p:txBody>
          <a:bodyPr/>
          <a:lstStyle>
            <a:lvl1pPr marL="0" indent="0">
              <a:lnSpc>
                <a:spcPct val="113000"/>
              </a:lnSpc>
              <a:spcBef>
                <a:spcPts val="0"/>
              </a:spcBef>
              <a:buNone/>
              <a:defRPr sz="1400" b="0" i="0" spc="10" baseline="0">
                <a:solidFill>
                  <a:schemeClr val="bg1"/>
                </a:solidFill>
                <a:latin typeface="Arial" panose="020B0604020202020204" pitchFamily="34" charset="0"/>
              </a:defRPr>
            </a:lvl1pPr>
          </a:lstStyle>
          <a:p>
            <a:pPr lvl="0"/>
            <a:r>
              <a:rPr lang="en-GB"/>
              <a:t>[Name, Location </a:t>
            </a:r>
            <a:br>
              <a:rPr lang="en-GB"/>
            </a:br>
            <a:r>
              <a:rPr lang="en-GB"/>
              <a:t>Date]</a:t>
            </a:r>
          </a:p>
        </p:txBody>
      </p:sp>
    </p:spTree>
    <p:extLst>
      <p:ext uri="{BB962C8B-B14F-4D97-AF65-F5344CB8AC3E}">
        <p14:creationId xmlns:p14="http://schemas.microsoft.com/office/powerpoint/2010/main" val="386646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0"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P spid="5" grpId="0">
        <p:tmplLst>
          <p:tmpl>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momen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50DB62C4-1F9E-87AD-E932-028C1A341D14}"/>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8" name="Text Placeholder 2">
            <a:extLst>
              <a:ext uri="{FF2B5EF4-FFF2-40B4-BE49-F238E27FC236}">
                <a16:creationId xmlns:a16="http://schemas.microsoft.com/office/drawing/2014/main" id="{8EE847E2-2B96-A435-9005-369B0AA41763}"/>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9" name="Slide Number Placeholder 8">
            <a:extLst>
              <a:ext uri="{FF2B5EF4-FFF2-40B4-BE49-F238E27FC236}">
                <a16:creationId xmlns:a16="http://schemas.microsoft.com/office/drawing/2014/main" id="{75225F9F-4382-B4AA-CB33-146E53D0EC85}"/>
              </a:ext>
            </a:extLst>
          </p:cNvPr>
          <p:cNvSpPr>
            <a:spLocks noGrp="1"/>
          </p:cNvSpPr>
          <p:nvPr>
            <p:ph type="sldNum" sz="quarter" idx="12"/>
          </p:nvPr>
        </p:nvSpPr>
        <p:spPr>
          <a:xfrm>
            <a:off x="11326367" y="273600"/>
            <a:ext cx="576072" cy="365125"/>
          </a:xfrm>
          <a:prstGeom prst="rect">
            <a:avLst/>
          </a:prstGeom>
        </p:spPr>
        <p:txBody>
          <a:bodyPr/>
          <a:lstStyle>
            <a:lvl1pPr algn="r">
              <a:lnSpc>
                <a:spcPct val="112000"/>
              </a:lnSpc>
              <a:defRPr sz="1400" b="0" i="0" spc="10" baseline="0">
                <a:solidFill>
                  <a:schemeClr val="tx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a:p>
        </p:txBody>
      </p:sp>
      <p:sp>
        <p:nvSpPr>
          <p:cNvPr id="3" name="Oval 2">
            <a:extLst>
              <a:ext uri="{FF2B5EF4-FFF2-40B4-BE49-F238E27FC236}">
                <a16:creationId xmlns:a16="http://schemas.microsoft.com/office/drawing/2014/main" id="{AAFFBEE9-F6E1-26CC-2F77-4DFF29CB4A24}"/>
              </a:ext>
            </a:extLst>
          </p:cNvPr>
          <p:cNvSpPr/>
          <p:nvPr userDrawn="1"/>
        </p:nvSpPr>
        <p:spPr>
          <a:xfrm>
            <a:off x="3408229" y="1055000"/>
            <a:ext cx="5375542" cy="537554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2">
            <a:extLst>
              <a:ext uri="{FF2B5EF4-FFF2-40B4-BE49-F238E27FC236}">
                <a16:creationId xmlns:a16="http://schemas.microsoft.com/office/drawing/2014/main" id="{28AA6A4B-7313-A1D3-8BAD-9C3A2528AAF3}"/>
              </a:ext>
            </a:extLst>
          </p:cNvPr>
          <p:cNvSpPr>
            <a:spLocks noGrp="1"/>
          </p:cNvSpPr>
          <p:nvPr>
            <p:ph type="body" sz="quarter" idx="16" hasCustomPrompt="1"/>
          </p:nvPr>
        </p:nvSpPr>
        <p:spPr>
          <a:xfrm>
            <a:off x="4250464" y="2123166"/>
            <a:ext cx="4105818" cy="2242162"/>
          </a:xfrm>
          <a:prstGeom prst="rect">
            <a:avLst/>
          </a:prstGeom>
        </p:spPr>
        <p:txBody>
          <a:bodyPr/>
          <a:lstStyle>
            <a:lvl1pPr marL="0" indent="0">
              <a:lnSpc>
                <a:spcPct val="113000"/>
              </a:lnSpc>
              <a:buNone/>
              <a:defRPr sz="3200" b="0" i="0" spc="10" baseline="0">
                <a:solidFill>
                  <a:schemeClr val="bg1"/>
                </a:solidFill>
                <a:latin typeface="Arial" panose="020B0604020202020204" pitchFamily="34" charset="0"/>
              </a:defRPr>
            </a:lvl1pPr>
          </a:lstStyle>
          <a:p>
            <a:pPr lvl="0"/>
            <a:r>
              <a:rPr lang="en-GB"/>
              <a:t>“[Insert an impactful quote about the work that we do.]”</a:t>
            </a:r>
          </a:p>
        </p:txBody>
      </p:sp>
      <p:sp>
        <p:nvSpPr>
          <p:cNvPr id="6" name="Text Placeholder 2">
            <a:extLst>
              <a:ext uri="{FF2B5EF4-FFF2-40B4-BE49-F238E27FC236}">
                <a16:creationId xmlns:a16="http://schemas.microsoft.com/office/drawing/2014/main" id="{B6BBE4F1-8034-B2DB-8BA1-85DF50D24963}"/>
              </a:ext>
            </a:extLst>
          </p:cNvPr>
          <p:cNvSpPr>
            <a:spLocks noGrp="1"/>
          </p:cNvSpPr>
          <p:nvPr>
            <p:ph type="body" sz="quarter" idx="17" hasCustomPrompt="1"/>
          </p:nvPr>
        </p:nvSpPr>
        <p:spPr>
          <a:xfrm>
            <a:off x="4250465" y="4438373"/>
            <a:ext cx="2052964" cy="995121"/>
          </a:xfrm>
          <a:prstGeom prst="rect">
            <a:avLst/>
          </a:prstGeom>
        </p:spPr>
        <p:txBody>
          <a:bodyPr/>
          <a:lstStyle>
            <a:lvl1pPr marL="0" indent="0">
              <a:lnSpc>
                <a:spcPct val="113000"/>
              </a:lnSpc>
              <a:spcBef>
                <a:spcPts val="0"/>
              </a:spcBef>
              <a:buNone/>
              <a:defRPr sz="1800" b="0" i="0" spc="10" baseline="0">
                <a:solidFill>
                  <a:schemeClr val="bg1"/>
                </a:solidFill>
                <a:latin typeface="Arial" panose="020B0604020202020204" pitchFamily="34" charset="0"/>
              </a:defRPr>
            </a:lvl1pPr>
          </a:lstStyle>
          <a:p>
            <a:pPr lvl="0"/>
            <a:r>
              <a:rPr lang="en-GB"/>
              <a:t>[Name, </a:t>
            </a:r>
            <a:br>
              <a:rPr lang="en-GB"/>
            </a:br>
            <a:r>
              <a:rPr lang="en-GB"/>
              <a:t>Location </a:t>
            </a:r>
            <a:br>
              <a:rPr lang="en-GB"/>
            </a:br>
            <a:r>
              <a:rPr lang="en-GB"/>
              <a:t>Date]</a:t>
            </a:r>
          </a:p>
        </p:txBody>
      </p:sp>
    </p:spTree>
    <p:extLst>
      <p:ext uri="{BB962C8B-B14F-4D97-AF65-F5344CB8AC3E}">
        <p14:creationId xmlns:p14="http://schemas.microsoft.com/office/powerpoint/2010/main" val="3241390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eneral page">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289560" y="1352677"/>
            <a:ext cx="5375542" cy="654253"/>
          </a:xfrm>
          <a:prstGeom prst="rect">
            <a:avLst/>
          </a:prstGeom>
        </p:spPr>
        <p:txBody>
          <a:bodyPr/>
          <a:lstStyle>
            <a:lvl1pPr marL="0" indent="0">
              <a:lnSpc>
                <a:spcPct val="113000"/>
              </a:lnSpc>
              <a:spcBef>
                <a:spcPts val="0"/>
              </a:spcBef>
              <a:buNone/>
              <a:defRPr sz="3200" b="0" i="0" spc="10" baseline="0">
                <a:solidFill>
                  <a:schemeClr val="tx1"/>
                </a:solidFill>
                <a:latin typeface="Arial" panose="020B0604020202020204" pitchFamily="34" charset="0"/>
              </a:defRPr>
            </a:lvl1pPr>
          </a:lstStyle>
          <a:p>
            <a:pPr lvl="0"/>
            <a:r>
              <a:rPr lang="en-GB"/>
              <a:t>This is a page title here</a:t>
            </a:r>
          </a:p>
        </p:txBody>
      </p:sp>
      <p:sp>
        <p:nvSpPr>
          <p:cNvPr id="3" name="Text Placeholder 2">
            <a:extLst>
              <a:ext uri="{FF2B5EF4-FFF2-40B4-BE49-F238E27FC236}">
                <a16:creationId xmlns:a16="http://schemas.microsoft.com/office/drawing/2014/main" id="{827FF131-AFBE-6137-C6CE-E7D9DB33ACC8}"/>
              </a:ext>
            </a:extLst>
          </p:cNvPr>
          <p:cNvSpPr>
            <a:spLocks noGrp="1"/>
          </p:cNvSpPr>
          <p:nvPr>
            <p:ph type="body" sz="quarter" idx="13" hasCustomPrompt="1"/>
          </p:nvPr>
        </p:nvSpPr>
        <p:spPr>
          <a:xfrm>
            <a:off x="289559" y="2386941"/>
            <a:ext cx="10921320" cy="3776354"/>
          </a:xfrm>
          <a:prstGeom prst="rect">
            <a:avLst/>
          </a:prstGeom>
        </p:spPr>
        <p:txBody>
          <a:bodyPr/>
          <a:lstStyle>
            <a:lvl1pPr marL="0" indent="0">
              <a:lnSpc>
                <a:spcPct val="113000"/>
              </a:lnSpc>
              <a:spcBef>
                <a:spcPts val="0"/>
              </a:spcBef>
              <a:buNone/>
              <a:defRPr sz="2400" b="0" i="0" spc="10" baseline="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a:t>This is body copy.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Duis </a:t>
            </a:r>
            <a:r>
              <a:rPr lang="en-GB" err="1"/>
              <a:t>eu</a:t>
            </a:r>
            <a:r>
              <a:rPr lang="en-GB"/>
              <a:t> </a:t>
            </a:r>
            <a:r>
              <a:rPr lang="en-GB" err="1"/>
              <a:t>risus</a:t>
            </a:r>
            <a:r>
              <a:rPr lang="en-GB"/>
              <a:t> diam. </a:t>
            </a:r>
            <a:r>
              <a:rPr lang="en-GB" err="1"/>
              <a:t>Curabitur</a:t>
            </a:r>
            <a:r>
              <a:rPr lang="en-GB"/>
              <a:t> non </a:t>
            </a:r>
            <a:r>
              <a:rPr lang="en-GB" err="1"/>
              <a:t>interdum</a:t>
            </a:r>
            <a:r>
              <a:rPr lang="en-GB"/>
              <a:t> </a:t>
            </a:r>
            <a:r>
              <a:rPr lang="en-GB" err="1"/>
              <a:t>sapien</a:t>
            </a:r>
            <a:r>
              <a:rPr lang="en-GB"/>
              <a:t>, sit </a:t>
            </a:r>
            <a:r>
              <a:rPr lang="en-GB" err="1"/>
              <a:t>amet</a:t>
            </a:r>
            <a:r>
              <a:rPr lang="en-GB"/>
              <a:t> </a:t>
            </a:r>
            <a:r>
              <a:rPr lang="en-GB" err="1"/>
              <a:t>sollicitudin</a:t>
            </a:r>
            <a:r>
              <a:rPr lang="en-GB"/>
              <a:t> </a:t>
            </a:r>
            <a:r>
              <a:rPr lang="en-GB" err="1"/>
              <a:t>tellus</a:t>
            </a:r>
            <a:r>
              <a:rPr lang="en-GB"/>
              <a:t>. </a:t>
            </a:r>
            <a:r>
              <a:rPr lang="en-GB" err="1"/>
              <a:t>Aliquam</a:t>
            </a:r>
            <a:r>
              <a:rPr lang="en-GB"/>
              <a:t> </a:t>
            </a:r>
            <a:r>
              <a:rPr lang="en-GB" err="1"/>
              <a:t>interdum</a:t>
            </a:r>
            <a:r>
              <a:rPr lang="en-GB"/>
              <a:t> lorem ante, ac </a:t>
            </a:r>
            <a:r>
              <a:rPr lang="en-GB" err="1"/>
              <a:t>posuere</a:t>
            </a:r>
            <a:r>
              <a:rPr lang="en-GB"/>
              <a:t> </a:t>
            </a:r>
            <a:r>
              <a:rPr lang="en-GB" err="1"/>
              <a:t>leo</a:t>
            </a:r>
            <a:r>
              <a:rPr lang="en-GB"/>
              <a:t> </a:t>
            </a:r>
            <a:r>
              <a:rPr lang="en-GB" err="1"/>
              <a:t>condimentum</a:t>
            </a:r>
            <a:r>
              <a:rPr lang="en-GB"/>
              <a:t> </a:t>
            </a:r>
            <a:r>
              <a:rPr lang="en-GB" err="1"/>
              <a:t>quis</a:t>
            </a:r>
            <a:r>
              <a:rPr lang="en-GB"/>
              <a:t>. </a:t>
            </a:r>
            <a:r>
              <a:rPr lang="en-GB" err="1"/>
              <a:t>Phasellus</a:t>
            </a:r>
            <a:r>
              <a:rPr lang="en-GB"/>
              <a:t> </a:t>
            </a:r>
            <a:r>
              <a:rPr lang="en-GB" err="1"/>
              <a:t>fringilla</a:t>
            </a:r>
            <a:r>
              <a:rPr lang="en-GB"/>
              <a:t> lorem </a:t>
            </a:r>
            <a:r>
              <a:rPr lang="en-GB" err="1"/>
              <a:t>eu</a:t>
            </a:r>
            <a:r>
              <a:rPr lang="en-GB"/>
              <a:t> </a:t>
            </a:r>
            <a:r>
              <a:rPr lang="en-GB" err="1"/>
              <a:t>volutpat</a:t>
            </a:r>
            <a:r>
              <a:rPr lang="en-GB"/>
              <a:t> </a:t>
            </a:r>
            <a:r>
              <a:rPr lang="en-GB" err="1"/>
              <a:t>consectetur</a:t>
            </a:r>
            <a:r>
              <a:rPr lang="en-GB"/>
              <a:t>. Nunc </a:t>
            </a:r>
            <a:r>
              <a:rPr lang="en-GB" err="1"/>
              <a:t>sed</a:t>
            </a:r>
            <a:r>
              <a:rPr lang="en-GB"/>
              <a:t> ipsum </a:t>
            </a:r>
            <a:r>
              <a:rPr lang="en-GB" err="1"/>
              <a:t>suscipit</a:t>
            </a:r>
            <a:r>
              <a:rPr lang="en-GB"/>
              <a:t> </a:t>
            </a:r>
            <a:r>
              <a:rPr lang="en-GB" err="1"/>
              <a:t>dolor</a:t>
            </a:r>
            <a:r>
              <a:rPr lang="en-GB"/>
              <a:t> </a:t>
            </a:r>
            <a:r>
              <a:rPr lang="en-GB" err="1"/>
              <a:t>malesuada</a:t>
            </a:r>
            <a:r>
              <a:rPr lang="en-GB"/>
              <a:t> cursus id </a:t>
            </a:r>
            <a:r>
              <a:rPr lang="en-GB" err="1"/>
              <a:t>nec</a:t>
            </a:r>
            <a:r>
              <a:rPr lang="en-GB"/>
              <a:t> </a:t>
            </a:r>
            <a:r>
              <a:rPr lang="en-GB" err="1"/>
              <a:t>metus</a:t>
            </a:r>
            <a:r>
              <a:rPr lang="en-GB"/>
              <a:t>. Ut </a:t>
            </a:r>
            <a:r>
              <a:rPr lang="en-GB" err="1"/>
              <a:t>venenatis</a:t>
            </a:r>
            <a:r>
              <a:rPr lang="en-GB"/>
              <a:t> </a:t>
            </a:r>
            <a:r>
              <a:rPr lang="en-GB" err="1"/>
              <a:t>consectetur</a:t>
            </a:r>
            <a:r>
              <a:rPr lang="en-GB"/>
              <a:t> ligula, </a:t>
            </a:r>
            <a:r>
              <a:rPr lang="en-GB" err="1"/>
              <a:t>ut</a:t>
            </a:r>
            <a:r>
              <a:rPr lang="en-GB"/>
              <a:t> </a:t>
            </a:r>
            <a:r>
              <a:rPr lang="en-GB" err="1"/>
              <a:t>posuere</a:t>
            </a:r>
            <a:r>
              <a:rPr lang="en-GB"/>
              <a:t> libero </a:t>
            </a:r>
            <a:r>
              <a:rPr lang="en-GB" err="1"/>
              <a:t>vehicula</a:t>
            </a:r>
            <a:r>
              <a:rPr lang="en-GB"/>
              <a:t> sit </a:t>
            </a:r>
            <a:r>
              <a:rPr lang="en-GB" err="1"/>
              <a:t>amet</a:t>
            </a:r>
            <a:r>
              <a:rPr lang="en-GB"/>
              <a:t>. </a:t>
            </a:r>
            <a:r>
              <a:rPr lang="en-GB" err="1"/>
              <a:t>Nulla</a:t>
            </a:r>
            <a:r>
              <a:rPr lang="en-GB"/>
              <a:t> </a:t>
            </a:r>
            <a:r>
              <a:rPr lang="en-GB" err="1"/>
              <a:t>diam</a:t>
            </a:r>
            <a:r>
              <a:rPr lang="en-GB"/>
              <a:t> eros, </a:t>
            </a:r>
            <a:r>
              <a:rPr lang="en-GB" err="1"/>
              <a:t>tempor</a:t>
            </a:r>
            <a:r>
              <a:rPr lang="en-GB"/>
              <a:t> </a:t>
            </a:r>
            <a:r>
              <a:rPr lang="en-GB" err="1"/>
              <a:t>eu</a:t>
            </a:r>
            <a:r>
              <a:rPr lang="en-GB"/>
              <a:t> ligula in, </a:t>
            </a:r>
            <a:r>
              <a:rPr lang="en-GB" err="1"/>
              <a:t>consequat</a:t>
            </a:r>
            <a:r>
              <a:rPr lang="en-GB"/>
              <a:t> vestibulum ante. </a:t>
            </a:r>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9" name="Slide Number Placeholder 9">
            <a:extLst>
              <a:ext uri="{FF2B5EF4-FFF2-40B4-BE49-F238E27FC236}">
                <a16:creationId xmlns:a16="http://schemas.microsoft.com/office/drawing/2014/main" id="{1908E9A0-2AE5-FCE9-9FB6-6D765EFFD9A5}"/>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276638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no moment">
    <p:spTree>
      <p:nvGrpSpPr>
        <p:cNvPr id="1" name=""/>
        <p:cNvGrpSpPr/>
        <p:nvPr/>
      </p:nvGrpSpPr>
      <p:grpSpPr>
        <a:xfrm>
          <a:off x="0" y="0"/>
          <a:ext cx="0" cy="0"/>
          <a:chOff x="0" y="0"/>
          <a:chExt cx="0" cy="0"/>
        </a:xfrm>
      </p:grpSpPr>
      <p:sp>
        <p:nvSpPr>
          <p:cNvPr id="2" name="Picture Placeholder 14">
            <a:extLst>
              <a:ext uri="{FF2B5EF4-FFF2-40B4-BE49-F238E27FC236}">
                <a16:creationId xmlns:a16="http://schemas.microsoft.com/office/drawing/2014/main" id="{B334EB8D-DAF3-0B4B-245A-483E526B4056}"/>
              </a:ext>
            </a:extLst>
          </p:cNvPr>
          <p:cNvSpPr>
            <a:spLocks noGrp="1"/>
          </p:cNvSpPr>
          <p:nvPr>
            <p:ph type="pic" sz="quarter" idx="15"/>
          </p:nvPr>
        </p:nvSpPr>
        <p:spPr>
          <a:xfrm>
            <a:off x="273051" y="273049"/>
            <a:ext cx="7227679" cy="6307133"/>
          </a:xfrm>
          <a:prstGeom prst="rect">
            <a:avLst/>
          </a:prstGeom>
          <a:blipFill dpi="0" rotWithShape="1">
            <a:blip r:embed="rId2"/>
            <a:srcRect/>
            <a:stretch>
              <a:fillRect l="-21178" r="-9718"/>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a:p>
        </p:txBody>
      </p:sp>
      <p:sp>
        <p:nvSpPr>
          <p:cNvPr id="4" name="Text Placeholder 2">
            <a:extLst>
              <a:ext uri="{FF2B5EF4-FFF2-40B4-BE49-F238E27FC236}">
                <a16:creationId xmlns:a16="http://schemas.microsoft.com/office/drawing/2014/main" id="{6BB12226-8D38-44E6-70E0-2ED9128BE789}"/>
              </a:ext>
            </a:extLst>
          </p:cNvPr>
          <p:cNvSpPr>
            <a:spLocks noGrp="1"/>
          </p:cNvSpPr>
          <p:nvPr>
            <p:ph type="body" sz="quarter" idx="11" hasCustomPrompt="1"/>
          </p:nvPr>
        </p:nvSpPr>
        <p:spPr>
          <a:xfrm>
            <a:off x="7859677" y="3429000"/>
            <a:ext cx="3170913" cy="307009"/>
          </a:xfrm>
          <a:prstGeom prst="rect">
            <a:avLst/>
          </a:prstGeom>
        </p:spPr>
        <p:txBody>
          <a:bodyPr/>
          <a:lstStyle>
            <a:lvl1pPr marL="0" indent="0">
              <a:lnSpc>
                <a:spcPct val="113000"/>
              </a:lnSpc>
              <a:spcBef>
                <a:spcPts val="0"/>
              </a:spcBef>
              <a:buNone/>
              <a:defRPr sz="1800" b="0" i="0" spc="10" baseline="0">
                <a:solidFill>
                  <a:schemeClr val="tx1"/>
                </a:solidFill>
                <a:latin typeface="Arial" panose="020B0604020202020204" pitchFamily="34" charset="0"/>
              </a:defRPr>
            </a:lvl1pPr>
          </a:lstStyle>
          <a:p>
            <a:pPr lvl="0"/>
            <a:r>
              <a:rPr lang="en-GB"/>
              <a:t>Descriptive subheading</a:t>
            </a:r>
          </a:p>
        </p:txBody>
      </p:sp>
      <p:sp>
        <p:nvSpPr>
          <p:cNvPr id="14" name="Title 13">
            <a:extLst>
              <a:ext uri="{FF2B5EF4-FFF2-40B4-BE49-F238E27FC236}">
                <a16:creationId xmlns:a16="http://schemas.microsoft.com/office/drawing/2014/main" id="{AC02E6A8-2F97-0602-2AD3-97C8EC019D49}"/>
              </a:ext>
            </a:extLst>
          </p:cNvPr>
          <p:cNvSpPr>
            <a:spLocks noGrp="1"/>
          </p:cNvSpPr>
          <p:nvPr>
            <p:ph type="title" hasCustomPrompt="1"/>
          </p:nvPr>
        </p:nvSpPr>
        <p:spPr>
          <a:xfrm>
            <a:off x="7859677" y="1992130"/>
            <a:ext cx="3632668" cy="1425107"/>
          </a:xfrm>
          <a:prstGeom prst="rect">
            <a:avLst/>
          </a:prstGeom>
        </p:spPr>
        <p:txBody>
          <a:bodyPr/>
          <a:lstStyle>
            <a:lvl1pPr>
              <a:lnSpc>
                <a:spcPct val="113000"/>
              </a:lnSpc>
              <a:defRPr sz="3600" b="0" i="0" spc="20" baseline="0">
                <a:solidFill>
                  <a:schemeClr val="tx1"/>
                </a:solidFill>
                <a:latin typeface="Arial" panose="020B0604020202020204" pitchFamily="34" charset="0"/>
              </a:defRPr>
            </a:lvl1pPr>
          </a:lstStyle>
          <a:p>
            <a:r>
              <a:rPr lang="en-GB"/>
              <a:t>Descriptive heading</a:t>
            </a:r>
            <a:endParaRPr lang="en-US"/>
          </a:p>
        </p:txBody>
      </p:sp>
      <p:cxnSp>
        <p:nvCxnSpPr>
          <p:cNvPr id="9" name="Straight Connector 8">
            <a:extLst>
              <a:ext uri="{FF2B5EF4-FFF2-40B4-BE49-F238E27FC236}">
                <a16:creationId xmlns:a16="http://schemas.microsoft.com/office/drawing/2014/main" id="{EB4FDC4A-B61A-93A0-17B5-30CD8E1283A5}"/>
              </a:ext>
            </a:extLst>
          </p:cNvPr>
          <p:cNvCxnSpPr>
            <a:cxnSpLocks/>
          </p:cNvCxnSpPr>
          <p:nvPr userDrawn="1"/>
        </p:nvCxnSpPr>
        <p:spPr>
          <a:xfrm flipH="1">
            <a:off x="7974106" y="5885057"/>
            <a:ext cx="42178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BF470EA-916A-913F-62CA-C9C2838F9202}"/>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6190" t="12339" r="5296" b="11205"/>
          <a:stretch/>
        </p:blipFill>
        <p:spPr>
          <a:xfrm>
            <a:off x="9520525" y="272136"/>
            <a:ext cx="2397874" cy="993771"/>
          </a:xfrm>
          <a:prstGeom prst="rect">
            <a:avLst/>
          </a:prstGeom>
        </p:spPr>
      </p:pic>
      <p:sp>
        <p:nvSpPr>
          <p:cNvPr id="7" name="Text Placeholder 2">
            <a:extLst>
              <a:ext uri="{FF2B5EF4-FFF2-40B4-BE49-F238E27FC236}">
                <a16:creationId xmlns:a16="http://schemas.microsoft.com/office/drawing/2014/main" id="{8AAA093A-90B5-5C8F-5C69-C10D57D352C7}"/>
              </a:ext>
            </a:extLst>
          </p:cNvPr>
          <p:cNvSpPr>
            <a:spLocks noGrp="1"/>
          </p:cNvSpPr>
          <p:nvPr>
            <p:ph type="body" sz="quarter" idx="22" hasCustomPrompt="1"/>
          </p:nvPr>
        </p:nvSpPr>
        <p:spPr>
          <a:xfrm>
            <a:off x="8144822" y="4860448"/>
            <a:ext cx="1855402" cy="569080"/>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00 Month 0000</a:t>
            </a:r>
            <a:br>
              <a:rPr lang="en-GB"/>
            </a:br>
            <a:r>
              <a:rPr lang="en-GB"/>
              <a:t>Team/name</a:t>
            </a:r>
          </a:p>
        </p:txBody>
      </p:sp>
      <p:pic>
        <p:nvPicPr>
          <p:cNvPr id="3" name="Picture 2" descr="A black background with a black square&#10;&#10;Description automatically generated">
            <a:extLst>
              <a:ext uri="{FF2B5EF4-FFF2-40B4-BE49-F238E27FC236}">
                <a16:creationId xmlns:a16="http://schemas.microsoft.com/office/drawing/2014/main" id="{ED92F226-1355-F2DE-E01D-DA2FA0F7D208}"/>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7866624" y="5892073"/>
            <a:ext cx="2122298" cy="694800"/>
          </a:xfrm>
          <a:prstGeom prst="rect">
            <a:avLst/>
          </a:prstGeom>
        </p:spPr>
      </p:pic>
    </p:spTree>
    <p:extLst>
      <p:ext uri="{BB962C8B-B14F-4D97-AF65-F5344CB8AC3E}">
        <p14:creationId xmlns:p14="http://schemas.microsoft.com/office/powerpoint/2010/main" val="35050846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old statement">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289560" y="1931831"/>
            <a:ext cx="9127572" cy="2060620"/>
          </a:xfrm>
          <a:prstGeom prst="rect">
            <a:avLst/>
          </a:prstGeom>
        </p:spPr>
        <p:txBody>
          <a:bodyPr/>
          <a:lstStyle>
            <a:lvl1pPr marL="0" indent="0">
              <a:lnSpc>
                <a:spcPct val="100000"/>
              </a:lnSpc>
              <a:spcBef>
                <a:spcPts val="0"/>
              </a:spcBef>
              <a:buNone/>
              <a:defRPr sz="6000" b="0" i="0" spc="10" baseline="0">
                <a:solidFill>
                  <a:schemeClr val="tx1"/>
                </a:solidFill>
                <a:latin typeface="Arial" panose="020B0604020202020204" pitchFamily="34" charset="0"/>
              </a:defRPr>
            </a:lvl1pPr>
          </a:lstStyle>
          <a:p>
            <a:pPr lvl="0"/>
            <a:r>
              <a:rPr lang="en-GB"/>
              <a:t>Bold statement to include here</a:t>
            </a:r>
          </a:p>
        </p:txBody>
      </p:sp>
      <p:sp>
        <p:nvSpPr>
          <p:cNvPr id="3" name="Text Placeholder 2">
            <a:extLst>
              <a:ext uri="{FF2B5EF4-FFF2-40B4-BE49-F238E27FC236}">
                <a16:creationId xmlns:a16="http://schemas.microsoft.com/office/drawing/2014/main" id="{827FF131-AFBE-6137-C6CE-E7D9DB33ACC8}"/>
              </a:ext>
            </a:extLst>
          </p:cNvPr>
          <p:cNvSpPr>
            <a:spLocks noGrp="1"/>
          </p:cNvSpPr>
          <p:nvPr>
            <p:ph type="body" sz="quarter" idx="13" hasCustomPrompt="1"/>
          </p:nvPr>
        </p:nvSpPr>
        <p:spPr>
          <a:xfrm>
            <a:off x="289559" y="4275786"/>
            <a:ext cx="9127573" cy="1468192"/>
          </a:xfrm>
          <a:prstGeom prst="rect">
            <a:avLst/>
          </a:prstGeom>
        </p:spPr>
        <p:txBody>
          <a:bodyPr/>
          <a:lstStyle>
            <a:lvl1pPr marL="0" indent="0">
              <a:lnSpc>
                <a:spcPct val="113000"/>
              </a:lnSpc>
              <a:spcBef>
                <a:spcPts val="0"/>
              </a:spcBef>
              <a:buNone/>
              <a:defRPr sz="2400" b="0" i="0" spc="10" baseline="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a:t>Short explainer copy here.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Duis </a:t>
            </a:r>
            <a:r>
              <a:rPr lang="en-GB" err="1"/>
              <a:t>eu</a:t>
            </a:r>
            <a:r>
              <a:rPr lang="en-GB"/>
              <a:t> </a:t>
            </a:r>
            <a:r>
              <a:rPr lang="en-GB" err="1"/>
              <a:t>risus</a:t>
            </a:r>
            <a:r>
              <a:rPr lang="en-GB"/>
              <a:t> diam. </a:t>
            </a:r>
            <a:r>
              <a:rPr lang="en-GB" err="1"/>
              <a:t>Curabitur</a:t>
            </a:r>
            <a:r>
              <a:rPr lang="en-GB"/>
              <a:t> non </a:t>
            </a:r>
            <a:r>
              <a:rPr lang="en-GB" err="1"/>
              <a:t>interdum</a:t>
            </a:r>
            <a:r>
              <a:rPr lang="en-GB"/>
              <a:t> </a:t>
            </a:r>
            <a:r>
              <a:rPr lang="en-GB" err="1"/>
              <a:t>sapien</a:t>
            </a:r>
            <a:r>
              <a:rPr lang="en-GB"/>
              <a:t>, sit </a:t>
            </a:r>
            <a:r>
              <a:rPr lang="en-GB" err="1"/>
              <a:t>amet</a:t>
            </a:r>
            <a:r>
              <a:rPr lang="en-GB"/>
              <a:t> </a:t>
            </a:r>
            <a:r>
              <a:rPr lang="en-GB" err="1"/>
              <a:t>sollicitudin</a:t>
            </a:r>
            <a:r>
              <a:rPr lang="en-GB"/>
              <a:t> </a:t>
            </a:r>
            <a:r>
              <a:rPr lang="en-GB" err="1"/>
              <a:t>tellus</a:t>
            </a:r>
            <a:r>
              <a:rPr lang="en-GB"/>
              <a:t>. </a:t>
            </a:r>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7" name="Slide Number Placeholder 9">
            <a:extLst>
              <a:ext uri="{FF2B5EF4-FFF2-40B4-BE49-F238E27FC236}">
                <a16:creationId xmlns:a16="http://schemas.microsoft.com/office/drawing/2014/main" id="{DA132325-2F49-1EC5-24F6-6116E82F1F8C}"/>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40979851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old statement 2">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4733573" y="2716446"/>
            <a:ext cx="7168865" cy="3037472"/>
          </a:xfrm>
          <a:prstGeom prst="rect">
            <a:avLst/>
          </a:prstGeom>
        </p:spPr>
        <p:txBody>
          <a:bodyPr/>
          <a:lstStyle>
            <a:lvl1pPr marL="0" indent="0">
              <a:lnSpc>
                <a:spcPct val="110000"/>
              </a:lnSpc>
              <a:spcBef>
                <a:spcPts val="0"/>
              </a:spcBef>
              <a:buNone/>
              <a:defRPr sz="4400" b="0" i="0" spc="10" baseline="0">
                <a:solidFill>
                  <a:schemeClr val="tx1"/>
                </a:solidFill>
                <a:latin typeface="Arial" panose="020B0604020202020204" pitchFamily="34" charset="0"/>
              </a:defRPr>
            </a:lvl1pPr>
          </a:lstStyle>
          <a:p>
            <a:pPr lvl="0"/>
            <a:r>
              <a:rPr lang="en-GB"/>
              <a:t>A world where everybody lives longer, better lives, free from the fear of cancer.</a:t>
            </a:r>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7" name="Oval 6">
            <a:extLst>
              <a:ext uri="{FF2B5EF4-FFF2-40B4-BE49-F238E27FC236}">
                <a16:creationId xmlns:a16="http://schemas.microsoft.com/office/drawing/2014/main" id="{443FDBC6-2CA5-B3F4-56C9-4D83246F697E}"/>
              </a:ext>
            </a:extLst>
          </p:cNvPr>
          <p:cNvSpPr/>
          <p:nvPr userDrawn="1"/>
        </p:nvSpPr>
        <p:spPr>
          <a:xfrm>
            <a:off x="289559" y="1523222"/>
            <a:ext cx="3765176" cy="3765176"/>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3">
            <a:extLst>
              <a:ext uri="{FF2B5EF4-FFF2-40B4-BE49-F238E27FC236}">
                <a16:creationId xmlns:a16="http://schemas.microsoft.com/office/drawing/2014/main" id="{891B9EA5-3013-C173-DBC3-3697534AA07D}"/>
              </a:ext>
            </a:extLst>
          </p:cNvPr>
          <p:cNvSpPr>
            <a:spLocks noGrp="1"/>
          </p:cNvSpPr>
          <p:nvPr>
            <p:ph type="title" hasCustomPrompt="1"/>
          </p:nvPr>
        </p:nvSpPr>
        <p:spPr>
          <a:xfrm>
            <a:off x="1219200" y="2716446"/>
            <a:ext cx="2541431" cy="1425107"/>
          </a:xfrm>
          <a:prstGeom prst="rect">
            <a:avLst/>
          </a:prstGeom>
        </p:spPr>
        <p:txBody>
          <a:bodyPr/>
          <a:lstStyle>
            <a:lvl1pPr>
              <a:lnSpc>
                <a:spcPct val="113000"/>
              </a:lnSpc>
              <a:defRPr sz="4400" b="0" i="0" spc="20" baseline="0">
                <a:solidFill>
                  <a:schemeClr val="bg1"/>
                </a:solidFill>
                <a:latin typeface="Arial" panose="020B0604020202020204" pitchFamily="34" charset="0"/>
              </a:defRPr>
            </a:lvl1pPr>
          </a:lstStyle>
          <a:p>
            <a:r>
              <a:rPr lang="en-GB"/>
              <a:t>A key moment</a:t>
            </a:r>
            <a:endParaRPr lang="en-US"/>
          </a:p>
        </p:txBody>
      </p:sp>
      <p:sp>
        <p:nvSpPr>
          <p:cNvPr id="3" name="Slide Number Placeholder 9">
            <a:extLst>
              <a:ext uri="{FF2B5EF4-FFF2-40B4-BE49-F238E27FC236}">
                <a16:creationId xmlns:a16="http://schemas.microsoft.com/office/drawing/2014/main" id="{910C568D-6AB7-1321-47C3-121AF5B265A9}"/>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9091430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old statement 3">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4612178" y="1931831"/>
            <a:ext cx="6927504" cy="2060620"/>
          </a:xfrm>
          <a:prstGeom prst="rect">
            <a:avLst/>
          </a:prstGeom>
        </p:spPr>
        <p:txBody>
          <a:bodyPr/>
          <a:lstStyle>
            <a:lvl1pPr marL="0" indent="0">
              <a:lnSpc>
                <a:spcPct val="100000"/>
              </a:lnSpc>
              <a:spcBef>
                <a:spcPts val="0"/>
              </a:spcBef>
              <a:buNone/>
              <a:defRPr sz="6000" b="0" i="0" spc="10" baseline="0">
                <a:solidFill>
                  <a:schemeClr val="tx1"/>
                </a:solidFill>
                <a:latin typeface="Arial" panose="020B0604020202020204" pitchFamily="34" charset="0"/>
              </a:defRPr>
            </a:lvl1pPr>
          </a:lstStyle>
          <a:p>
            <a:pPr lvl="0"/>
            <a:r>
              <a:rPr lang="en-GB"/>
              <a:t>Bold statement to include here</a:t>
            </a:r>
          </a:p>
        </p:txBody>
      </p:sp>
      <p:sp>
        <p:nvSpPr>
          <p:cNvPr id="3" name="Text Placeholder 2">
            <a:extLst>
              <a:ext uri="{FF2B5EF4-FFF2-40B4-BE49-F238E27FC236}">
                <a16:creationId xmlns:a16="http://schemas.microsoft.com/office/drawing/2014/main" id="{827FF131-AFBE-6137-C6CE-E7D9DB33ACC8}"/>
              </a:ext>
            </a:extLst>
          </p:cNvPr>
          <p:cNvSpPr>
            <a:spLocks noGrp="1"/>
          </p:cNvSpPr>
          <p:nvPr>
            <p:ph type="body" sz="quarter" idx="13" hasCustomPrompt="1"/>
          </p:nvPr>
        </p:nvSpPr>
        <p:spPr>
          <a:xfrm>
            <a:off x="4612177" y="4275786"/>
            <a:ext cx="6927505" cy="1468192"/>
          </a:xfrm>
          <a:prstGeom prst="rect">
            <a:avLst/>
          </a:prstGeom>
        </p:spPr>
        <p:txBody>
          <a:bodyPr/>
          <a:lstStyle>
            <a:lvl1pPr marL="0" indent="0">
              <a:lnSpc>
                <a:spcPct val="113000"/>
              </a:lnSpc>
              <a:spcBef>
                <a:spcPts val="0"/>
              </a:spcBef>
              <a:buNone/>
              <a:defRPr sz="2400" b="0" i="0" spc="10" baseline="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a:t>Short explainer copy here.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Duis </a:t>
            </a:r>
            <a:r>
              <a:rPr lang="en-GB" err="1"/>
              <a:t>eu</a:t>
            </a:r>
            <a:r>
              <a:rPr lang="en-GB"/>
              <a:t> </a:t>
            </a:r>
            <a:r>
              <a:rPr lang="en-GB" err="1"/>
              <a:t>risus</a:t>
            </a:r>
            <a:r>
              <a:rPr lang="en-GB"/>
              <a:t> diam. </a:t>
            </a:r>
            <a:r>
              <a:rPr lang="en-GB" err="1"/>
              <a:t>Curabitur</a:t>
            </a:r>
            <a:r>
              <a:rPr lang="en-GB"/>
              <a:t> non </a:t>
            </a:r>
            <a:r>
              <a:rPr lang="en-GB" err="1"/>
              <a:t>interdum</a:t>
            </a:r>
            <a:r>
              <a:rPr lang="en-GB"/>
              <a:t> </a:t>
            </a:r>
            <a:r>
              <a:rPr lang="en-GB" err="1"/>
              <a:t>sapien</a:t>
            </a:r>
            <a:r>
              <a:rPr lang="en-GB"/>
              <a:t>, sit </a:t>
            </a:r>
            <a:r>
              <a:rPr lang="en-GB" err="1"/>
              <a:t>amet</a:t>
            </a:r>
            <a:r>
              <a:rPr lang="en-GB"/>
              <a:t> </a:t>
            </a:r>
            <a:r>
              <a:rPr lang="en-GB" err="1"/>
              <a:t>sollicitudin</a:t>
            </a:r>
            <a:r>
              <a:rPr lang="en-GB"/>
              <a:t> </a:t>
            </a:r>
            <a:r>
              <a:rPr lang="en-GB" err="1"/>
              <a:t>tellus</a:t>
            </a:r>
            <a:r>
              <a:rPr lang="en-GB"/>
              <a:t>. </a:t>
            </a:r>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cxnSp>
        <p:nvCxnSpPr>
          <p:cNvPr id="7" name="Straight Connector 6">
            <a:extLst>
              <a:ext uri="{FF2B5EF4-FFF2-40B4-BE49-F238E27FC236}">
                <a16:creationId xmlns:a16="http://schemas.microsoft.com/office/drawing/2014/main" id="{5356384B-11C5-D8D3-642B-DE3E6AE313E0}"/>
              </a:ext>
            </a:extLst>
          </p:cNvPr>
          <p:cNvCxnSpPr>
            <a:cxnSpLocks/>
          </p:cNvCxnSpPr>
          <p:nvPr userDrawn="1"/>
        </p:nvCxnSpPr>
        <p:spPr>
          <a:xfrm flipH="1">
            <a:off x="4705695" y="4009130"/>
            <a:ext cx="748630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9">
            <a:extLst>
              <a:ext uri="{FF2B5EF4-FFF2-40B4-BE49-F238E27FC236}">
                <a16:creationId xmlns:a16="http://schemas.microsoft.com/office/drawing/2014/main" id="{2238428F-5295-30FA-0582-7B5D6B621866}"/>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419369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2">
                                            <p:txEl>
                                              <p:pRg st="0" end="0"/>
                                            </p:txEl>
                                          </p:spTgt>
                                        </p:tgtEl>
                                      </p:cBhvr>
                                    </p:animEffect>
                                    <p:set>
                                      <p:cBhvr>
                                        <p:cTn id="18" dur="1" fill="hold">
                                          <p:stCondLst>
                                            <p:cond delay="499"/>
                                          </p:stCondLst>
                                        </p:cTn>
                                        <p:tgtEl>
                                          <p:spTgt spid="2">
                                            <p:txEl>
                                              <p:pRg st="0" end="0"/>
                                            </p:txEl>
                                          </p:spTgt>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3">
                                            <p:txEl>
                                              <p:pRg st="0" end="0"/>
                                            </p:txEl>
                                          </p:spTgt>
                                        </p:tgtEl>
                                      </p:cBhvr>
                                    </p:animEffect>
                                    <p:set>
                                      <p:cBhvr>
                                        <p:cTn id="21"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xit" presetSubtype="2" fill="hold" nodeType="clickEffect">
                                  <p:stCondLst>
                                    <p:cond delay="0"/>
                                  </p:stCondLst>
                                  <p:childTnLst>
                                    <p:anim calcmode="lin" valueType="num">
                                      <p:cBhvr additive="base">
                                        <p:cTn id="25" dur="500"/>
                                        <p:tgtEl>
                                          <p:spTgt spid="7"/>
                                        </p:tgtEl>
                                        <p:attrNameLst>
                                          <p:attrName>ppt_x</p:attrName>
                                        </p:attrNameLst>
                                      </p:cBhvr>
                                      <p:tavLst>
                                        <p:tav tm="0">
                                          <p:val>
                                            <p:strVal val="ppt_x"/>
                                          </p:val>
                                        </p:tav>
                                        <p:tav tm="100000">
                                          <p:val>
                                            <p:strVal val="1+ppt_w/2"/>
                                          </p:val>
                                        </p:tav>
                                      </p:tavLst>
                                    </p:anim>
                                    <p:anim calcmode="lin" valueType="num">
                                      <p:cBhvr additive="base">
                                        <p:cTn id="26" dur="500"/>
                                        <p:tgtEl>
                                          <p:spTgt spid="7"/>
                                        </p:tgtEl>
                                        <p:attrNameLst>
                                          <p:attrName>ppt_y</p:attrName>
                                        </p:attrNameLst>
                                      </p:cBhvr>
                                      <p:tavLst>
                                        <p:tav tm="0">
                                          <p:val>
                                            <p:strVal val="ppt_y"/>
                                          </p:val>
                                        </p:tav>
                                        <p:tav tm="100000">
                                          <p:val>
                                            <p:strVal val="ppt_y"/>
                                          </p:val>
                                        </p:tav>
                                      </p:tavLst>
                                    </p:anim>
                                    <p:set>
                                      <p:cBhvr>
                                        <p:cTn id="2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0"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1000"/>
                        <p:tgtEl>
                          <p:spTgt spid="2"/>
                        </p:tgtEl>
                      </p:cBhvr>
                    </p:animEffect>
                  </p:childTnLst>
                </p:cTn>
              </p:par>
            </p:tnLst>
          </p:tmpl>
        </p:tmplLst>
      </p:bldP>
      <p:bldP spid="2" grpId="1" build="p">
        <p:tmplLst>
          <p:tmpl lvl="1">
            <p:tnLst>
              <p:par>
                <p:cTn presetID="10" presetClass="exit" presetSubtype="0" fill="hold" nodeType="clickEffect">
                  <p:stCondLst>
                    <p:cond delay="0"/>
                  </p:stCondLst>
                  <p:childTnLst>
                    <p:animEffect transition="out" filter="fade">
                      <p:cBhvr>
                        <p:cTn dur="500"/>
                        <p:tgtEl>
                          <p:spTgt spid="2"/>
                        </p:tgtEl>
                      </p:cBhvr>
                    </p:animEffect>
                    <p:set>
                      <p:cBhvr>
                        <p:cTn dur="1" fill="hold">
                          <p:stCondLst>
                            <p:cond delay="499"/>
                          </p:stCondLst>
                        </p:cTn>
                        <p:tgtEl>
                          <p:spTgt spid="2"/>
                        </p:tgtEl>
                        <p:attrNameLst>
                          <p:attrName>style.visibility</p:attrName>
                        </p:attrNameLst>
                      </p:cBhvr>
                      <p:to>
                        <p:strVal val="hidden"/>
                      </p:to>
                    </p:set>
                  </p:childTnLst>
                </p:cTn>
              </p:par>
            </p:tnLst>
          </p:tmpl>
        </p:tmplLst>
      </p:bldP>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3" grpId="1" build="p">
        <p:tmplLst>
          <p:tmpl lvl="1">
            <p:tnLst>
              <p:par>
                <p:cTn presetID="10" presetClass="exit" presetSubtype="0" fill="hold" nodeType="withEffect">
                  <p:stCondLst>
                    <p:cond delay="0"/>
                  </p:stCondLst>
                  <p:childTnLst>
                    <p:animEffect transition="out" filter="fade">
                      <p:cBhvr>
                        <p:cTn dur="500"/>
                        <p:tgtEl>
                          <p:spTgt spid="3"/>
                        </p:tgtEl>
                      </p:cBhvr>
                    </p:animEffect>
                    <p:set>
                      <p:cBhvr>
                        <p:cTn dur="1" fill="hold">
                          <p:stCondLst>
                            <p:cond delay="499"/>
                          </p:stCondLst>
                        </p:cTn>
                        <p:tgtEl>
                          <p:spTgt spid="3"/>
                        </p:tgtEl>
                        <p:attrNameLst>
                          <p:attrName>style.visibility</p:attrName>
                        </p:attrNameLst>
                      </p:cBhvr>
                      <p:to>
                        <p:strVal val="hidden"/>
                      </p:to>
                    </p:set>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old statement 4">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7" name="Oval 6">
            <a:extLst>
              <a:ext uri="{FF2B5EF4-FFF2-40B4-BE49-F238E27FC236}">
                <a16:creationId xmlns:a16="http://schemas.microsoft.com/office/drawing/2014/main" id="{443FDBC6-2CA5-B3F4-56C9-4D83246F697E}"/>
              </a:ext>
            </a:extLst>
          </p:cNvPr>
          <p:cNvSpPr/>
          <p:nvPr userDrawn="1"/>
        </p:nvSpPr>
        <p:spPr>
          <a:xfrm>
            <a:off x="4733573" y="987136"/>
            <a:ext cx="5486840" cy="548684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3">
            <a:extLst>
              <a:ext uri="{FF2B5EF4-FFF2-40B4-BE49-F238E27FC236}">
                <a16:creationId xmlns:a16="http://schemas.microsoft.com/office/drawing/2014/main" id="{891B9EA5-3013-C173-DBC3-3697534AA07D}"/>
              </a:ext>
            </a:extLst>
          </p:cNvPr>
          <p:cNvSpPr>
            <a:spLocks noGrp="1"/>
          </p:cNvSpPr>
          <p:nvPr>
            <p:ph type="title" hasCustomPrompt="1"/>
          </p:nvPr>
        </p:nvSpPr>
        <p:spPr>
          <a:xfrm>
            <a:off x="1195833" y="3218196"/>
            <a:ext cx="3054049" cy="712553"/>
          </a:xfrm>
          <a:prstGeom prst="rect">
            <a:avLst/>
          </a:prstGeom>
        </p:spPr>
        <p:txBody>
          <a:bodyPr/>
          <a:lstStyle>
            <a:lvl1pPr algn="r">
              <a:lnSpc>
                <a:spcPct val="113000"/>
              </a:lnSpc>
              <a:defRPr sz="4400" b="0" i="0" spc="20" baseline="0">
                <a:solidFill>
                  <a:schemeClr val="tx1"/>
                </a:solidFill>
                <a:latin typeface="Arial" panose="020B0604020202020204" pitchFamily="34" charset="0"/>
              </a:defRPr>
            </a:lvl1pPr>
          </a:lstStyle>
          <a:p>
            <a:r>
              <a:rPr lang="en-GB"/>
              <a:t>Our vision</a:t>
            </a:r>
            <a:endParaRPr lang="en-US"/>
          </a:p>
        </p:txBody>
      </p:sp>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5835338" y="2055736"/>
            <a:ext cx="3786644" cy="3357927"/>
          </a:xfrm>
          <a:prstGeom prst="rect">
            <a:avLst/>
          </a:prstGeom>
        </p:spPr>
        <p:txBody>
          <a:bodyPr/>
          <a:lstStyle>
            <a:lvl1pPr marL="0" indent="0">
              <a:lnSpc>
                <a:spcPct val="100000"/>
              </a:lnSpc>
              <a:spcBef>
                <a:spcPts val="0"/>
              </a:spcBef>
              <a:buNone/>
              <a:defRPr sz="3600" b="0" i="0" spc="10" baseline="0">
                <a:solidFill>
                  <a:schemeClr val="bg1"/>
                </a:solidFill>
                <a:latin typeface="Arial" panose="020B0604020202020204" pitchFamily="34" charset="0"/>
              </a:defRPr>
            </a:lvl1pPr>
          </a:lstStyle>
          <a:p>
            <a:pPr lvl="0"/>
            <a:r>
              <a:rPr lang="en-GB"/>
              <a:t>A world where everybody lives longer, better lives, free from the fear of cancer</a:t>
            </a:r>
          </a:p>
        </p:txBody>
      </p:sp>
      <p:cxnSp>
        <p:nvCxnSpPr>
          <p:cNvPr id="10" name="Straight Connector 9">
            <a:extLst>
              <a:ext uri="{FF2B5EF4-FFF2-40B4-BE49-F238E27FC236}">
                <a16:creationId xmlns:a16="http://schemas.microsoft.com/office/drawing/2014/main" id="{1CADFDBC-CA0C-ADAF-BC06-8168624FF185}"/>
              </a:ext>
            </a:extLst>
          </p:cNvPr>
          <p:cNvCxnSpPr>
            <a:cxnSpLocks/>
          </p:cNvCxnSpPr>
          <p:nvPr userDrawn="1"/>
        </p:nvCxnSpPr>
        <p:spPr>
          <a:xfrm flipH="1">
            <a:off x="0" y="4009130"/>
            <a:ext cx="412519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lide Number Placeholder 9">
            <a:extLst>
              <a:ext uri="{FF2B5EF4-FFF2-40B4-BE49-F238E27FC236}">
                <a16:creationId xmlns:a16="http://schemas.microsoft.com/office/drawing/2014/main" id="{1903B966-4842-202F-B06F-C9472BF35814}"/>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35142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fade">
                                      <p:cBhvr>
                                        <p:cTn id="18" dur="500"/>
                                        <p:tgtEl>
                                          <p:spTgt spid="2">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2" grpId="0" build="p">
        <p:tmplLst>
          <p:tmpl lvl="1">
            <p:tnLst>
              <p:par>
                <p:cTn presetID="10"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alues">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D6AF5C4F-E34A-17C8-FF29-613B5C3BF694}"/>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19" name="Text Placeholder 2">
            <a:extLst>
              <a:ext uri="{FF2B5EF4-FFF2-40B4-BE49-F238E27FC236}">
                <a16:creationId xmlns:a16="http://schemas.microsoft.com/office/drawing/2014/main" id="{BC85BF7E-A0AB-9E01-39E1-8332E7C77810}"/>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pic>
        <p:nvPicPr>
          <p:cNvPr id="29" name="Picture 28" descr="A picture containing graphics, star, creativity, art&#10;&#10;Description automatically generated">
            <a:extLst>
              <a:ext uri="{FF2B5EF4-FFF2-40B4-BE49-F238E27FC236}">
                <a16:creationId xmlns:a16="http://schemas.microsoft.com/office/drawing/2014/main" id="{A35EEC82-C9DB-33C8-C694-2124A8C9B8A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263597" y="1352677"/>
            <a:ext cx="1306520" cy="1306520"/>
          </a:xfrm>
          <a:prstGeom prst="rect">
            <a:avLst/>
          </a:prstGeom>
        </p:spPr>
      </p:pic>
      <p:pic>
        <p:nvPicPr>
          <p:cNvPr id="31" name="Picture 30" descr="A blue circle with pink ribbons and a check mark&#10;&#10;Description automatically generated with medium confidence">
            <a:extLst>
              <a:ext uri="{FF2B5EF4-FFF2-40B4-BE49-F238E27FC236}">
                <a16:creationId xmlns:a16="http://schemas.microsoft.com/office/drawing/2014/main" id="{29176CAD-8698-7B61-6D14-A85360B2D381}"/>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852352" y="1352677"/>
            <a:ext cx="1306520" cy="1306520"/>
          </a:xfrm>
          <a:prstGeom prst="rect">
            <a:avLst/>
          </a:prstGeom>
        </p:spPr>
      </p:pic>
      <p:pic>
        <p:nvPicPr>
          <p:cNvPr id="33" name="Picture 32" descr="A picture containing heart, graphics, creativity&#10;&#10;Description automatically generated">
            <a:extLst>
              <a:ext uri="{FF2B5EF4-FFF2-40B4-BE49-F238E27FC236}">
                <a16:creationId xmlns:a16="http://schemas.microsoft.com/office/drawing/2014/main" id="{BCF384D2-3B58-3F03-C2B6-422965A18F3D}"/>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5263597" y="4037539"/>
            <a:ext cx="1306520" cy="1306520"/>
          </a:xfrm>
          <a:prstGeom prst="rect">
            <a:avLst/>
          </a:prstGeom>
        </p:spPr>
      </p:pic>
      <p:pic>
        <p:nvPicPr>
          <p:cNvPr id="35" name="Picture 34" descr="A picture containing graphics, graphic design, creativity, design&#10;&#10;Description automatically generated">
            <a:extLst>
              <a:ext uri="{FF2B5EF4-FFF2-40B4-BE49-F238E27FC236}">
                <a16:creationId xmlns:a16="http://schemas.microsoft.com/office/drawing/2014/main" id="{CCA3DF9A-E244-BB70-0A86-EEF04BC44E42}"/>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8852352" y="4037539"/>
            <a:ext cx="1306520" cy="1306520"/>
          </a:xfrm>
          <a:prstGeom prst="rect">
            <a:avLst/>
          </a:prstGeom>
        </p:spPr>
      </p:pic>
      <p:sp>
        <p:nvSpPr>
          <p:cNvPr id="38" name="TextBox 37">
            <a:extLst>
              <a:ext uri="{FF2B5EF4-FFF2-40B4-BE49-F238E27FC236}">
                <a16:creationId xmlns:a16="http://schemas.microsoft.com/office/drawing/2014/main" id="{7C834CD3-859B-603D-AB37-2AE2B34B4FF3}"/>
              </a:ext>
            </a:extLst>
          </p:cNvPr>
          <p:cNvSpPr txBox="1"/>
          <p:nvPr userDrawn="1"/>
        </p:nvSpPr>
        <p:spPr>
          <a:xfrm>
            <a:off x="289558" y="1352677"/>
            <a:ext cx="360554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800" b="0" i="0">
                <a:latin typeface="Arial" panose="020B0604020202020204" pitchFamily="34" charset="0"/>
              </a:rPr>
              <a:t>Our values</a:t>
            </a:r>
          </a:p>
        </p:txBody>
      </p:sp>
      <p:sp>
        <p:nvSpPr>
          <p:cNvPr id="40" name="TextBox 39">
            <a:extLst>
              <a:ext uri="{FF2B5EF4-FFF2-40B4-BE49-F238E27FC236}">
                <a16:creationId xmlns:a16="http://schemas.microsoft.com/office/drawing/2014/main" id="{EA4666BB-072E-24E8-BB35-22A4BB32A3FD}"/>
              </a:ext>
            </a:extLst>
          </p:cNvPr>
          <p:cNvSpPr txBox="1"/>
          <p:nvPr userDrawn="1"/>
        </p:nvSpPr>
        <p:spPr>
          <a:xfrm>
            <a:off x="5286568" y="2717552"/>
            <a:ext cx="3010329" cy="1015663"/>
          </a:xfrm>
          <a:prstGeom prst="rect">
            <a:avLst/>
          </a:prstGeom>
          <a:noFill/>
        </p:spPr>
        <p:txBody>
          <a:bodyPr wrap="square">
            <a:spAutoFit/>
          </a:bodyPr>
          <a:lstStyle/>
          <a:p>
            <a:pPr lvl="0"/>
            <a:r>
              <a:rPr lang="en-GB" sz="2800" b="0" i="0">
                <a:latin typeface="Arial" panose="020B0604020202020204" pitchFamily="34" charset="0"/>
                <a:cs typeface="Arial" panose="020B0604020202020204" pitchFamily="34" charset="0"/>
              </a:rPr>
              <a:t>Bold</a:t>
            </a:r>
            <a:endParaRPr lang="en-GB" b="0" i="0">
              <a:latin typeface="Arial" panose="020B0604020202020204" pitchFamily="34" charset="0"/>
              <a:cs typeface="Arial" panose="020B0604020202020204" pitchFamily="34" charset="0"/>
            </a:endParaRPr>
          </a:p>
          <a:p>
            <a:pPr lvl="0"/>
            <a:r>
              <a:rPr lang="en-GB" sz="1600">
                <a:latin typeface="Arial" panose="020B0604020202020204" pitchFamily="34" charset="0"/>
                <a:cs typeface="Arial" panose="020B0604020202020204" pitchFamily="34" charset="0"/>
              </a:rPr>
              <a:t>Act with ambition, courage and determination</a:t>
            </a:r>
          </a:p>
        </p:txBody>
      </p:sp>
      <p:sp>
        <p:nvSpPr>
          <p:cNvPr id="41" name="TextBox 40">
            <a:extLst>
              <a:ext uri="{FF2B5EF4-FFF2-40B4-BE49-F238E27FC236}">
                <a16:creationId xmlns:a16="http://schemas.microsoft.com/office/drawing/2014/main" id="{AE95BB68-6DC4-07B4-4CBB-49FD2898A656}"/>
              </a:ext>
            </a:extLst>
          </p:cNvPr>
          <p:cNvSpPr txBox="1"/>
          <p:nvPr userDrawn="1"/>
        </p:nvSpPr>
        <p:spPr>
          <a:xfrm>
            <a:off x="8936576" y="2717552"/>
            <a:ext cx="2389791" cy="1015663"/>
          </a:xfrm>
          <a:prstGeom prst="rect">
            <a:avLst/>
          </a:prstGeom>
          <a:noFill/>
        </p:spPr>
        <p:txBody>
          <a:bodyPr wrap="square">
            <a:spAutoFit/>
          </a:bodyPr>
          <a:lstStyle/>
          <a:p>
            <a:pPr lvl="0"/>
            <a:r>
              <a:rPr lang="en-GB" sz="2800" b="0" i="0">
                <a:latin typeface="Arial" panose="020B0604020202020204" pitchFamily="34" charset="0"/>
                <a:cs typeface="Arial" panose="020B0604020202020204" pitchFamily="34" charset="0"/>
              </a:rPr>
              <a:t>Credible</a:t>
            </a:r>
            <a:endParaRPr lang="en-GB" b="0" i="0">
              <a:latin typeface="Arial" panose="020B0604020202020204" pitchFamily="34" charset="0"/>
              <a:cs typeface="Arial" panose="020B0604020202020204" pitchFamily="34" charset="0"/>
            </a:endParaRPr>
          </a:p>
          <a:p>
            <a:pPr lvl="0"/>
            <a:r>
              <a:rPr lang="en-GB" sz="1600">
                <a:latin typeface="Arial" panose="020B0604020202020204" pitchFamily="34" charset="0"/>
                <a:cs typeface="Arial" panose="020B0604020202020204" pitchFamily="34" charset="0"/>
              </a:rPr>
              <a:t>Act with rigour and professionalism</a:t>
            </a:r>
          </a:p>
        </p:txBody>
      </p:sp>
      <p:sp>
        <p:nvSpPr>
          <p:cNvPr id="42" name="TextBox 41">
            <a:extLst>
              <a:ext uri="{FF2B5EF4-FFF2-40B4-BE49-F238E27FC236}">
                <a16:creationId xmlns:a16="http://schemas.microsoft.com/office/drawing/2014/main" id="{7EC9FB53-FDAD-4974-B4AD-48561FDDDE60}"/>
              </a:ext>
            </a:extLst>
          </p:cNvPr>
          <p:cNvSpPr txBox="1"/>
          <p:nvPr userDrawn="1"/>
        </p:nvSpPr>
        <p:spPr>
          <a:xfrm>
            <a:off x="5286568" y="5272809"/>
            <a:ext cx="3010329" cy="1015663"/>
          </a:xfrm>
          <a:prstGeom prst="rect">
            <a:avLst/>
          </a:prstGeom>
          <a:noFill/>
        </p:spPr>
        <p:txBody>
          <a:bodyPr wrap="square">
            <a:spAutoFit/>
          </a:bodyPr>
          <a:lstStyle/>
          <a:p>
            <a:pPr lvl="0"/>
            <a:r>
              <a:rPr lang="en-GB" sz="2800" b="0" i="0">
                <a:latin typeface="Arial" panose="020B0604020202020204" pitchFamily="34" charset="0"/>
                <a:cs typeface="Arial" panose="020B0604020202020204" pitchFamily="34" charset="0"/>
              </a:rPr>
              <a:t>Human</a:t>
            </a:r>
            <a:endParaRPr lang="en-GB" b="0" i="0">
              <a:latin typeface="Arial" panose="020B0604020202020204" pitchFamily="34" charset="0"/>
              <a:cs typeface="Arial" panose="020B0604020202020204" pitchFamily="34" charset="0"/>
            </a:endParaRPr>
          </a:p>
          <a:p>
            <a:pPr lvl="0"/>
            <a:r>
              <a:rPr lang="en-GB" sz="1600">
                <a:latin typeface="Arial" panose="020B0604020202020204" pitchFamily="34" charset="0"/>
                <a:cs typeface="Arial" panose="020B0604020202020204" pitchFamily="34" charset="0"/>
              </a:rPr>
              <a:t>Act to have a positive impact on people</a:t>
            </a:r>
          </a:p>
        </p:txBody>
      </p:sp>
      <p:sp>
        <p:nvSpPr>
          <p:cNvPr id="43" name="TextBox 42">
            <a:extLst>
              <a:ext uri="{FF2B5EF4-FFF2-40B4-BE49-F238E27FC236}">
                <a16:creationId xmlns:a16="http://schemas.microsoft.com/office/drawing/2014/main" id="{4EBF3F91-09E7-3D79-D197-01C8C69C5047}"/>
              </a:ext>
            </a:extLst>
          </p:cNvPr>
          <p:cNvSpPr txBox="1"/>
          <p:nvPr userDrawn="1"/>
        </p:nvSpPr>
        <p:spPr>
          <a:xfrm>
            <a:off x="8936577" y="5272809"/>
            <a:ext cx="2389790" cy="1015663"/>
          </a:xfrm>
          <a:prstGeom prst="rect">
            <a:avLst/>
          </a:prstGeom>
          <a:noFill/>
        </p:spPr>
        <p:txBody>
          <a:bodyPr wrap="square">
            <a:spAutoFit/>
          </a:bodyPr>
          <a:lstStyle/>
          <a:p>
            <a:pPr lvl="0"/>
            <a:r>
              <a:rPr lang="en-GB" sz="2800" b="0" i="0">
                <a:latin typeface="Arial" panose="020B0604020202020204" pitchFamily="34" charset="0"/>
                <a:cs typeface="Arial" panose="020B0604020202020204" pitchFamily="34" charset="0"/>
              </a:rPr>
              <a:t>Together</a:t>
            </a:r>
            <a:endParaRPr lang="en-GB" b="0" i="0">
              <a:latin typeface="Arial" panose="020B0604020202020204" pitchFamily="34" charset="0"/>
              <a:cs typeface="Arial" panose="020B0604020202020204" pitchFamily="34" charset="0"/>
            </a:endParaRPr>
          </a:p>
          <a:p>
            <a:pPr lvl="0"/>
            <a:r>
              <a:rPr lang="en-GB" sz="1600">
                <a:latin typeface="Arial" panose="020B0604020202020204" pitchFamily="34" charset="0"/>
                <a:cs typeface="Arial" panose="020B0604020202020204" pitchFamily="34" charset="0"/>
              </a:rPr>
              <a:t>Act inclusively and collaboratively</a:t>
            </a:r>
          </a:p>
        </p:txBody>
      </p:sp>
      <p:sp>
        <p:nvSpPr>
          <p:cNvPr id="3" name="Slide Number Placeholder 9">
            <a:extLst>
              <a:ext uri="{FF2B5EF4-FFF2-40B4-BE49-F238E27FC236}">
                <a16:creationId xmlns:a16="http://schemas.microsoft.com/office/drawing/2014/main" id="{252D2EB1-F99B-948E-3DBC-B47F96C3340D}"/>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2475986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500"/>
                                        <p:tgtEl>
                                          <p:spTgt spid="4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rand statement">
    <p:spTree>
      <p:nvGrpSpPr>
        <p:cNvPr id="1" name=""/>
        <p:cNvGrpSpPr/>
        <p:nvPr/>
      </p:nvGrpSpPr>
      <p:grpSpPr>
        <a:xfrm>
          <a:off x="0" y="0"/>
          <a:ext cx="0" cy="0"/>
          <a:chOff x="0" y="0"/>
          <a:chExt cx="0" cy="0"/>
        </a:xfrm>
      </p:grpSpPr>
      <p:sp>
        <p:nvSpPr>
          <p:cNvPr id="10" name="Picture Placeholder 14">
            <a:extLst>
              <a:ext uri="{FF2B5EF4-FFF2-40B4-BE49-F238E27FC236}">
                <a16:creationId xmlns:a16="http://schemas.microsoft.com/office/drawing/2014/main" id="{A96FD74C-63BB-80E8-16C5-DD9AF5016B83}"/>
              </a:ext>
            </a:extLst>
          </p:cNvPr>
          <p:cNvSpPr>
            <a:spLocks noGrp="1"/>
          </p:cNvSpPr>
          <p:nvPr>
            <p:ph type="pic" sz="quarter" idx="15"/>
          </p:nvPr>
        </p:nvSpPr>
        <p:spPr>
          <a:xfrm>
            <a:off x="273051" y="273050"/>
            <a:ext cx="5063448" cy="6280150"/>
          </a:xfrm>
          <a:prstGeom prst="rect">
            <a:avLst/>
          </a:prstGeom>
          <a:blipFill dpi="0" rotWithShape="1">
            <a:blip r:embed="rId2"/>
            <a:srcRect/>
            <a:stretch>
              <a:fillRect l="-40000" r="-35000"/>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a:p>
        </p:txBody>
      </p:sp>
      <p:sp>
        <p:nvSpPr>
          <p:cNvPr id="3" name="Text Placeholder 2">
            <a:extLst>
              <a:ext uri="{FF2B5EF4-FFF2-40B4-BE49-F238E27FC236}">
                <a16:creationId xmlns:a16="http://schemas.microsoft.com/office/drawing/2014/main" id="{927464AB-AE50-EBD2-B105-B495BC24AB9A}"/>
              </a:ext>
            </a:extLst>
          </p:cNvPr>
          <p:cNvSpPr>
            <a:spLocks noGrp="1"/>
          </p:cNvSpPr>
          <p:nvPr>
            <p:ph type="body" sz="quarter" idx="10" hasCustomPrompt="1"/>
          </p:nvPr>
        </p:nvSpPr>
        <p:spPr>
          <a:xfrm>
            <a:off x="5835336" y="2461949"/>
            <a:ext cx="6077263" cy="3227412"/>
          </a:xfrm>
          <a:prstGeom prst="rect">
            <a:avLst/>
          </a:prstGeom>
        </p:spPr>
        <p:txBody>
          <a:bodyPr/>
          <a:lstStyle>
            <a:lvl1pPr marL="0" indent="0">
              <a:lnSpc>
                <a:spcPct val="110000"/>
              </a:lnSpc>
              <a:spcBef>
                <a:spcPts val="0"/>
              </a:spcBef>
              <a:buNone/>
              <a:defRPr sz="5400" b="0" i="0" spc="10" baseline="0">
                <a:solidFill>
                  <a:schemeClr val="tx1"/>
                </a:solidFill>
                <a:latin typeface="Arial" panose="020B0604020202020204" pitchFamily="34" charset="0"/>
              </a:defRPr>
            </a:lvl1pPr>
          </a:lstStyle>
          <a:p>
            <a:pPr lvl="0"/>
            <a:r>
              <a:rPr lang="en-GB"/>
              <a:t>Brand statement one goes here</a:t>
            </a:r>
          </a:p>
        </p:txBody>
      </p:sp>
      <p:sp>
        <p:nvSpPr>
          <p:cNvPr id="4" name="Text Placeholder 2">
            <a:extLst>
              <a:ext uri="{FF2B5EF4-FFF2-40B4-BE49-F238E27FC236}">
                <a16:creationId xmlns:a16="http://schemas.microsoft.com/office/drawing/2014/main" id="{7DB6CF01-E3CD-582F-D7C9-D7DEFA63F3EE}"/>
              </a:ext>
            </a:extLst>
          </p:cNvPr>
          <p:cNvSpPr>
            <a:spLocks noGrp="1"/>
          </p:cNvSpPr>
          <p:nvPr>
            <p:ph type="body" sz="quarter" idx="13"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cxnSp>
        <p:nvCxnSpPr>
          <p:cNvPr id="5" name="Straight Connector 4">
            <a:extLst>
              <a:ext uri="{FF2B5EF4-FFF2-40B4-BE49-F238E27FC236}">
                <a16:creationId xmlns:a16="http://schemas.microsoft.com/office/drawing/2014/main" id="{38261482-6F94-6656-13F5-1F3505F716F2}"/>
              </a:ext>
            </a:extLst>
          </p:cNvPr>
          <p:cNvCxnSpPr>
            <a:cxnSpLocks/>
          </p:cNvCxnSpPr>
          <p:nvPr userDrawn="1"/>
        </p:nvCxnSpPr>
        <p:spPr>
          <a:xfrm flipH="1">
            <a:off x="5899732" y="2268541"/>
            <a:ext cx="635666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2">
            <a:extLst>
              <a:ext uri="{FF2B5EF4-FFF2-40B4-BE49-F238E27FC236}">
                <a16:creationId xmlns:a16="http://schemas.microsoft.com/office/drawing/2014/main" id="{96106EB3-A401-94B6-3E8B-54D2E4A263C1}"/>
              </a:ext>
            </a:extLst>
          </p:cNvPr>
          <p:cNvSpPr>
            <a:spLocks noGrp="1"/>
          </p:cNvSpPr>
          <p:nvPr>
            <p:ph type="body" sz="quarter" idx="14" hasCustomPrompt="1"/>
          </p:nvPr>
        </p:nvSpPr>
        <p:spPr>
          <a:xfrm>
            <a:off x="5835337" y="1633937"/>
            <a:ext cx="5375542" cy="402388"/>
          </a:xfrm>
          <a:prstGeom prst="rect">
            <a:avLst/>
          </a:prstGeom>
        </p:spPr>
        <p:txBody>
          <a:bodyPr/>
          <a:lstStyle>
            <a:lvl1pPr marL="0" indent="0">
              <a:lnSpc>
                <a:spcPct val="113000"/>
              </a:lnSpc>
              <a:spcBef>
                <a:spcPts val="0"/>
              </a:spcBef>
              <a:buNone/>
              <a:defRPr sz="2400" b="0" i="0" spc="10" baseline="0">
                <a:solidFill>
                  <a:schemeClr val="tx1"/>
                </a:solidFill>
                <a:latin typeface="Arial" panose="020B0604020202020204" pitchFamily="34" charset="0"/>
              </a:defRPr>
            </a:lvl1pPr>
          </a:lstStyle>
          <a:p>
            <a:pPr lvl="0"/>
            <a:r>
              <a:rPr lang="en-GB"/>
              <a:t>Our impact</a:t>
            </a:r>
          </a:p>
        </p:txBody>
      </p:sp>
      <p:sp>
        <p:nvSpPr>
          <p:cNvPr id="6" name="Slide Number Placeholder 9">
            <a:extLst>
              <a:ext uri="{FF2B5EF4-FFF2-40B4-BE49-F238E27FC236}">
                <a16:creationId xmlns:a16="http://schemas.microsoft.com/office/drawing/2014/main" id="{62E94611-0FEB-FECC-0492-DB0F1E476293}"/>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246025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5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7" grpId="0" build="p">
        <p:tmplLst>
          <p:tmpl lvl="1">
            <p:tnLst>
              <p:par>
                <p:cTn presetID="10"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Numbers + top tips">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289560" y="1352677"/>
            <a:ext cx="5375542" cy="654253"/>
          </a:xfrm>
          <a:prstGeom prst="rect">
            <a:avLst/>
          </a:prstGeom>
        </p:spPr>
        <p:txBody>
          <a:bodyPr/>
          <a:lstStyle>
            <a:lvl1pPr marL="0" indent="0">
              <a:lnSpc>
                <a:spcPct val="113000"/>
              </a:lnSpc>
              <a:spcBef>
                <a:spcPts val="0"/>
              </a:spcBef>
              <a:buNone/>
              <a:defRPr sz="3200" b="0" i="0" spc="10" baseline="0">
                <a:solidFill>
                  <a:schemeClr val="tx1"/>
                </a:solidFill>
                <a:latin typeface="Arial" panose="020B0604020202020204" pitchFamily="34" charset="0"/>
              </a:defRPr>
            </a:lvl1pPr>
          </a:lstStyle>
          <a:p>
            <a:pPr lvl="0"/>
            <a:r>
              <a:rPr lang="en-GB"/>
              <a:t>This is a page title here</a:t>
            </a:r>
          </a:p>
        </p:txBody>
      </p:sp>
      <p:sp>
        <p:nvSpPr>
          <p:cNvPr id="3" name="Text Placeholder 2">
            <a:extLst>
              <a:ext uri="{FF2B5EF4-FFF2-40B4-BE49-F238E27FC236}">
                <a16:creationId xmlns:a16="http://schemas.microsoft.com/office/drawing/2014/main" id="{827FF131-AFBE-6137-C6CE-E7D9DB33ACC8}"/>
              </a:ext>
            </a:extLst>
          </p:cNvPr>
          <p:cNvSpPr>
            <a:spLocks noGrp="1"/>
          </p:cNvSpPr>
          <p:nvPr>
            <p:ph type="body" sz="quarter" idx="13" hasCustomPrompt="1"/>
          </p:nvPr>
        </p:nvSpPr>
        <p:spPr>
          <a:xfrm>
            <a:off x="289560" y="2386941"/>
            <a:ext cx="7150332" cy="3776354"/>
          </a:xfrm>
          <a:prstGeom prst="rect">
            <a:avLst/>
          </a:prstGeom>
        </p:spPr>
        <p:txBody>
          <a:bodyPr/>
          <a:lstStyle>
            <a:lvl1pPr marL="457200" indent="-457200">
              <a:lnSpc>
                <a:spcPct val="113000"/>
              </a:lnSpc>
              <a:spcBef>
                <a:spcPts val="0"/>
              </a:spcBef>
              <a:buFont typeface="+mj-lt"/>
              <a:buAutoNum type="arabicPeriod"/>
              <a:defRPr sz="2400" b="0" i="0" spc="10" baseline="0">
                <a:solidFill>
                  <a:schemeClr val="tx1"/>
                </a:solidFill>
                <a:latin typeface="Arial" panose="020B0604020202020204" pitchFamily="34" charset="0"/>
                <a:cs typeface="Arial" panose="020B0604020202020204" pitchFamily="34" charset="0"/>
              </a:defRPr>
            </a:lvl1pPr>
            <a:lvl2pPr>
              <a:buFont typeface="+mj-lt"/>
              <a:buAutoNum type="alphaLcPeriod"/>
              <a:defRPr sz="2400" b="0" i="0">
                <a:latin typeface="Arial" panose="020B0604020202020204" pitchFamily="34" charset="0"/>
                <a:cs typeface="Arial" panose="020B0604020202020204" pitchFamily="34" charset="0"/>
              </a:defRPr>
            </a:lvl2pPr>
            <a:lvl3pPr marL="1200150" indent="-514350">
              <a:buFont typeface="+mj-lt"/>
              <a:buAutoNum type="romanLcPeriod"/>
              <a:defRPr sz="2400" b="0" i="0">
                <a:latin typeface="Arial" panose="020B0604020202020204" pitchFamily="34" charset="0"/>
                <a:cs typeface="Arial" panose="020B0604020202020204" pitchFamily="34" charset="0"/>
              </a:defRPr>
            </a:lvl3pPr>
          </a:lstStyle>
          <a:p>
            <a:pPr marL="457200" marR="0" lvl="0" indent="-457200" algn="l" defTabSz="914400" rtl="0" eaLnBrk="1" fontAlgn="auto" latinLnBrk="0" hangingPunct="1">
              <a:lnSpc>
                <a:spcPct val="113000"/>
              </a:lnSpc>
              <a:spcBef>
                <a:spcPts val="0"/>
              </a:spcBef>
              <a:spcAft>
                <a:spcPts val="0"/>
              </a:spcAft>
              <a:buClrTx/>
              <a:buSzTx/>
              <a:tabLst/>
              <a:defRPr/>
            </a:pPr>
            <a:r>
              <a:rPr lang="en-GB"/>
              <a:t>This is body copy. </a:t>
            </a:r>
          </a:p>
          <a:p>
            <a:pPr marL="685800" marR="0" lvl="1" indent="-457200" algn="l" defTabSz="914400" rtl="0" eaLnBrk="1" fontAlgn="auto" latinLnBrk="0" hangingPunct="1">
              <a:lnSpc>
                <a:spcPct val="113000"/>
              </a:lnSpc>
              <a:spcBef>
                <a:spcPts val="0"/>
              </a:spcBef>
              <a:spcAft>
                <a:spcPts val="0"/>
              </a:spcAft>
              <a:buClrTx/>
              <a:buSzTx/>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Duis </a:t>
            </a:r>
            <a:r>
              <a:rPr lang="en-GB" err="1"/>
              <a:t>eu</a:t>
            </a:r>
            <a:r>
              <a:rPr lang="en-GB"/>
              <a:t> </a:t>
            </a:r>
            <a:r>
              <a:rPr lang="en-GB" err="1"/>
              <a:t>risus</a:t>
            </a:r>
            <a:r>
              <a:rPr lang="en-GB"/>
              <a:t> diam.</a:t>
            </a:r>
          </a:p>
          <a:p>
            <a:pPr marL="1143000" marR="0" lvl="2" indent="-457200" algn="l" defTabSz="914400" rtl="0" eaLnBrk="1" fontAlgn="auto" latinLnBrk="0" hangingPunct="1">
              <a:lnSpc>
                <a:spcPct val="113000"/>
              </a:lnSpc>
              <a:spcBef>
                <a:spcPts val="0"/>
              </a:spcBef>
              <a:spcAft>
                <a:spcPts val="0"/>
              </a:spcAft>
              <a:buClrTx/>
              <a:buSzTx/>
              <a:tabLst/>
              <a:defRPr/>
            </a:pPr>
            <a:r>
              <a:rPr lang="en-GB" err="1"/>
              <a:t>Curabitur</a:t>
            </a:r>
            <a:r>
              <a:rPr lang="en-GB"/>
              <a:t> non </a:t>
            </a:r>
            <a:r>
              <a:rPr lang="en-GB" err="1"/>
              <a:t>interdum</a:t>
            </a:r>
            <a:r>
              <a:rPr lang="en-GB"/>
              <a:t> </a:t>
            </a:r>
            <a:r>
              <a:rPr lang="en-GB" err="1"/>
              <a:t>sapien</a:t>
            </a:r>
            <a:r>
              <a:rPr lang="en-GB"/>
              <a:t>, sit </a:t>
            </a:r>
            <a:r>
              <a:rPr lang="en-GB" err="1"/>
              <a:t>amet</a:t>
            </a:r>
            <a:r>
              <a:rPr lang="en-GB"/>
              <a:t> </a:t>
            </a:r>
            <a:r>
              <a:rPr lang="en-GB" err="1"/>
              <a:t>sollicitudin</a:t>
            </a:r>
            <a:r>
              <a:rPr lang="en-GB"/>
              <a:t> </a:t>
            </a:r>
            <a:r>
              <a:rPr lang="en-GB" err="1"/>
              <a:t>tellus</a:t>
            </a:r>
            <a:r>
              <a:rPr lang="en-GB"/>
              <a:t>. </a:t>
            </a:r>
          </a:p>
          <a:p>
            <a:pPr marL="457200" marR="0" lvl="0" indent="-457200" algn="l" defTabSz="914400" rtl="0" eaLnBrk="1" fontAlgn="auto" latinLnBrk="0" hangingPunct="1">
              <a:lnSpc>
                <a:spcPct val="113000"/>
              </a:lnSpc>
              <a:spcBef>
                <a:spcPts val="0"/>
              </a:spcBef>
              <a:spcAft>
                <a:spcPts val="0"/>
              </a:spcAft>
              <a:buClrTx/>
              <a:buSzTx/>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Duis </a:t>
            </a:r>
            <a:r>
              <a:rPr lang="en-GB" err="1"/>
              <a:t>eu</a:t>
            </a:r>
            <a:r>
              <a:rPr lang="en-GB"/>
              <a:t> </a:t>
            </a:r>
            <a:r>
              <a:rPr lang="en-GB" err="1"/>
              <a:t>risus</a:t>
            </a:r>
            <a:r>
              <a:rPr lang="en-GB"/>
              <a:t> diam.</a:t>
            </a:r>
          </a:p>
          <a:p>
            <a:pPr marL="628650" marR="0" lvl="1" indent="-457200" algn="l" defTabSz="914400" rtl="0" eaLnBrk="1" fontAlgn="auto" latinLnBrk="0" hangingPunct="1">
              <a:lnSpc>
                <a:spcPct val="113000"/>
              </a:lnSpc>
              <a:spcBef>
                <a:spcPts val="0"/>
              </a:spcBef>
              <a:spcAft>
                <a:spcPts val="0"/>
              </a:spcAft>
              <a:buClrTx/>
              <a:buSzTx/>
              <a:tabLst/>
              <a:defRPr/>
            </a:pPr>
            <a:r>
              <a:rPr lang="en-GB" err="1"/>
              <a:t>Curabitur</a:t>
            </a:r>
            <a:r>
              <a:rPr lang="en-GB"/>
              <a:t> non </a:t>
            </a:r>
            <a:r>
              <a:rPr lang="en-GB" err="1"/>
              <a:t>interdum</a:t>
            </a:r>
            <a:r>
              <a:rPr lang="en-GB"/>
              <a:t> </a:t>
            </a:r>
            <a:r>
              <a:rPr lang="en-GB" err="1"/>
              <a:t>sapien</a:t>
            </a:r>
            <a:r>
              <a:rPr lang="en-GB"/>
              <a:t>, sit </a:t>
            </a:r>
            <a:r>
              <a:rPr lang="en-GB" err="1"/>
              <a:t>amet</a:t>
            </a:r>
            <a:r>
              <a:rPr lang="en-GB"/>
              <a:t> </a:t>
            </a:r>
            <a:r>
              <a:rPr lang="en-GB" err="1"/>
              <a:t>sollicitudin</a:t>
            </a:r>
            <a:r>
              <a:rPr lang="en-GB"/>
              <a:t> </a:t>
            </a:r>
            <a:r>
              <a:rPr lang="en-GB" err="1"/>
              <a:t>tellus</a:t>
            </a:r>
            <a:r>
              <a:rPr lang="en-GB"/>
              <a:t>. </a:t>
            </a:r>
          </a:p>
          <a:p>
            <a:pPr marL="400050" marR="0" lvl="0" indent="-457200" algn="l" defTabSz="914400" rtl="0" eaLnBrk="1" fontAlgn="auto" latinLnBrk="0" hangingPunct="1">
              <a:lnSpc>
                <a:spcPct val="113000"/>
              </a:lnSpc>
              <a:spcBef>
                <a:spcPts val="0"/>
              </a:spcBef>
              <a:spcAft>
                <a:spcPts val="0"/>
              </a:spcAft>
              <a:buClrTx/>
              <a:buSzTx/>
              <a:tabLst/>
              <a:defRPr/>
            </a:pPr>
            <a:endParaRPr lang="en-GB"/>
          </a:p>
          <a:p>
            <a:pPr marL="628650" marR="0" lvl="1" indent="-457200" algn="l" defTabSz="914400" rtl="0" eaLnBrk="1" fontAlgn="auto" latinLnBrk="0" hangingPunct="1">
              <a:lnSpc>
                <a:spcPct val="113000"/>
              </a:lnSpc>
              <a:spcBef>
                <a:spcPts val="0"/>
              </a:spcBef>
              <a:spcAft>
                <a:spcPts val="0"/>
              </a:spcAft>
              <a:buClrTx/>
              <a:buSzTx/>
              <a:tabLst/>
              <a:defRPr/>
            </a:pPr>
            <a:endParaRPr lang="en-GB"/>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8" name="Text Placeholder 2">
            <a:extLst>
              <a:ext uri="{FF2B5EF4-FFF2-40B4-BE49-F238E27FC236}">
                <a16:creationId xmlns:a16="http://schemas.microsoft.com/office/drawing/2014/main" id="{683000C8-36D1-AC62-D32B-243735186CE4}"/>
              </a:ext>
            </a:extLst>
          </p:cNvPr>
          <p:cNvSpPr>
            <a:spLocks noGrp="1"/>
          </p:cNvSpPr>
          <p:nvPr>
            <p:ph type="body" sz="quarter" idx="22" hasCustomPrompt="1"/>
          </p:nvPr>
        </p:nvSpPr>
        <p:spPr>
          <a:xfrm>
            <a:off x="10047037" y="3375193"/>
            <a:ext cx="1855402" cy="569080"/>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Keep it </a:t>
            </a:r>
            <a:br>
              <a:rPr lang="en-GB"/>
            </a:br>
            <a:r>
              <a:rPr lang="en-GB"/>
              <a:t>ruthlessly simple</a:t>
            </a:r>
          </a:p>
        </p:txBody>
      </p:sp>
      <p:sp>
        <p:nvSpPr>
          <p:cNvPr id="11" name="Text Placeholder 2">
            <a:extLst>
              <a:ext uri="{FF2B5EF4-FFF2-40B4-BE49-F238E27FC236}">
                <a16:creationId xmlns:a16="http://schemas.microsoft.com/office/drawing/2014/main" id="{55D6F523-F549-30A2-B884-135FED7FB2A2}"/>
              </a:ext>
            </a:extLst>
          </p:cNvPr>
          <p:cNvSpPr>
            <a:spLocks noGrp="1"/>
          </p:cNvSpPr>
          <p:nvPr>
            <p:ph type="body" sz="quarter" idx="24" hasCustomPrompt="1"/>
          </p:nvPr>
        </p:nvSpPr>
        <p:spPr>
          <a:xfrm>
            <a:off x="10047037" y="4292303"/>
            <a:ext cx="1855402" cy="569080"/>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Use section breaks for interest</a:t>
            </a:r>
          </a:p>
        </p:txBody>
      </p:sp>
      <p:sp>
        <p:nvSpPr>
          <p:cNvPr id="14" name="Text Placeholder 2">
            <a:extLst>
              <a:ext uri="{FF2B5EF4-FFF2-40B4-BE49-F238E27FC236}">
                <a16:creationId xmlns:a16="http://schemas.microsoft.com/office/drawing/2014/main" id="{A9C61B94-A7AD-EFFA-CA11-D64CC0C2599F}"/>
              </a:ext>
            </a:extLst>
          </p:cNvPr>
          <p:cNvSpPr>
            <a:spLocks noGrp="1"/>
          </p:cNvSpPr>
          <p:nvPr>
            <p:ph type="body" sz="quarter" idx="26" hasCustomPrompt="1"/>
          </p:nvPr>
        </p:nvSpPr>
        <p:spPr>
          <a:xfrm>
            <a:off x="10047037" y="5315327"/>
            <a:ext cx="1762796" cy="477165"/>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Stick to the options provided</a:t>
            </a:r>
          </a:p>
        </p:txBody>
      </p:sp>
      <p:cxnSp>
        <p:nvCxnSpPr>
          <p:cNvPr id="17" name="Straight Connector 16">
            <a:extLst>
              <a:ext uri="{FF2B5EF4-FFF2-40B4-BE49-F238E27FC236}">
                <a16:creationId xmlns:a16="http://schemas.microsoft.com/office/drawing/2014/main" id="{EC8A8AA5-F0EE-1EC6-BD4D-2E6EB64CCDF9}"/>
              </a:ext>
            </a:extLst>
          </p:cNvPr>
          <p:cNvCxnSpPr>
            <a:cxnSpLocks/>
          </p:cNvCxnSpPr>
          <p:nvPr userDrawn="1"/>
        </p:nvCxnSpPr>
        <p:spPr>
          <a:xfrm flipH="1">
            <a:off x="8914428" y="2405534"/>
            <a:ext cx="3277572"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4B6C4424-5D12-2223-4470-036BEE23BEE2}"/>
              </a:ext>
            </a:extLst>
          </p:cNvPr>
          <p:cNvSpPr>
            <a:spLocks noGrp="1"/>
          </p:cNvSpPr>
          <p:nvPr>
            <p:ph type="body" sz="quarter" idx="32" hasCustomPrompt="1"/>
          </p:nvPr>
        </p:nvSpPr>
        <p:spPr>
          <a:xfrm>
            <a:off x="8823602" y="3290020"/>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01</a:t>
            </a:r>
          </a:p>
        </p:txBody>
      </p:sp>
      <p:sp>
        <p:nvSpPr>
          <p:cNvPr id="9" name="Text Placeholder 2">
            <a:extLst>
              <a:ext uri="{FF2B5EF4-FFF2-40B4-BE49-F238E27FC236}">
                <a16:creationId xmlns:a16="http://schemas.microsoft.com/office/drawing/2014/main" id="{E3F24BFD-0086-7012-E7C9-C08631CE7CD5}"/>
              </a:ext>
            </a:extLst>
          </p:cNvPr>
          <p:cNvSpPr>
            <a:spLocks noGrp="1"/>
          </p:cNvSpPr>
          <p:nvPr>
            <p:ph type="body" sz="quarter" idx="33" hasCustomPrompt="1"/>
          </p:nvPr>
        </p:nvSpPr>
        <p:spPr>
          <a:xfrm>
            <a:off x="8823602" y="4239500"/>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02</a:t>
            </a:r>
          </a:p>
        </p:txBody>
      </p:sp>
      <p:sp>
        <p:nvSpPr>
          <p:cNvPr id="12" name="Text Placeholder 2">
            <a:extLst>
              <a:ext uri="{FF2B5EF4-FFF2-40B4-BE49-F238E27FC236}">
                <a16:creationId xmlns:a16="http://schemas.microsoft.com/office/drawing/2014/main" id="{E5AA1DFC-B17C-78F6-A32E-76D1110B615F}"/>
              </a:ext>
            </a:extLst>
          </p:cNvPr>
          <p:cNvSpPr>
            <a:spLocks noGrp="1"/>
          </p:cNvSpPr>
          <p:nvPr>
            <p:ph type="body" sz="quarter" idx="34" hasCustomPrompt="1"/>
          </p:nvPr>
        </p:nvSpPr>
        <p:spPr>
          <a:xfrm>
            <a:off x="8823602" y="5188980"/>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03</a:t>
            </a:r>
          </a:p>
        </p:txBody>
      </p:sp>
      <p:sp>
        <p:nvSpPr>
          <p:cNvPr id="15" name="Text Placeholder 2">
            <a:extLst>
              <a:ext uri="{FF2B5EF4-FFF2-40B4-BE49-F238E27FC236}">
                <a16:creationId xmlns:a16="http://schemas.microsoft.com/office/drawing/2014/main" id="{999549DE-3291-0C98-F8AB-12E8DE6D4126}"/>
              </a:ext>
            </a:extLst>
          </p:cNvPr>
          <p:cNvSpPr>
            <a:spLocks noGrp="1"/>
          </p:cNvSpPr>
          <p:nvPr>
            <p:ph type="body" sz="quarter" idx="35" hasCustomPrompt="1"/>
          </p:nvPr>
        </p:nvSpPr>
        <p:spPr>
          <a:xfrm>
            <a:off x="8823602" y="2522393"/>
            <a:ext cx="2178432" cy="569080"/>
          </a:xfrm>
          <a:prstGeom prst="rect">
            <a:avLst/>
          </a:prstGeom>
        </p:spPr>
        <p:txBody>
          <a:bodyPr/>
          <a:lstStyle>
            <a:lvl1pPr marL="0" indent="0">
              <a:lnSpc>
                <a:spcPct val="113000"/>
              </a:lnSpc>
              <a:spcBef>
                <a:spcPts val="0"/>
              </a:spcBef>
              <a:buNone/>
              <a:defRPr sz="2400" b="0" i="0" spc="10" baseline="0">
                <a:solidFill>
                  <a:schemeClr val="tx1"/>
                </a:solidFill>
                <a:latin typeface="Arial" panose="020B0604020202020204" pitchFamily="34" charset="0"/>
              </a:defRPr>
            </a:lvl1pPr>
          </a:lstStyle>
          <a:p>
            <a:pPr lvl="0"/>
            <a:r>
              <a:rPr lang="en-GB"/>
              <a:t>Our top tips</a:t>
            </a:r>
          </a:p>
        </p:txBody>
      </p:sp>
      <p:sp>
        <p:nvSpPr>
          <p:cNvPr id="7" name="Slide Number Placeholder 9">
            <a:extLst>
              <a:ext uri="{FF2B5EF4-FFF2-40B4-BE49-F238E27FC236}">
                <a16:creationId xmlns:a16="http://schemas.microsoft.com/office/drawing/2014/main" id="{E2489DD5-8811-6461-8E9A-F6D0F4F5C8E8}"/>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384512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animEffect transition="in" filter="fade">
                                      <p:cBhvr>
                                        <p:cTn id="13" dur="500"/>
                                        <p:tgtEl>
                                          <p:spTgt spid="1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500"/>
                                        <p:tgtEl>
                                          <p:spTgt spid="8">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500"/>
                                        <p:tgtEl>
                                          <p:spTgt spid="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fade">
                                      <p:cBhvr>
                                        <p:cTn id="26" dur="500"/>
                                        <p:tgtEl>
                                          <p:spTgt spid="9">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Effect transition="in" filter="fade">
                                      <p:cBhvr>
                                        <p:cTn id="29" dur="500"/>
                                        <p:tgtEl>
                                          <p:spTgt spid="11">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2">
                                            <p:txEl>
                                              <p:pRg st="0" end="0"/>
                                            </p:txEl>
                                          </p:spTgt>
                                        </p:tgtEl>
                                        <p:attrNameLst>
                                          <p:attrName>style.visibility</p:attrName>
                                        </p:attrNameLst>
                                      </p:cBhvr>
                                      <p:to>
                                        <p:strVal val="visible"/>
                                      </p:to>
                                    </p:set>
                                    <p:animEffect transition="in" filter="fade">
                                      <p:cBhvr>
                                        <p:cTn id="34" dur="500"/>
                                        <p:tgtEl>
                                          <p:spTgt spid="12">
                                            <p:txEl>
                                              <p:pRg st="0" end="0"/>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Effect transition="in" filter="fade">
                                      <p:cBhvr>
                                        <p:cTn id="3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4" grpId="0" build="p">
        <p:tmplLst>
          <p:tmpl lvl="1">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9" grpId="0" build="p">
        <p:tmplLst>
          <p:tmpl lvl="1">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2" grpId="0" build="p">
        <p:tmplLst>
          <p:tmpl lvl="1">
            <p:tnLst>
              <p:par>
                <p:cTn presetID="10"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5" grpId="0" build="p">
        <p:tmplLst>
          <p:tmpl lvl="1">
            <p:tnLst>
              <p:par>
                <p:cTn presetID="10" presetClass="entr" presetSubtype="0"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s and numbers">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289560" y="1352677"/>
            <a:ext cx="6526876" cy="654253"/>
          </a:xfrm>
          <a:prstGeom prst="rect">
            <a:avLst/>
          </a:prstGeom>
        </p:spPr>
        <p:txBody>
          <a:bodyPr/>
          <a:lstStyle>
            <a:lvl1pPr marL="0" indent="0">
              <a:lnSpc>
                <a:spcPct val="113000"/>
              </a:lnSpc>
              <a:spcBef>
                <a:spcPts val="0"/>
              </a:spcBef>
              <a:buNone/>
              <a:defRPr sz="3200" b="0" i="0" spc="10" baseline="0">
                <a:solidFill>
                  <a:schemeClr val="tx1"/>
                </a:solidFill>
                <a:latin typeface="Arial" panose="020B0604020202020204" pitchFamily="34" charset="0"/>
              </a:defRPr>
            </a:lvl1pPr>
          </a:lstStyle>
          <a:p>
            <a:pPr lvl="0"/>
            <a:r>
              <a:rPr lang="en-GB"/>
              <a:t>This is a page title here</a:t>
            </a:r>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4" name="Text Placeholder 2">
            <a:extLst>
              <a:ext uri="{FF2B5EF4-FFF2-40B4-BE49-F238E27FC236}">
                <a16:creationId xmlns:a16="http://schemas.microsoft.com/office/drawing/2014/main" id="{3898134F-0D7B-D662-B750-1F85304C92AA}"/>
              </a:ext>
            </a:extLst>
          </p:cNvPr>
          <p:cNvSpPr>
            <a:spLocks noGrp="1"/>
          </p:cNvSpPr>
          <p:nvPr>
            <p:ph type="body" sz="quarter" idx="13" hasCustomPrompt="1"/>
          </p:nvPr>
        </p:nvSpPr>
        <p:spPr>
          <a:xfrm>
            <a:off x="289560" y="2386941"/>
            <a:ext cx="7150332" cy="1551214"/>
          </a:xfrm>
          <a:prstGeom prst="rect">
            <a:avLst/>
          </a:prstGeom>
        </p:spPr>
        <p:txBody>
          <a:bodyPr/>
          <a:lstStyle>
            <a:lvl1pPr marL="0" indent="0">
              <a:lnSpc>
                <a:spcPct val="113000"/>
              </a:lnSpc>
              <a:spcBef>
                <a:spcPts val="0"/>
              </a:spcBef>
              <a:buFont typeface="Arial" panose="020B0604020202020204" pitchFamily="34" charset="0"/>
              <a:buChar char="•"/>
              <a:defRPr sz="2400" b="0" i="0" spc="10" baseline="0">
                <a:solidFill>
                  <a:schemeClr val="tx1"/>
                </a:solidFill>
                <a:latin typeface="Arial" panose="020B0604020202020204" pitchFamily="34" charset="0"/>
                <a:cs typeface="Arial" panose="020B0604020202020204" pitchFamily="34" charset="0"/>
              </a:defRPr>
            </a:lvl1pPr>
            <a:lvl2pPr marL="171450" indent="0">
              <a:buFont typeface="Arial" panose="020B0604020202020204" pitchFamily="34" charset="0"/>
              <a:buChar char="•"/>
              <a:defRPr sz="2400" b="0" i="0">
                <a:latin typeface="Arial" panose="020B0604020202020204" pitchFamily="34" charset="0"/>
                <a:cs typeface="Arial" panose="020B0604020202020204" pitchFamily="34" charset="0"/>
              </a:defRPr>
            </a:lvl2pPr>
            <a:lvl3pPr marL="1200150" indent="-514350">
              <a:buFont typeface="Arial" panose="020B0604020202020204" pitchFamily="34" charset="0"/>
              <a:buChar char="•"/>
              <a:defRPr sz="2400" b="0" i="0">
                <a:latin typeface="Arial" panose="020B0604020202020204" pitchFamily="34" charset="0"/>
                <a:cs typeface="Arial" panose="020B0604020202020204" pitchFamily="34" charset="0"/>
              </a:defRPr>
            </a:lvl3pPr>
          </a:lstStyle>
          <a:p>
            <a:pPr marL="457200" marR="0" lvl="0" indent="-457200" algn="l" defTabSz="914400" rtl="0" eaLnBrk="1" fontAlgn="auto" latinLnBrk="0" hangingPunct="1">
              <a:lnSpc>
                <a:spcPct val="113000"/>
              </a:lnSpc>
              <a:spcBef>
                <a:spcPts val="0"/>
              </a:spcBef>
              <a:spcAft>
                <a:spcPts val="0"/>
              </a:spcAft>
              <a:buClrTx/>
              <a:buSzTx/>
              <a:tabLst/>
              <a:defRPr/>
            </a:pPr>
            <a:r>
              <a:rPr lang="en-GB"/>
              <a:t>This is level 1 of a bulleted list</a:t>
            </a:r>
          </a:p>
          <a:p>
            <a:pPr marL="685800" marR="0" lvl="1" indent="-457200" algn="l" defTabSz="914400" rtl="0" eaLnBrk="1" fontAlgn="auto" latinLnBrk="0" hangingPunct="1">
              <a:lnSpc>
                <a:spcPct val="113000"/>
              </a:lnSpc>
              <a:spcBef>
                <a:spcPts val="0"/>
              </a:spcBef>
              <a:spcAft>
                <a:spcPts val="0"/>
              </a:spcAft>
              <a:buClrTx/>
              <a:buSzTx/>
              <a:tabLst/>
              <a:defRPr/>
            </a:pPr>
            <a:r>
              <a:rPr lang="en-GB"/>
              <a:t>This is level 2</a:t>
            </a:r>
          </a:p>
          <a:p>
            <a:pPr marL="1143000" marR="0" lvl="2" indent="-457200" algn="l" defTabSz="914400" rtl="0" eaLnBrk="1" fontAlgn="auto" latinLnBrk="0" hangingPunct="1">
              <a:lnSpc>
                <a:spcPct val="113000"/>
              </a:lnSpc>
              <a:spcBef>
                <a:spcPts val="0"/>
              </a:spcBef>
              <a:spcAft>
                <a:spcPts val="0"/>
              </a:spcAft>
              <a:buClrTx/>
              <a:buSzTx/>
              <a:tabLst/>
              <a:defRPr/>
            </a:pPr>
            <a:r>
              <a:rPr lang="en-GB"/>
              <a:t>This is level 3</a:t>
            </a:r>
          </a:p>
        </p:txBody>
      </p:sp>
      <p:sp>
        <p:nvSpPr>
          <p:cNvPr id="7" name="Text Placeholder 2">
            <a:extLst>
              <a:ext uri="{FF2B5EF4-FFF2-40B4-BE49-F238E27FC236}">
                <a16:creationId xmlns:a16="http://schemas.microsoft.com/office/drawing/2014/main" id="{C424AA1C-3125-CCE4-0C88-D12DA855309C}"/>
              </a:ext>
            </a:extLst>
          </p:cNvPr>
          <p:cNvSpPr>
            <a:spLocks noGrp="1"/>
          </p:cNvSpPr>
          <p:nvPr>
            <p:ph type="body" sz="quarter" idx="16" hasCustomPrompt="1"/>
          </p:nvPr>
        </p:nvSpPr>
        <p:spPr>
          <a:xfrm>
            <a:off x="289560" y="4091050"/>
            <a:ext cx="7150332" cy="1821377"/>
          </a:xfrm>
          <a:prstGeom prst="rect">
            <a:avLst/>
          </a:prstGeom>
        </p:spPr>
        <p:txBody>
          <a:bodyPr/>
          <a:lstStyle>
            <a:lvl1pPr marL="0" indent="0">
              <a:lnSpc>
                <a:spcPct val="113000"/>
              </a:lnSpc>
              <a:spcBef>
                <a:spcPts val="0"/>
              </a:spcBef>
              <a:buFont typeface="+mj-lt"/>
              <a:buAutoNum type="arabicPeriod"/>
              <a:defRPr sz="2400" b="0" i="0" spc="10" baseline="0">
                <a:solidFill>
                  <a:schemeClr val="tx1"/>
                </a:solidFill>
                <a:latin typeface="Arial" panose="020B0604020202020204" pitchFamily="34" charset="0"/>
                <a:cs typeface="Arial" panose="020B0604020202020204" pitchFamily="34" charset="0"/>
              </a:defRPr>
            </a:lvl1pPr>
            <a:lvl2pPr marL="171450" indent="0">
              <a:buFont typeface="+mj-lt"/>
              <a:buAutoNum type="alphaLcPeriod"/>
              <a:defRPr sz="2400" b="0" i="0">
                <a:latin typeface="Arial" panose="020B0604020202020204" pitchFamily="34" charset="0"/>
                <a:cs typeface="Arial" panose="020B0604020202020204" pitchFamily="34" charset="0"/>
              </a:defRPr>
            </a:lvl2pPr>
            <a:lvl3pPr marL="1200150" indent="-514350">
              <a:buFont typeface="+mj-lt"/>
              <a:buAutoNum type="romanLcPeriod"/>
              <a:defRPr sz="2400" b="0" i="0">
                <a:latin typeface="Arial" panose="020B0604020202020204" pitchFamily="34" charset="0"/>
                <a:cs typeface="Arial" panose="020B0604020202020204" pitchFamily="34" charset="0"/>
              </a:defRPr>
            </a:lvl3pPr>
          </a:lstStyle>
          <a:p>
            <a:pPr marL="457200" marR="0" lvl="0" indent="-457200" algn="l" defTabSz="914400" rtl="0" eaLnBrk="1" fontAlgn="auto" latinLnBrk="0" hangingPunct="1">
              <a:lnSpc>
                <a:spcPct val="113000"/>
              </a:lnSpc>
              <a:spcBef>
                <a:spcPts val="0"/>
              </a:spcBef>
              <a:spcAft>
                <a:spcPts val="0"/>
              </a:spcAft>
              <a:buClrTx/>
              <a:buSzTx/>
              <a:tabLst/>
              <a:defRPr/>
            </a:pPr>
            <a:r>
              <a:rPr lang="en-GB"/>
              <a:t>This is level 1 of a numbered list</a:t>
            </a:r>
          </a:p>
          <a:p>
            <a:pPr marL="685800" marR="0" lvl="1" indent="-457200" algn="l" defTabSz="914400" rtl="0" eaLnBrk="1" fontAlgn="auto" latinLnBrk="0" hangingPunct="1">
              <a:lnSpc>
                <a:spcPct val="113000"/>
              </a:lnSpc>
              <a:spcBef>
                <a:spcPts val="0"/>
              </a:spcBef>
              <a:spcAft>
                <a:spcPts val="0"/>
              </a:spcAft>
              <a:buClrTx/>
              <a:buSzTx/>
              <a:tabLst/>
              <a:defRPr/>
            </a:pPr>
            <a:r>
              <a:rPr lang="en-GB"/>
              <a:t>This is level 2</a:t>
            </a:r>
          </a:p>
          <a:p>
            <a:pPr marL="1143000" marR="0" lvl="2" indent="-457200" algn="l" defTabSz="914400" rtl="0" eaLnBrk="1" fontAlgn="auto" latinLnBrk="0" hangingPunct="1">
              <a:lnSpc>
                <a:spcPct val="113000"/>
              </a:lnSpc>
              <a:spcBef>
                <a:spcPts val="0"/>
              </a:spcBef>
              <a:spcAft>
                <a:spcPts val="0"/>
              </a:spcAft>
              <a:buClrTx/>
              <a:buSzTx/>
              <a:tabLst/>
              <a:defRPr/>
            </a:pPr>
            <a:r>
              <a:rPr lang="en-GB"/>
              <a:t>This is level 3</a:t>
            </a:r>
          </a:p>
        </p:txBody>
      </p:sp>
      <p:sp>
        <p:nvSpPr>
          <p:cNvPr id="8" name="Slide Number Placeholder 9">
            <a:extLst>
              <a:ext uri="{FF2B5EF4-FFF2-40B4-BE49-F238E27FC236}">
                <a16:creationId xmlns:a16="http://schemas.microsoft.com/office/drawing/2014/main" id="{095DC58D-4E38-E2DD-DE1E-E210675C355B}"/>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34558664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op tips v2">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8" name="Text Placeholder 2">
            <a:extLst>
              <a:ext uri="{FF2B5EF4-FFF2-40B4-BE49-F238E27FC236}">
                <a16:creationId xmlns:a16="http://schemas.microsoft.com/office/drawing/2014/main" id="{683000C8-36D1-AC62-D32B-243735186CE4}"/>
              </a:ext>
            </a:extLst>
          </p:cNvPr>
          <p:cNvSpPr>
            <a:spLocks noGrp="1"/>
          </p:cNvSpPr>
          <p:nvPr>
            <p:ph type="body" sz="quarter" idx="22" hasCustomPrompt="1"/>
          </p:nvPr>
        </p:nvSpPr>
        <p:spPr>
          <a:xfrm>
            <a:off x="6096000" y="2749341"/>
            <a:ext cx="1855402" cy="569080"/>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Keep it </a:t>
            </a:r>
            <a:br>
              <a:rPr lang="en-GB"/>
            </a:br>
            <a:r>
              <a:rPr lang="en-GB"/>
              <a:t>ruthlessly simple</a:t>
            </a:r>
          </a:p>
        </p:txBody>
      </p:sp>
      <p:sp>
        <p:nvSpPr>
          <p:cNvPr id="11" name="Text Placeholder 2">
            <a:extLst>
              <a:ext uri="{FF2B5EF4-FFF2-40B4-BE49-F238E27FC236}">
                <a16:creationId xmlns:a16="http://schemas.microsoft.com/office/drawing/2014/main" id="{55D6F523-F549-30A2-B884-135FED7FB2A2}"/>
              </a:ext>
            </a:extLst>
          </p:cNvPr>
          <p:cNvSpPr>
            <a:spLocks noGrp="1"/>
          </p:cNvSpPr>
          <p:nvPr>
            <p:ph type="body" sz="quarter" idx="24" hasCustomPrompt="1"/>
          </p:nvPr>
        </p:nvSpPr>
        <p:spPr>
          <a:xfrm>
            <a:off x="6096000" y="3946681"/>
            <a:ext cx="1855402" cy="569080"/>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Use section breaks for interest</a:t>
            </a:r>
          </a:p>
        </p:txBody>
      </p:sp>
      <p:sp>
        <p:nvSpPr>
          <p:cNvPr id="14" name="Text Placeholder 2">
            <a:extLst>
              <a:ext uri="{FF2B5EF4-FFF2-40B4-BE49-F238E27FC236}">
                <a16:creationId xmlns:a16="http://schemas.microsoft.com/office/drawing/2014/main" id="{A9C61B94-A7AD-EFFA-CA11-D64CC0C2599F}"/>
              </a:ext>
            </a:extLst>
          </p:cNvPr>
          <p:cNvSpPr>
            <a:spLocks noGrp="1"/>
          </p:cNvSpPr>
          <p:nvPr>
            <p:ph type="body" sz="quarter" idx="26" hasCustomPrompt="1"/>
          </p:nvPr>
        </p:nvSpPr>
        <p:spPr>
          <a:xfrm>
            <a:off x="6096000" y="5155342"/>
            <a:ext cx="1762796" cy="477165"/>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Stick to the options provided</a:t>
            </a:r>
          </a:p>
        </p:txBody>
      </p:sp>
      <p:cxnSp>
        <p:nvCxnSpPr>
          <p:cNvPr id="17" name="Straight Connector 16">
            <a:extLst>
              <a:ext uri="{FF2B5EF4-FFF2-40B4-BE49-F238E27FC236}">
                <a16:creationId xmlns:a16="http://schemas.microsoft.com/office/drawing/2014/main" id="{EC8A8AA5-F0EE-1EC6-BD4D-2E6EB64CCDF9}"/>
              </a:ext>
            </a:extLst>
          </p:cNvPr>
          <p:cNvCxnSpPr>
            <a:cxnSpLocks/>
          </p:cNvCxnSpPr>
          <p:nvPr userDrawn="1"/>
        </p:nvCxnSpPr>
        <p:spPr>
          <a:xfrm flipH="1">
            <a:off x="5044007" y="1508344"/>
            <a:ext cx="7147993"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2">
            <a:extLst>
              <a:ext uri="{FF2B5EF4-FFF2-40B4-BE49-F238E27FC236}">
                <a16:creationId xmlns:a16="http://schemas.microsoft.com/office/drawing/2014/main" id="{3A22E0A5-FF35-4F26-3EA8-C1D9DBD0A2FA}"/>
              </a:ext>
            </a:extLst>
          </p:cNvPr>
          <p:cNvSpPr>
            <a:spLocks noGrp="1"/>
          </p:cNvSpPr>
          <p:nvPr>
            <p:ph type="body" sz="quarter" idx="27" hasCustomPrompt="1"/>
          </p:nvPr>
        </p:nvSpPr>
        <p:spPr>
          <a:xfrm>
            <a:off x="9930369" y="2749341"/>
            <a:ext cx="1855402" cy="569080"/>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Keep it </a:t>
            </a:r>
            <a:br>
              <a:rPr lang="en-GB"/>
            </a:br>
            <a:r>
              <a:rPr lang="en-GB"/>
              <a:t>ruthlessly simple</a:t>
            </a:r>
          </a:p>
        </p:txBody>
      </p:sp>
      <p:sp>
        <p:nvSpPr>
          <p:cNvPr id="20" name="Text Placeholder 2">
            <a:extLst>
              <a:ext uri="{FF2B5EF4-FFF2-40B4-BE49-F238E27FC236}">
                <a16:creationId xmlns:a16="http://schemas.microsoft.com/office/drawing/2014/main" id="{47DF3990-7E9F-1BEA-66AB-DD91AC6FBDC0}"/>
              </a:ext>
            </a:extLst>
          </p:cNvPr>
          <p:cNvSpPr>
            <a:spLocks noGrp="1"/>
          </p:cNvSpPr>
          <p:nvPr>
            <p:ph type="body" sz="quarter" idx="28" hasCustomPrompt="1"/>
          </p:nvPr>
        </p:nvSpPr>
        <p:spPr>
          <a:xfrm>
            <a:off x="9930369" y="3946681"/>
            <a:ext cx="1855402" cy="569080"/>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Use section breaks for interest</a:t>
            </a:r>
          </a:p>
        </p:txBody>
      </p:sp>
      <p:sp>
        <p:nvSpPr>
          <p:cNvPr id="22" name="Text Placeholder 2">
            <a:extLst>
              <a:ext uri="{FF2B5EF4-FFF2-40B4-BE49-F238E27FC236}">
                <a16:creationId xmlns:a16="http://schemas.microsoft.com/office/drawing/2014/main" id="{AAFC7DF1-BC74-4541-012C-EBC424482577}"/>
              </a:ext>
            </a:extLst>
          </p:cNvPr>
          <p:cNvSpPr>
            <a:spLocks noGrp="1"/>
          </p:cNvSpPr>
          <p:nvPr>
            <p:ph type="body" sz="quarter" idx="29" hasCustomPrompt="1"/>
          </p:nvPr>
        </p:nvSpPr>
        <p:spPr>
          <a:xfrm>
            <a:off x="9930369" y="5155342"/>
            <a:ext cx="1762796" cy="477165"/>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Stick to the options provided</a:t>
            </a:r>
          </a:p>
        </p:txBody>
      </p:sp>
      <p:sp>
        <p:nvSpPr>
          <p:cNvPr id="24" name="Picture Placeholder 14">
            <a:extLst>
              <a:ext uri="{FF2B5EF4-FFF2-40B4-BE49-F238E27FC236}">
                <a16:creationId xmlns:a16="http://schemas.microsoft.com/office/drawing/2014/main" id="{12733FEA-3EDA-E040-843C-BD4DAED2DD67}"/>
              </a:ext>
            </a:extLst>
          </p:cNvPr>
          <p:cNvSpPr>
            <a:spLocks noGrp="1"/>
          </p:cNvSpPr>
          <p:nvPr>
            <p:ph type="pic" sz="quarter" idx="30"/>
          </p:nvPr>
        </p:nvSpPr>
        <p:spPr>
          <a:xfrm>
            <a:off x="273052" y="904010"/>
            <a:ext cx="4361294" cy="5649190"/>
          </a:xfrm>
          <a:prstGeom prst="rect">
            <a:avLst/>
          </a:prstGeom>
          <a:blipFill dpi="0" rotWithShape="1">
            <a:blip r:embed="rId2"/>
            <a:srcRect/>
            <a:stretch>
              <a:fillRect l="-50000" r="-50000"/>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a:p>
        </p:txBody>
      </p:sp>
      <p:sp>
        <p:nvSpPr>
          <p:cNvPr id="2" name="Text Placeholder 2">
            <a:extLst>
              <a:ext uri="{FF2B5EF4-FFF2-40B4-BE49-F238E27FC236}">
                <a16:creationId xmlns:a16="http://schemas.microsoft.com/office/drawing/2014/main" id="{DF0C419C-01A8-BFBE-F218-0B171351976C}"/>
              </a:ext>
            </a:extLst>
          </p:cNvPr>
          <p:cNvSpPr>
            <a:spLocks noGrp="1"/>
          </p:cNvSpPr>
          <p:nvPr>
            <p:ph type="body" sz="quarter" idx="31" hasCustomPrompt="1"/>
          </p:nvPr>
        </p:nvSpPr>
        <p:spPr>
          <a:xfrm>
            <a:off x="4958281" y="1667245"/>
            <a:ext cx="5375542" cy="654253"/>
          </a:xfrm>
          <a:prstGeom prst="rect">
            <a:avLst/>
          </a:prstGeom>
        </p:spPr>
        <p:txBody>
          <a:bodyPr/>
          <a:lstStyle>
            <a:lvl1pPr marL="0" indent="0">
              <a:lnSpc>
                <a:spcPct val="113000"/>
              </a:lnSpc>
              <a:spcBef>
                <a:spcPts val="0"/>
              </a:spcBef>
              <a:buNone/>
              <a:defRPr sz="3200" b="0" i="0" spc="10" baseline="0">
                <a:solidFill>
                  <a:schemeClr val="tx1"/>
                </a:solidFill>
                <a:latin typeface="Arial" panose="020B0604020202020204" pitchFamily="34" charset="0"/>
              </a:defRPr>
            </a:lvl1pPr>
          </a:lstStyle>
          <a:p>
            <a:pPr lvl="0"/>
            <a:r>
              <a:rPr lang="en-GB"/>
              <a:t>Our top tips</a:t>
            </a:r>
          </a:p>
        </p:txBody>
      </p:sp>
      <p:sp>
        <p:nvSpPr>
          <p:cNvPr id="3" name="Text Placeholder 2">
            <a:extLst>
              <a:ext uri="{FF2B5EF4-FFF2-40B4-BE49-F238E27FC236}">
                <a16:creationId xmlns:a16="http://schemas.microsoft.com/office/drawing/2014/main" id="{1ACF75BC-E125-D723-88F9-89EF3E40FEAB}"/>
              </a:ext>
            </a:extLst>
          </p:cNvPr>
          <p:cNvSpPr>
            <a:spLocks noGrp="1"/>
          </p:cNvSpPr>
          <p:nvPr>
            <p:ph type="body" sz="quarter" idx="32" hasCustomPrompt="1"/>
          </p:nvPr>
        </p:nvSpPr>
        <p:spPr>
          <a:xfrm>
            <a:off x="4958281" y="2692003"/>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01</a:t>
            </a:r>
          </a:p>
        </p:txBody>
      </p:sp>
      <p:sp>
        <p:nvSpPr>
          <p:cNvPr id="7" name="Text Placeholder 2">
            <a:extLst>
              <a:ext uri="{FF2B5EF4-FFF2-40B4-BE49-F238E27FC236}">
                <a16:creationId xmlns:a16="http://schemas.microsoft.com/office/drawing/2014/main" id="{3B86C8E2-1A43-2E9C-E70E-058C709FCDAE}"/>
              </a:ext>
            </a:extLst>
          </p:cNvPr>
          <p:cNvSpPr>
            <a:spLocks noGrp="1"/>
          </p:cNvSpPr>
          <p:nvPr>
            <p:ph type="body" sz="quarter" idx="33" hasCustomPrompt="1"/>
          </p:nvPr>
        </p:nvSpPr>
        <p:spPr>
          <a:xfrm>
            <a:off x="4958281" y="3921713"/>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03</a:t>
            </a:r>
          </a:p>
        </p:txBody>
      </p:sp>
      <p:sp>
        <p:nvSpPr>
          <p:cNvPr id="9" name="Text Placeholder 2">
            <a:extLst>
              <a:ext uri="{FF2B5EF4-FFF2-40B4-BE49-F238E27FC236}">
                <a16:creationId xmlns:a16="http://schemas.microsoft.com/office/drawing/2014/main" id="{D1DBD65D-6340-E42B-6284-FFC1FE749AB2}"/>
              </a:ext>
            </a:extLst>
          </p:cNvPr>
          <p:cNvSpPr>
            <a:spLocks noGrp="1"/>
          </p:cNvSpPr>
          <p:nvPr>
            <p:ph type="body" sz="quarter" idx="34" hasCustomPrompt="1"/>
          </p:nvPr>
        </p:nvSpPr>
        <p:spPr>
          <a:xfrm>
            <a:off x="4958281" y="5056830"/>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05</a:t>
            </a:r>
          </a:p>
        </p:txBody>
      </p:sp>
      <p:sp>
        <p:nvSpPr>
          <p:cNvPr id="10" name="Text Placeholder 2">
            <a:extLst>
              <a:ext uri="{FF2B5EF4-FFF2-40B4-BE49-F238E27FC236}">
                <a16:creationId xmlns:a16="http://schemas.microsoft.com/office/drawing/2014/main" id="{511279C5-355B-04BE-87C9-D3A3A72E56E4}"/>
              </a:ext>
            </a:extLst>
          </p:cNvPr>
          <p:cNvSpPr>
            <a:spLocks noGrp="1"/>
          </p:cNvSpPr>
          <p:nvPr>
            <p:ph type="body" sz="quarter" idx="35" hasCustomPrompt="1"/>
          </p:nvPr>
        </p:nvSpPr>
        <p:spPr>
          <a:xfrm>
            <a:off x="8742005" y="2692003"/>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02</a:t>
            </a:r>
          </a:p>
        </p:txBody>
      </p:sp>
      <p:sp>
        <p:nvSpPr>
          <p:cNvPr id="12" name="Text Placeholder 2">
            <a:extLst>
              <a:ext uri="{FF2B5EF4-FFF2-40B4-BE49-F238E27FC236}">
                <a16:creationId xmlns:a16="http://schemas.microsoft.com/office/drawing/2014/main" id="{865414C1-3EA5-8F09-7ECA-0C51CD9A7EEA}"/>
              </a:ext>
            </a:extLst>
          </p:cNvPr>
          <p:cNvSpPr>
            <a:spLocks noGrp="1"/>
          </p:cNvSpPr>
          <p:nvPr>
            <p:ph type="body" sz="quarter" idx="36" hasCustomPrompt="1"/>
          </p:nvPr>
        </p:nvSpPr>
        <p:spPr>
          <a:xfrm>
            <a:off x="8742005" y="3921713"/>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04</a:t>
            </a:r>
          </a:p>
        </p:txBody>
      </p:sp>
      <p:sp>
        <p:nvSpPr>
          <p:cNvPr id="13" name="Text Placeholder 2">
            <a:extLst>
              <a:ext uri="{FF2B5EF4-FFF2-40B4-BE49-F238E27FC236}">
                <a16:creationId xmlns:a16="http://schemas.microsoft.com/office/drawing/2014/main" id="{B012F07E-EBB9-FF77-C570-CDEE72274D7B}"/>
              </a:ext>
            </a:extLst>
          </p:cNvPr>
          <p:cNvSpPr>
            <a:spLocks noGrp="1"/>
          </p:cNvSpPr>
          <p:nvPr>
            <p:ph type="body" sz="quarter" idx="37" hasCustomPrompt="1"/>
          </p:nvPr>
        </p:nvSpPr>
        <p:spPr>
          <a:xfrm>
            <a:off x="8742005" y="5056830"/>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06</a:t>
            </a:r>
          </a:p>
        </p:txBody>
      </p:sp>
      <p:sp>
        <p:nvSpPr>
          <p:cNvPr id="4" name="Slide Number Placeholder 9">
            <a:extLst>
              <a:ext uri="{FF2B5EF4-FFF2-40B4-BE49-F238E27FC236}">
                <a16:creationId xmlns:a16="http://schemas.microsoft.com/office/drawing/2014/main" id="{EECCFBFC-7F71-944B-C841-0DACB7EDF33F}"/>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7960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500"/>
                                        <p:tgtEl>
                                          <p:spTgt spid="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fade">
                                      <p:cBhvr>
                                        <p:cTn id="26" dur="500"/>
                                        <p:tgtEl>
                                          <p:spTgt spid="15">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Effect transition="in" filter="fade">
                                      <p:cBhvr>
                                        <p:cTn id="29" dur="500"/>
                                        <p:tgtEl>
                                          <p:spTgt spid="10">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Effect transition="in" filter="fade">
                                      <p:cBhvr>
                                        <p:cTn id="34" dur="500"/>
                                        <p:tgtEl>
                                          <p:spTgt spid="11">
                                            <p:txEl>
                                              <p:pRg st="0" end="0"/>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fade">
                                      <p:cBhvr>
                                        <p:cTn id="37" dur="500"/>
                                        <p:tgtEl>
                                          <p:spTgt spid="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xEl>
                                              <p:pRg st="0" end="0"/>
                                            </p:txEl>
                                          </p:spTgt>
                                        </p:tgtEl>
                                        <p:attrNameLst>
                                          <p:attrName>style.visibility</p:attrName>
                                        </p:attrNameLst>
                                      </p:cBhvr>
                                      <p:to>
                                        <p:strVal val="visible"/>
                                      </p:to>
                                    </p:set>
                                    <p:animEffect transition="in" filter="fade">
                                      <p:cBhvr>
                                        <p:cTn id="42" dur="500"/>
                                        <p:tgtEl>
                                          <p:spTgt spid="2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fade">
                                      <p:cBhvr>
                                        <p:cTn id="45" dur="500"/>
                                        <p:tgtEl>
                                          <p:spTgt spid="12">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9">
                                            <p:txEl>
                                              <p:pRg st="0" end="0"/>
                                            </p:txEl>
                                          </p:spTgt>
                                        </p:tgtEl>
                                        <p:attrNameLst>
                                          <p:attrName>style.visibility</p:attrName>
                                        </p:attrNameLst>
                                      </p:cBhvr>
                                      <p:to>
                                        <p:strVal val="visible"/>
                                      </p:to>
                                    </p:set>
                                    <p:animEffect transition="in" filter="fade">
                                      <p:cBhvr>
                                        <p:cTn id="50" dur="500"/>
                                        <p:tgtEl>
                                          <p:spTgt spid="9">
                                            <p:txEl>
                                              <p:pRg st="0" end="0"/>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4">
                                            <p:txEl>
                                              <p:pRg st="0" end="0"/>
                                            </p:txEl>
                                          </p:spTgt>
                                        </p:tgtEl>
                                        <p:attrNameLst>
                                          <p:attrName>style.visibility</p:attrName>
                                        </p:attrNameLst>
                                      </p:cBhvr>
                                      <p:to>
                                        <p:strVal val="visible"/>
                                      </p:to>
                                    </p:set>
                                    <p:animEffect transition="in" filter="fade">
                                      <p:cBhvr>
                                        <p:cTn id="53" dur="500"/>
                                        <p:tgtEl>
                                          <p:spTgt spid="14">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3">
                                            <p:txEl>
                                              <p:pRg st="0" end="0"/>
                                            </p:txEl>
                                          </p:spTgt>
                                        </p:tgtEl>
                                        <p:attrNameLst>
                                          <p:attrName>style.visibility</p:attrName>
                                        </p:attrNameLst>
                                      </p:cBhvr>
                                      <p:to>
                                        <p:strVal val="visible"/>
                                      </p:to>
                                    </p:set>
                                    <p:animEffect transition="in" filter="fade">
                                      <p:cBhvr>
                                        <p:cTn id="58" dur="500"/>
                                        <p:tgtEl>
                                          <p:spTgt spid="13">
                                            <p:txEl>
                                              <p:pRg st="0" end="0"/>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2">
                                            <p:txEl>
                                              <p:pRg st="0" end="0"/>
                                            </p:txEl>
                                          </p:spTgt>
                                        </p:tgtEl>
                                        <p:attrNameLst>
                                          <p:attrName>style.visibility</p:attrName>
                                        </p:attrNameLst>
                                      </p:cBhvr>
                                      <p:to>
                                        <p:strVal val="visible"/>
                                      </p:to>
                                    </p:set>
                                    <p:animEffect transition="in" filter="fade">
                                      <p:cBhvr>
                                        <p:cTn id="61"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1" grpId="0" build="p">
        <p:tmplLst>
          <p:tmpl lvl="1">
            <p:tnLst>
              <p:par>
                <p:cTn presetID="10"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20" grpId="0" build="p">
        <p:tmplLst>
          <p:tmpl lvl="1">
            <p:tnLst>
              <p:par>
                <p:cTn presetID="10" presetClass="entr" presetSubtype="0" fill="hold" nodeType="click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 grpId="0" build="p">
        <p:tmplLst>
          <p:tmpl lvl="1">
            <p:tnLst>
              <p:par>
                <p:cTn presetID="10"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7" grpId="0" build="p">
        <p:tmplLst>
          <p:tmpl lvl="1">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9" grpId="0" build="p">
        <p:tmplLst>
          <p:tmpl lvl="1">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ullets + image slide">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289560" y="1352677"/>
            <a:ext cx="5375542" cy="654253"/>
          </a:xfrm>
          <a:prstGeom prst="rect">
            <a:avLst/>
          </a:prstGeom>
        </p:spPr>
        <p:txBody>
          <a:bodyPr/>
          <a:lstStyle>
            <a:lvl1pPr marL="0" indent="0">
              <a:lnSpc>
                <a:spcPct val="113000"/>
              </a:lnSpc>
              <a:spcBef>
                <a:spcPts val="0"/>
              </a:spcBef>
              <a:buNone/>
              <a:defRPr sz="3200" b="0" i="0" spc="10" baseline="0">
                <a:solidFill>
                  <a:schemeClr val="tx1"/>
                </a:solidFill>
                <a:latin typeface="Arial" panose="020B0604020202020204" pitchFamily="34" charset="0"/>
              </a:defRPr>
            </a:lvl1pPr>
          </a:lstStyle>
          <a:p>
            <a:pPr lvl="0"/>
            <a:r>
              <a:rPr lang="en-GB"/>
              <a:t>This is a page title here</a:t>
            </a:r>
          </a:p>
        </p:txBody>
      </p:sp>
      <p:sp>
        <p:nvSpPr>
          <p:cNvPr id="3" name="Text Placeholder 2">
            <a:extLst>
              <a:ext uri="{FF2B5EF4-FFF2-40B4-BE49-F238E27FC236}">
                <a16:creationId xmlns:a16="http://schemas.microsoft.com/office/drawing/2014/main" id="{827FF131-AFBE-6137-C6CE-E7D9DB33ACC8}"/>
              </a:ext>
            </a:extLst>
          </p:cNvPr>
          <p:cNvSpPr>
            <a:spLocks noGrp="1"/>
          </p:cNvSpPr>
          <p:nvPr>
            <p:ph type="body" sz="quarter" idx="13" hasCustomPrompt="1"/>
          </p:nvPr>
        </p:nvSpPr>
        <p:spPr>
          <a:xfrm>
            <a:off x="289560" y="2386941"/>
            <a:ext cx="5375542" cy="3776354"/>
          </a:xfrm>
          <a:prstGeom prst="rect">
            <a:avLst/>
          </a:prstGeom>
        </p:spPr>
        <p:txBody>
          <a:bodyPr/>
          <a:lstStyle>
            <a:lvl1pPr marL="342900" indent="-342900">
              <a:lnSpc>
                <a:spcPct val="113000"/>
              </a:lnSpc>
              <a:spcBef>
                <a:spcPts val="0"/>
              </a:spcBef>
              <a:buFont typeface="Arial" panose="020B0604020202020204" pitchFamily="34" charset="0"/>
              <a:buChar char="•"/>
              <a:defRPr sz="2400" b="0" i="0" spc="10" baseline="0">
                <a:solidFill>
                  <a:schemeClr val="tx1"/>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stStyle>
          <a:p>
            <a:pPr marL="342900" marR="0" lvl="0" indent="-342900" algn="l" defTabSz="914400" rtl="0" eaLnBrk="1" fontAlgn="auto" latinLnBrk="0" hangingPunct="1">
              <a:lnSpc>
                <a:spcPct val="113000"/>
              </a:lnSpc>
              <a:spcBef>
                <a:spcPts val="0"/>
              </a:spcBef>
              <a:spcAft>
                <a:spcPts val="0"/>
              </a:spcAft>
              <a:buClrTx/>
              <a:buSzTx/>
              <a:tabLst/>
              <a:defRPr/>
            </a:pPr>
            <a:r>
              <a:rPr lang="en-GB"/>
              <a:t>This is body copy</a:t>
            </a:r>
          </a:p>
          <a:p>
            <a:pPr marL="342900" marR="0" lvl="0" indent="-342900" algn="l" defTabSz="914400" rtl="0" eaLnBrk="1" fontAlgn="auto" latinLnBrk="0" hangingPunct="1">
              <a:lnSpc>
                <a:spcPct val="113000"/>
              </a:lnSpc>
              <a:spcBef>
                <a:spcPts val="0"/>
              </a:spcBef>
              <a:spcAft>
                <a:spcPts val="0"/>
              </a:spcAft>
              <a:buClrTx/>
              <a:buSzTx/>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endParaRPr lang="en-GB"/>
          </a:p>
          <a:p>
            <a:pPr marL="342900" marR="0" lvl="0" indent="-342900" algn="l" defTabSz="914400" rtl="0" eaLnBrk="1" fontAlgn="auto" latinLnBrk="0" hangingPunct="1">
              <a:lnSpc>
                <a:spcPct val="113000"/>
              </a:lnSpc>
              <a:spcBef>
                <a:spcPts val="0"/>
              </a:spcBef>
              <a:spcAft>
                <a:spcPts val="0"/>
              </a:spcAft>
              <a:buClrTx/>
              <a:buSzTx/>
              <a:tabLst/>
              <a:defRPr/>
            </a:pPr>
            <a:r>
              <a:rPr lang="en-GB"/>
              <a:t>Duis </a:t>
            </a:r>
            <a:r>
              <a:rPr lang="en-GB" err="1"/>
              <a:t>eu</a:t>
            </a:r>
            <a:r>
              <a:rPr lang="en-GB"/>
              <a:t> </a:t>
            </a:r>
            <a:r>
              <a:rPr lang="en-GB" err="1"/>
              <a:t>risus</a:t>
            </a:r>
            <a:r>
              <a:rPr lang="en-GB"/>
              <a:t> </a:t>
            </a:r>
            <a:r>
              <a:rPr lang="en-GB" err="1"/>
              <a:t>diam</a:t>
            </a:r>
            <a:endParaRPr lang="en-GB"/>
          </a:p>
          <a:p>
            <a:pPr marL="685800" marR="0" lvl="1" indent="-342900" algn="l" defTabSz="914400" rtl="0" eaLnBrk="1" fontAlgn="auto" latinLnBrk="0" hangingPunct="1">
              <a:lnSpc>
                <a:spcPct val="113000"/>
              </a:lnSpc>
              <a:spcBef>
                <a:spcPts val="0"/>
              </a:spcBef>
              <a:spcAft>
                <a:spcPts val="0"/>
              </a:spcAft>
              <a:buClrTx/>
              <a:buSzTx/>
              <a:tabLst/>
              <a:defRPr/>
            </a:pPr>
            <a:r>
              <a:rPr lang="en-GB" err="1"/>
              <a:t>Curabitur</a:t>
            </a:r>
            <a:r>
              <a:rPr lang="en-GB"/>
              <a:t> non </a:t>
            </a:r>
            <a:r>
              <a:rPr lang="en-GB" err="1"/>
              <a:t>interdum</a:t>
            </a:r>
            <a:r>
              <a:rPr lang="en-GB"/>
              <a:t> </a:t>
            </a:r>
            <a:r>
              <a:rPr lang="en-GB" err="1"/>
              <a:t>sapien</a:t>
            </a:r>
            <a:r>
              <a:rPr lang="en-GB"/>
              <a:t>, sit </a:t>
            </a:r>
            <a:r>
              <a:rPr lang="en-GB" err="1"/>
              <a:t>amet</a:t>
            </a:r>
            <a:r>
              <a:rPr lang="en-GB"/>
              <a:t> </a:t>
            </a:r>
            <a:r>
              <a:rPr lang="en-GB" err="1"/>
              <a:t>sollicitudin</a:t>
            </a:r>
            <a:endParaRPr lang="en-GB"/>
          </a:p>
          <a:p>
            <a:pPr marL="685800" marR="0" lvl="1" indent="-342900" algn="l" defTabSz="914400" rtl="0" eaLnBrk="1" fontAlgn="auto" latinLnBrk="0" hangingPunct="1">
              <a:lnSpc>
                <a:spcPct val="113000"/>
              </a:lnSpc>
              <a:spcBef>
                <a:spcPts val="0"/>
              </a:spcBef>
              <a:spcAft>
                <a:spcPts val="0"/>
              </a:spcAft>
              <a:buClrTx/>
              <a:buSzTx/>
              <a:tabLst/>
              <a:defRPr/>
            </a:pPr>
            <a:r>
              <a:rPr lang="en-GB" err="1"/>
              <a:t>Aliquam</a:t>
            </a:r>
            <a:r>
              <a:rPr lang="en-GB"/>
              <a:t> </a:t>
            </a:r>
            <a:r>
              <a:rPr lang="en-GB" err="1"/>
              <a:t>interdum</a:t>
            </a:r>
            <a:r>
              <a:rPr lang="en-GB"/>
              <a:t> lorem ante, ac </a:t>
            </a:r>
            <a:r>
              <a:rPr lang="en-GB" err="1"/>
              <a:t>posuere</a:t>
            </a:r>
            <a:r>
              <a:rPr lang="en-GB"/>
              <a:t> </a:t>
            </a:r>
            <a:r>
              <a:rPr lang="en-GB" err="1"/>
              <a:t>leo</a:t>
            </a:r>
            <a:r>
              <a:rPr lang="en-GB"/>
              <a:t> </a:t>
            </a:r>
            <a:r>
              <a:rPr lang="en-GB" err="1"/>
              <a:t>condimentum</a:t>
            </a:r>
            <a:r>
              <a:rPr lang="en-GB"/>
              <a:t> </a:t>
            </a:r>
            <a:r>
              <a:rPr lang="en-GB" err="1"/>
              <a:t>quis</a:t>
            </a:r>
            <a:endParaRPr lang="en-GB"/>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9" name="Picture Placeholder 7">
            <a:extLst>
              <a:ext uri="{FF2B5EF4-FFF2-40B4-BE49-F238E27FC236}">
                <a16:creationId xmlns:a16="http://schemas.microsoft.com/office/drawing/2014/main" id="{EBDE4AC3-1379-6BEA-D9B5-5C4B0D185D4E}"/>
              </a:ext>
            </a:extLst>
          </p:cNvPr>
          <p:cNvSpPr>
            <a:spLocks noGrp="1"/>
          </p:cNvSpPr>
          <p:nvPr>
            <p:ph type="pic" sz="quarter" idx="16"/>
          </p:nvPr>
        </p:nvSpPr>
        <p:spPr>
          <a:xfrm>
            <a:off x="6096000" y="941388"/>
            <a:ext cx="5807075" cy="5643562"/>
          </a:xfrm>
          <a:prstGeom prst="rect">
            <a:avLst/>
          </a:prstGeom>
          <a:blipFill dpi="0" rotWithShape="1">
            <a:blip r:embed="rId2"/>
            <a:srcRect/>
            <a:stretch>
              <a:fillRect l="-20000" r="-20000"/>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a:p>
        </p:txBody>
      </p:sp>
      <p:sp>
        <p:nvSpPr>
          <p:cNvPr id="7" name="Slide Number Placeholder 9">
            <a:extLst>
              <a:ext uri="{FF2B5EF4-FFF2-40B4-BE49-F238E27FC236}">
                <a16:creationId xmlns:a16="http://schemas.microsoft.com/office/drawing/2014/main" id="{0C501585-4160-5EC2-1967-E2293A1A33DF}"/>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747392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 1">
    <p:bg>
      <p:bgPr>
        <a:solidFill>
          <a:schemeClr val="accent4"/>
        </a:solidFill>
        <a:effectLst/>
      </p:bgPr>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902066FF-E7D7-6FD7-2B71-9FB08F25FC79}"/>
              </a:ext>
            </a:extLst>
          </p:cNvPr>
          <p:cNvSpPr>
            <a:spLocks noGrp="1"/>
          </p:cNvSpPr>
          <p:nvPr>
            <p:ph type="body" sz="quarter" idx="10" hasCustomPrompt="1"/>
          </p:nvPr>
        </p:nvSpPr>
        <p:spPr>
          <a:xfrm>
            <a:off x="289560" y="1352677"/>
            <a:ext cx="5375542" cy="1628029"/>
          </a:xfrm>
          <a:prstGeom prst="rect">
            <a:avLst/>
          </a:prstGeom>
        </p:spPr>
        <p:txBody>
          <a:bodyPr/>
          <a:lstStyle>
            <a:lvl1pPr marL="0" indent="0">
              <a:lnSpc>
                <a:spcPct val="110000"/>
              </a:lnSpc>
              <a:spcBef>
                <a:spcPts val="0"/>
              </a:spcBef>
              <a:buNone/>
              <a:defRPr sz="4800" b="0" i="0" spc="10" baseline="0">
                <a:solidFill>
                  <a:schemeClr val="bg1"/>
                </a:solidFill>
                <a:latin typeface="Arial" panose="020B0604020202020204" pitchFamily="34" charset="0"/>
              </a:defRPr>
            </a:lvl1pPr>
          </a:lstStyle>
          <a:p>
            <a:pPr lvl="0"/>
            <a:r>
              <a:rPr lang="en-GB"/>
              <a:t>This is a section title here</a:t>
            </a:r>
          </a:p>
        </p:txBody>
      </p:sp>
      <p:sp>
        <p:nvSpPr>
          <p:cNvPr id="5" name="Text Placeholder 2">
            <a:extLst>
              <a:ext uri="{FF2B5EF4-FFF2-40B4-BE49-F238E27FC236}">
                <a16:creationId xmlns:a16="http://schemas.microsoft.com/office/drawing/2014/main" id="{1C992333-24D7-75A5-9B63-BBF569124F18}"/>
              </a:ext>
            </a:extLst>
          </p:cNvPr>
          <p:cNvSpPr>
            <a:spLocks noGrp="1"/>
          </p:cNvSpPr>
          <p:nvPr>
            <p:ph type="body" sz="quarter" idx="13"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bg1"/>
                </a:solidFill>
                <a:latin typeface="Arial" panose="020B0604020202020204" pitchFamily="34" charset="0"/>
                <a:cs typeface="Arial" panose="020B0604020202020204" pitchFamily="34" charset="0"/>
              </a:defRPr>
            </a:lvl1pPr>
          </a:lstStyle>
          <a:p>
            <a:pPr lvl="0"/>
            <a:r>
              <a:rPr lang="en-GB"/>
              <a:t>Document title</a:t>
            </a:r>
          </a:p>
        </p:txBody>
      </p:sp>
      <p:sp>
        <p:nvSpPr>
          <p:cNvPr id="3" name="Slide Number Placeholder 8">
            <a:extLst>
              <a:ext uri="{FF2B5EF4-FFF2-40B4-BE49-F238E27FC236}">
                <a16:creationId xmlns:a16="http://schemas.microsoft.com/office/drawing/2014/main" id="{1957FD03-1A53-220B-F9D0-AD0848E7C912}"/>
              </a:ext>
            </a:extLst>
          </p:cNvPr>
          <p:cNvSpPr>
            <a:spLocks noGrp="1"/>
          </p:cNvSpPr>
          <p:nvPr>
            <p:ph type="sldNum" sz="quarter" idx="12"/>
          </p:nvPr>
        </p:nvSpPr>
        <p:spPr>
          <a:xfrm>
            <a:off x="11326367" y="273600"/>
            <a:ext cx="576072" cy="365125"/>
          </a:xfrm>
          <a:prstGeom prst="rect">
            <a:avLst/>
          </a:prstGeom>
        </p:spPr>
        <p:txBody>
          <a:bodyPr/>
          <a:lstStyle>
            <a:lvl1pPr algn="r">
              <a:lnSpc>
                <a:spcPct val="112000"/>
              </a:lnSpc>
              <a:defRPr sz="1400" b="0" i="0" spc="10" baseline="0">
                <a:solidFill>
                  <a:schemeClr val="bg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a:p>
        </p:txBody>
      </p:sp>
      <p:pic>
        <p:nvPicPr>
          <p:cNvPr id="4" name="Picture 3">
            <a:extLst>
              <a:ext uri="{FF2B5EF4-FFF2-40B4-BE49-F238E27FC236}">
                <a16:creationId xmlns:a16="http://schemas.microsoft.com/office/drawing/2014/main" id="{CE3DC651-A263-D1EE-3F90-E5708588FC2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5334" t="11744" r="5684" b="11394"/>
          <a:stretch/>
        </p:blipFill>
        <p:spPr>
          <a:xfrm>
            <a:off x="9520525" y="5590628"/>
            <a:ext cx="2406148" cy="997200"/>
          </a:xfrm>
          <a:prstGeom prst="rect">
            <a:avLst/>
          </a:prstGeom>
        </p:spPr>
      </p:pic>
    </p:spTree>
    <p:extLst>
      <p:ext uri="{BB962C8B-B14F-4D97-AF65-F5344CB8AC3E}">
        <p14:creationId xmlns:p14="http://schemas.microsoft.com/office/powerpoint/2010/main" val="39848642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llustration slide">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289560" y="1352677"/>
            <a:ext cx="5375542" cy="654253"/>
          </a:xfrm>
          <a:prstGeom prst="rect">
            <a:avLst/>
          </a:prstGeom>
        </p:spPr>
        <p:txBody>
          <a:bodyPr/>
          <a:lstStyle>
            <a:lvl1pPr marL="0" indent="0">
              <a:lnSpc>
                <a:spcPct val="113000"/>
              </a:lnSpc>
              <a:spcBef>
                <a:spcPts val="0"/>
              </a:spcBef>
              <a:buNone/>
              <a:defRPr sz="3200" b="0" i="0" spc="10" baseline="0">
                <a:solidFill>
                  <a:schemeClr val="tx1"/>
                </a:solidFill>
                <a:latin typeface="Arial" panose="020B0604020202020204" pitchFamily="34" charset="0"/>
              </a:defRPr>
            </a:lvl1pPr>
          </a:lstStyle>
          <a:p>
            <a:pPr lvl="0"/>
            <a:r>
              <a:rPr lang="en-GB"/>
              <a:t>This is a page title here</a:t>
            </a:r>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7" name="Text Placeholder 2">
            <a:extLst>
              <a:ext uri="{FF2B5EF4-FFF2-40B4-BE49-F238E27FC236}">
                <a16:creationId xmlns:a16="http://schemas.microsoft.com/office/drawing/2014/main" id="{80E54262-7BCA-9DD0-FA91-5B794DD10272}"/>
              </a:ext>
            </a:extLst>
          </p:cNvPr>
          <p:cNvSpPr>
            <a:spLocks noGrp="1"/>
          </p:cNvSpPr>
          <p:nvPr>
            <p:ph type="body" sz="quarter" idx="29" hasCustomPrompt="1"/>
          </p:nvPr>
        </p:nvSpPr>
        <p:spPr>
          <a:xfrm>
            <a:off x="289560" y="2384114"/>
            <a:ext cx="5166552" cy="3610286"/>
          </a:xfrm>
          <a:prstGeom prst="rect">
            <a:avLst/>
          </a:prstGeom>
        </p:spPr>
        <p:txBody>
          <a:bodyPr/>
          <a:lstStyle>
            <a:lvl1pPr marL="0" indent="0">
              <a:lnSpc>
                <a:spcPct val="113000"/>
              </a:lnSpc>
              <a:spcBef>
                <a:spcPts val="0"/>
              </a:spcBef>
              <a:buNone/>
              <a:defRPr sz="2400" b="0" i="0" spc="10" baseline="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a:t>This is body copy.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Duis </a:t>
            </a:r>
            <a:r>
              <a:rPr lang="en-GB" err="1"/>
              <a:t>eu</a:t>
            </a:r>
            <a:r>
              <a:rPr lang="en-GB"/>
              <a:t> </a:t>
            </a:r>
            <a:r>
              <a:rPr lang="en-GB" err="1"/>
              <a:t>risus</a:t>
            </a:r>
            <a:r>
              <a:rPr lang="en-GB"/>
              <a:t> diam. </a:t>
            </a:r>
            <a:r>
              <a:rPr lang="en-GB" err="1"/>
              <a:t>Curabitur</a:t>
            </a:r>
            <a:r>
              <a:rPr lang="en-GB"/>
              <a:t> non </a:t>
            </a:r>
            <a:r>
              <a:rPr lang="en-GB" err="1"/>
              <a:t>interdum</a:t>
            </a:r>
            <a:r>
              <a:rPr lang="en-GB"/>
              <a:t> </a:t>
            </a:r>
            <a:r>
              <a:rPr lang="en-GB" err="1"/>
              <a:t>sapien</a:t>
            </a:r>
            <a:r>
              <a:rPr lang="en-GB"/>
              <a:t>, sit </a:t>
            </a:r>
            <a:r>
              <a:rPr lang="en-GB" err="1"/>
              <a:t>amet</a:t>
            </a:r>
            <a:r>
              <a:rPr lang="en-GB"/>
              <a:t> </a:t>
            </a:r>
            <a:r>
              <a:rPr lang="en-GB" err="1"/>
              <a:t>sollicitudin</a:t>
            </a:r>
            <a:r>
              <a:rPr lang="en-GB"/>
              <a:t> </a:t>
            </a:r>
            <a:r>
              <a:rPr lang="en-GB" err="1"/>
              <a:t>tellus</a:t>
            </a:r>
            <a:r>
              <a:rPr lang="en-GB"/>
              <a:t>. </a:t>
            </a:r>
            <a:r>
              <a:rPr lang="en-GB" err="1"/>
              <a:t>Aliquam</a:t>
            </a:r>
            <a:r>
              <a:rPr lang="en-GB"/>
              <a:t> </a:t>
            </a:r>
            <a:r>
              <a:rPr lang="en-GB" err="1"/>
              <a:t>interdum</a:t>
            </a:r>
            <a:r>
              <a:rPr lang="en-GB"/>
              <a:t> lorem ante, ac </a:t>
            </a:r>
            <a:r>
              <a:rPr lang="en-GB" err="1"/>
              <a:t>posuere</a:t>
            </a:r>
            <a:r>
              <a:rPr lang="en-GB"/>
              <a:t> </a:t>
            </a:r>
            <a:r>
              <a:rPr lang="en-GB" err="1"/>
              <a:t>leo</a:t>
            </a:r>
            <a:r>
              <a:rPr lang="en-GB"/>
              <a:t> </a:t>
            </a:r>
            <a:r>
              <a:rPr lang="en-GB" err="1"/>
              <a:t>condimentum</a:t>
            </a:r>
            <a:r>
              <a:rPr lang="en-GB"/>
              <a:t> </a:t>
            </a:r>
            <a:r>
              <a:rPr lang="en-GB" err="1"/>
              <a:t>quis</a:t>
            </a:r>
            <a:r>
              <a:rPr lang="en-GB"/>
              <a:t>. </a:t>
            </a:r>
          </a:p>
        </p:txBody>
      </p:sp>
      <p:sp>
        <p:nvSpPr>
          <p:cNvPr id="3" name="Slide Number Placeholder 9">
            <a:extLst>
              <a:ext uri="{FF2B5EF4-FFF2-40B4-BE49-F238E27FC236}">
                <a16:creationId xmlns:a16="http://schemas.microsoft.com/office/drawing/2014/main" id="{B78F4A17-6E89-7D6B-33A0-3E1E233DA567}"/>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42103863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artnership slide">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289560" y="2027218"/>
            <a:ext cx="5166552" cy="654253"/>
          </a:xfrm>
          <a:prstGeom prst="rect">
            <a:avLst/>
          </a:prstGeom>
        </p:spPr>
        <p:txBody>
          <a:bodyPr/>
          <a:lstStyle>
            <a:lvl1pPr marL="0" indent="0">
              <a:lnSpc>
                <a:spcPct val="113000"/>
              </a:lnSpc>
              <a:spcBef>
                <a:spcPts val="0"/>
              </a:spcBef>
              <a:buNone/>
              <a:defRPr sz="3200" b="0" i="0" spc="10" baseline="0">
                <a:solidFill>
                  <a:schemeClr val="tx1"/>
                </a:solidFill>
                <a:latin typeface="Arial" panose="020B0604020202020204" pitchFamily="34" charset="0"/>
              </a:defRPr>
            </a:lvl1pPr>
          </a:lstStyle>
          <a:p>
            <a:pPr lvl="0"/>
            <a:r>
              <a:rPr lang="en-GB"/>
              <a:t>Partnership slide</a:t>
            </a:r>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9" name="Picture Placeholder 7">
            <a:extLst>
              <a:ext uri="{FF2B5EF4-FFF2-40B4-BE49-F238E27FC236}">
                <a16:creationId xmlns:a16="http://schemas.microsoft.com/office/drawing/2014/main" id="{EBDE4AC3-1379-6BEA-D9B5-5C4B0D185D4E}"/>
              </a:ext>
            </a:extLst>
          </p:cNvPr>
          <p:cNvSpPr>
            <a:spLocks noGrp="1"/>
          </p:cNvSpPr>
          <p:nvPr>
            <p:ph type="pic" sz="quarter" idx="16"/>
          </p:nvPr>
        </p:nvSpPr>
        <p:spPr>
          <a:xfrm>
            <a:off x="5835338" y="941387"/>
            <a:ext cx="3823818" cy="2716213"/>
          </a:xfrm>
          <a:prstGeom prst="rect">
            <a:avLst/>
          </a:prstGeom>
          <a:blipFill dpi="0" rotWithShape="1">
            <a:blip r:embed="rId2" cstate="hqprint">
              <a:extLst>
                <a:ext uri="{28A0092B-C50C-407E-A947-70E740481C1C}">
                  <a14:useLocalDpi xmlns:a14="http://schemas.microsoft.com/office/drawing/2010/main"/>
                </a:ext>
              </a:extLst>
            </a:blip>
            <a:srcRect/>
            <a:stretch>
              <a:fillRect l="-3000" t="298" r="-7000" b="-10000"/>
            </a:stretch>
          </a:blipFill>
        </p:spPr>
        <p:txBody>
          <a:bodyPr/>
          <a:lstStyle>
            <a:lvl1pPr marL="0" indent="0">
              <a:buNone/>
              <a:defRPr sz="2400">
                <a:latin typeface="Arial" panose="020B0604020202020204" pitchFamily="34" charset="0"/>
                <a:cs typeface="Arial" panose="020B0604020202020204" pitchFamily="34" charset="0"/>
              </a:defRPr>
            </a:lvl1pPr>
          </a:lstStyle>
          <a:p>
            <a:endParaRPr lang="en-US"/>
          </a:p>
        </p:txBody>
      </p:sp>
      <p:sp>
        <p:nvSpPr>
          <p:cNvPr id="4" name="Picture Placeholder 7">
            <a:extLst>
              <a:ext uri="{FF2B5EF4-FFF2-40B4-BE49-F238E27FC236}">
                <a16:creationId xmlns:a16="http://schemas.microsoft.com/office/drawing/2014/main" id="{9C2AFDF7-388C-E747-8E30-28BCB10B31A4}"/>
              </a:ext>
            </a:extLst>
          </p:cNvPr>
          <p:cNvSpPr>
            <a:spLocks noGrp="1"/>
          </p:cNvSpPr>
          <p:nvPr>
            <p:ph type="pic" sz="quarter" idx="17" hasCustomPrompt="1"/>
          </p:nvPr>
        </p:nvSpPr>
        <p:spPr>
          <a:xfrm>
            <a:off x="301255" y="941388"/>
            <a:ext cx="3332593" cy="862488"/>
          </a:xfrm>
          <a:prstGeom prst="rect">
            <a:avLst/>
          </a:prstGeom>
          <a:solidFill>
            <a:schemeClr val="bg1">
              <a:lumMod val="95000"/>
            </a:schemeClr>
          </a:solidFill>
        </p:spPr>
        <p:txBody>
          <a:bodyPr/>
          <a:lstStyle>
            <a:lvl1pPr marL="0" indent="0">
              <a:buNone/>
              <a:defRPr sz="2400">
                <a:latin typeface="Arial" panose="020B0604020202020204" pitchFamily="34" charset="0"/>
                <a:cs typeface="Arial" panose="020B0604020202020204" pitchFamily="34" charset="0"/>
              </a:defRPr>
            </a:lvl1pPr>
          </a:lstStyle>
          <a:p>
            <a:r>
              <a:rPr lang="en-US"/>
              <a:t>Partnership logo</a:t>
            </a:r>
          </a:p>
        </p:txBody>
      </p:sp>
      <p:sp>
        <p:nvSpPr>
          <p:cNvPr id="10" name="Picture Placeholder 7">
            <a:extLst>
              <a:ext uri="{FF2B5EF4-FFF2-40B4-BE49-F238E27FC236}">
                <a16:creationId xmlns:a16="http://schemas.microsoft.com/office/drawing/2014/main" id="{80D43CEC-B1F5-3DF5-3439-37138392877F}"/>
              </a:ext>
            </a:extLst>
          </p:cNvPr>
          <p:cNvSpPr>
            <a:spLocks noGrp="1"/>
          </p:cNvSpPr>
          <p:nvPr>
            <p:ph type="pic" sz="quarter" idx="18"/>
          </p:nvPr>
        </p:nvSpPr>
        <p:spPr>
          <a:xfrm>
            <a:off x="5835338" y="3798887"/>
            <a:ext cx="2571750" cy="2716213"/>
          </a:xfrm>
          <a:prstGeom prst="rect">
            <a:avLst/>
          </a:prstGeom>
          <a:blipFill dpi="0" rotWithShape="1">
            <a:blip r:embed="rId3"/>
            <a:srcRect/>
            <a:stretch>
              <a:fillRect l="-24000" r="-24000"/>
            </a:stretch>
          </a:blipFill>
        </p:spPr>
        <p:txBody>
          <a:bodyPr/>
          <a:lstStyle>
            <a:lvl1pPr marL="0" indent="0">
              <a:buNone/>
              <a:defRPr sz="2400">
                <a:latin typeface="Arial" panose="020B0604020202020204" pitchFamily="34" charset="0"/>
                <a:cs typeface="Arial" panose="020B0604020202020204" pitchFamily="34" charset="0"/>
              </a:defRPr>
            </a:lvl1pPr>
          </a:lstStyle>
          <a:p>
            <a:endParaRPr lang="en-US"/>
          </a:p>
        </p:txBody>
      </p:sp>
      <p:sp>
        <p:nvSpPr>
          <p:cNvPr id="24" name="Text Placeholder 2">
            <a:extLst>
              <a:ext uri="{FF2B5EF4-FFF2-40B4-BE49-F238E27FC236}">
                <a16:creationId xmlns:a16="http://schemas.microsoft.com/office/drawing/2014/main" id="{6BDCE02D-657E-2A87-0BF4-5DDF7772F56B}"/>
              </a:ext>
            </a:extLst>
          </p:cNvPr>
          <p:cNvSpPr>
            <a:spLocks noGrp="1"/>
          </p:cNvSpPr>
          <p:nvPr>
            <p:ph type="body" sz="quarter" idx="29" hasCustomPrompt="1"/>
          </p:nvPr>
        </p:nvSpPr>
        <p:spPr>
          <a:xfrm>
            <a:off x="289560" y="2904814"/>
            <a:ext cx="5166552" cy="3610286"/>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a:t>This is body copy.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Duis </a:t>
            </a:r>
            <a:r>
              <a:rPr lang="en-GB" err="1"/>
              <a:t>eu</a:t>
            </a:r>
            <a:r>
              <a:rPr lang="en-GB"/>
              <a:t> </a:t>
            </a:r>
            <a:r>
              <a:rPr lang="en-GB" err="1"/>
              <a:t>risus</a:t>
            </a:r>
            <a:r>
              <a:rPr lang="en-GB"/>
              <a:t> diam. </a:t>
            </a:r>
            <a:r>
              <a:rPr lang="en-GB" err="1"/>
              <a:t>Curabitur</a:t>
            </a:r>
            <a:r>
              <a:rPr lang="en-GB"/>
              <a:t> non </a:t>
            </a:r>
            <a:r>
              <a:rPr lang="en-GB" err="1"/>
              <a:t>interdum</a:t>
            </a:r>
            <a:r>
              <a:rPr lang="en-GB"/>
              <a:t> </a:t>
            </a:r>
            <a:r>
              <a:rPr lang="en-GB" err="1"/>
              <a:t>sapien</a:t>
            </a:r>
            <a:r>
              <a:rPr lang="en-GB"/>
              <a:t>, sit </a:t>
            </a:r>
            <a:r>
              <a:rPr lang="en-GB" err="1"/>
              <a:t>amet</a:t>
            </a:r>
            <a:r>
              <a:rPr lang="en-GB"/>
              <a:t> </a:t>
            </a:r>
            <a:r>
              <a:rPr lang="en-GB" err="1"/>
              <a:t>sollicitudin</a:t>
            </a:r>
            <a:r>
              <a:rPr lang="en-GB"/>
              <a:t> </a:t>
            </a:r>
            <a:r>
              <a:rPr lang="en-GB" err="1"/>
              <a:t>tellus</a:t>
            </a:r>
            <a:r>
              <a:rPr lang="en-GB"/>
              <a:t>. </a:t>
            </a:r>
            <a:r>
              <a:rPr lang="en-GB" err="1"/>
              <a:t>Aliquam</a:t>
            </a:r>
            <a:r>
              <a:rPr lang="en-GB"/>
              <a:t> </a:t>
            </a:r>
            <a:r>
              <a:rPr lang="en-GB" err="1"/>
              <a:t>interdum</a:t>
            </a:r>
            <a:r>
              <a:rPr lang="en-GB"/>
              <a:t> lorem ante, ac </a:t>
            </a:r>
            <a:r>
              <a:rPr lang="en-GB" err="1"/>
              <a:t>posuere</a:t>
            </a:r>
            <a:r>
              <a:rPr lang="en-GB"/>
              <a:t> </a:t>
            </a:r>
            <a:r>
              <a:rPr lang="en-GB" err="1"/>
              <a:t>leo</a:t>
            </a:r>
            <a:r>
              <a:rPr lang="en-GB"/>
              <a:t> </a:t>
            </a:r>
            <a:r>
              <a:rPr lang="en-GB" err="1"/>
              <a:t>condimentum</a:t>
            </a:r>
            <a:r>
              <a:rPr lang="en-GB"/>
              <a:t> </a:t>
            </a:r>
            <a:r>
              <a:rPr lang="en-GB" err="1"/>
              <a:t>quis</a:t>
            </a:r>
            <a:r>
              <a:rPr lang="en-GB"/>
              <a:t>. </a:t>
            </a:r>
            <a:r>
              <a:rPr lang="en-GB" err="1"/>
              <a:t>Phasellus</a:t>
            </a:r>
            <a:r>
              <a:rPr lang="en-GB"/>
              <a:t> </a:t>
            </a:r>
            <a:r>
              <a:rPr lang="en-GB" err="1"/>
              <a:t>fringilla</a:t>
            </a:r>
            <a:r>
              <a:rPr lang="en-GB"/>
              <a:t> lorem </a:t>
            </a:r>
            <a:r>
              <a:rPr lang="en-GB" err="1"/>
              <a:t>eu</a:t>
            </a:r>
            <a:r>
              <a:rPr lang="en-GB"/>
              <a:t> </a:t>
            </a:r>
            <a:r>
              <a:rPr lang="en-GB" err="1"/>
              <a:t>volutpat</a:t>
            </a:r>
            <a:r>
              <a:rPr lang="en-GB"/>
              <a:t> </a:t>
            </a:r>
            <a:r>
              <a:rPr lang="en-GB" err="1"/>
              <a:t>consectetur</a:t>
            </a:r>
            <a:r>
              <a:rPr lang="en-GB"/>
              <a:t>. Nunc </a:t>
            </a:r>
            <a:r>
              <a:rPr lang="en-GB" err="1"/>
              <a:t>sed</a:t>
            </a:r>
            <a:r>
              <a:rPr lang="en-GB"/>
              <a:t> ipsum </a:t>
            </a:r>
            <a:r>
              <a:rPr lang="en-GB" err="1"/>
              <a:t>suscipit</a:t>
            </a:r>
            <a:r>
              <a:rPr lang="en-GB"/>
              <a:t> </a:t>
            </a:r>
            <a:r>
              <a:rPr lang="en-GB" err="1"/>
              <a:t>dolor</a:t>
            </a:r>
            <a:r>
              <a:rPr lang="en-GB"/>
              <a:t> </a:t>
            </a:r>
            <a:r>
              <a:rPr lang="en-GB" err="1"/>
              <a:t>malesuada</a:t>
            </a:r>
            <a:r>
              <a:rPr lang="en-GB"/>
              <a:t> cursus id </a:t>
            </a:r>
            <a:r>
              <a:rPr lang="en-GB" err="1"/>
              <a:t>nec</a:t>
            </a:r>
            <a:r>
              <a:rPr lang="en-GB"/>
              <a:t>.</a:t>
            </a:r>
          </a:p>
        </p:txBody>
      </p:sp>
      <p:sp>
        <p:nvSpPr>
          <p:cNvPr id="27" name="Text Placeholder 26">
            <a:extLst>
              <a:ext uri="{FF2B5EF4-FFF2-40B4-BE49-F238E27FC236}">
                <a16:creationId xmlns:a16="http://schemas.microsoft.com/office/drawing/2014/main" id="{CDD5D9FE-19CD-C6C4-2612-48F25CDB5D2A}"/>
              </a:ext>
            </a:extLst>
          </p:cNvPr>
          <p:cNvSpPr>
            <a:spLocks noGrp="1"/>
          </p:cNvSpPr>
          <p:nvPr>
            <p:ph type="body" sz="quarter" idx="30" hasCustomPrompt="1"/>
          </p:nvPr>
        </p:nvSpPr>
        <p:spPr>
          <a:xfrm>
            <a:off x="8535986" y="3913082"/>
            <a:ext cx="3376613" cy="431746"/>
          </a:xfrm>
          <a:prstGeom prst="rect">
            <a:avLst/>
          </a:prstGeom>
        </p:spPr>
        <p:txBody>
          <a:bodyPr/>
          <a:lstStyle>
            <a:lvl1pPr marL="0" indent="0">
              <a:buNone/>
              <a:defRPr sz="2400" b="0" i="0">
                <a:solidFill>
                  <a:schemeClr val="tx1"/>
                </a:solidFill>
                <a:latin typeface="Arial" panose="020B0604020202020204" pitchFamily="34" charset="0"/>
                <a:cs typeface="Arial" panose="020B0604020202020204" pitchFamily="34" charset="0"/>
              </a:defRPr>
            </a:lvl1pPr>
          </a:lstStyle>
          <a:p>
            <a:pPr lvl="0"/>
            <a:r>
              <a:rPr lang="en-US"/>
              <a:t>Since [date], we’ve</a:t>
            </a:r>
          </a:p>
        </p:txBody>
      </p:sp>
      <p:sp>
        <p:nvSpPr>
          <p:cNvPr id="33" name="Picture Placeholder 7">
            <a:extLst>
              <a:ext uri="{FF2B5EF4-FFF2-40B4-BE49-F238E27FC236}">
                <a16:creationId xmlns:a16="http://schemas.microsoft.com/office/drawing/2014/main" id="{35640F48-8904-1588-C3B0-A7700F3C6F1E}"/>
              </a:ext>
            </a:extLst>
          </p:cNvPr>
          <p:cNvSpPr>
            <a:spLocks noGrp="1"/>
          </p:cNvSpPr>
          <p:nvPr>
            <p:ph type="pic" sz="quarter" idx="34"/>
          </p:nvPr>
        </p:nvSpPr>
        <p:spPr>
          <a:xfrm>
            <a:off x="9804315" y="941387"/>
            <a:ext cx="2098124" cy="2716213"/>
          </a:xfrm>
          <a:prstGeom prst="rect">
            <a:avLst/>
          </a:prstGeom>
          <a:blipFill>
            <a:blip r:embed="rId4"/>
            <a:stretch>
              <a:fillRect l="-43513" t="299" r="-112144" b="-26210"/>
            </a:stretch>
          </a:blipFill>
        </p:spPr>
        <p:txBody>
          <a:bodyPr/>
          <a:lstStyle>
            <a:lvl1pPr marL="0" indent="0">
              <a:buNone/>
              <a:defRPr sz="2400">
                <a:latin typeface="Arial" panose="020B0604020202020204" pitchFamily="34" charset="0"/>
                <a:cs typeface="Arial" panose="020B0604020202020204" pitchFamily="34" charset="0"/>
              </a:defRPr>
            </a:lvl1pPr>
          </a:lstStyle>
          <a:p>
            <a:endParaRPr lang="en-US"/>
          </a:p>
        </p:txBody>
      </p:sp>
      <p:sp>
        <p:nvSpPr>
          <p:cNvPr id="46" name="Text Placeholder 26">
            <a:extLst>
              <a:ext uri="{FF2B5EF4-FFF2-40B4-BE49-F238E27FC236}">
                <a16:creationId xmlns:a16="http://schemas.microsoft.com/office/drawing/2014/main" id="{760078A7-F040-8ADE-4B0E-9F09F3E84F38}"/>
              </a:ext>
            </a:extLst>
          </p:cNvPr>
          <p:cNvSpPr>
            <a:spLocks noGrp="1"/>
          </p:cNvSpPr>
          <p:nvPr>
            <p:ph type="body" sz="quarter" idx="35" hasCustomPrompt="1"/>
          </p:nvPr>
        </p:nvSpPr>
        <p:spPr>
          <a:xfrm>
            <a:off x="8571612" y="4939309"/>
            <a:ext cx="1175469" cy="476821"/>
          </a:xfrm>
          <a:prstGeom prst="rect">
            <a:avLst/>
          </a:prstGeom>
        </p:spPr>
        <p:txBody>
          <a:bodyPr/>
          <a:lstStyle>
            <a:lvl1pPr marL="0" indent="0" algn="l">
              <a:buNone/>
              <a:defRPr sz="3200" b="0" i="0">
                <a:solidFill>
                  <a:schemeClr val="tx1"/>
                </a:solidFill>
                <a:latin typeface="Arial" panose="020B0604020202020204" pitchFamily="34" charset="0"/>
                <a:cs typeface="Arial" panose="020B0604020202020204" pitchFamily="34" charset="0"/>
              </a:defRPr>
            </a:lvl1pPr>
          </a:lstStyle>
          <a:p>
            <a:pPr lvl="0"/>
            <a:r>
              <a:rPr lang="en-US"/>
              <a:t>£</a:t>
            </a:r>
            <a:r>
              <a:rPr lang="en-US" err="1"/>
              <a:t>Xm</a:t>
            </a:r>
            <a:endParaRPr lang="en-US"/>
          </a:p>
        </p:txBody>
      </p:sp>
      <p:sp>
        <p:nvSpPr>
          <p:cNvPr id="49" name="Text Placeholder 26">
            <a:extLst>
              <a:ext uri="{FF2B5EF4-FFF2-40B4-BE49-F238E27FC236}">
                <a16:creationId xmlns:a16="http://schemas.microsoft.com/office/drawing/2014/main" id="{07B9AB60-283B-C3B5-AE3E-2B759AA7BD3D}"/>
              </a:ext>
            </a:extLst>
          </p:cNvPr>
          <p:cNvSpPr>
            <a:spLocks noGrp="1"/>
          </p:cNvSpPr>
          <p:nvPr>
            <p:ph type="body" sz="quarter" idx="37" hasCustomPrompt="1"/>
          </p:nvPr>
        </p:nvSpPr>
        <p:spPr>
          <a:xfrm>
            <a:off x="8571612" y="5929757"/>
            <a:ext cx="712652" cy="404276"/>
          </a:xfrm>
          <a:prstGeom prst="rect">
            <a:avLst/>
          </a:prstGeom>
        </p:spPr>
        <p:txBody>
          <a:bodyPr/>
          <a:lstStyle>
            <a:lvl1pPr marL="0" indent="0" algn="l">
              <a:buNone/>
              <a:defRPr sz="3200" b="0" i="0">
                <a:solidFill>
                  <a:schemeClr val="tx1"/>
                </a:solidFill>
                <a:latin typeface="Arial" panose="020B0604020202020204" pitchFamily="34" charset="0"/>
                <a:cs typeface="Arial" panose="020B0604020202020204" pitchFamily="34" charset="0"/>
              </a:defRPr>
            </a:lvl1pPr>
          </a:lstStyle>
          <a:p>
            <a:pPr lvl="0"/>
            <a:r>
              <a:rPr lang="en-US"/>
              <a:t>XX</a:t>
            </a:r>
          </a:p>
        </p:txBody>
      </p:sp>
      <p:sp>
        <p:nvSpPr>
          <p:cNvPr id="50" name="Text Placeholder 26">
            <a:extLst>
              <a:ext uri="{FF2B5EF4-FFF2-40B4-BE49-F238E27FC236}">
                <a16:creationId xmlns:a16="http://schemas.microsoft.com/office/drawing/2014/main" id="{2E11F6AF-CBB3-7F25-E069-22FF4964246C}"/>
              </a:ext>
            </a:extLst>
          </p:cNvPr>
          <p:cNvSpPr>
            <a:spLocks noGrp="1"/>
          </p:cNvSpPr>
          <p:nvPr>
            <p:ph type="body" sz="quarter" idx="38" hasCustomPrompt="1"/>
          </p:nvPr>
        </p:nvSpPr>
        <p:spPr>
          <a:xfrm>
            <a:off x="8588240" y="4566943"/>
            <a:ext cx="2325184" cy="359222"/>
          </a:xfrm>
          <a:prstGeom prst="rect">
            <a:avLst/>
          </a:prstGeom>
        </p:spPr>
        <p:txBody>
          <a:bodyPr/>
          <a:lstStyle>
            <a:lvl1pPr marL="0" indent="0">
              <a:buNone/>
              <a:defRPr sz="1800" b="0" i="0">
                <a:solidFill>
                  <a:schemeClr val="tx1"/>
                </a:solidFill>
                <a:latin typeface="Arial" panose="020B0604020202020204" pitchFamily="34" charset="0"/>
                <a:cs typeface="Arial" panose="020B0604020202020204" pitchFamily="34" charset="0"/>
              </a:defRPr>
            </a:lvl1pPr>
          </a:lstStyle>
          <a:p>
            <a:pPr lvl="0"/>
            <a:r>
              <a:rPr lang="en-US"/>
              <a:t>raised a total of</a:t>
            </a:r>
          </a:p>
        </p:txBody>
      </p:sp>
      <p:cxnSp>
        <p:nvCxnSpPr>
          <p:cNvPr id="52" name="Straight Connector 51">
            <a:extLst>
              <a:ext uri="{FF2B5EF4-FFF2-40B4-BE49-F238E27FC236}">
                <a16:creationId xmlns:a16="http://schemas.microsoft.com/office/drawing/2014/main" id="{3C157BA9-40EE-9896-4CB8-C651CCAE6BDF}"/>
              </a:ext>
            </a:extLst>
          </p:cNvPr>
          <p:cNvCxnSpPr>
            <a:cxnSpLocks/>
          </p:cNvCxnSpPr>
          <p:nvPr userDrawn="1"/>
        </p:nvCxnSpPr>
        <p:spPr>
          <a:xfrm flipH="1">
            <a:off x="8628089" y="4387272"/>
            <a:ext cx="356391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Placeholder 26">
            <a:extLst>
              <a:ext uri="{FF2B5EF4-FFF2-40B4-BE49-F238E27FC236}">
                <a16:creationId xmlns:a16="http://schemas.microsoft.com/office/drawing/2014/main" id="{3B94C078-31FE-B976-AA96-D5B6AB7002BD}"/>
              </a:ext>
            </a:extLst>
          </p:cNvPr>
          <p:cNvSpPr>
            <a:spLocks noGrp="1"/>
          </p:cNvSpPr>
          <p:nvPr>
            <p:ph type="body" sz="quarter" idx="40" hasCustomPrompt="1"/>
          </p:nvPr>
        </p:nvSpPr>
        <p:spPr>
          <a:xfrm>
            <a:off x="8585019" y="5557391"/>
            <a:ext cx="3200811" cy="359222"/>
          </a:xfrm>
          <a:prstGeom prst="rect">
            <a:avLst/>
          </a:prstGeom>
        </p:spPr>
        <p:txBody>
          <a:bodyPr/>
          <a:lstStyle>
            <a:lvl1pPr marL="0" indent="0">
              <a:buNone/>
              <a:defRPr sz="1800" b="0" i="0">
                <a:solidFill>
                  <a:schemeClr val="tx1"/>
                </a:solidFill>
                <a:latin typeface="Arial" panose="020B0604020202020204" pitchFamily="34" charset="0"/>
                <a:cs typeface="Arial" panose="020B0604020202020204" pitchFamily="34" charset="0"/>
              </a:defRPr>
            </a:lvl1pPr>
          </a:lstStyle>
          <a:p>
            <a:pPr lvl="0"/>
            <a:r>
              <a:rPr lang="en-US"/>
              <a:t>hosted a number of events</a:t>
            </a:r>
          </a:p>
        </p:txBody>
      </p:sp>
      <p:sp>
        <p:nvSpPr>
          <p:cNvPr id="3" name="Slide Number Placeholder 9">
            <a:extLst>
              <a:ext uri="{FF2B5EF4-FFF2-40B4-BE49-F238E27FC236}">
                <a16:creationId xmlns:a16="http://schemas.microsoft.com/office/drawing/2014/main" id="{1B11A950-BB41-661B-B449-25BA1BE923F0}"/>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391532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1+#ppt_w/2"/>
                                          </p:val>
                                        </p:tav>
                                        <p:tav tm="100000">
                                          <p:val>
                                            <p:strVal val="#ppt_x"/>
                                          </p:val>
                                        </p:tav>
                                      </p:tavLst>
                                    </p:anim>
                                    <p:anim calcmode="lin" valueType="num">
                                      <p:cBhvr additive="base">
                                        <p:cTn id="8"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7">
                                            <p:txEl>
                                              <p:pRg st="0" end="0"/>
                                            </p:txEl>
                                          </p:spTgt>
                                        </p:tgtEl>
                                        <p:attrNameLst>
                                          <p:attrName>style.visibility</p:attrName>
                                        </p:attrNameLst>
                                      </p:cBhvr>
                                      <p:to>
                                        <p:strVal val="visible"/>
                                      </p:to>
                                    </p:set>
                                    <p:animEffect transition="in" filter="fade">
                                      <p:cBhvr>
                                        <p:cTn id="13" dur="500"/>
                                        <p:tgtEl>
                                          <p:spTgt spid="2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0">
                                            <p:txEl>
                                              <p:pRg st="0" end="0"/>
                                            </p:txEl>
                                          </p:spTgt>
                                        </p:tgtEl>
                                        <p:attrNameLst>
                                          <p:attrName>style.visibility</p:attrName>
                                        </p:attrNameLst>
                                      </p:cBhvr>
                                      <p:to>
                                        <p:strVal val="visible"/>
                                      </p:to>
                                    </p:set>
                                    <p:animEffect transition="in" filter="fade">
                                      <p:cBhvr>
                                        <p:cTn id="18" dur="500"/>
                                        <p:tgtEl>
                                          <p:spTgt spid="5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6">
                                            <p:txEl>
                                              <p:pRg st="0" end="0"/>
                                            </p:txEl>
                                          </p:spTgt>
                                        </p:tgtEl>
                                        <p:attrNameLst>
                                          <p:attrName>style.visibility</p:attrName>
                                        </p:attrNameLst>
                                      </p:cBhvr>
                                      <p:to>
                                        <p:strVal val="visible"/>
                                      </p:to>
                                    </p:set>
                                    <p:animEffect transition="in" filter="fade">
                                      <p:cBhvr>
                                        <p:cTn id="21" dur="500"/>
                                        <p:tgtEl>
                                          <p:spTgt spid="4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xEl>
                                              <p:pRg st="0" end="0"/>
                                            </p:txEl>
                                          </p:spTgt>
                                        </p:tgtEl>
                                        <p:attrNameLst>
                                          <p:attrName>style.visibility</p:attrName>
                                        </p:attrNameLst>
                                      </p:cBhvr>
                                      <p:to>
                                        <p:strVal val="visible"/>
                                      </p:to>
                                    </p:set>
                                    <p:animEffect transition="in" filter="fade">
                                      <p:cBhvr>
                                        <p:cTn id="26" dur="500"/>
                                        <p:tgtEl>
                                          <p:spTgt spid="16">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9">
                                            <p:txEl>
                                              <p:pRg st="0" end="0"/>
                                            </p:txEl>
                                          </p:spTgt>
                                        </p:tgtEl>
                                        <p:attrNameLst>
                                          <p:attrName>style.visibility</p:attrName>
                                        </p:attrNameLst>
                                      </p:cBhvr>
                                      <p:to>
                                        <p:strVal val="visible"/>
                                      </p:to>
                                    </p:set>
                                    <p:animEffect transition="in" filter="fade">
                                      <p:cBhvr>
                                        <p:cTn id="29" dur="500"/>
                                        <p:tgtEl>
                                          <p:spTgt spid="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tmplLst>
          <p:tmpl lvl="1">
            <p:tnLst>
              <p:par>
                <p:cTn presetID="10" presetClass="entr" presetSubtype="0" fill="hold" nodeType="click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46" grpId="0" build="p">
        <p:tmplLst>
          <p:tmpl lvl="1">
            <p:tnLst>
              <p:par>
                <p:cTn presetID="10" presetClass="entr" presetSubtype="0" fill="hold" nodeType="with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fade">
                      <p:cBhvr>
                        <p:cTn dur="500"/>
                        <p:tgtEl>
                          <p:spTgt spid="46"/>
                        </p:tgtEl>
                      </p:cBhvr>
                    </p:animEffect>
                  </p:childTnLst>
                </p:cTn>
              </p:par>
            </p:tnLst>
          </p:tmpl>
        </p:tmplLst>
      </p:bldP>
      <p:bldP spid="49" grpId="0" build="p">
        <p:tmplLst>
          <p:tmpl lvl="1">
            <p:tnLst>
              <p:par>
                <p:cTn presetID="10" presetClass="entr" presetSubtype="0" fill="hold" nodeType="with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Lst>
      </p:bldP>
      <p:bldP spid="50" grpId="0" build="p">
        <p:tmplLst>
          <p:tmpl lvl="1">
            <p:tnLst>
              <p:par>
                <p:cTn presetID="10" presetClass="entr" presetSubtype="0" fill="hold" nodeType="clickEffect">
                  <p:stCondLst>
                    <p:cond delay="0"/>
                  </p:stCondLst>
                  <p:childTnLst>
                    <p:set>
                      <p:cBhvr>
                        <p:cTn dur="1" fill="hold">
                          <p:stCondLst>
                            <p:cond delay="0"/>
                          </p:stCondLst>
                        </p:cTn>
                        <p:tgtEl>
                          <p:spTgt spid="50"/>
                        </p:tgtEl>
                        <p:attrNameLst>
                          <p:attrName>style.visibility</p:attrName>
                        </p:attrNameLst>
                      </p:cBhvr>
                      <p:to>
                        <p:strVal val="visible"/>
                      </p:to>
                    </p:set>
                    <p:animEffect transition="in" filter="fade">
                      <p:cBhvr>
                        <p:cTn dur="500"/>
                        <p:tgtEl>
                          <p:spTgt spid="50"/>
                        </p:tgtEl>
                      </p:cBhvr>
                    </p:animEffect>
                  </p:childTnLst>
                </p:cTn>
              </p:par>
            </p:tnLst>
          </p:tmpl>
        </p:tmplLst>
      </p:bldP>
      <p:bldP spid="16" grpId="0" build="p">
        <p:tmplLst>
          <p:tmpl lvl="1">
            <p:tnLst>
              <p:par>
                <p:cTn presetID="10" presetClass="entr" presetSubtype="0" fill="hold" nodeType="click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02669845-9987-66FA-C854-B2A8AA3616A1}"/>
              </a:ext>
            </a:extLst>
          </p:cNvPr>
          <p:cNvSpPr>
            <a:spLocks noGrp="1"/>
          </p:cNvSpPr>
          <p:nvPr>
            <p:ph type="body" sz="quarter" idx="10" hasCustomPrompt="1"/>
          </p:nvPr>
        </p:nvSpPr>
        <p:spPr>
          <a:xfrm>
            <a:off x="8044332" y="1352677"/>
            <a:ext cx="3874067" cy="1185674"/>
          </a:xfrm>
          <a:prstGeom prst="rect">
            <a:avLst/>
          </a:prstGeom>
        </p:spPr>
        <p:txBody>
          <a:bodyPr/>
          <a:lstStyle>
            <a:lvl1pPr marL="0" indent="0">
              <a:lnSpc>
                <a:spcPct val="113000"/>
              </a:lnSpc>
              <a:spcBef>
                <a:spcPts val="0"/>
              </a:spcBef>
              <a:buNone/>
              <a:defRPr sz="3200" b="0" i="0" spc="10" baseline="0">
                <a:solidFill>
                  <a:schemeClr val="tx1"/>
                </a:solidFill>
                <a:latin typeface="Arial" panose="020B0604020202020204" pitchFamily="34" charset="0"/>
              </a:defRPr>
            </a:lvl1pPr>
          </a:lstStyle>
          <a:p>
            <a:pPr lvl="0"/>
            <a:r>
              <a:rPr lang="en-GB"/>
              <a:t>[A case study about someone]</a:t>
            </a:r>
          </a:p>
        </p:txBody>
      </p:sp>
      <p:sp>
        <p:nvSpPr>
          <p:cNvPr id="11" name="Text Placeholder 2">
            <a:extLst>
              <a:ext uri="{FF2B5EF4-FFF2-40B4-BE49-F238E27FC236}">
                <a16:creationId xmlns:a16="http://schemas.microsoft.com/office/drawing/2014/main" id="{5CF73FF1-B95E-CA90-B4E5-86169052BB6D}"/>
              </a:ext>
            </a:extLst>
          </p:cNvPr>
          <p:cNvSpPr>
            <a:spLocks noGrp="1"/>
          </p:cNvSpPr>
          <p:nvPr>
            <p:ph type="body" sz="quarter" idx="16" hasCustomPrompt="1"/>
          </p:nvPr>
        </p:nvSpPr>
        <p:spPr>
          <a:xfrm>
            <a:off x="8044331" y="273599"/>
            <a:ext cx="3166547"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13" name="Text Placeholder 2">
            <a:extLst>
              <a:ext uri="{FF2B5EF4-FFF2-40B4-BE49-F238E27FC236}">
                <a16:creationId xmlns:a16="http://schemas.microsoft.com/office/drawing/2014/main" id="{AFF6DACF-C2DB-B445-A871-E8A846EEA477}"/>
              </a:ext>
            </a:extLst>
          </p:cNvPr>
          <p:cNvSpPr>
            <a:spLocks noGrp="1"/>
          </p:cNvSpPr>
          <p:nvPr>
            <p:ph type="body" sz="quarter" idx="17" hasCustomPrompt="1"/>
          </p:nvPr>
        </p:nvSpPr>
        <p:spPr>
          <a:xfrm>
            <a:off x="8044332" y="2695699"/>
            <a:ext cx="3874067" cy="3888696"/>
          </a:xfrm>
          <a:prstGeom prst="rect">
            <a:avLst/>
          </a:prstGeom>
        </p:spPr>
        <p:txBody>
          <a:bodyPr/>
          <a:lstStyle>
            <a:lvl1pPr marL="0" indent="0">
              <a:lnSpc>
                <a:spcPct val="113000"/>
              </a:lnSpc>
              <a:spcBef>
                <a:spcPts val="0"/>
              </a:spcBef>
              <a:buNone/>
              <a:defRPr sz="1800" b="0" i="0" spc="10" baseline="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US" sz="1800"/>
              <a:t>Insert short case study copy. </a:t>
            </a:r>
            <a:r>
              <a:rPr lang="en-GB" sz="1800">
                <a:solidFill>
                  <a:srgbClr val="000000"/>
                </a:solidFill>
                <a:effectLst/>
              </a:rPr>
              <a:t>Lorem ipsum </a:t>
            </a:r>
            <a:r>
              <a:rPr lang="en-GB" sz="1800" err="1">
                <a:solidFill>
                  <a:srgbClr val="000000"/>
                </a:solidFill>
                <a:effectLst/>
              </a:rPr>
              <a:t>dolor</a:t>
            </a:r>
            <a:r>
              <a:rPr lang="en-GB" sz="1800">
                <a:solidFill>
                  <a:srgbClr val="000000"/>
                </a:solidFill>
                <a:effectLst/>
              </a:rPr>
              <a:t> sit </a:t>
            </a:r>
            <a:r>
              <a:rPr lang="en-GB" sz="1800" err="1">
                <a:solidFill>
                  <a:srgbClr val="000000"/>
                </a:solidFill>
                <a:effectLst/>
              </a:rPr>
              <a:t>amet</a:t>
            </a:r>
            <a:r>
              <a:rPr lang="en-GB" sz="1800">
                <a:solidFill>
                  <a:srgbClr val="000000"/>
                </a:solidFill>
                <a:effectLst/>
              </a:rPr>
              <a:t>, </a:t>
            </a:r>
            <a:r>
              <a:rPr lang="en-GB" sz="1800" err="1">
                <a:solidFill>
                  <a:srgbClr val="000000"/>
                </a:solidFill>
                <a:effectLst/>
              </a:rPr>
              <a:t>consectetur</a:t>
            </a:r>
            <a:r>
              <a:rPr lang="en-GB" sz="1800">
                <a:solidFill>
                  <a:srgbClr val="000000"/>
                </a:solidFill>
                <a:effectLst/>
              </a:rPr>
              <a:t> </a:t>
            </a:r>
            <a:r>
              <a:rPr lang="en-GB" sz="1800" err="1">
                <a:solidFill>
                  <a:srgbClr val="000000"/>
                </a:solidFill>
                <a:effectLst/>
              </a:rPr>
              <a:t>adipiscing</a:t>
            </a:r>
            <a:r>
              <a:rPr lang="en-GB" sz="1800">
                <a:solidFill>
                  <a:srgbClr val="000000"/>
                </a:solidFill>
                <a:effectLst/>
              </a:rPr>
              <a:t> </a:t>
            </a:r>
            <a:r>
              <a:rPr lang="en-GB" sz="1800" err="1">
                <a:solidFill>
                  <a:srgbClr val="000000"/>
                </a:solidFill>
                <a:effectLst/>
              </a:rPr>
              <a:t>elit</a:t>
            </a:r>
            <a:r>
              <a:rPr lang="en-GB" sz="1800">
                <a:solidFill>
                  <a:srgbClr val="000000"/>
                </a:solidFill>
                <a:effectLst/>
              </a:rPr>
              <a:t>. </a:t>
            </a:r>
            <a:r>
              <a:rPr lang="en-GB" sz="1800" err="1">
                <a:solidFill>
                  <a:srgbClr val="000000"/>
                </a:solidFill>
                <a:effectLst/>
              </a:rPr>
              <a:t>Aliquam</a:t>
            </a:r>
            <a:r>
              <a:rPr lang="en-GB" sz="1800">
                <a:solidFill>
                  <a:srgbClr val="000000"/>
                </a:solidFill>
                <a:effectLst/>
              </a:rPr>
              <a:t> id porta </a:t>
            </a:r>
            <a:r>
              <a:rPr lang="en-GB" sz="1800" err="1">
                <a:solidFill>
                  <a:srgbClr val="000000"/>
                </a:solidFill>
                <a:effectLst/>
              </a:rPr>
              <a:t>velit</a:t>
            </a:r>
            <a:r>
              <a:rPr lang="en-GB" sz="1800">
                <a:solidFill>
                  <a:srgbClr val="000000"/>
                </a:solidFill>
                <a:effectLst/>
              </a:rPr>
              <a:t>. </a:t>
            </a:r>
            <a:r>
              <a:rPr lang="en-GB" sz="1800" err="1">
                <a:solidFill>
                  <a:srgbClr val="000000"/>
                </a:solidFill>
                <a:effectLst/>
              </a:rPr>
              <a:t>Suspendisse</a:t>
            </a:r>
            <a:r>
              <a:rPr lang="en-GB" sz="1800">
                <a:solidFill>
                  <a:srgbClr val="000000"/>
                </a:solidFill>
                <a:effectLst/>
              </a:rPr>
              <a:t> </a:t>
            </a:r>
            <a:r>
              <a:rPr lang="en-GB" sz="1800" err="1">
                <a:solidFill>
                  <a:srgbClr val="000000"/>
                </a:solidFill>
                <a:effectLst/>
              </a:rPr>
              <a:t>potenti</a:t>
            </a:r>
            <a:r>
              <a:rPr lang="en-GB" sz="1800">
                <a:solidFill>
                  <a:srgbClr val="000000"/>
                </a:solidFill>
                <a:effectLst/>
              </a:rPr>
              <a:t>. Ut et </a:t>
            </a:r>
            <a:r>
              <a:rPr lang="en-GB" sz="1800" err="1">
                <a:solidFill>
                  <a:srgbClr val="000000"/>
                </a:solidFill>
                <a:effectLst/>
              </a:rPr>
              <a:t>augue</a:t>
            </a:r>
            <a:r>
              <a:rPr lang="en-GB" sz="1800">
                <a:solidFill>
                  <a:srgbClr val="000000"/>
                </a:solidFill>
                <a:effectLst/>
              </a:rPr>
              <a:t> </a:t>
            </a:r>
            <a:r>
              <a:rPr lang="en-GB" sz="1800" err="1">
                <a:solidFill>
                  <a:srgbClr val="000000"/>
                </a:solidFill>
                <a:effectLst/>
              </a:rPr>
              <a:t>iaculis</a:t>
            </a:r>
            <a:r>
              <a:rPr lang="en-GB" sz="1800">
                <a:solidFill>
                  <a:srgbClr val="000000"/>
                </a:solidFill>
                <a:effectLst/>
              </a:rPr>
              <a:t>, semper </a:t>
            </a:r>
            <a:r>
              <a:rPr lang="en-GB" sz="1800" err="1">
                <a:solidFill>
                  <a:srgbClr val="000000"/>
                </a:solidFill>
                <a:effectLst/>
              </a:rPr>
              <a:t>erat</a:t>
            </a:r>
            <a:r>
              <a:rPr lang="en-GB" sz="1800">
                <a:solidFill>
                  <a:srgbClr val="000000"/>
                </a:solidFill>
                <a:effectLst/>
              </a:rPr>
              <a:t> </a:t>
            </a:r>
            <a:r>
              <a:rPr lang="en-GB" sz="1800" err="1">
                <a:solidFill>
                  <a:srgbClr val="000000"/>
                </a:solidFill>
                <a:effectLst/>
              </a:rPr>
              <a:t>vel</a:t>
            </a:r>
            <a:r>
              <a:rPr lang="en-GB" sz="1800">
                <a:solidFill>
                  <a:srgbClr val="000000"/>
                </a:solidFill>
                <a:effectLst/>
              </a:rPr>
              <a:t>, </a:t>
            </a:r>
            <a:r>
              <a:rPr lang="en-GB" sz="1800" err="1">
                <a:solidFill>
                  <a:srgbClr val="000000"/>
                </a:solidFill>
                <a:effectLst/>
              </a:rPr>
              <a:t>tincidunt</a:t>
            </a:r>
            <a:r>
              <a:rPr lang="en-GB" sz="1800">
                <a:solidFill>
                  <a:srgbClr val="000000"/>
                </a:solidFill>
                <a:effectLst/>
              </a:rPr>
              <a:t> </a:t>
            </a:r>
            <a:r>
              <a:rPr lang="en-GB" sz="1800" err="1">
                <a:solidFill>
                  <a:srgbClr val="000000"/>
                </a:solidFill>
                <a:effectLst/>
              </a:rPr>
              <a:t>augue</a:t>
            </a:r>
            <a:r>
              <a:rPr lang="en-GB" sz="1800">
                <a:solidFill>
                  <a:srgbClr val="000000"/>
                </a:solidFill>
                <a:effectLst/>
              </a:rPr>
              <a:t>. In </a:t>
            </a:r>
            <a:r>
              <a:rPr lang="en-GB" sz="1800" err="1">
                <a:solidFill>
                  <a:srgbClr val="000000"/>
                </a:solidFill>
                <a:effectLst/>
              </a:rPr>
              <a:t>ut</a:t>
            </a:r>
            <a:r>
              <a:rPr lang="en-GB" sz="1800">
                <a:solidFill>
                  <a:srgbClr val="000000"/>
                </a:solidFill>
                <a:effectLst/>
              </a:rPr>
              <a:t> eros id </a:t>
            </a:r>
            <a:r>
              <a:rPr lang="en-GB" sz="1800" err="1">
                <a:solidFill>
                  <a:srgbClr val="000000"/>
                </a:solidFill>
                <a:effectLst/>
              </a:rPr>
              <a:t>est</a:t>
            </a:r>
            <a:r>
              <a:rPr lang="en-GB" sz="1800">
                <a:solidFill>
                  <a:srgbClr val="000000"/>
                </a:solidFill>
                <a:effectLst/>
              </a:rPr>
              <a:t> </a:t>
            </a:r>
            <a:r>
              <a:rPr lang="en-GB" sz="1800" err="1">
                <a:solidFill>
                  <a:srgbClr val="000000"/>
                </a:solidFill>
                <a:effectLst/>
              </a:rPr>
              <a:t>dapibus</a:t>
            </a:r>
            <a:r>
              <a:rPr lang="en-GB" sz="1800">
                <a:solidFill>
                  <a:srgbClr val="000000"/>
                </a:solidFill>
                <a:effectLst/>
              </a:rPr>
              <a:t> pulvinar in ac </a:t>
            </a:r>
            <a:r>
              <a:rPr lang="en-GB" sz="1800" err="1">
                <a:solidFill>
                  <a:srgbClr val="000000"/>
                </a:solidFill>
                <a:effectLst/>
              </a:rPr>
              <a:t>felis</a:t>
            </a:r>
            <a:r>
              <a:rPr lang="en-GB" sz="1800">
                <a:solidFill>
                  <a:srgbClr val="000000"/>
                </a:solidFill>
                <a:effectLst/>
              </a:rPr>
              <a:t>. Nam </a:t>
            </a:r>
            <a:r>
              <a:rPr lang="en-GB" sz="1800" err="1">
                <a:solidFill>
                  <a:srgbClr val="000000"/>
                </a:solidFill>
                <a:effectLst/>
              </a:rPr>
              <a:t>ullamcorper</a:t>
            </a:r>
            <a:r>
              <a:rPr lang="en-GB" sz="1800">
                <a:solidFill>
                  <a:srgbClr val="000000"/>
                </a:solidFill>
                <a:effectLst/>
              </a:rPr>
              <a:t> </a:t>
            </a:r>
            <a:r>
              <a:rPr lang="en-GB" sz="1800" err="1">
                <a:solidFill>
                  <a:srgbClr val="000000"/>
                </a:solidFill>
                <a:effectLst/>
              </a:rPr>
              <a:t>porttitor</a:t>
            </a:r>
            <a:r>
              <a:rPr lang="en-GB" sz="1800">
                <a:solidFill>
                  <a:srgbClr val="000000"/>
                </a:solidFill>
                <a:effectLst/>
              </a:rPr>
              <a:t> libero </a:t>
            </a:r>
            <a:r>
              <a:rPr lang="en-GB" sz="1800" err="1">
                <a:solidFill>
                  <a:srgbClr val="000000"/>
                </a:solidFill>
                <a:effectLst/>
              </a:rPr>
              <a:t>ut</a:t>
            </a:r>
            <a:r>
              <a:rPr lang="en-GB" sz="1800">
                <a:solidFill>
                  <a:srgbClr val="000000"/>
                </a:solidFill>
                <a:effectLst/>
              </a:rPr>
              <a:t> </a:t>
            </a:r>
            <a:r>
              <a:rPr lang="en-GB" sz="1800" err="1">
                <a:solidFill>
                  <a:srgbClr val="000000"/>
                </a:solidFill>
                <a:effectLst/>
              </a:rPr>
              <a:t>condimentum</a:t>
            </a:r>
            <a:r>
              <a:rPr lang="en-GB" sz="1800">
                <a:solidFill>
                  <a:srgbClr val="000000"/>
                </a:solidFill>
                <a:effectLst/>
              </a:rPr>
              <a:t>. Nam fermentum sit </a:t>
            </a:r>
            <a:r>
              <a:rPr lang="en-GB" sz="1800" err="1">
                <a:solidFill>
                  <a:srgbClr val="000000"/>
                </a:solidFill>
                <a:effectLst/>
              </a:rPr>
              <a:t>amet</a:t>
            </a:r>
            <a:r>
              <a:rPr lang="en-GB" sz="1800">
                <a:solidFill>
                  <a:srgbClr val="000000"/>
                </a:solidFill>
                <a:effectLst/>
              </a:rPr>
              <a:t> </a:t>
            </a:r>
            <a:r>
              <a:rPr lang="en-GB" sz="1800" err="1">
                <a:solidFill>
                  <a:srgbClr val="000000"/>
                </a:solidFill>
                <a:effectLst/>
              </a:rPr>
              <a:t>orci</a:t>
            </a:r>
            <a:r>
              <a:rPr lang="en-GB" sz="1800">
                <a:solidFill>
                  <a:srgbClr val="000000"/>
                </a:solidFill>
                <a:effectLst/>
              </a:rPr>
              <a:t> id </a:t>
            </a:r>
            <a:r>
              <a:rPr lang="en-GB" sz="1800" err="1">
                <a:solidFill>
                  <a:srgbClr val="000000"/>
                </a:solidFill>
                <a:effectLst/>
              </a:rPr>
              <a:t>accumsan</a:t>
            </a:r>
            <a:r>
              <a:rPr lang="en-GB" sz="1800">
                <a:solidFill>
                  <a:srgbClr val="000000"/>
                </a:solidFill>
                <a:effectLst/>
              </a:rPr>
              <a:t>. </a:t>
            </a:r>
            <a:endParaRPr lang="en-US" sz="1800"/>
          </a:p>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endParaRPr lang="en-GB"/>
          </a:p>
        </p:txBody>
      </p:sp>
      <p:sp>
        <p:nvSpPr>
          <p:cNvPr id="4" name="Picture Placeholder 14">
            <a:extLst>
              <a:ext uri="{FF2B5EF4-FFF2-40B4-BE49-F238E27FC236}">
                <a16:creationId xmlns:a16="http://schemas.microsoft.com/office/drawing/2014/main" id="{9C6DED80-0930-A09E-C6AC-8D86D923B97D}"/>
              </a:ext>
            </a:extLst>
          </p:cNvPr>
          <p:cNvSpPr>
            <a:spLocks noGrp="1"/>
          </p:cNvSpPr>
          <p:nvPr>
            <p:ph type="pic" sz="quarter" idx="15"/>
          </p:nvPr>
        </p:nvSpPr>
        <p:spPr>
          <a:xfrm>
            <a:off x="273051" y="273049"/>
            <a:ext cx="7380816" cy="6307133"/>
          </a:xfrm>
          <a:prstGeom prst="rect">
            <a:avLst/>
          </a:prstGeom>
          <a:blipFill dpi="0" rotWithShape="1">
            <a:blip r:embed="rId2"/>
            <a:srcRect/>
            <a:stretch>
              <a:fillRect l="-11594" r="-16586"/>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a:p>
        </p:txBody>
      </p:sp>
      <p:sp>
        <p:nvSpPr>
          <p:cNvPr id="5" name="Slide Number Placeholder 9">
            <a:extLst>
              <a:ext uri="{FF2B5EF4-FFF2-40B4-BE49-F238E27FC236}">
                <a16:creationId xmlns:a16="http://schemas.microsoft.com/office/drawing/2014/main" id="{AC1D27A2-DEA5-5E5E-06BC-4F49976C86DA}"/>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4786798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ase study 2">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AF6FD62-95E3-8250-6256-E5E0C5F4A9BA}"/>
              </a:ext>
            </a:extLst>
          </p:cNvPr>
          <p:cNvCxnSpPr>
            <a:cxnSpLocks/>
          </p:cNvCxnSpPr>
          <p:nvPr userDrawn="1"/>
        </p:nvCxnSpPr>
        <p:spPr>
          <a:xfrm flipH="1">
            <a:off x="0" y="4423832"/>
            <a:ext cx="1219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E66A2CB5-E5F0-F348-8BF4-78D9292206DA}"/>
              </a:ext>
            </a:extLst>
          </p:cNvPr>
          <p:cNvSpPr/>
          <p:nvPr userDrawn="1"/>
        </p:nvSpPr>
        <p:spPr>
          <a:xfrm>
            <a:off x="7790213" y="2919177"/>
            <a:ext cx="3009310" cy="3009310"/>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AE7637A5-A631-18B3-079A-6F31B62A9007}"/>
              </a:ext>
            </a:extLst>
          </p:cNvPr>
          <p:cNvSpPr/>
          <p:nvPr userDrawn="1"/>
        </p:nvSpPr>
        <p:spPr>
          <a:xfrm>
            <a:off x="237518" y="3855308"/>
            <a:ext cx="1137049" cy="1137049"/>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Text Placeholder 2">
            <a:extLst>
              <a:ext uri="{FF2B5EF4-FFF2-40B4-BE49-F238E27FC236}">
                <a16:creationId xmlns:a16="http://schemas.microsoft.com/office/drawing/2014/main" id="{9EB36E12-0786-69A4-0C6B-1C073D892137}"/>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18" name="Text Placeholder 2">
            <a:extLst>
              <a:ext uri="{FF2B5EF4-FFF2-40B4-BE49-F238E27FC236}">
                <a16:creationId xmlns:a16="http://schemas.microsoft.com/office/drawing/2014/main" id="{32066E7C-0D5A-75AC-6202-FB2853C00310}"/>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25" name="Text Placeholder 2">
            <a:extLst>
              <a:ext uri="{FF2B5EF4-FFF2-40B4-BE49-F238E27FC236}">
                <a16:creationId xmlns:a16="http://schemas.microsoft.com/office/drawing/2014/main" id="{FA4841E6-2369-55FA-7205-0D7A06C7C0FE}"/>
              </a:ext>
            </a:extLst>
          </p:cNvPr>
          <p:cNvSpPr>
            <a:spLocks noGrp="1"/>
          </p:cNvSpPr>
          <p:nvPr>
            <p:ph type="body" sz="quarter" idx="22" hasCustomPrompt="1"/>
          </p:nvPr>
        </p:nvSpPr>
        <p:spPr>
          <a:xfrm>
            <a:off x="8477501" y="3836680"/>
            <a:ext cx="1972784" cy="296364"/>
          </a:xfrm>
          <a:prstGeom prst="rect">
            <a:avLst/>
          </a:prstGeom>
        </p:spPr>
        <p:txBody>
          <a:bodyPr/>
          <a:lstStyle>
            <a:lvl1pPr marL="0" indent="0">
              <a:lnSpc>
                <a:spcPct val="113000"/>
              </a:lnSpc>
              <a:buNone/>
              <a:defRPr sz="2000" b="0" i="0" spc="10" baseline="0">
                <a:solidFill>
                  <a:schemeClr val="bg1"/>
                </a:solidFill>
                <a:latin typeface="Arial" panose="020B0604020202020204" pitchFamily="34" charset="0"/>
              </a:defRPr>
            </a:lvl1pPr>
          </a:lstStyle>
          <a:p>
            <a:pPr lvl="0"/>
            <a:r>
              <a:rPr lang="en-GB"/>
              <a:t>[Date]</a:t>
            </a:r>
          </a:p>
        </p:txBody>
      </p:sp>
      <p:sp>
        <p:nvSpPr>
          <p:cNvPr id="26" name="Text Placeholder 2">
            <a:extLst>
              <a:ext uri="{FF2B5EF4-FFF2-40B4-BE49-F238E27FC236}">
                <a16:creationId xmlns:a16="http://schemas.microsoft.com/office/drawing/2014/main" id="{BA9E0337-6CF9-280D-70C4-5F972A22B809}"/>
              </a:ext>
            </a:extLst>
          </p:cNvPr>
          <p:cNvSpPr>
            <a:spLocks noGrp="1"/>
          </p:cNvSpPr>
          <p:nvPr>
            <p:ph type="body" sz="quarter" idx="23" hasCustomPrompt="1"/>
          </p:nvPr>
        </p:nvSpPr>
        <p:spPr>
          <a:xfrm>
            <a:off x="8477501" y="4253943"/>
            <a:ext cx="1972784" cy="879661"/>
          </a:xfrm>
          <a:prstGeom prst="rect">
            <a:avLst/>
          </a:prstGeom>
        </p:spPr>
        <p:txBody>
          <a:bodyPr/>
          <a:lstStyle>
            <a:lvl1pPr marL="0" indent="0">
              <a:lnSpc>
                <a:spcPct val="113000"/>
              </a:lnSpc>
              <a:buNone/>
              <a:defRPr sz="1800" b="0" i="0" spc="10" baseline="0">
                <a:solidFill>
                  <a:schemeClr val="bg1"/>
                </a:solidFill>
                <a:latin typeface="Arial" panose="020B0604020202020204" pitchFamily="34" charset="0"/>
              </a:defRPr>
            </a:lvl1pPr>
          </a:lstStyle>
          <a:p>
            <a:pPr lvl="0"/>
            <a:r>
              <a:rPr lang="en-GB"/>
              <a:t>[Moment to highlight]</a:t>
            </a:r>
          </a:p>
        </p:txBody>
      </p:sp>
      <p:sp>
        <p:nvSpPr>
          <p:cNvPr id="3" name="Slide Number Placeholder 9">
            <a:extLst>
              <a:ext uri="{FF2B5EF4-FFF2-40B4-BE49-F238E27FC236}">
                <a16:creationId xmlns:a16="http://schemas.microsoft.com/office/drawing/2014/main" id="{1E7F1E50-3136-35C3-0117-B0B0F09D6BB2}"/>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
        <p:nvSpPr>
          <p:cNvPr id="7" name="Text Placeholder 2">
            <a:extLst>
              <a:ext uri="{FF2B5EF4-FFF2-40B4-BE49-F238E27FC236}">
                <a16:creationId xmlns:a16="http://schemas.microsoft.com/office/drawing/2014/main" id="{20BF2506-0E4F-00F5-A91C-B50D9192BD45}"/>
              </a:ext>
            </a:extLst>
          </p:cNvPr>
          <p:cNvSpPr>
            <a:spLocks noGrp="1"/>
          </p:cNvSpPr>
          <p:nvPr>
            <p:ph type="body" sz="quarter" idx="18" hasCustomPrompt="1"/>
          </p:nvPr>
        </p:nvSpPr>
        <p:spPr>
          <a:xfrm>
            <a:off x="630918" y="5233330"/>
            <a:ext cx="1972784" cy="327551"/>
          </a:xfrm>
          <a:prstGeom prst="rect">
            <a:avLst/>
          </a:prstGeom>
        </p:spPr>
        <p:txBody>
          <a:bodyPr/>
          <a:lstStyle>
            <a:lvl1pPr marL="0" indent="0">
              <a:lnSpc>
                <a:spcPct val="113000"/>
              </a:lnSpc>
              <a:buNone/>
              <a:defRPr sz="2000" b="0" i="0" spc="10" baseline="0">
                <a:solidFill>
                  <a:schemeClr val="tx1"/>
                </a:solidFill>
                <a:latin typeface="Arial" panose="020B0604020202020204" pitchFamily="34" charset="0"/>
              </a:defRPr>
            </a:lvl1pPr>
          </a:lstStyle>
          <a:p>
            <a:pPr lvl="0"/>
            <a:r>
              <a:rPr lang="en-GB"/>
              <a:t>[Date]</a:t>
            </a:r>
          </a:p>
        </p:txBody>
      </p:sp>
      <p:sp>
        <p:nvSpPr>
          <p:cNvPr id="8" name="Text Placeholder 2">
            <a:extLst>
              <a:ext uri="{FF2B5EF4-FFF2-40B4-BE49-F238E27FC236}">
                <a16:creationId xmlns:a16="http://schemas.microsoft.com/office/drawing/2014/main" id="{ACD9B7FA-5F2F-5B9A-0CAA-8747A219E9B5}"/>
              </a:ext>
            </a:extLst>
          </p:cNvPr>
          <p:cNvSpPr>
            <a:spLocks noGrp="1"/>
          </p:cNvSpPr>
          <p:nvPr>
            <p:ph type="body" sz="quarter" idx="21" hasCustomPrompt="1"/>
          </p:nvPr>
        </p:nvSpPr>
        <p:spPr>
          <a:xfrm>
            <a:off x="630918" y="5650594"/>
            <a:ext cx="1972784" cy="763678"/>
          </a:xfrm>
          <a:prstGeom prst="rect">
            <a:avLst/>
          </a:prstGeom>
        </p:spPr>
        <p:txBody>
          <a:bodyPr/>
          <a:lstStyle>
            <a:lvl1pPr marL="0" indent="0">
              <a:lnSpc>
                <a:spcPct val="113000"/>
              </a:lnSpc>
              <a:buNone/>
              <a:defRPr sz="1800" b="0" i="0" spc="10" baseline="0">
                <a:solidFill>
                  <a:schemeClr val="tx1"/>
                </a:solidFill>
                <a:latin typeface="Arial" panose="020B0604020202020204" pitchFamily="34" charset="0"/>
              </a:defRPr>
            </a:lvl1pPr>
          </a:lstStyle>
          <a:p>
            <a:pPr lvl="0"/>
            <a:r>
              <a:rPr lang="en-GB"/>
              <a:t>[Moment to highlight]</a:t>
            </a:r>
          </a:p>
        </p:txBody>
      </p:sp>
      <p:sp>
        <p:nvSpPr>
          <p:cNvPr id="11" name="Picture Placeholder 10">
            <a:extLst>
              <a:ext uri="{FF2B5EF4-FFF2-40B4-BE49-F238E27FC236}">
                <a16:creationId xmlns:a16="http://schemas.microsoft.com/office/drawing/2014/main" id="{7C4D626B-A1C1-E6D2-9E82-DB4FC503E4A2}"/>
              </a:ext>
            </a:extLst>
          </p:cNvPr>
          <p:cNvSpPr>
            <a:spLocks noGrp="1"/>
          </p:cNvSpPr>
          <p:nvPr>
            <p:ph type="pic" sz="quarter" idx="24"/>
          </p:nvPr>
        </p:nvSpPr>
        <p:spPr>
          <a:xfrm>
            <a:off x="3408229" y="929513"/>
            <a:ext cx="5375542" cy="5647436"/>
          </a:xfrm>
          <a:custGeom>
            <a:avLst/>
            <a:gdLst>
              <a:gd name="connsiteX0" fmla="*/ 0 w 5375542"/>
              <a:gd name="connsiteY0" fmla="*/ 0 h 5647436"/>
              <a:gd name="connsiteX1" fmla="*/ 5375542 w 5375542"/>
              <a:gd name="connsiteY1" fmla="*/ 0 h 5647436"/>
              <a:gd name="connsiteX2" fmla="*/ 5375542 w 5375542"/>
              <a:gd name="connsiteY2" fmla="*/ 2076600 h 5647436"/>
              <a:gd name="connsiteX3" fmla="*/ 5290004 w 5375542"/>
              <a:gd name="connsiteY3" fmla="*/ 2107907 h 5647436"/>
              <a:gd name="connsiteX4" fmla="*/ 4371029 w 5375542"/>
              <a:gd name="connsiteY4" fmla="*/ 3494319 h 5647436"/>
              <a:gd name="connsiteX5" fmla="*/ 5290004 w 5375542"/>
              <a:gd name="connsiteY5" fmla="*/ 4880731 h 5647436"/>
              <a:gd name="connsiteX6" fmla="*/ 5375542 w 5375542"/>
              <a:gd name="connsiteY6" fmla="*/ 4912038 h 5647436"/>
              <a:gd name="connsiteX7" fmla="*/ 5375542 w 5375542"/>
              <a:gd name="connsiteY7" fmla="*/ 5647436 h 5647436"/>
              <a:gd name="connsiteX8" fmla="*/ 0 w 5375542"/>
              <a:gd name="connsiteY8" fmla="*/ 5647436 h 564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5542" h="5647436">
                <a:moveTo>
                  <a:pt x="0" y="0"/>
                </a:moveTo>
                <a:lnTo>
                  <a:pt x="5375542" y="0"/>
                </a:lnTo>
                <a:lnTo>
                  <a:pt x="5375542" y="2076600"/>
                </a:lnTo>
                <a:lnTo>
                  <a:pt x="5290004" y="2107907"/>
                </a:lnTo>
                <a:cubicBezTo>
                  <a:pt x="4749961" y="2336327"/>
                  <a:pt x="4371029" y="2871071"/>
                  <a:pt x="4371029" y="3494319"/>
                </a:cubicBezTo>
                <a:cubicBezTo>
                  <a:pt x="4371029" y="4117568"/>
                  <a:pt x="4749961" y="4652312"/>
                  <a:pt x="5290004" y="4880731"/>
                </a:cubicBezTo>
                <a:lnTo>
                  <a:pt x="5375542" y="4912038"/>
                </a:lnTo>
                <a:lnTo>
                  <a:pt x="5375542" y="5647436"/>
                </a:lnTo>
                <a:lnTo>
                  <a:pt x="0" y="5647436"/>
                </a:lnTo>
                <a:close/>
              </a:path>
            </a:pathLst>
          </a:custGeom>
          <a:blipFill dpi="0" rotWithShape="1">
            <a:blip r:embed="rId2"/>
            <a:srcRect/>
            <a:stretch>
              <a:fillRect l="-37197" r="-20390"/>
            </a:stretch>
          </a:blipFill>
        </p:spPr>
        <p:txBody>
          <a:bodyPr wrap="square">
            <a:noAutofit/>
          </a:bodyPr>
          <a:lstStyle>
            <a:lvl1pPr marL="0" indent="0">
              <a:buNone/>
              <a:defRPr>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53250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5">
                                            <p:txEl>
                                              <p:pRg st="0" end="0"/>
                                            </p:txEl>
                                          </p:spTgt>
                                        </p:tgtEl>
                                        <p:attrNameLst>
                                          <p:attrName>style.visibility</p:attrName>
                                        </p:attrNameLst>
                                      </p:cBhvr>
                                      <p:to>
                                        <p:strVal val="visible"/>
                                      </p:to>
                                    </p:set>
                                    <p:animEffect transition="in" filter="fade">
                                      <p:cBhvr>
                                        <p:cTn id="21" dur="500"/>
                                        <p:tgtEl>
                                          <p:spTgt spid="25">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
                                            <p:txEl>
                                              <p:pRg st="0" end="0"/>
                                            </p:txEl>
                                          </p:spTgt>
                                        </p:tgtEl>
                                        <p:attrNameLst>
                                          <p:attrName>style.visibility</p:attrName>
                                        </p:attrNameLst>
                                      </p:cBhvr>
                                      <p:to>
                                        <p:strVal val="visible"/>
                                      </p:to>
                                    </p:set>
                                    <p:animEffect transition="in" filter="fade">
                                      <p:cBhvr>
                                        <p:cTn id="24" dur="500"/>
                                        <p:tgtEl>
                                          <p:spTgt spid="26">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xEl>
                                              <p:pRg st="0" end="0"/>
                                            </p:txEl>
                                          </p:spTgt>
                                        </p:tgtEl>
                                        <p:attrNameLst>
                                          <p:attrName>style.visibility</p:attrName>
                                        </p:attrNameLst>
                                      </p:cBhvr>
                                      <p:to>
                                        <p:strVal val="visible"/>
                                      </p:to>
                                    </p:set>
                                    <p:animEffect transition="in" filter="fade">
                                      <p:cBhvr>
                                        <p:cTn id="30"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 grpId="0" animBg="1"/>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build="p">
        <p:tmplLst>
          <p:tmpl lvl="1">
            <p:tnLst>
              <p:par>
                <p:cTn presetID="10"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7" grpId="0" build="p">
        <p:tmplLst>
          <p:tmpl lvl="1">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D6AF5C4F-E34A-17C8-FF29-613B5C3BF694}"/>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19" name="Text Placeholder 2">
            <a:extLst>
              <a:ext uri="{FF2B5EF4-FFF2-40B4-BE49-F238E27FC236}">
                <a16:creationId xmlns:a16="http://schemas.microsoft.com/office/drawing/2014/main" id="{BC85BF7E-A0AB-9E01-39E1-8332E7C77810}"/>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20" name="Text Placeholder 2">
            <a:extLst>
              <a:ext uri="{FF2B5EF4-FFF2-40B4-BE49-F238E27FC236}">
                <a16:creationId xmlns:a16="http://schemas.microsoft.com/office/drawing/2014/main" id="{C17104EB-1D42-B1C3-82AD-F490CBFFE176}"/>
              </a:ext>
            </a:extLst>
          </p:cNvPr>
          <p:cNvSpPr>
            <a:spLocks noGrp="1"/>
          </p:cNvSpPr>
          <p:nvPr>
            <p:ph type="body" sz="quarter" idx="10" hasCustomPrompt="1"/>
          </p:nvPr>
        </p:nvSpPr>
        <p:spPr>
          <a:xfrm>
            <a:off x="289560" y="1352677"/>
            <a:ext cx="3095897" cy="1628029"/>
          </a:xfrm>
          <a:prstGeom prst="rect">
            <a:avLst/>
          </a:prstGeom>
        </p:spPr>
        <p:txBody>
          <a:bodyPr/>
          <a:lstStyle>
            <a:lvl1pPr marL="0" indent="0">
              <a:lnSpc>
                <a:spcPct val="110000"/>
              </a:lnSpc>
              <a:spcBef>
                <a:spcPts val="0"/>
              </a:spcBef>
              <a:buNone/>
              <a:defRPr sz="4800" b="0" i="0" spc="10" baseline="0">
                <a:solidFill>
                  <a:schemeClr val="tx1"/>
                </a:solidFill>
                <a:latin typeface="Arial" panose="020B0604020202020204" pitchFamily="34" charset="0"/>
              </a:defRPr>
            </a:lvl1pPr>
          </a:lstStyle>
          <a:p>
            <a:pPr lvl="0"/>
            <a:r>
              <a:rPr lang="en-GB"/>
              <a:t>Agenda</a:t>
            </a:r>
          </a:p>
        </p:txBody>
      </p:sp>
      <p:sp>
        <p:nvSpPr>
          <p:cNvPr id="22" name="Text Placeholder 2">
            <a:extLst>
              <a:ext uri="{FF2B5EF4-FFF2-40B4-BE49-F238E27FC236}">
                <a16:creationId xmlns:a16="http://schemas.microsoft.com/office/drawing/2014/main" id="{BACC5752-CD8D-F825-4EAE-A5DBDFA8387F}"/>
              </a:ext>
            </a:extLst>
          </p:cNvPr>
          <p:cNvSpPr>
            <a:spLocks noGrp="1"/>
          </p:cNvSpPr>
          <p:nvPr>
            <p:ph type="body" sz="quarter" idx="17" hasCustomPrompt="1"/>
          </p:nvPr>
        </p:nvSpPr>
        <p:spPr>
          <a:xfrm>
            <a:off x="5091736" y="817618"/>
            <a:ext cx="2033103" cy="76514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Welcome &amp; introductions</a:t>
            </a:r>
          </a:p>
        </p:txBody>
      </p:sp>
      <p:sp>
        <p:nvSpPr>
          <p:cNvPr id="61" name="Text Placeholder 2">
            <a:extLst>
              <a:ext uri="{FF2B5EF4-FFF2-40B4-BE49-F238E27FC236}">
                <a16:creationId xmlns:a16="http://schemas.microsoft.com/office/drawing/2014/main" id="{78F160D5-88D5-C7F4-6D85-5F17D8396BB2}"/>
              </a:ext>
            </a:extLst>
          </p:cNvPr>
          <p:cNvSpPr>
            <a:spLocks noGrp="1"/>
          </p:cNvSpPr>
          <p:nvPr>
            <p:ph type="body" sz="quarter" idx="19" hasCustomPrompt="1"/>
          </p:nvPr>
        </p:nvSpPr>
        <p:spPr>
          <a:xfrm>
            <a:off x="5091736" y="2473330"/>
            <a:ext cx="2033103" cy="725715"/>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Objectives</a:t>
            </a:r>
          </a:p>
        </p:txBody>
      </p:sp>
      <p:sp>
        <p:nvSpPr>
          <p:cNvPr id="64" name="Text Placeholder 2">
            <a:extLst>
              <a:ext uri="{FF2B5EF4-FFF2-40B4-BE49-F238E27FC236}">
                <a16:creationId xmlns:a16="http://schemas.microsoft.com/office/drawing/2014/main" id="{350E0D4C-694A-36C7-41AD-CB9C1D3DD530}"/>
              </a:ext>
            </a:extLst>
          </p:cNvPr>
          <p:cNvSpPr>
            <a:spLocks noGrp="1"/>
          </p:cNvSpPr>
          <p:nvPr>
            <p:ph type="body" sz="quarter" idx="21" hasCustomPrompt="1"/>
          </p:nvPr>
        </p:nvSpPr>
        <p:spPr>
          <a:xfrm>
            <a:off x="5091736" y="4170417"/>
            <a:ext cx="2033103" cy="780010"/>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Topic 1</a:t>
            </a:r>
          </a:p>
        </p:txBody>
      </p:sp>
      <p:sp>
        <p:nvSpPr>
          <p:cNvPr id="67" name="Text Placeholder 2">
            <a:extLst>
              <a:ext uri="{FF2B5EF4-FFF2-40B4-BE49-F238E27FC236}">
                <a16:creationId xmlns:a16="http://schemas.microsoft.com/office/drawing/2014/main" id="{AC6279E7-851E-859B-68C1-468C88B5471C}"/>
              </a:ext>
            </a:extLst>
          </p:cNvPr>
          <p:cNvSpPr>
            <a:spLocks noGrp="1"/>
          </p:cNvSpPr>
          <p:nvPr>
            <p:ph type="body" sz="quarter" idx="23" hasCustomPrompt="1"/>
          </p:nvPr>
        </p:nvSpPr>
        <p:spPr>
          <a:xfrm>
            <a:off x="9032646" y="817618"/>
            <a:ext cx="2033103" cy="765140"/>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Topic 2</a:t>
            </a:r>
          </a:p>
        </p:txBody>
      </p:sp>
      <p:sp>
        <p:nvSpPr>
          <p:cNvPr id="70" name="Text Placeholder 2">
            <a:extLst>
              <a:ext uri="{FF2B5EF4-FFF2-40B4-BE49-F238E27FC236}">
                <a16:creationId xmlns:a16="http://schemas.microsoft.com/office/drawing/2014/main" id="{AE82C10B-2651-B01B-6519-71C21699C299}"/>
              </a:ext>
            </a:extLst>
          </p:cNvPr>
          <p:cNvSpPr>
            <a:spLocks noGrp="1"/>
          </p:cNvSpPr>
          <p:nvPr>
            <p:ph type="body" sz="quarter" idx="25" hasCustomPrompt="1"/>
          </p:nvPr>
        </p:nvSpPr>
        <p:spPr>
          <a:xfrm>
            <a:off x="9032646" y="2473330"/>
            <a:ext cx="2033103" cy="725714"/>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Topic 3</a:t>
            </a:r>
          </a:p>
        </p:txBody>
      </p:sp>
      <p:sp>
        <p:nvSpPr>
          <p:cNvPr id="73" name="Text Placeholder 2">
            <a:extLst>
              <a:ext uri="{FF2B5EF4-FFF2-40B4-BE49-F238E27FC236}">
                <a16:creationId xmlns:a16="http://schemas.microsoft.com/office/drawing/2014/main" id="{747B1837-48B1-6619-1C3E-2C6AB8B7A304}"/>
              </a:ext>
            </a:extLst>
          </p:cNvPr>
          <p:cNvSpPr>
            <a:spLocks noGrp="1"/>
          </p:cNvSpPr>
          <p:nvPr>
            <p:ph type="body" sz="quarter" idx="27" hasCustomPrompt="1"/>
          </p:nvPr>
        </p:nvSpPr>
        <p:spPr>
          <a:xfrm>
            <a:off x="9032646" y="4170417"/>
            <a:ext cx="2033103" cy="780006"/>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AOB</a:t>
            </a:r>
          </a:p>
        </p:txBody>
      </p:sp>
      <p:sp>
        <p:nvSpPr>
          <p:cNvPr id="3" name="Text Placeholder 2">
            <a:extLst>
              <a:ext uri="{FF2B5EF4-FFF2-40B4-BE49-F238E27FC236}">
                <a16:creationId xmlns:a16="http://schemas.microsoft.com/office/drawing/2014/main" id="{1BFD58AA-3DD6-A6FA-935A-2CF9EAFA8181}"/>
              </a:ext>
            </a:extLst>
          </p:cNvPr>
          <p:cNvSpPr>
            <a:spLocks noGrp="1"/>
          </p:cNvSpPr>
          <p:nvPr>
            <p:ph type="body" sz="quarter" idx="32" hasCustomPrompt="1"/>
          </p:nvPr>
        </p:nvSpPr>
        <p:spPr>
          <a:xfrm>
            <a:off x="3880594" y="740522"/>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01</a:t>
            </a:r>
          </a:p>
        </p:txBody>
      </p:sp>
      <p:sp>
        <p:nvSpPr>
          <p:cNvPr id="4" name="Text Placeholder 2">
            <a:extLst>
              <a:ext uri="{FF2B5EF4-FFF2-40B4-BE49-F238E27FC236}">
                <a16:creationId xmlns:a16="http://schemas.microsoft.com/office/drawing/2014/main" id="{EA3BCF47-A418-A097-AA19-6AF7DAA98FD6}"/>
              </a:ext>
            </a:extLst>
          </p:cNvPr>
          <p:cNvSpPr>
            <a:spLocks noGrp="1"/>
          </p:cNvSpPr>
          <p:nvPr>
            <p:ph type="body" sz="quarter" idx="33" hasCustomPrompt="1"/>
          </p:nvPr>
        </p:nvSpPr>
        <p:spPr>
          <a:xfrm>
            <a:off x="3880594" y="2404681"/>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03</a:t>
            </a:r>
          </a:p>
        </p:txBody>
      </p:sp>
      <p:sp>
        <p:nvSpPr>
          <p:cNvPr id="5" name="Text Placeholder 2">
            <a:extLst>
              <a:ext uri="{FF2B5EF4-FFF2-40B4-BE49-F238E27FC236}">
                <a16:creationId xmlns:a16="http://schemas.microsoft.com/office/drawing/2014/main" id="{D47F2CA3-3687-9303-8B3B-0647090CD1BE}"/>
              </a:ext>
            </a:extLst>
          </p:cNvPr>
          <p:cNvSpPr>
            <a:spLocks noGrp="1"/>
          </p:cNvSpPr>
          <p:nvPr>
            <p:ph type="body" sz="quarter" idx="34" hasCustomPrompt="1"/>
          </p:nvPr>
        </p:nvSpPr>
        <p:spPr>
          <a:xfrm>
            <a:off x="3880594" y="4091142"/>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05</a:t>
            </a:r>
          </a:p>
        </p:txBody>
      </p:sp>
      <p:sp>
        <p:nvSpPr>
          <p:cNvPr id="6" name="Text Placeholder 2">
            <a:extLst>
              <a:ext uri="{FF2B5EF4-FFF2-40B4-BE49-F238E27FC236}">
                <a16:creationId xmlns:a16="http://schemas.microsoft.com/office/drawing/2014/main" id="{5F61D7AF-158B-541D-4B14-67F86D6ABAAD}"/>
              </a:ext>
            </a:extLst>
          </p:cNvPr>
          <p:cNvSpPr>
            <a:spLocks noGrp="1"/>
          </p:cNvSpPr>
          <p:nvPr>
            <p:ph type="body" sz="quarter" idx="35" hasCustomPrompt="1"/>
          </p:nvPr>
        </p:nvSpPr>
        <p:spPr>
          <a:xfrm>
            <a:off x="7829546" y="740522"/>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02</a:t>
            </a:r>
          </a:p>
        </p:txBody>
      </p:sp>
      <p:sp>
        <p:nvSpPr>
          <p:cNvPr id="7" name="Text Placeholder 2">
            <a:extLst>
              <a:ext uri="{FF2B5EF4-FFF2-40B4-BE49-F238E27FC236}">
                <a16:creationId xmlns:a16="http://schemas.microsoft.com/office/drawing/2014/main" id="{94CBA714-92F2-B6B3-B899-223756AAA85E}"/>
              </a:ext>
            </a:extLst>
          </p:cNvPr>
          <p:cNvSpPr>
            <a:spLocks noGrp="1"/>
          </p:cNvSpPr>
          <p:nvPr>
            <p:ph type="body" sz="quarter" idx="36" hasCustomPrompt="1"/>
          </p:nvPr>
        </p:nvSpPr>
        <p:spPr>
          <a:xfrm>
            <a:off x="7829546" y="2404681"/>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04</a:t>
            </a:r>
          </a:p>
        </p:txBody>
      </p:sp>
      <p:sp>
        <p:nvSpPr>
          <p:cNvPr id="8" name="Text Placeholder 2">
            <a:extLst>
              <a:ext uri="{FF2B5EF4-FFF2-40B4-BE49-F238E27FC236}">
                <a16:creationId xmlns:a16="http://schemas.microsoft.com/office/drawing/2014/main" id="{890A0160-C117-F164-22D5-6EB1955A132C}"/>
              </a:ext>
            </a:extLst>
          </p:cNvPr>
          <p:cNvSpPr>
            <a:spLocks noGrp="1"/>
          </p:cNvSpPr>
          <p:nvPr>
            <p:ph type="body" sz="quarter" idx="37" hasCustomPrompt="1"/>
          </p:nvPr>
        </p:nvSpPr>
        <p:spPr>
          <a:xfrm>
            <a:off x="7829546" y="4091142"/>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06</a:t>
            </a:r>
          </a:p>
        </p:txBody>
      </p:sp>
      <p:cxnSp>
        <p:nvCxnSpPr>
          <p:cNvPr id="9" name="Straight Connector 8">
            <a:extLst>
              <a:ext uri="{FF2B5EF4-FFF2-40B4-BE49-F238E27FC236}">
                <a16:creationId xmlns:a16="http://schemas.microsoft.com/office/drawing/2014/main" id="{8B928265-CECA-776B-C436-3D94A3E5D36D}"/>
              </a:ext>
            </a:extLst>
          </p:cNvPr>
          <p:cNvCxnSpPr>
            <a:cxnSpLocks/>
          </p:cNvCxnSpPr>
          <p:nvPr userDrawn="1"/>
        </p:nvCxnSpPr>
        <p:spPr>
          <a:xfrm flipH="1">
            <a:off x="3880594" y="740522"/>
            <a:ext cx="3366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E092A46-9B1E-3627-E990-AA0F90F2291A}"/>
              </a:ext>
            </a:extLst>
          </p:cNvPr>
          <p:cNvCxnSpPr>
            <a:cxnSpLocks/>
          </p:cNvCxnSpPr>
          <p:nvPr userDrawn="1"/>
        </p:nvCxnSpPr>
        <p:spPr>
          <a:xfrm flipH="1">
            <a:off x="3880594" y="2390903"/>
            <a:ext cx="3366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222AAC4-7B13-B5DF-D5AF-B0EDB2AD71BC}"/>
              </a:ext>
            </a:extLst>
          </p:cNvPr>
          <p:cNvCxnSpPr>
            <a:cxnSpLocks/>
          </p:cNvCxnSpPr>
          <p:nvPr userDrawn="1"/>
        </p:nvCxnSpPr>
        <p:spPr>
          <a:xfrm flipH="1">
            <a:off x="3880594" y="4074737"/>
            <a:ext cx="3366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D633B43-09A8-9F05-3CE3-06DB9E4BCDD5}"/>
              </a:ext>
            </a:extLst>
          </p:cNvPr>
          <p:cNvCxnSpPr>
            <a:cxnSpLocks/>
          </p:cNvCxnSpPr>
          <p:nvPr userDrawn="1"/>
        </p:nvCxnSpPr>
        <p:spPr>
          <a:xfrm flipH="1">
            <a:off x="7829469" y="740522"/>
            <a:ext cx="3366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55D9726-CBB2-EFE5-3687-8A66FA579CE2}"/>
              </a:ext>
            </a:extLst>
          </p:cNvPr>
          <p:cNvCxnSpPr>
            <a:cxnSpLocks/>
          </p:cNvCxnSpPr>
          <p:nvPr userDrawn="1"/>
        </p:nvCxnSpPr>
        <p:spPr>
          <a:xfrm flipH="1">
            <a:off x="7829469" y="2390903"/>
            <a:ext cx="3366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5D4B75-293C-E1AE-944B-65E7E31714DE}"/>
              </a:ext>
            </a:extLst>
          </p:cNvPr>
          <p:cNvCxnSpPr>
            <a:cxnSpLocks/>
          </p:cNvCxnSpPr>
          <p:nvPr userDrawn="1"/>
        </p:nvCxnSpPr>
        <p:spPr>
          <a:xfrm flipH="1">
            <a:off x="7829469" y="4074737"/>
            <a:ext cx="3366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81F14DB0-5D47-4220-520F-05EAF9EE864B}"/>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
        <p:nvSpPr>
          <p:cNvPr id="2" name="Text Placeholder 2">
            <a:extLst>
              <a:ext uri="{FF2B5EF4-FFF2-40B4-BE49-F238E27FC236}">
                <a16:creationId xmlns:a16="http://schemas.microsoft.com/office/drawing/2014/main" id="{4CE8B44D-39BC-17FE-F923-CCA5EFEBD427}"/>
              </a:ext>
            </a:extLst>
          </p:cNvPr>
          <p:cNvSpPr>
            <a:spLocks noGrp="1"/>
          </p:cNvSpPr>
          <p:nvPr>
            <p:ph type="body" sz="quarter" idx="38" hasCustomPrompt="1"/>
          </p:nvPr>
        </p:nvSpPr>
        <p:spPr>
          <a:xfrm>
            <a:off x="5091736" y="5837846"/>
            <a:ext cx="2033103" cy="780010"/>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Topic 1</a:t>
            </a:r>
          </a:p>
        </p:txBody>
      </p:sp>
      <p:sp>
        <p:nvSpPr>
          <p:cNvPr id="16" name="Text Placeholder 2">
            <a:extLst>
              <a:ext uri="{FF2B5EF4-FFF2-40B4-BE49-F238E27FC236}">
                <a16:creationId xmlns:a16="http://schemas.microsoft.com/office/drawing/2014/main" id="{87A70696-FBEC-4FC8-19DB-55456EE58445}"/>
              </a:ext>
            </a:extLst>
          </p:cNvPr>
          <p:cNvSpPr>
            <a:spLocks noGrp="1"/>
          </p:cNvSpPr>
          <p:nvPr>
            <p:ph type="body" sz="quarter" idx="39" hasCustomPrompt="1"/>
          </p:nvPr>
        </p:nvSpPr>
        <p:spPr>
          <a:xfrm>
            <a:off x="9032646" y="5837846"/>
            <a:ext cx="2033103" cy="780006"/>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AOB</a:t>
            </a:r>
          </a:p>
        </p:txBody>
      </p:sp>
      <p:sp>
        <p:nvSpPr>
          <p:cNvPr id="17" name="Text Placeholder 2">
            <a:extLst>
              <a:ext uri="{FF2B5EF4-FFF2-40B4-BE49-F238E27FC236}">
                <a16:creationId xmlns:a16="http://schemas.microsoft.com/office/drawing/2014/main" id="{612F2C3D-507D-7CBA-ADAE-7573582DBFE5}"/>
              </a:ext>
            </a:extLst>
          </p:cNvPr>
          <p:cNvSpPr>
            <a:spLocks noGrp="1"/>
          </p:cNvSpPr>
          <p:nvPr>
            <p:ph type="body" sz="quarter" idx="40" hasCustomPrompt="1"/>
          </p:nvPr>
        </p:nvSpPr>
        <p:spPr>
          <a:xfrm>
            <a:off x="3880594" y="5758571"/>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07</a:t>
            </a:r>
          </a:p>
        </p:txBody>
      </p:sp>
      <p:sp>
        <p:nvSpPr>
          <p:cNvPr id="21" name="Text Placeholder 2">
            <a:extLst>
              <a:ext uri="{FF2B5EF4-FFF2-40B4-BE49-F238E27FC236}">
                <a16:creationId xmlns:a16="http://schemas.microsoft.com/office/drawing/2014/main" id="{ADB49D02-AFC4-4B27-2EB8-CFC17CC1DCE3}"/>
              </a:ext>
            </a:extLst>
          </p:cNvPr>
          <p:cNvSpPr>
            <a:spLocks noGrp="1"/>
          </p:cNvSpPr>
          <p:nvPr>
            <p:ph type="body" sz="quarter" idx="41" hasCustomPrompt="1"/>
          </p:nvPr>
        </p:nvSpPr>
        <p:spPr>
          <a:xfrm>
            <a:off x="7829546" y="5758571"/>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08</a:t>
            </a:r>
          </a:p>
        </p:txBody>
      </p:sp>
      <p:cxnSp>
        <p:nvCxnSpPr>
          <p:cNvPr id="23" name="Straight Connector 22">
            <a:extLst>
              <a:ext uri="{FF2B5EF4-FFF2-40B4-BE49-F238E27FC236}">
                <a16:creationId xmlns:a16="http://schemas.microsoft.com/office/drawing/2014/main" id="{2BF365B0-39D0-713D-C062-250C5B9AF36A}"/>
              </a:ext>
            </a:extLst>
          </p:cNvPr>
          <p:cNvCxnSpPr>
            <a:cxnSpLocks/>
          </p:cNvCxnSpPr>
          <p:nvPr userDrawn="1"/>
        </p:nvCxnSpPr>
        <p:spPr>
          <a:xfrm flipH="1">
            <a:off x="3880594" y="5742166"/>
            <a:ext cx="3366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61C83EC-DBA1-2B48-E7E0-E09166081E92}"/>
              </a:ext>
            </a:extLst>
          </p:cNvPr>
          <p:cNvCxnSpPr>
            <a:cxnSpLocks/>
          </p:cNvCxnSpPr>
          <p:nvPr userDrawn="1"/>
        </p:nvCxnSpPr>
        <p:spPr>
          <a:xfrm flipH="1">
            <a:off x="7829469" y="5742166"/>
            <a:ext cx="3366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262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7">
                                            <p:txEl>
                                              <p:pRg st="0" end="0"/>
                                            </p:txEl>
                                          </p:spTgt>
                                        </p:tgtEl>
                                        <p:attrNameLst>
                                          <p:attrName>style.visibility</p:attrName>
                                        </p:attrNameLst>
                                      </p:cBhvr>
                                      <p:to>
                                        <p:strVal val="visible"/>
                                      </p:to>
                                    </p:set>
                                    <p:animEffect transition="in" filter="fade">
                                      <p:cBhvr>
                                        <p:cTn id="18" dur="500"/>
                                        <p:tgtEl>
                                          <p:spTgt spid="67">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500"/>
                                        <p:tgtEl>
                                          <p:spTgt spid="6">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1">
                                            <p:txEl>
                                              <p:pRg st="0" end="0"/>
                                            </p:txEl>
                                          </p:spTgt>
                                        </p:tgtEl>
                                        <p:attrNameLst>
                                          <p:attrName>style.visibility</p:attrName>
                                        </p:attrNameLst>
                                      </p:cBhvr>
                                      <p:to>
                                        <p:strVal val="visible"/>
                                      </p:to>
                                    </p:set>
                                    <p:animEffect transition="in" filter="fade">
                                      <p:cBhvr>
                                        <p:cTn id="29" dur="500"/>
                                        <p:tgtEl>
                                          <p:spTgt spid="61">
                                            <p:txEl>
                                              <p:pRg st="0" end="0"/>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fade">
                                      <p:cBhvr>
                                        <p:cTn id="32" dur="500"/>
                                        <p:tgtEl>
                                          <p:spTgt spid="4">
                                            <p:txEl>
                                              <p:pRg st="0" end="0"/>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0">
                                            <p:txEl>
                                              <p:pRg st="0" end="0"/>
                                            </p:txEl>
                                          </p:spTgt>
                                        </p:tgtEl>
                                        <p:attrNameLst>
                                          <p:attrName>style.visibility</p:attrName>
                                        </p:attrNameLst>
                                      </p:cBhvr>
                                      <p:to>
                                        <p:strVal val="visible"/>
                                      </p:to>
                                    </p:set>
                                    <p:animEffect transition="in" filter="fade">
                                      <p:cBhvr>
                                        <p:cTn id="40" dur="500"/>
                                        <p:tgtEl>
                                          <p:spTgt spid="70">
                                            <p:txEl>
                                              <p:pRg st="0" end="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
                                            <p:txEl>
                                              <p:pRg st="0" end="0"/>
                                            </p:txEl>
                                          </p:spTgt>
                                        </p:tgtEl>
                                        <p:attrNameLst>
                                          <p:attrName>style.visibility</p:attrName>
                                        </p:attrNameLst>
                                      </p:cBhvr>
                                      <p:to>
                                        <p:strVal val="visible"/>
                                      </p:to>
                                    </p:set>
                                    <p:animEffect transition="in" filter="fade">
                                      <p:cBhvr>
                                        <p:cTn id="43" dur="500"/>
                                        <p:tgtEl>
                                          <p:spTgt spid="7">
                                            <p:txEl>
                                              <p:pRg st="0" end="0"/>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4">
                                            <p:txEl>
                                              <p:pRg st="0" end="0"/>
                                            </p:txEl>
                                          </p:spTgt>
                                        </p:tgtEl>
                                        <p:attrNameLst>
                                          <p:attrName>style.visibility</p:attrName>
                                        </p:attrNameLst>
                                      </p:cBhvr>
                                      <p:to>
                                        <p:strVal val="visible"/>
                                      </p:to>
                                    </p:set>
                                    <p:animEffect transition="in" filter="fade">
                                      <p:cBhvr>
                                        <p:cTn id="51" dur="500"/>
                                        <p:tgtEl>
                                          <p:spTgt spid="64">
                                            <p:txEl>
                                              <p:pRg st="0" end="0"/>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
                                            <p:txEl>
                                              <p:pRg st="0" end="0"/>
                                            </p:txEl>
                                          </p:spTgt>
                                        </p:tgtEl>
                                        <p:attrNameLst>
                                          <p:attrName>style.visibility</p:attrName>
                                        </p:attrNameLst>
                                      </p:cBhvr>
                                      <p:to>
                                        <p:strVal val="visible"/>
                                      </p:to>
                                    </p:set>
                                    <p:animEffect transition="in" filter="fade">
                                      <p:cBhvr>
                                        <p:cTn id="54" dur="500"/>
                                        <p:tgtEl>
                                          <p:spTgt spid="5">
                                            <p:txEl>
                                              <p:pRg st="0" end="0"/>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73">
                                            <p:txEl>
                                              <p:pRg st="0" end="0"/>
                                            </p:txEl>
                                          </p:spTgt>
                                        </p:tgtEl>
                                        <p:attrNameLst>
                                          <p:attrName>style.visibility</p:attrName>
                                        </p:attrNameLst>
                                      </p:cBhvr>
                                      <p:to>
                                        <p:strVal val="visible"/>
                                      </p:to>
                                    </p:set>
                                    <p:animEffect transition="in" filter="fade">
                                      <p:cBhvr>
                                        <p:cTn id="62" dur="500"/>
                                        <p:tgtEl>
                                          <p:spTgt spid="73">
                                            <p:txEl>
                                              <p:pRg st="0" end="0"/>
                                            </p:txEl>
                                          </p:spTgt>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8">
                                            <p:txEl>
                                              <p:pRg st="0" end="0"/>
                                            </p:txEl>
                                          </p:spTgt>
                                        </p:tgtEl>
                                        <p:attrNameLst>
                                          <p:attrName>style.visibility</p:attrName>
                                        </p:attrNameLst>
                                      </p:cBhvr>
                                      <p:to>
                                        <p:strVal val="visible"/>
                                      </p:to>
                                    </p:set>
                                    <p:animEffect transition="in" filter="fade">
                                      <p:cBhvr>
                                        <p:cTn id="65" dur="500"/>
                                        <p:tgtEl>
                                          <p:spTgt spid="8">
                                            <p:txEl>
                                              <p:pRg st="0" end="0"/>
                                            </p:txEl>
                                          </p:spTgt>
                                        </p:tgtEl>
                                      </p:cBhvr>
                                    </p:animEffect>
                                  </p:childTnLst>
                                </p:cTn>
                              </p:par>
                              <p:par>
                                <p:cTn id="66" presetID="10" presetClass="entr" presetSubtype="0" fill="hold"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500"/>
                                        <p:tgtEl>
                                          <p:spTgt spid="15"/>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
                                            <p:txEl>
                                              <p:pRg st="0" end="0"/>
                                            </p:txEl>
                                          </p:spTgt>
                                        </p:tgtEl>
                                        <p:attrNameLst>
                                          <p:attrName>style.visibility</p:attrName>
                                        </p:attrNameLst>
                                      </p:cBhvr>
                                      <p:to>
                                        <p:strVal val="visible"/>
                                      </p:to>
                                    </p:set>
                                    <p:animEffect transition="in" filter="fade">
                                      <p:cBhvr>
                                        <p:cTn id="73" dur="500"/>
                                        <p:tgtEl>
                                          <p:spTgt spid="2">
                                            <p:txEl>
                                              <p:pRg st="0" end="0"/>
                                            </p:txEl>
                                          </p:spTgt>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7">
                                            <p:txEl>
                                              <p:pRg st="0" end="0"/>
                                            </p:txEl>
                                          </p:spTgt>
                                        </p:tgtEl>
                                        <p:attrNameLst>
                                          <p:attrName>style.visibility</p:attrName>
                                        </p:attrNameLst>
                                      </p:cBhvr>
                                      <p:to>
                                        <p:strVal val="visible"/>
                                      </p:to>
                                    </p:set>
                                    <p:animEffect transition="in" filter="fade">
                                      <p:cBhvr>
                                        <p:cTn id="76" dur="500"/>
                                        <p:tgtEl>
                                          <p:spTgt spid="17">
                                            <p:txEl>
                                              <p:pRg st="0" end="0"/>
                                            </p:txEl>
                                          </p:spTgt>
                                        </p:tgtEl>
                                      </p:cBhvr>
                                    </p:animEffect>
                                  </p:childTnLst>
                                </p:cTn>
                              </p:par>
                              <p:par>
                                <p:cTn id="77" presetID="10" presetClass="entr" presetSubtype="0" fill="hold" nodeType="with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fade">
                                      <p:cBhvr>
                                        <p:cTn id="79" dur="500"/>
                                        <p:tgtEl>
                                          <p:spTgt spid="23"/>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6">
                                            <p:txEl>
                                              <p:pRg st="0" end="0"/>
                                            </p:txEl>
                                          </p:spTgt>
                                        </p:tgtEl>
                                        <p:attrNameLst>
                                          <p:attrName>style.visibility</p:attrName>
                                        </p:attrNameLst>
                                      </p:cBhvr>
                                      <p:to>
                                        <p:strVal val="visible"/>
                                      </p:to>
                                    </p:set>
                                    <p:animEffect transition="in" filter="fade">
                                      <p:cBhvr>
                                        <p:cTn id="84" dur="500"/>
                                        <p:tgtEl>
                                          <p:spTgt spid="16">
                                            <p:txEl>
                                              <p:pRg st="0" end="0"/>
                                            </p:txEl>
                                          </p:spTgt>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1">
                                            <p:txEl>
                                              <p:pRg st="0" end="0"/>
                                            </p:txEl>
                                          </p:spTgt>
                                        </p:tgtEl>
                                        <p:attrNameLst>
                                          <p:attrName>style.visibility</p:attrName>
                                        </p:attrNameLst>
                                      </p:cBhvr>
                                      <p:to>
                                        <p:strVal val="visible"/>
                                      </p:to>
                                    </p:set>
                                    <p:animEffect transition="in" filter="fade">
                                      <p:cBhvr>
                                        <p:cTn id="87" dur="500"/>
                                        <p:tgtEl>
                                          <p:spTgt spid="21">
                                            <p:txEl>
                                              <p:pRg st="0" end="0"/>
                                            </p:txEl>
                                          </p:spTgt>
                                        </p:tgtEl>
                                      </p:cBhvr>
                                    </p:animEffect>
                                  </p:childTnLst>
                                </p:cTn>
                              </p:par>
                              <p:par>
                                <p:cTn id="88" presetID="10" presetClass="entr" presetSubtype="0" fill="hold" nodeType="with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fade">
                                      <p:cBhvr>
                                        <p:cTn id="9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tmplLst>
          <p:tmpl lvl="1">
            <p:tnLst>
              <p:par>
                <p:cTn presetID="10" presetClass="entr" presetSubtype="0" fill="hold" nodeType="click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61" grpId="0" build="p">
        <p:tmplLst>
          <p:tmpl lvl="1">
            <p:tnLst>
              <p:par>
                <p:cTn presetID="10" presetClass="entr" presetSubtype="0" fill="hold" nodeType="click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fade">
                      <p:cBhvr>
                        <p:cTn dur="500"/>
                        <p:tgtEl>
                          <p:spTgt spid="61"/>
                        </p:tgtEl>
                      </p:cBhvr>
                    </p:animEffect>
                  </p:childTnLst>
                </p:cTn>
              </p:par>
            </p:tnLst>
          </p:tmpl>
        </p:tmplLst>
      </p:bldP>
      <p:bldP spid="64" grpId="0" build="p">
        <p:tmplLst>
          <p:tmpl lvl="1">
            <p:tnLst>
              <p:par>
                <p:cTn presetID="10" presetClass="entr" presetSubtype="0" fill="hold" nodeType="click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fade">
                      <p:cBhvr>
                        <p:cTn dur="500"/>
                        <p:tgtEl>
                          <p:spTgt spid="64"/>
                        </p:tgtEl>
                      </p:cBhvr>
                    </p:animEffect>
                  </p:childTnLst>
                </p:cTn>
              </p:par>
            </p:tnLst>
          </p:tmpl>
        </p:tmplLst>
      </p:bldP>
      <p:bldP spid="67" grpId="0" build="p">
        <p:tmplLst>
          <p:tmpl lvl="1">
            <p:tnLst>
              <p:par>
                <p:cTn presetID="10" presetClass="entr" presetSubtype="0" fill="hold" nodeType="clickEffect">
                  <p:stCondLst>
                    <p:cond delay="0"/>
                  </p:stCondLst>
                  <p:childTnLst>
                    <p:set>
                      <p:cBhvr>
                        <p:cTn dur="1" fill="hold">
                          <p:stCondLst>
                            <p:cond delay="0"/>
                          </p:stCondLst>
                        </p:cTn>
                        <p:tgtEl>
                          <p:spTgt spid="67"/>
                        </p:tgtEl>
                        <p:attrNameLst>
                          <p:attrName>style.visibility</p:attrName>
                        </p:attrNameLst>
                      </p:cBhvr>
                      <p:to>
                        <p:strVal val="visible"/>
                      </p:to>
                    </p:set>
                    <p:animEffect transition="in" filter="fade">
                      <p:cBhvr>
                        <p:cTn dur="500"/>
                        <p:tgtEl>
                          <p:spTgt spid="67"/>
                        </p:tgtEl>
                      </p:cBhvr>
                    </p:animEffect>
                  </p:childTnLst>
                </p:cTn>
              </p:par>
            </p:tnLst>
          </p:tmpl>
        </p:tmplLst>
      </p:bldP>
      <p:bldP spid="70" grpId="0" build="p">
        <p:tmplLst>
          <p:tmpl lvl="1">
            <p:tnLst>
              <p:par>
                <p:cTn presetID="10" presetClass="entr" presetSubtype="0" fill="hold" nodeType="clickEffect">
                  <p:stCondLst>
                    <p:cond delay="0"/>
                  </p:stCondLst>
                  <p:childTnLst>
                    <p:set>
                      <p:cBhvr>
                        <p:cTn dur="1" fill="hold">
                          <p:stCondLst>
                            <p:cond delay="0"/>
                          </p:stCondLst>
                        </p:cTn>
                        <p:tgtEl>
                          <p:spTgt spid="70"/>
                        </p:tgtEl>
                        <p:attrNameLst>
                          <p:attrName>style.visibility</p:attrName>
                        </p:attrNameLst>
                      </p:cBhvr>
                      <p:to>
                        <p:strVal val="visible"/>
                      </p:to>
                    </p:set>
                    <p:animEffect transition="in" filter="fade">
                      <p:cBhvr>
                        <p:cTn dur="500"/>
                        <p:tgtEl>
                          <p:spTgt spid="70"/>
                        </p:tgtEl>
                      </p:cBhvr>
                    </p:animEffect>
                  </p:childTnLst>
                </p:cTn>
              </p:par>
            </p:tnLst>
          </p:tmpl>
        </p:tmplLst>
      </p:bldP>
      <p:bldP spid="73" grpId="0" build="p">
        <p:tmplLst>
          <p:tmpl lvl="1">
            <p:tnLst>
              <p:par>
                <p:cTn presetID="10" presetClass="entr" presetSubtype="0" fill="hold" nodeType="clickEffect">
                  <p:stCondLst>
                    <p:cond delay="0"/>
                  </p:stCondLst>
                  <p:childTnLst>
                    <p:set>
                      <p:cBhvr>
                        <p:cTn dur="1" fill="hold">
                          <p:stCondLst>
                            <p:cond delay="0"/>
                          </p:stCondLst>
                        </p:cTn>
                        <p:tgtEl>
                          <p:spTgt spid="73"/>
                        </p:tgtEl>
                        <p:attrNameLst>
                          <p:attrName>style.visibility</p:attrName>
                        </p:attrNameLst>
                      </p:cBhvr>
                      <p:to>
                        <p:strVal val="visible"/>
                      </p:to>
                    </p:set>
                    <p:animEffect transition="in" filter="fade">
                      <p:cBhvr>
                        <p:cTn dur="500"/>
                        <p:tgtEl>
                          <p:spTgt spid="73"/>
                        </p:tgtEl>
                      </p:cBhvr>
                    </p:animEffect>
                  </p:childTnLst>
                </p:cTn>
              </p:par>
            </p:tnLst>
          </p:tmpl>
        </p:tmplLst>
      </p:bldP>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4" grpId="0" build="p">
        <p:tmplLst>
          <p:tmpl lvl="1">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5" grpId="0" build="p">
        <p:tmplLst>
          <p:tmpl lvl="1">
            <p:tnLst>
              <p:par>
                <p:cTn presetID="10"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build="p">
        <p:tmplLst>
          <p:tmpl lvl="1">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2" grpId="0" build="p">
        <p:tmplLst>
          <p:tmpl lvl="1">
            <p:tnLst>
              <p:par>
                <p:cTn presetID="10"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P spid="16" grpId="0" build="p">
        <p:tmplLst>
          <p:tmpl lvl="1">
            <p:tnLst>
              <p:par>
                <p:cTn presetID="10" presetClass="entr" presetSubtype="0" fill="hold" nodeType="click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build="p">
        <p:tmplLst>
          <p:tmpl lvl="1">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ultiple images">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D6AF5C4F-E34A-17C8-FF29-613B5C3BF694}"/>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19" name="Text Placeholder 2">
            <a:extLst>
              <a:ext uri="{FF2B5EF4-FFF2-40B4-BE49-F238E27FC236}">
                <a16:creationId xmlns:a16="http://schemas.microsoft.com/office/drawing/2014/main" id="{BC85BF7E-A0AB-9E01-39E1-8332E7C77810}"/>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20" name="Text Placeholder 2">
            <a:extLst>
              <a:ext uri="{FF2B5EF4-FFF2-40B4-BE49-F238E27FC236}">
                <a16:creationId xmlns:a16="http://schemas.microsoft.com/office/drawing/2014/main" id="{C17104EB-1D42-B1C3-82AD-F490CBFFE176}"/>
              </a:ext>
            </a:extLst>
          </p:cNvPr>
          <p:cNvSpPr>
            <a:spLocks noGrp="1"/>
          </p:cNvSpPr>
          <p:nvPr>
            <p:ph type="body" sz="quarter" idx="10" hasCustomPrompt="1"/>
          </p:nvPr>
        </p:nvSpPr>
        <p:spPr>
          <a:xfrm>
            <a:off x="289560" y="1352677"/>
            <a:ext cx="3709961" cy="1628029"/>
          </a:xfrm>
          <a:prstGeom prst="rect">
            <a:avLst/>
          </a:prstGeom>
        </p:spPr>
        <p:txBody>
          <a:bodyPr/>
          <a:lstStyle>
            <a:lvl1pPr marL="0" indent="0">
              <a:lnSpc>
                <a:spcPct val="110000"/>
              </a:lnSpc>
              <a:spcBef>
                <a:spcPts val="0"/>
              </a:spcBef>
              <a:buNone/>
              <a:defRPr sz="4800" b="0" i="0" spc="10" baseline="0">
                <a:solidFill>
                  <a:schemeClr val="tx1"/>
                </a:solidFill>
                <a:latin typeface="Arial" panose="020B0604020202020204" pitchFamily="34" charset="0"/>
              </a:defRPr>
            </a:lvl1pPr>
          </a:lstStyle>
          <a:p>
            <a:pPr lvl="0"/>
            <a:r>
              <a:rPr lang="en-GB"/>
              <a:t>Subjects</a:t>
            </a:r>
          </a:p>
        </p:txBody>
      </p:sp>
      <p:sp>
        <p:nvSpPr>
          <p:cNvPr id="4" name="Picture Placeholder 7">
            <a:extLst>
              <a:ext uri="{FF2B5EF4-FFF2-40B4-BE49-F238E27FC236}">
                <a16:creationId xmlns:a16="http://schemas.microsoft.com/office/drawing/2014/main" id="{90521C44-7799-AC17-3B9A-01A6949686B2}"/>
              </a:ext>
            </a:extLst>
          </p:cNvPr>
          <p:cNvSpPr>
            <a:spLocks noGrp="1"/>
          </p:cNvSpPr>
          <p:nvPr>
            <p:ph type="pic" sz="quarter" idx="29"/>
          </p:nvPr>
        </p:nvSpPr>
        <p:spPr>
          <a:xfrm>
            <a:off x="4251449" y="1349638"/>
            <a:ext cx="2571750" cy="1666997"/>
          </a:xfrm>
          <a:prstGeom prst="rect">
            <a:avLst/>
          </a:prstGeom>
          <a:blipFill>
            <a:blip r:embed="rId2" cstate="hqprint">
              <a:extLst>
                <a:ext uri="{28A0092B-C50C-407E-A947-70E740481C1C}">
                  <a14:useLocalDpi xmlns:a14="http://schemas.microsoft.com/office/drawing/2010/main"/>
                </a:ext>
              </a:extLst>
            </a:blip>
            <a:stretch>
              <a:fillRect l="-24190" r="-24190"/>
            </a:stretch>
          </a:blipFill>
        </p:spPr>
        <p:txBody>
          <a:bodyPr/>
          <a:lstStyle>
            <a:lvl1pPr marL="0" indent="0">
              <a:buNone/>
              <a:defRPr sz="2400">
                <a:latin typeface="Arial" panose="020B0604020202020204" pitchFamily="34" charset="0"/>
                <a:cs typeface="Arial" panose="020B0604020202020204" pitchFamily="34" charset="0"/>
              </a:defRPr>
            </a:lvl1pPr>
          </a:lstStyle>
          <a:p>
            <a:endParaRPr lang="en-US"/>
          </a:p>
        </p:txBody>
      </p:sp>
      <p:sp>
        <p:nvSpPr>
          <p:cNvPr id="5" name="Picture Placeholder 7">
            <a:extLst>
              <a:ext uri="{FF2B5EF4-FFF2-40B4-BE49-F238E27FC236}">
                <a16:creationId xmlns:a16="http://schemas.microsoft.com/office/drawing/2014/main" id="{28AFB3BE-2F3C-9A62-44D6-A414A969D5CC}"/>
              </a:ext>
            </a:extLst>
          </p:cNvPr>
          <p:cNvSpPr>
            <a:spLocks noGrp="1"/>
          </p:cNvSpPr>
          <p:nvPr>
            <p:ph type="pic" sz="quarter" idx="30"/>
          </p:nvPr>
        </p:nvSpPr>
        <p:spPr>
          <a:xfrm>
            <a:off x="4251449" y="3139996"/>
            <a:ext cx="2571750" cy="1666997"/>
          </a:xfrm>
          <a:prstGeom prst="rect">
            <a:avLst/>
          </a:prstGeom>
          <a:blipFill>
            <a:blip r:embed="rId3" cstate="hqprint">
              <a:extLst>
                <a:ext uri="{28A0092B-C50C-407E-A947-70E740481C1C}">
                  <a14:useLocalDpi xmlns:a14="http://schemas.microsoft.com/office/drawing/2010/main"/>
                </a:ext>
              </a:extLst>
            </a:blip>
            <a:stretch>
              <a:fillRect l="-24190" r="-24190"/>
            </a:stretch>
          </a:blipFill>
        </p:spPr>
        <p:txBody>
          <a:bodyPr/>
          <a:lstStyle>
            <a:lvl1pPr marL="0" indent="0">
              <a:buNone/>
              <a:defRPr sz="2400">
                <a:latin typeface="Arial" panose="020B0604020202020204" pitchFamily="34" charset="0"/>
                <a:cs typeface="Arial" panose="020B0604020202020204" pitchFamily="34" charset="0"/>
              </a:defRPr>
            </a:lvl1pPr>
          </a:lstStyle>
          <a:p>
            <a:endParaRPr lang="en-US"/>
          </a:p>
        </p:txBody>
      </p:sp>
      <p:sp>
        <p:nvSpPr>
          <p:cNvPr id="6" name="Picture Placeholder 7">
            <a:extLst>
              <a:ext uri="{FF2B5EF4-FFF2-40B4-BE49-F238E27FC236}">
                <a16:creationId xmlns:a16="http://schemas.microsoft.com/office/drawing/2014/main" id="{D48C06D0-61B8-526E-6667-F96FF1C0554A}"/>
              </a:ext>
            </a:extLst>
          </p:cNvPr>
          <p:cNvSpPr>
            <a:spLocks noGrp="1"/>
          </p:cNvSpPr>
          <p:nvPr>
            <p:ph type="pic" sz="quarter" idx="31"/>
          </p:nvPr>
        </p:nvSpPr>
        <p:spPr>
          <a:xfrm>
            <a:off x="4251449" y="4930508"/>
            <a:ext cx="2571750" cy="1666997"/>
          </a:xfrm>
          <a:prstGeom prst="rect">
            <a:avLst/>
          </a:prstGeom>
          <a:blipFill>
            <a:blip r:embed="rId4" cstate="hqprint">
              <a:extLst>
                <a:ext uri="{28A0092B-C50C-407E-A947-70E740481C1C}">
                  <a14:useLocalDpi xmlns:a14="http://schemas.microsoft.com/office/drawing/2010/main"/>
                </a:ext>
              </a:extLst>
            </a:blip>
            <a:stretch>
              <a:fillRect l="-24190" r="-24190"/>
            </a:stretch>
          </a:blipFill>
        </p:spPr>
        <p:txBody>
          <a:bodyPr/>
          <a:lstStyle>
            <a:lvl1pPr marL="0" indent="0">
              <a:buNone/>
              <a:defRPr sz="2400">
                <a:latin typeface="Arial" panose="020B0604020202020204" pitchFamily="34" charset="0"/>
                <a:cs typeface="Arial" panose="020B0604020202020204" pitchFamily="34" charset="0"/>
              </a:defRPr>
            </a:lvl1pPr>
          </a:lstStyle>
          <a:p>
            <a:endParaRPr lang="en-US"/>
          </a:p>
        </p:txBody>
      </p:sp>
      <p:sp>
        <p:nvSpPr>
          <p:cNvPr id="15" name="Text Placeholder 2">
            <a:extLst>
              <a:ext uri="{FF2B5EF4-FFF2-40B4-BE49-F238E27FC236}">
                <a16:creationId xmlns:a16="http://schemas.microsoft.com/office/drawing/2014/main" id="{90F8467E-789F-6F49-CE49-91EB9AFA3813}"/>
              </a:ext>
            </a:extLst>
          </p:cNvPr>
          <p:cNvSpPr>
            <a:spLocks noGrp="1"/>
          </p:cNvSpPr>
          <p:nvPr>
            <p:ph type="body" sz="quarter" idx="36" hasCustomPrompt="1"/>
          </p:nvPr>
        </p:nvSpPr>
        <p:spPr>
          <a:xfrm>
            <a:off x="7075127" y="3178382"/>
            <a:ext cx="1157723"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Subject 2</a:t>
            </a:r>
          </a:p>
        </p:txBody>
      </p:sp>
      <p:sp>
        <p:nvSpPr>
          <p:cNvPr id="16" name="Text Placeholder 2">
            <a:extLst>
              <a:ext uri="{FF2B5EF4-FFF2-40B4-BE49-F238E27FC236}">
                <a16:creationId xmlns:a16="http://schemas.microsoft.com/office/drawing/2014/main" id="{AA73A6A2-D279-E821-D2D9-92EF707EAC59}"/>
              </a:ext>
            </a:extLst>
          </p:cNvPr>
          <p:cNvSpPr>
            <a:spLocks noGrp="1"/>
          </p:cNvSpPr>
          <p:nvPr>
            <p:ph type="body" sz="quarter" idx="37" hasCustomPrompt="1"/>
          </p:nvPr>
        </p:nvSpPr>
        <p:spPr>
          <a:xfrm>
            <a:off x="7075126" y="3472984"/>
            <a:ext cx="4827311" cy="130418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sz="2000">
                <a:solidFill>
                  <a:srgbClr val="000000"/>
                </a:solidFill>
                <a:effectLst/>
              </a:rPr>
              <a:t>Lorem ipsum </a:t>
            </a:r>
            <a:r>
              <a:rPr lang="en-GB" sz="2000" err="1">
                <a:solidFill>
                  <a:srgbClr val="000000"/>
                </a:solidFill>
                <a:effectLst/>
              </a:rPr>
              <a:t>dolor</a:t>
            </a:r>
            <a:r>
              <a:rPr lang="en-GB" sz="2000">
                <a:solidFill>
                  <a:srgbClr val="000000"/>
                </a:solidFill>
                <a:effectLst/>
              </a:rPr>
              <a:t> sit </a:t>
            </a:r>
            <a:r>
              <a:rPr lang="en-GB" sz="2000" err="1">
                <a:solidFill>
                  <a:srgbClr val="000000"/>
                </a:solidFill>
                <a:effectLst/>
              </a:rPr>
              <a:t>amet</a:t>
            </a:r>
            <a:r>
              <a:rPr lang="en-GB" sz="2000">
                <a:solidFill>
                  <a:srgbClr val="000000"/>
                </a:solidFill>
                <a:effectLst/>
              </a:rPr>
              <a:t>, </a:t>
            </a:r>
            <a:r>
              <a:rPr lang="en-GB" sz="2000" err="1">
                <a:solidFill>
                  <a:srgbClr val="000000"/>
                </a:solidFill>
                <a:effectLst/>
              </a:rPr>
              <a:t>consectetur</a:t>
            </a:r>
            <a:r>
              <a:rPr lang="en-GB" sz="2000">
                <a:solidFill>
                  <a:srgbClr val="000000"/>
                </a:solidFill>
                <a:effectLst/>
              </a:rPr>
              <a:t> </a:t>
            </a:r>
            <a:r>
              <a:rPr lang="en-GB" sz="2000" err="1">
                <a:solidFill>
                  <a:srgbClr val="000000"/>
                </a:solidFill>
                <a:effectLst/>
              </a:rPr>
              <a:t>adipiscing</a:t>
            </a:r>
            <a:r>
              <a:rPr lang="en-GB" sz="2000">
                <a:solidFill>
                  <a:srgbClr val="000000"/>
                </a:solidFill>
                <a:effectLst/>
              </a:rPr>
              <a:t> </a:t>
            </a:r>
            <a:r>
              <a:rPr lang="en-GB" sz="2000" err="1">
                <a:solidFill>
                  <a:srgbClr val="000000"/>
                </a:solidFill>
                <a:effectLst/>
              </a:rPr>
              <a:t>elit</a:t>
            </a:r>
            <a:r>
              <a:rPr lang="en-GB" sz="2000">
                <a:solidFill>
                  <a:srgbClr val="000000"/>
                </a:solidFill>
                <a:effectLst/>
              </a:rPr>
              <a:t>. </a:t>
            </a:r>
            <a:r>
              <a:rPr lang="en-GB" sz="2000" err="1">
                <a:solidFill>
                  <a:srgbClr val="000000"/>
                </a:solidFill>
                <a:effectLst/>
              </a:rPr>
              <a:t>Aliquam</a:t>
            </a:r>
            <a:r>
              <a:rPr lang="en-GB" sz="2000">
                <a:solidFill>
                  <a:srgbClr val="000000"/>
                </a:solidFill>
                <a:effectLst/>
              </a:rPr>
              <a:t> id porta </a:t>
            </a:r>
            <a:r>
              <a:rPr lang="en-GB" sz="2000" err="1">
                <a:solidFill>
                  <a:srgbClr val="000000"/>
                </a:solidFill>
                <a:effectLst/>
              </a:rPr>
              <a:t>velit</a:t>
            </a:r>
            <a:r>
              <a:rPr lang="en-GB" sz="2000">
                <a:solidFill>
                  <a:srgbClr val="000000"/>
                </a:solidFill>
                <a:effectLst/>
              </a:rPr>
              <a:t>.</a:t>
            </a:r>
            <a:endParaRPr lang="en-GB"/>
          </a:p>
        </p:txBody>
      </p:sp>
      <p:sp>
        <p:nvSpPr>
          <p:cNvPr id="17" name="Text Placeholder 2">
            <a:extLst>
              <a:ext uri="{FF2B5EF4-FFF2-40B4-BE49-F238E27FC236}">
                <a16:creationId xmlns:a16="http://schemas.microsoft.com/office/drawing/2014/main" id="{C68BB799-53B6-0105-04D7-172EF86E0CB4}"/>
              </a:ext>
            </a:extLst>
          </p:cNvPr>
          <p:cNvSpPr>
            <a:spLocks noGrp="1"/>
          </p:cNvSpPr>
          <p:nvPr>
            <p:ph type="body" sz="quarter" idx="38" hasCustomPrompt="1"/>
          </p:nvPr>
        </p:nvSpPr>
        <p:spPr>
          <a:xfrm>
            <a:off x="7075127" y="4965619"/>
            <a:ext cx="1157723"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Subject 3</a:t>
            </a:r>
          </a:p>
        </p:txBody>
      </p:sp>
      <p:sp>
        <p:nvSpPr>
          <p:cNvPr id="23" name="Text Placeholder 2">
            <a:extLst>
              <a:ext uri="{FF2B5EF4-FFF2-40B4-BE49-F238E27FC236}">
                <a16:creationId xmlns:a16="http://schemas.microsoft.com/office/drawing/2014/main" id="{97248A6B-68C9-4B7B-C80D-0207EEF6EF56}"/>
              </a:ext>
            </a:extLst>
          </p:cNvPr>
          <p:cNvSpPr>
            <a:spLocks noGrp="1"/>
          </p:cNvSpPr>
          <p:nvPr>
            <p:ph type="body" sz="quarter" idx="39" hasCustomPrompt="1"/>
          </p:nvPr>
        </p:nvSpPr>
        <p:spPr>
          <a:xfrm>
            <a:off x="7075127" y="5260221"/>
            <a:ext cx="4827310" cy="130418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sz="2000">
                <a:solidFill>
                  <a:srgbClr val="000000"/>
                </a:solidFill>
                <a:effectLst/>
              </a:rPr>
              <a:t>Lorem ipsum </a:t>
            </a:r>
            <a:r>
              <a:rPr lang="en-GB" sz="2000" err="1">
                <a:solidFill>
                  <a:srgbClr val="000000"/>
                </a:solidFill>
                <a:effectLst/>
              </a:rPr>
              <a:t>dolor</a:t>
            </a:r>
            <a:r>
              <a:rPr lang="en-GB" sz="2000">
                <a:solidFill>
                  <a:srgbClr val="000000"/>
                </a:solidFill>
                <a:effectLst/>
              </a:rPr>
              <a:t> sit </a:t>
            </a:r>
            <a:r>
              <a:rPr lang="en-GB" sz="2000" err="1">
                <a:solidFill>
                  <a:srgbClr val="000000"/>
                </a:solidFill>
                <a:effectLst/>
              </a:rPr>
              <a:t>amet</a:t>
            </a:r>
            <a:r>
              <a:rPr lang="en-GB" sz="2000">
                <a:solidFill>
                  <a:srgbClr val="000000"/>
                </a:solidFill>
                <a:effectLst/>
              </a:rPr>
              <a:t>, </a:t>
            </a:r>
            <a:r>
              <a:rPr lang="en-GB" sz="2000" err="1">
                <a:solidFill>
                  <a:srgbClr val="000000"/>
                </a:solidFill>
                <a:effectLst/>
              </a:rPr>
              <a:t>consectetur</a:t>
            </a:r>
            <a:r>
              <a:rPr lang="en-GB" sz="2000">
                <a:solidFill>
                  <a:srgbClr val="000000"/>
                </a:solidFill>
                <a:effectLst/>
              </a:rPr>
              <a:t> </a:t>
            </a:r>
            <a:r>
              <a:rPr lang="en-GB" sz="2000" err="1">
                <a:solidFill>
                  <a:srgbClr val="000000"/>
                </a:solidFill>
                <a:effectLst/>
              </a:rPr>
              <a:t>adipiscing</a:t>
            </a:r>
            <a:r>
              <a:rPr lang="en-GB" sz="2000">
                <a:solidFill>
                  <a:srgbClr val="000000"/>
                </a:solidFill>
                <a:effectLst/>
              </a:rPr>
              <a:t> </a:t>
            </a:r>
            <a:r>
              <a:rPr lang="en-GB" sz="2000" err="1">
                <a:solidFill>
                  <a:srgbClr val="000000"/>
                </a:solidFill>
                <a:effectLst/>
              </a:rPr>
              <a:t>elit</a:t>
            </a:r>
            <a:r>
              <a:rPr lang="en-GB" sz="2000">
                <a:solidFill>
                  <a:srgbClr val="000000"/>
                </a:solidFill>
                <a:effectLst/>
              </a:rPr>
              <a:t>. </a:t>
            </a:r>
            <a:r>
              <a:rPr lang="en-GB" sz="2000" err="1">
                <a:solidFill>
                  <a:srgbClr val="000000"/>
                </a:solidFill>
                <a:effectLst/>
              </a:rPr>
              <a:t>Aliquam</a:t>
            </a:r>
            <a:r>
              <a:rPr lang="en-GB" sz="2000">
                <a:solidFill>
                  <a:srgbClr val="000000"/>
                </a:solidFill>
                <a:effectLst/>
              </a:rPr>
              <a:t> id porta </a:t>
            </a:r>
            <a:r>
              <a:rPr lang="en-GB" sz="2000" err="1">
                <a:solidFill>
                  <a:srgbClr val="000000"/>
                </a:solidFill>
                <a:effectLst/>
              </a:rPr>
              <a:t>velit</a:t>
            </a:r>
            <a:r>
              <a:rPr lang="en-GB" sz="2000">
                <a:solidFill>
                  <a:srgbClr val="000000"/>
                </a:solidFill>
                <a:effectLst/>
              </a:rPr>
              <a:t>.</a:t>
            </a:r>
            <a:endParaRPr lang="en-GB"/>
          </a:p>
        </p:txBody>
      </p:sp>
      <p:sp>
        <p:nvSpPr>
          <p:cNvPr id="24" name="Text Placeholder 2">
            <a:extLst>
              <a:ext uri="{FF2B5EF4-FFF2-40B4-BE49-F238E27FC236}">
                <a16:creationId xmlns:a16="http://schemas.microsoft.com/office/drawing/2014/main" id="{16BF32D5-1305-27B2-FF79-EFA3D79E6A70}"/>
              </a:ext>
            </a:extLst>
          </p:cNvPr>
          <p:cNvSpPr>
            <a:spLocks noGrp="1"/>
          </p:cNvSpPr>
          <p:nvPr>
            <p:ph type="body" sz="quarter" idx="40" hasCustomPrompt="1"/>
          </p:nvPr>
        </p:nvSpPr>
        <p:spPr>
          <a:xfrm>
            <a:off x="7075127" y="1370363"/>
            <a:ext cx="1157723"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Subject 1</a:t>
            </a:r>
          </a:p>
        </p:txBody>
      </p:sp>
      <p:sp>
        <p:nvSpPr>
          <p:cNvPr id="25" name="Text Placeholder 2">
            <a:extLst>
              <a:ext uri="{FF2B5EF4-FFF2-40B4-BE49-F238E27FC236}">
                <a16:creationId xmlns:a16="http://schemas.microsoft.com/office/drawing/2014/main" id="{E8B0BA15-4447-C8C0-BAE5-3EE5A9659F05}"/>
              </a:ext>
            </a:extLst>
          </p:cNvPr>
          <p:cNvSpPr>
            <a:spLocks noGrp="1"/>
          </p:cNvSpPr>
          <p:nvPr>
            <p:ph type="body" sz="quarter" idx="41" hasCustomPrompt="1"/>
          </p:nvPr>
        </p:nvSpPr>
        <p:spPr>
          <a:xfrm>
            <a:off x="7075127" y="1664965"/>
            <a:ext cx="4827312" cy="130418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sz="2000">
                <a:solidFill>
                  <a:srgbClr val="000000"/>
                </a:solidFill>
                <a:effectLst/>
              </a:rPr>
              <a:t>Lorem ipsum </a:t>
            </a:r>
            <a:r>
              <a:rPr lang="en-GB" sz="2000" err="1">
                <a:solidFill>
                  <a:srgbClr val="000000"/>
                </a:solidFill>
                <a:effectLst/>
              </a:rPr>
              <a:t>dolor</a:t>
            </a:r>
            <a:r>
              <a:rPr lang="en-GB" sz="2000">
                <a:solidFill>
                  <a:srgbClr val="000000"/>
                </a:solidFill>
                <a:effectLst/>
              </a:rPr>
              <a:t> sit </a:t>
            </a:r>
            <a:r>
              <a:rPr lang="en-GB" sz="2000" err="1">
                <a:solidFill>
                  <a:srgbClr val="000000"/>
                </a:solidFill>
                <a:effectLst/>
              </a:rPr>
              <a:t>amet</a:t>
            </a:r>
            <a:r>
              <a:rPr lang="en-GB" sz="2000">
                <a:solidFill>
                  <a:srgbClr val="000000"/>
                </a:solidFill>
                <a:effectLst/>
              </a:rPr>
              <a:t>, </a:t>
            </a:r>
            <a:r>
              <a:rPr lang="en-GB" sz="2000" err="1">
                <a:solidFill>
                  <a:srgbClr val="000000"/>
                </a:solidFill>
                <a:effectLst/>
              </a:rPr>
              <a:t>consectetur</a:t>
            </a:r>
            <a:r>
              <a:rPr lang="en-GB" sz="2000">
                <a:solidFill>
                  <a:srgbClr val="000000"/>
                </a:solidFill>
                <a:effectLst/>
              </a:rPr>
              <a:t> </a:t>
            </a:r>
            <a:r>
              <a:rPr lang="en-GB" sz="2000" err="1">
                <a:solidFill>
                  <a:srgbClr val="000000"/>
                </a:solidFill>
                <a:effectLst/>
              </a:rPr>
              <a:t>adipiscing</a:t>
            </a:r>
            <a:r>
              <a:rPr lang="en-GB" sz="2000">
                <a:solidFill>
                  <a:srgbClr val="000000"/>
                </a:solidFill>
                <a:effectLst/>
              </a:rPr>
              <a:t> </a:t>
            </a:r>
            <a:r>
              <a:rPr lang="en-GB" sz="2000" err="1">
                <a:solidFill>
                  <a:srgbClr val="000000"/>
                </a:solidFill>
                <a:effectLst/>
              </a:rPr>
              <a:t>elit</a:t>
            </a:r>
            <a:r>
              <a:rPr lang="en-GB" sz="2000">
                <a:solidFill>
                  <a:srgbClr val="000000"/>
                </a:solidFill>
                <a:effectLst/>
              </a:rPr>
              <a:t>. </a:t>
            </a:r>
            <a:r>
              <a:rPr lang="en-GB" sz="2000" err="1">
                <a:solidFill>
                  <a:srgbClr val="000000"/>
                </a:solidFill>
                <a:effectLst/>
              </a:rPr>
              <a:t>Aliquam</a:t>
            </a:r>
            <a:r>
              <a:rPr lang="en-GB" sz="2000">
                <a:solidFill>
                  <a:srgbClr val="000000"/>
                </a:solidFill>
                <a:effectLst/>
              </a:rPr>
              <a:t> id porta </a:t>
            </a:r>
            <a:r>
              <a:rPr lang="en-GB" sz="2000" err="1">
                <a:solidFill>
                  <a:srgbClr val="000000"/>
                </a:solidFill>
                <a:effectLst/>
              </a:rPr>
              <a:t>velit</a:t>
            </a:r>
            <a:r>
              <a:rPr lang="en-GB" sz="2000">
                <a:solidFill>
                  <a:srgbClr val="000000"/>
                </a:solidFill>
                <a:effectLst/>
              </a:rPr>
              <a:t>.</a:t>
            </a:r>
            <a:endParaRPr lang="en-GB"/>
          </a:p>
        </p:txBody>
      </p:sp>
      <p:sp>
        <p:nvSpPr>
          <p:cNvPr id="3" name="Slide Number Placeholder 9">
            <a:extLst>
              <a:ext uri="{FF2B5EF4-FFF2-40B4-BE49-F238E27FC236}">
                <a16:creationId xmlns:a16="http://schemas.microsoft.com/office/drawing/2014/main" id="{DCA9C067-830C-0CC0-A7AD-8E06EA71A551}"/>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1416617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xEl>
                                              <p:pRg st="0" end="0"/>
                                            </p:txEl>
                                          </p:spTgt>
                                        </p:tgtEl>
                                        <p:attrNameLst>
                                          <p:attrName>style.visibility</p:attrName>
                                        </p:attrNameLst>
                                      </p:cBhvr>
                                      <p:to>
                                        <p:strVal val="visible"/>
                                      </p:to>
                                    </p:set>
                                    <p:animEffect transition="in" filter="fade">
                                      <p:cBhvr>
                                        <p:cTn id="10" dur="500"/>
                                        <p:tgtEl>
                                          <p:spTgt spid="2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animEffect transition="in" filter="fade">
                                      <p:cBhvr>
                                        <p:cTn id="13" dur="500"/>
                                        <p:tgtEl>
                                          <p:spTgt spid="2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fade">
                                      <p:cBhvr>
                                        <p:cTn id="21" dur="500"/>
                                        <p:tgtEl>
                                          <p:spTgt spid="15">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fade">
                                      <p:cBhvr>
                                        <p:cTn id="24" dur="500"/>
                                        <p:tgtEl>
                                          <p:spTgt spid="1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fade">
                                      <p:cBhvr>
                                        <p:cTn id="32" dur="500"/>
                                        <p:tgtEl>
                                          <p:spTgt spid="17">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3">
                                            <p:txEl>
                                              <p:pRg st="0" end="0"/>
                                            </p:txEl>
                                          </p:spTgt>
                                        </p:tgtEl>
                                        <p:attrNameLst>
                                          <p:attrName>style.visibility</p:attrName>
                                        </p:attrNameLst>
                                      </p:cBhvr>
                                      <p:to>
                                        <p:strVal val="visible"/>
                                      </p:to>
                                    </p:set>
                                    <p:animEffect transition="in" filter="fade">
                                      <p:cBhvr>
                                        <p:cTn id="35"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5" grpId="0" build="p">
        <p:tmplLst>
          <p:tmpl lvl="1">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build="p">
        <p:tmplLst>
          <p:tmpl lvl="1">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build="p">
        <p:tmplLst>
          <p:tmpl lvl="1">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Objectives">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D6AF5C4F-E34A-17C8-FF29-613B5C3BF694}"/>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19" name="Text Placeholder 2">
            <a:extLst>
              <a:ext uri="{FF2B5EF4-FFF2-40B4-BE49-F238E27FC236}">
                <a16:creationId xmlns:a16="http://schemas.microsoft.com/office/drawing/2014/main" id="{BC85BF7E-A0AB-9E01-39E1-8332E7C77810}"/>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20" name="Text Placeholder 2">
            <a:extLst>
              <a:ext uri="{FF2B5EF4-FFF2-40B4-BE49-F238E27FC236}">
                <a16:creationId xmlns:a16="http://schemas.microsoft.com/office/drawing/2014/main" id="{C17104EB-1D42-B1C3-82AD-F490CBFFE176}"/>
              </a:ext>
            </a:extLst>
          </p:cNvPr>
          <p:cNvSpPr>
            <a:spLocks noGrp="1"/>
          </p:cNvSpPr>
          <p:nvPr>
            <p:ph type="body" sz="quarter" idx="10" hasCustomPrompt="1"/>
          </p:nvPr>
        </p:nvSpPr>
        <p:spPr>
          <a:xfrm>
            <a:off x="289560" y="1352678"/>
            <a:ext cx="3704319" cy="941760"/>
          </a:xfrm>
          <a:prstGeom prst="rect">
            <a:avLst/>
          </a:prstGeom>
        </p:spPr>
        <p:txBody>
          <a:bodyPr/>
          <a:lstStyle>
            <a:lvl1pPr marL="0" indent="0">
              <a:lnSpc>
                <a:spcPct val="110000"/>
              </a:lnSpc>
              <a:spcBef>
                <a:spcPts val="0"/>
              </a:spcBef>
              <a:buNone/>
              <a:defRPr sz="4800" b="0" i="0" spc="10" baseline="0">
                <a:solidFill>
                  <a:schemeClr val="tx1"/>
                </a:solidFill>
                <a:latin typeface="Arial" panose="020B0604020202020204" pitchFamily="34" charset="0"/>
              </a:defRPr>
            </a:lvl1pPr>
          </a:lstStyle>
          <a:p>
            <a:pPr lvl="0"/>
            <a:r>
              <a:rPr lang="en-GB"/>
              <a:t>Objectives</a:t>
            </a:r>
          </a:p>
        </p:txBody>
      </p:sp>
      <p:sp>
        <p:nvSpPr>
          <p:cNvPr id="21" name="Text Placeholder 2">
            <a:extLst>
              <a:ext uri="{FF2B5EF4-FFF2-40B4-BE49-F238E27FC236}">
                <a16:creationId xmlns:a16="http://schemas.microsoft.com/office/drawing/2014/main" id="{52EF56CF-A05E-3FCE-3CB0-7483BA7B9F81}"/>
              </a:ext>
            </a:extLst>
          </p:cNvPr>
          <p:cNvSpPr>
            <a:spLocks noGrp="1"/>
          </p:cNvSpPr>
          <p:nvPr>
            <p:ph type="body" sz="quarter" idx="16" hasCustomPrompt="1"/>
          </p:nvPr>
        </p:nvSpPr>
        <p:spPr>
          <a:xfrm>
            <a:off x="289559" y="416967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Objective 1</a:t>
            </a:r>
          </a:p>
        </p:txBody>
      </p:sp>
      <p:sp>
        <p:nvSpPr>
          <p:cNvPr id="22" name="Text Placeholder 2">
            <a:extLst>
              <a:ext uri="{FF2B5EF4-FFF2-40B4-BE49-F238E27FC236}">
                <a16:creationId xmlns:a16="http://schemas.microsoft.com/office/drawing/2014/main" id="{BACC5752-CD8D-F825-4EAE-A5DBDFA8387F}"/>
              </a:ext>
            </a:extLst>
          </p:cNvPr>
          <p:cNvSpPr>
            <a:spLocks noGrp="1"/>
          </p:cNvSpPr>
          <p:nvPr>
            <p:ph type="body" sz="quarter" idx="17" hasCustomPrompt="1"/>
          </p:nvPr>
        </p:nvSpPr>
        <p:spPr>
          <a:xfrm>
            <a:off x="289560" y="4464272"/>
            <a:ext cx="2318558" cy="146844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First objective here</a:t>
            </a:r>
          </a:p>
        </p:txBody>
      </p:sp>
      <p:sp>
        <p:nvSpPr>
          <p:cNvPr id="3" name="Text Placeholder 2">
            <a:extLst>
              <a:ext uri="{FF2B5EF4-FFF2-40B4-BE49-F238E27FC236}">
                <a16:creationId xmlns:a16="http://schemas.microsoft.com/office/drawing/2014/main" id="{B02ADF65-0007-15C2-35E8-7F4A71A61CE8}"/>
              </a:ext>
            </a:extLst>
          </p:cNvPr>
          <p:cNvSpPr>
            <a:spLocks noGrp="1"/>
          </p:cNvSpPr>
          <p:nvPr>
            <p:ph type="body" sz="quarter" idx="18" hasCustomPrompt="1"/>
          </p:nvPr>
        </p:nvSpPr>
        <p:spPr>
          <a:xfrm>
            <a:off x="3155416" y="416967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Objective 2</a:t>
            </a:r>
          </a:p>
        </p:txBody>
      </p:sp>
      <p:sp>
        <p:nvSpPr>
          <p:cNvPr id="4" name="Text Placeholder 2">
            <a:extLst>
              <a:ext uri="{FF2B5EF4-FFF2-40B4-BE49-F238E27FC236}">
                <a16:creationId xmlns:a16="http://schemas.microsoft.com/office/drawing/2014/main" id="{874BFB82-0466-C58F-BAB3-4A0812262A0F}"/>
              </a:ext>
            </a:extLst>
          </p:cNvPr>
          <p:cNvSpPr>
            <a:spLocks noGrp="1"/>
          </p:cNvSpPr>
          <p:nvPr>
            <p:ph type="body" sz="quarter" idx="19" hasCustomPrompt="1"/>
          </p:nvPr>
        </p:nvSpPr>
        <p:spPr>
          <a:xfrm>
            <a:off x="3155417" y="4464273"/>
            <a:ext cx="2509684" cy="1468440"/>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Second objective here</a:t>
            </a:r>
          </a:p>
        </p:txBody>
      </p:sp>
      <p:sp>
        <p:nvSpPr>
          <p:cNvPr id="14" name="Text Placeholder 2">
            <a:extLst>
              <a:ext uri="{FF2B5EF4-FFF2-40B4-BE49-F238E27FC236}">
                <a16:creationId xmlns:a16="http://schemas.microsoft.com/office/drawing/2014/main" id="{5D75282E-3E98-7706-ACD3-2E85BCEFFDC3}"/>
              </a:ext>
            </a:extLst>
          </p:cNvPr>
          <p:cNvSpPr>
            <a:spLocks noGrp="1"/>
          </p:cNvSpPr>
          <p:nvPr>
            <p:ph type="body" sz="quarter" idx="20" hasCustomPrompt="1"/>
          </p:nvPr>
        </p:nvSpPr>
        <p:spPr>
          <a:xfrm>
            <a:off x="6155605" y="416967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Objective 3</a:t>
            </a:r>
          </a:p>
        </p:txBody>
      </p:sp>
      <p:sp>
        <p:nvSpPr>
          <p:cNvPr id="15" name="Text Placeholder 2">
            <a:extLst>
              <a:ext uri="{FF2B5EF4-FFF2-40B4-BE49-F238E27FC236}">
                <a16:creationId xmlns:a16="http://schemas.microsoft.com/office/drawing/2014/main" id="{CB334E2A-28D4-B121-B75E-725722E5B7A1}"/>
              </a:ext>
            </a:extLst>
          </p:cNvPr>
          <p:cNvSpPr>
            <a:spLocks noGrp="1"/>
          </p:cNvSpPr>
          <p:nvPr>
            <p:ph type="body" sz="quarter" idx="21" hasCustomPrompt="1"/>
          </p:nvPr>
        </p:nvSpPr>
        <p:spPr>
          <a:xfrm>
            <a:off x="6155606" y="4464273"/>
            <a:ext cx="2385721" cy="1468440"/>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Third objective here</a:t>
            </a:r>
          </a:p>
        </p:txBody>
      </p:sp>
      <p:sp>
        <p:nvSpPr>
          <p:cNvPr id="17" name="Text Placeholder 2">
            <a:extLst>
              <a:ext uri="{FF2B5EF4-FFF2-40B4-BE49-F238E27FC236}">
                <a16:creationId xmlns:a16="http://schemas.microsoft.com/office/drawing/2014/main" id="{782AA4B1-3DB0-371D-6350-DE04E6EBF7B3}"/>
              </a:ext>
            </a:extLst>
          </p:cNvPr>
          <p:cNvSpPr>
            <a:spLocks noGrp="1"/>
          </p:cNvSpPr>
          <p:nvPr>
            <p:ph type="body" sz="quarter" idx="22" hasCustomPrompt="1"/>
          </p:nvPr>
        </p:nvSpPr>
        <p:spPr>
          <a:xfrm>
            <a:off x="9105634" y="416967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Objective 4</a:t>
            </a:r>
          </a:p>
        </p:txBody>
      </p:sp>
      <p:sp>
        <p:nvSpPr>
          <p:cNvPr id="23" name="Text Placeholder 2">
            <a:extLst>
              <a:ext uri="{FF2B5EF4-FFF2-40B4-BE49-F238E27FC236}">
                <a16:creationId xmlns:a16="http://schemas.microsoft.com/office/drawing/2014/main" id="{7FBE546D-B1E8-AD28-F12F-3CC5B5528D51}"/>
              </a:ext>
            </a:extLst>
          </p:cNvPr>
          <p:cNvSpPr>
            <a:spLocks noGrp="1"/>
          </p:cNvSpPr>
          <p:nvPr>
            <p:ph type="body" sz="quarter" idx="23" hasCustomPrompt="1"/>
          </p:nvPr>
        </p:nvSpPr>
        <p:spPr>
          <a:xfrm>
            <a:off x="9105635" y="4464273"/>
            <a:ext cx="2385721" cy="1468440"/>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Fourth objective here</a:t>
            </a:r>
          </a:p>
        </p:txBody>
      </p:sp>
      <p:sp>
        <p:nvSpPr>
          <p:cNvPr id="2" name="Slide Number Placeholder 9">
            <a:extLst>
              <a:ext uri="{FF2B5EF4-FFF2-40B4-BE49-F238E27FC236}">
                <a16:creationId xmlns:a16="http://schemas.microsoft.com/office/drawing/2014/main" id="{09668543-B730-F744-13D9-CF5D44352828}"/>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1343161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500"/>
                                        <p:tgtEl>
                                          <p:spTgt spid="2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animEffect transition="in" filter="fade">
                                      <p:cBhvr>
                                        <p:cTn id="23" dur="500"/>
                                        <p:tgtEl>
                                          <p:spTgt spid="14">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fade">
                                      <p:cBhvr>
                                        <p:cTn id="26" dur="500"/>
                                        <p:tgtEl>
                                          <p:spTgt spid="1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xEl>
                                              <p:pRg st="0" end="0"/>
                                            </p:txEl>
                                          </p:spTgt>
                                        </p:tgtEl>
                                        <p:attrNameLst>
                                          <p:attrName>style.visibility</p:attrName>
                                        </p:attrNameLst>
                                      </p:cBhvr>
                                      <p:to>
                                        <p:strVal val="visible"/>
                                      </p:to>
                                    </p:set>
                                    <p:animEffect transition="in" filter="fade">
                                      <p:cBhvr>
                                        <p:cTn id="31" dur="500"/>
                                        <p:tgtEl>
                                          <p:spTgt spid="17">
                                            <p:txEl>
                                              <p:pRg st="0" end="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3">
                                            <p:txEl>
                                              <p:pRg st="0" end="0"/>
                                            </p:txEl>
                                          </p:spTgt>
                                        </p:tgtEl>
                                        <p:attrNameLst>
                                          <p:attrName>style.visibility</p:attrName>
                                        </p:attrNameLst>
                                      </p:cBhvr>
                                      <p:to>
                                        <p:strVal val="visible"/>
                                      </p:to>
                                    </p:set>
                                    <p:animEffect transition="in" filter="fade">
                                      <p:cBhvr>
                                        <p:cTn id="34"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10" presetClass="entr" presetSubtype="0" fill="hold" nodeType="click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4" grpId="0" build="p">
        <p:tmplLst>
          <p:tmpl lvl="1">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14" grpId="0" build="p">
        <p:tmplLst>
          <p:tmpl lvl="1">
            <p:tnLst>
              <p:par>
                <p:cTn presetID="10" presetClass="entr" presetSubtype="0" fill="hold" nodeType="click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7" grpId="0" build="p">
        <p:tmplLst>
          <p:tmpl lvl="1">
            <p:tnLst>
              <p:par>
                <p:cTn presetID="10"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 Themes">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D6AF5C4F-E34A-17C8-FF29-613B5C3BF694}"/>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19" name="Text Placeholder 2">
            <a:extLst>
              <a:ext uri="{FF2B5EF4-FFF2-40B4-BE49-F238E27FC236}">
                <a16:creationId xmlns:a16="http://schemas.microsoft.com/office/drawing/2014/main" id="{BC85BF7E-A0AB-9E01-39E1-8332E7C77810}"/>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20" name="Text Placeholder 2">
            <a:extLst>
              <a:ext uri="{FF2B5EF4-FFF2-40B4-BE49-F238E27FC236}">
                <a16:creationId xmlns:a16="http://schemas.microsoft.com/office/drawing/2014/main" id="{C17104EB-1D42-B1C3-82AD-F490CBFFE176}"/>
              </a:ext>
            </a:extLst>
          </p:cNvPr>
          <p:cNvSpPr>
            <a:spLocks noGrp="1"/>
          </p:cNvSpPr>
          <p:nvPr>
            <p:ph type="body" sz="quarter" idx="10" hasCustomPrompt="1"/>
          </p:nvPr>
        </p:nvSpPr>
        <p:spPr>
          <a:xfrm>
            <a:off x="289560" y="1352678"/>
            <a:ext cx="7178442" cy="941760"/>
          </a:xfrm>
          <a:prstGeom prst="rect">
            <a:avLst/>
          </a:prstGeom>
        </p:spPr>
        <p:txBody>
          <a:bodyPr/>
          <a:lstStyle>
            <a:lvl1pPr marL="0" indent="0">
              <a:lnSpc>
                <a:spcPct val="110000"/>
              </a:lnSpc>
              <a:spcBef>
                <a:spcPts val="0"/>
              </a:spcBef>
              <a:buNone/>
              <a:defRPr sz="4800" b="0" i="0" spc="10" baseline="0">
                <a:solidFill>
                  <a:schemeClr val="tx1"/>
                </a:solidFill>
                <a:latin typeface="Arial" panose="020B0604020202020204" pitchFamily="34" charset="0"/>
              </a:defRPr>
            </a:lvl1pPr>
          </a:lstStyle>
          <a:p>
            <a:pPr lvl="0"/>
            <a:r>
              <a:rPr lang="en-GB"/>
              <a:t>Themes</a:t>
            </a:r>
          </a:p>
        </p:txBody>
      </p:sp>
      <p:sp>
        <p:nvSpPr>
          <p:cNvPr id="21" name="Text Placeholder 2">
            <a:extLst>
              <a:ext uri="{FF2B5EF4-FFF2-40B4-BE49-F238E27FC236}">
                <a16:creationId xmlns:a16="http://schemas.microsoft.com/office/drawing/2014/main" id="{52EF56CF-A05E-3FCE-3CB0-7483BA7B9F81}"/>
              </a:ext>
            </a:extLst>
          </p:cNvPr>
          <p:cNvSpPr>
            <a:spLocks noGrp="1"/>
          </p:cNvSpPr>
          <p:nvPr>
            <p:ph type="body" sz="quarter" idx="16" hasCustomPrompt="1"/>
          </p:nvPr>
        </p:nvSpPr>
        <p:spPr>
          <a:xfrm>
            <a:off x="289559" y="300839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Theme 1</a:t>
            </a:r>
          </a:p>
        </p:txBody>
      </p:sp>
      <p:sp>
        <p:nvSpPr>
          <p:cNvPr id="22" name="Text Placeholder 2">
            <a:extLst>
              <a:ext uri="{FF2B5EF4-FFF2-40B4-BE49-F238E27FC236}">
                <a16:creationId xmlns:a16="http://schemas.microsoft.com/office/drawing/2014/main" id="{BACC5752-CD8D-F825-4EAE-A5DBDFA8387F}"/>
              </a:ext>
            </a:extLst>
          </p:cNvPr>
          <p:cNvSpPr>
            <a:spLocks noGrp="1"/>
          </p:cNvSpPr>
          <p:nvPr>
            <p:ph type="body" sz="quarter" idx="17" hasCustomPrompt="1"/>
          </p:nvPr>
        </p:nvSpPr>
        <p:spPr>
          <a:xfrm>
            <a:off x="289560" y="4940791"/>
            <a:ext cx="2023389" cy="146844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Brief description of the theme</a:t>
            </a:r>
          </a:p>
        </p:txBody>
      </p:sp>
      <p:sp>
        <p:nvSpPr>
          <p:cNvPr id="10" name="Text Placeholder 2">
            <a:extLst>
              <a:ext uri="{FF2B5EF4-FFF2-40B4-BE49-F238E27FC236}">
                <a16:creationId xmlns:a16="http://schemas.microsoft.com/office/drawing/2014/main" id="{EB57BD08-DDB8-CB51-E34B-670FF42A0845}"/>
              </a:ext>
            </a:extLst>
          </p:cNvPr>
          <p:cNvSpPr>
            <a:spLocks noGrp="1"/>
          </p:cNvSpPr>
          <p:nvPr>
            <p:ph type="body" sz="quarter" idx="20" hasCustomPrompt="1"/>
          </p:nvPr>
        </p:nvSpPr>
        <p:spPr>
          <a:xfrm>
            <a:off x="5084304" y="300839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Theme 3</a:t>
            </a:r>
          </a:p>
        </p:txBody>
      </p:sp>
      <p:sp>
        <p:nvSpPr>
          <p:cNvPr id="11" name="Text Placeholder 2">
            <a:extLst>
              <a:ext uri="{FF2B5EF4-FFF2-40B4-BE49-F238E27FC236}">
                <a16:creationId xmlns:a16="http://schemas.microsoft.com/office/drawing/2014/main" id="{A08E9AEF-31AD-4BCC-4E3F-D8617D478606}"/>
              </a:ext>
            </a:extLst>
          </p:cNvPr>
          <p:cNvSpPr>
            <a:spLocks noGrp="1"/>
          </p:cNvSpPr>
          <p:nvPr>
            <p:ph type="body" sz="quarter" idx="21" hasCustomPrompt="1"/>
          </p:nvPr>
        </p:nvSpPr>
        <p:spPr>
          <a:xfrm>
            <a:off x="5084305" y="4940791"/>
            <a:ext cx="2023389" cy="146844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Brief description of the theme</a:t>
            </a:r>
          </a:p>
        </p:txBody>
      </p:sp>
      <p:sp>
        <p:nvSpPr>
          <p:cNvPr id="28" name="Text Placeholder 2">
            <a:extLst>
              <a:ext uri="{FF2B5EF4-FFF2-40B4-BE49-F238E27FC236}">
                <a16:creationId xmlns:a16="http://schemas.microsoft.com/office/drawing/2014/main" id="{2A5EEC56-FBB6-A471-DAE4-367D4B018150}"/>
              </a:ext>
            </a:extLst>
          </p:cNvPr>
          <p:cNvSpPr>
            <a:spLocks noGrp="1"/>
          </p:cNvSpPr>
          <p:nvPr>
            <p:ph type="body" sz="quarter" idx="24" hasCustomPrompt="1"/>
          </p:nvPr>
        </p:nvSpPr>
        <p:spPr>
          <a:xfrm>
            <a:off x="9879049" y="300839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Theme 5</a:t>
            </a:r>
          </a:p>
        </p:txBody>
      </p:sp>
      <p:sp>
        <p:nvSpPr>
          <p:cNvPr id="29" name="Text Placeholder 2">
            <a:extLst>
              <a:ext uri="{FF2B5EF4-FFF2-40B4-BE49-F238E27FC236}">
                <a16:creationId xmlns:a16="http://schemas.microsoft.com/office/drawing/2014/main" id="{3075CDF3-BCA0-7446-83BF-5EE1B069361A}"/>
              </a:ext>
            </a:extLst>
          </p:cNvPr>
          <p:cNvSpPr>
            <a:spLocks noGrp="1"/>
          </p:cNvSpPr>
          <p:nvPr>
            <p:ph type="body" sz="quarter" idx="25" hasCustomPrompt="1"/>
          </p:nvPr>
        </p:nvSpPr>
        <p:spPr>
          <a:xfrm>
            <a:off x="9879050" y="4940791"/>
            <a:ext cx="2023389" cy="146844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Brief description of the theme</a:t>
            </a:r>
          </a:p>
        </p:txBody>
      </p:sp>
      <p:sp>
        <p:nvSpPr>
          <p:cNvPr id="31" name="Text Placeholder 2">
            <a:extLst>
              <a:ext uri="{FF2B5EF4-FFF2-40B4-BE49-F238E27FC236}">
                <a16:creationId xmlns:a16="http://schemas.microsoft.com/office/drawing/2014/main" id="{DA02A9BF-DACB-0E6A-357A-4034D5A13C7C}"/>
              </a:ext>
            </a:extLst>
          </p:cNvPr>
          <p:cNvSpPr>
            <a:spLocks noGrp="1"/>
          </p:cNvSpPr>
          <p:nvPr>
            <p:ph type="body" sz="quarter" idx="26" hasCustomPrompt="1"/>
          </p:nvPr>
        </p:nvSpPr>
        <p:spPr>
          <a:xfrm>
            <a:off x="2686931" y="300839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Theme 2</a:t>
            </a:r>
          </a:p>
        </p:txBody>
      </p:sp>
      <p:sp>
        <p:nvSpPr>
          <p:cNvPr id="32" name="Text Placeholder 2">
            <a:extLst>
              <a:ext uri="{FF2B5EF4-FFF2-40B4-BE49-F238E27FC236}">
                <a16:creationId xmlns:a16="http://schemas.microsoft.com/office/drawing/2014/main" id="{6F298A63-0E9E-218E-BB34-E54F4866B6E2}"/>
              </a:ext>
            </a:extLst>
          </p:cNvPr>
          <p:cNvSpPr>
            <a:spLocks noGrp="1"/>
          </p:cNvSpPr>
          <p:nvPr>
            <p:ph type="body" sz="quarter" idx="27" hasCustomPrompt="1"/>
          </p:nvPr>
        </p:nvSpPr>
        <p:spPr>
          <a:xfrm>
            <a:off x="2686932" y="4940791"/>
            <a:ext cx="2023389" cy="146844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Brief description of the theme</a:t>
            </a:r>
          </a:p>
        </p:txBody>
      </p:sp>
      <p:sp>
        <p:nvSpPr>
          <p:cNvPr id="34" name="Text Placeholder 2">
            <a:extLst>
              <a:ext uri="{FF2B5EF4-FFF2-40B4-BE49-F238E27FC236}">
                <a16:creationId xmlns:a16="http://schemas.microsoft.com/office/drawing/2014/main" id="{E2661510-D907-0BB3-6FA7-D215891F0FE2}"/>
              </a:ext>
            </a:extLst>
          </p:cNvPr>
          <p:cNvSpPr>
            <a:spLocks noGrp="1"/>
          </p:cNvSpPr>
          <p:nvPr>
            <p:ph type="body" sz="quarter" idx="28" hasCustomPrompt="1"/>
          </p:nvPr>
        </p:nvSpPr>
        <p:spPr>
          <a:xfrm>
            <a:off x="7468002" y="300839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Theme 4</a:t>
            </a:r>
          </a:p>
        </p:txBody>
      </p:sp>
      <p:sp>
        <p:nvSpPr>
          <p:cNvPr id="35" name="Text Placeholder 2">
            <a:extLst>
              <a:ext uri="{FF2B5EF4-FFF2-40B4-BE49-F238E27FC236}">
                <a16:creationId xmlns:a16="http://schemas.microsoft.com/office/drawing/2014/main" id="{2EB84434-8F21-7F0D-B51F-6D30ECBD90FD}"/>
              </a:ext>
            </a:extLst>
          </p:cNvPr>
          <p:cNvSpPr>
            <a:spLocks noGrp="1"/>
          </p:cNvSpPr>
          <p:nvPr>
            <p:ph type="body" sz="quarter" idx="29" hasCustomPrompt="1"/>
          </p:nvPr>
        </p:nvSpPr>
        <p:spPr>
          <a:xfrm>
            <a:off x="7468003" y="4940791"/>
            <a:ext cx="2023389" cy="146844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Brief description of the theme</a:t>
            </a:r>
          </a:p>
        </p:txBody>
      </p:sp>
      <p:sp>
        <p:nvSpPr>
          <p:cNvPr id="2" name="Slide Number Placeholder 9">
            <a:extLst>
              <a:ext uri="{FF2B5EF4-FFF2-40B4-BE49-F238E27FC236}">
                <a16:creationId xmlns:a16="http://schemas.microsoft.com/office/drawing/2014/main" id="{22BDA68F-E8EB-07C5-6141-A96F1DFB84A1}"/>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151502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500"/>
                                        <p:tgtEl>
                                          <p:spTgt spid="2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1">
                                            <p:txEl>
                                              <p:pRg st="0" end="0"/>
                                            </p:txEl>
                                          </p:spTgt>
                                        </p:tgtEl>
                                        <p:attrNameLst>
                                          <p:attrName>style.visibility</p:attrName>
                                        </p:attrNameLst>
                                      </p:cBhvr>
                                      <p:to>
                                        <p:strVal val="visible"/>
                                      </p:to>
                                    </p:set>
                                    <p:animEffect transition="in" filter="fade">
                                      <p:cBhvr>
                                        <p:cTn id="15" dur="500"/>
                                        <p:tgtEl>
                                          <p:spTgt spid="31">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2">
                                            <p:txEl>
                                              <p:pRg st="0" end="0"/>
                                            </p:txEl>
                                          </p:spTgt>
                                        </p:tgtEl>
                                        <p:attrNameLst>
                                          <p:attrName>style.visibility</p:attrName>
                                        </p:attrNameLst>
                                      </p:cBhvr>
                                      <p:to>
                                        <p:strVal val="visible"/>
                                      </p:to>
                                    </p:set>
                                    <p:animEffect transition="in" filter="fade">
                                      <p:cBhvr>
                                        <p:cTn id="18" dur="500"/>
                                        <p:tgtEl>
                                          <p:spTgt spid="3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500"/>
                                        <p:tgtEl>
                                          <p:spTgt spid="10">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fade">
                                      <p:cBhvr>
                                        <p:cTn id="26" dur="500"/>
                                        <p:tgtEl>
                                          <p:spTgt spid="11">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4">
                                            <p:txEl>
                                              <p:pRg st="0" end="0"/>
                                            </p:txEl>
                                          </p:spTgt>
                                        </p:tgtEl>
                                        <p:attrNameLst>
                                          <p:attrName>style.visibility</p:attrName>
                                        </p:attrNameLst>
                                      </p:cBhvr>
                                      <p:to>
                                        <p:strVal val="visible"/>
                                      </p:to>
                                    </p:set>
                                    <p:animEffect transition="in" filter="fade">
                                      <p:cBhvr>
                                        <p:cTn id="31" dur="500"/>
                                        <p:tgtEl>
                                          <p:spTgt spid="34">
                                            <p:txEl>
                                              <p:pRg st="0" end="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500"/>
                                        <p:tgtEl>
                                          <p:spTgt spid="3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8">
                                            <p:txEl>
                                              <p:pRg st="0" end="0"/>
                                            </p:txEl>
                                          </p:spTgt>
                                        </p:tgtEl>
                                        <p:attrNameLst>
                                          <p:attrName>style.visibility</p:attrName>
                                        </p:attrNameLst>
                                      </p:cBhvr>
                                      <p:to>
                                        <p:strVal val="visible"/>
                                      </p:to>
                                    </p:set>
                                    <p:animEffect transition="in" filter="fade">
                                      <p:cBhvr>
                                        <p:cTn id="39" dur="500"/>
                                        <p:tgtEl>
                                          <p:spTgt spid="28">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9">
                                            <p:txEl>
                                              <p:pRg st="0" end="0"/>
                                            </p:txEl>
                                          </p:spTgt>
                                        </p:tgtEl>
                                        <p:attrNameLst>
                                          <p:attrName>style.visibility</p:attrName>
                                        </p:attrNameLst>
                                      </p:cBhvr>
                                      <p:to>
                                        <p:strVal val="visible"/>
                                      </p:to>
                                    </p:set>
                                    <p:animEffect transition="in" filter="fade">
                                      <p:cBhvr>
                                        <p:cTn id="42"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10" presetClass="entr" presetSubtype="0" fill="hold" nodeType="click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10" grpId="0" build="p">
        <p:tmplLst>
          <p:tmpl lvl="1">
            <p:tnLst>
              <p:par>
                <p:cTn presetID="10"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28" grpId="0" build="p">
        <p:tmplLst>
          <p:tmpl lvl="1">
            <p:tnLst>
              <p:par>
                <p:cTn presetID="10" presetClass="entr" presetSubtype="0" fill="hold" nodeType="click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1" grpId="0" build="p">
        <p:tmplLst>
          <p:tmpl lvl="1">
            <p:tnLst>
              <p:par>
                <p:cTn presetID="10" presetClass="entr" presetSubtype="0" fill="hold" nodeType="click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10" presetClass="entr" presetSubtype="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34" grpId="0" build="p">
        <p:tmplLst>
          <p:tmpl lvl="1">
            <p:tnLst>
              <p:par>
                <p:cTn presetID="10" presetClass="entr" presetSubtype="0" fill="hold" nodeType="click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44B45C9-7C3E-9DCA-37E2-5EDC1E358847}"/>
              </a:ext>
            </a:extLst>
          </p:cNvPr>
          <p:cNvCxnSpPr>
            <a:cxnSpLocks/>
          </p:cNvCxnSpPr>
          <p:nvPr userDrawn="1"/>
        </p:nvCxnSpPr>
        <p:spPr>
          <a:xfrm flipH="1">
            <a:off x="676267" y="3482744"/>
            <a:ext cx="1151573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6BC1699C-CA42-E373-61D8-79A087355B17}"/>
              </a:ext>
            </a:extLst>
          </p:cNvPr>
          <p:cNvSpPr/>
          <p:nvPr userDrawn="1"/>
        </p:nvSpPr>
        <p:spPr>
          <a:xfrm>
            <a:off x="289559" y="3008391"/>
            <a:ext cx="941760" cy="94176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Text Placeholder 2">
            <a:extLst>
              <a:ext uri="{FF2B5EF4-FFF2-40B4-BE49-F238E27FC236}">
                <a16:creationId xmlns:a16="http://schemas.microsoft.com/office/drawing/2014/main" id="{D6AF5C4F-E34A-17C8-FF29-613B5C3BF694}"/>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19" name="Text Placeholder 2">
            <a:extLst>
              <a:ext uri="{FF2B5EF4-FFF2-40B4-BE49-F238E27FC236}">
                <a16:creationId xmlns:a16="http://schemas.microsoft.com/office/drawing/2014/main" id="{BC85BF7E-A0AB-9E01-39E1-8332E7C77810}"/>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20" name="Text Placeholder 2">
            <a:extLst>
              <a:ext uri="{FF2B5EF4-FFF2-40B4-BE49-F238E27FC236}">
                <a16:creationId xmlns:a16="http://schemas.microsoft.com/office/drawing/2014/main" id="{C17104EB-1D42-B1C3-82AD-F490CBFFE176}"/>
              </a:ext>
            </a:extLst>
          </p:cNvPr>
          <p:cNvSpPr>
            <a:spLocks noGrp="1"/>
          </p:cNvSpPr>
          <p:nvPr>
            <p:ph type="body" sz="quarter" idx="10" hasCustomPrompt="1"/>
          </p:nvPr>
        </p:nvSpPr>
        <p:spPr>
          <a:xfrm>
            <a:off x="289560" y="1352678"/>
            <a:ext cx="6807805" cy="941760"/>
          </a:xfrm>
          <a:prstGeom prst="rect">
            <a:avLst/>
          </a:prstGeom>
        </p:spPr>
        <p:txBody>
          <a:bodyPr/>
          <a:lstStyle>
            <a:lvl1pPr marL="0" indent="0">
              <a:lnSpc>
                <a:spcPct val="110000"/>
              </a:lnSpc>
              <a:spcBef>
                <a:spcPts val="0"/>
              </a:spcBef>
              <a:buNone/>
              <a:defRPr sz="4800" b="0" i="0" spc="10" baseline="0">
                <a:solidFill>
                  <a:schemeClr val="tx1"/>
                </a:solidFill>
                <a:latin typeface="Arial" panose="020B0604020202020204" pitchFamily="34" charset="0"/>
              </a:defRPr>
            </a:lvl1pPr>
          </a:lstStyle>
          <a:p>
            <a:pPr lvl="0"/>
            <a:r>
              <a:rPr lang="en-GB"/>
              <a:t>A year of discoveries</a:t>
            </a:r>
          </a:p>
        </p:txBody>
      </p:sp>
      <p:sp>
        <p:nvSpPr>
          <p:cNvPr id="21" name="Text Placeholder 2">
            <a:extLst>
              <a:ext uri="{FF2B5EF4-FFF2-40B4-BE49-F238E27FC236}">
                <a16:creationId xmlns:a16="http://schemas.microsoft.com/office/drawing/2014/main" id="{52EF56CF-A05E-3FCE-3CB0-7483BA7B9F81}"/>
              </a:ext>
            </a:extLst>
          </p:cNvPr>
          <p:cNvSpPr>
            <a:spLocks noGrp="1"/>
          </p:cNvSpPr>
          <p:nvPr>
            <p:ph type="body" sz="quarter" idx="16" hasCustomPrompt="1"/>
          </p:nvPr>
        </p:nvSpPr>
        <p:spPr>
          <a:xfrm>
            <a:off x="637630" y="416967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[Date]</a:t>
            </a:r>
          </a:p>
        </p:txBody>
      </p:sp>
      <p:sp>
        <p:nvSpPr>
          <p:cNvPr id="22" name="Text Placeholder 2">
            <a:extLst>
              <a:ext uri="{FF2B5EF4-FFF2-40B4-BE49-F238E27FC236}">
                <a16:creationId xmlns:a16="http://schemas.microsoft.com/office/drawing/2014/main" id="{BACC5752-CD8D-F825-4EAE-A5DBDFA8387F}"/>
              </a:ext>
            </a:extLst>
          </p:cNvPr>
          <p:cNvSpPr>
            <a:spLocks noGrp="1"/>
          </p:cNvSpPr>
          <p:nvPr>
            <p:ph type="body" sz="quarter" idx="17" hasCustomPrompt="1"/>
          </p:nvPr>
        </p:nvSpPr>
        <p:spPr>
          <a:xfrm>
            <a:off x="637631" y="4464272"/>
            <a:ext cx="2360846" cy="1855545"/>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[Cancer Research UK accomplishes something great]</a:t>
            </a:r>
          </a:p>
        </p:txBody>
      </p:sp>
      <p:sp>
        <p:nvSpPr>
          <p:cNvPr id="2" name="Oval 1">
            <a:extLst>
              <a:ext uri="{FF2B5EF4-FFF2-40B4-BE49-F238E27FC236}">
                <a16:creationId xmlns:a16="http://schemas.microsoft.com/office/drawing/2014/main" id="{5FF01DCF-8A55-2F77-C843-B8077DD430F9}"/>
              </a:ext>
            </a:extLst>
          </p:cNvPr>
          <p:cNvSpPr/>
          <p:nvPr userDrawn="1"/>
        </p:nvSpPr>
        <p:spPr>
          <a:xfrm>
            <a:off x="3155416" y="3008391"/>
            <a:ext cx="941760" cy="9417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B02ADF65-0007-15C2-35E8-7F4A71A61CE8}"/>
              </a:ext>
            </a:extLst>
          </p:cNvPr>
          <p:cNvSpPr>
            <a:spLocks noGrp="1"/>
          </p:cNvSpPr>
          <p:nvPr>
            <p:ph type="body" sz="quarter" idx="18" hasCustomPrompt="1"/>
          </p:nvPr>
        </p:nvSpPr>
        <p:spPr>
          <a:xfrm>
            <a:off x="3503487" y="416967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[Date]</a:t>
            </a:r>
          </a:p>
        </p:txBody>
      </p:sp>
      <p:sp>
        <p:nvSpPr>
          <p:cNvPr id="4" name="Text Placeholder 2">
            <a:extLst>
              <a:ext uri="{FF2B5EF4-FFF2-40B4-BE49-F238E27FC236}">
                <a16:creationId xmlns:a16="http://schemas.microsoft.com/office/drawing/2014/main" id="{874BFB82-0466-C58F-BAB3-4A0812262A0F}"/>
              </a:ext>
            </a:extLst>
          </p:cNvPr>
          <p:cNvSpPr>
            <a:spLocks noGrp="1"/>
          </p:cNvSpPr>
          <p:nvPr>
            <p:ph type="body" sz="quarter" idx="19" hasCustomPrompt="1"/>
          </p:nvPr>
        </p:nvSpPr>
        <p:spPr>
          <a:xfrm>
            <a:off x="3503488" y="4464272"/>
            <a:ext cx="2360846" cy="1855537"/>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[Cancer Research UK accomplishes something great]</a:t>
            </a:r>
          </a:p>
        </p:txBody>
      </p:sp>
      <p:sp>
        <p:nvSpPr>
          <p:cNvPr id="13" name="Oval 12">
            <a:extLst>
              <a:ext uri="{FF2B5EF4-FFF2-40B4-BE49-F238E27FC236}">
                <a16:creationId xmlns:a16="http://schemas.microsoft.com/office/drawing/2014/main" id="{75A2D734-75D1-DF8E-1327-A95C45526726}"/>
              </a:ext>
            </a:extLst>
          </p:cNvPr>
          <p:cNvSpPr/>
          <p:nvPr userDrawn="1"/>
        </p:nvSpPr>
        <p:spPr>
          <a:xfrm>
            <a:off x="6155605" y="3008391"/>
            <a:ext cx="941760" cy="9417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a:extLst>
              <a:ext uri="{FF2B5EF4-FFF2-40B4-BE49-F238E27FC236}">
                <a16:creationId xmlns:a16="http://schemas.microsoft.com/office/drawing/2014/main" id="{5D75282E-3E98-7706-ACD3-2E85BCEFFDC3}"/>
              </a:ext>
            </a:extLst>
          </p:cNvPr>
          <p:cNvSpPr>
            <a:spLocks noGrp="1"/>
          </p:cNvSpPr>
          <p:nvPr>
            <p:ph type="body" sz="quarter" idx="20" hasCustomPrompt="1"/>
          </p:nvPr>
        </p:nvSpPr>
        <p:spPr>
          <a:xfrm>
            <a:off x="6503676" y="416967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[Date]</a:t>
            </a:r>
          </a:p>
        </p:txBody>
      </p:sp>
      <p:sp>
        <p:nvSpPr>
          <p:cNvPr id="15" name="Text Placeholder 2">
            <a:extLst>
              <a:ext uri="{FF2B5EF4-FFF2-40B4-BE49-F238E27FC236}">
                <a16:creationId xmlns:a16="http://schemas.microsoft.com/office/drawing/2014/main" id="{CB334E2A-28D4-B121-B75E-725722E5B7A1}"/>
              </a:ext>
            </a:extLst>
          </p:cNvPr>
          <p:cNvSpPr>
            <a:spLocks noGrp="1"/>
          </p:cNvSpPr>
          <p:nvPr>
            <p:ph type="body" sz="quarter" idx="21" hasCustomPrompt="1"/>
          </p:nvPr>
        </p:nvSpPr>
        <p:spPr>
          <a:xfrm>
            <a:off x="6503677" y="4464272"/>
            <a:ext cx="2360846" cy="1862489"/>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[Cancer Research UK accomplishes something great]</a:t>
            </a:r>
          </a:p>
        </p:txBody>
      </p:sp>
      <p:sp>
        <p:nvSpPr>
          <p:cNvPr id="16" name="Oval 15">
            <a:extLst>
              <a:ext uri="{FF2B5EF4-FFF2-40B4-BE49-F238E27FC236}">
                <a16:creationId xmlns:a16="http://schemas.microsoft.com/office/drawing/2014/main" id="{A5B4DDC6-F619-9708-3C8D-F9743A64C434}"/>
              </a:ext>
            </a:extLst>
          </p:cNvPr>
          <p:cNvSpPr/>
          <p:nvPr userDrawn="1"/>
        </p:nvSpPr>
        <p:spPr>
          <a:xfrm>
            <a:off x="9105634" y="3008391"/>
            <a:ext cx="941760" cy="94176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Text Placeholder 2">
            <a:extLst>
              <a:ext uri="{FF2B5EF4-FFF2-40B4-BE49-F238E27FC236}">
                <a16:creationId xmlns:a16="http://schemas.microsoft.com/office/drawing/2014/main" id="{782AA4B1-3DB0-371D-6350-DE04E6EBF7B3}"/>
              </a:ext>
            </a:extLst>
          </p:cNvPr>
          <p:cNvSpPr>
            <a:spLocks noGrp="1"/>
          </p:cNvSpPr>
          <p:nvPr>
            <p:ph type="body" sz="quarter" idx="22" hasCustomPrompt="1"/>
          </p:nvPr>
        </p:nvSpPr>
        <p:spPr>
          <a:xfrm>
            <a:off x="9453705" y="4169671"/>
            <a:ext cx="171853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[Date]</a:t>
            </a:r>
          </a:p>
        </p:txBody>
      </p:sp>
      <p:sp>
        <p:nvSpPr>
          <p:cNvPr id="23" name="Text Placeholder 2">
            <a:extLst>
              <a:ext uri="{FF2B5EF4-FFF2-40B4-BE49-F238E27FC236}">
                <a16:creationId xmlns:a16="http://schemas.microsoft.com/office/drawing/2014/main" id="{7FBE546D-B1E8-AD28-F12F-3CC5B5528D51}"/>
              </a:ext>
            </a:extLst>
          </p:cNvPr>
          <p:cNvSpPr>
            <a:spLocks noGrp="1"/>
          </p:cNvSpPr>
          <p:nvPr>
            <p:ph type="body" sz="quarter" idx="23" hasCustomPrompt="1"/>
          </p:nvPr>
        </p:nvSpPr>
        <p:spPr>
          <a:xfrm>
            <a:off x="9453706" y="4464272"/>
            <a:ext cx="2360846" cy="1862487"/>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[Cancer Research UK accomplishes something great]</a:t>
            </a:r>
          </a:p>
        </p:txBody>
      </p:sp>
      <p:sp>
        <p:nvSpPr>
          <p:cNvPr id="7" name="Slide Number Placeholder 9">
            <a:extLst>
              <a:ext uri="{FF2B5EF4-FFF2-40B4-BE49-F238E27FC236}">
                <a16:creationId xmlns:a16="http://schemas.microsoft.com/office/drawing/2014/main" id="{FA3CBC69-8E77-C91B-96E1-986D84D47A04}"/>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9424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xEl>
                                              <p:pRg st="0" end="0"/>
                                            </p:txEl>
                                          </p:spTgt>
                                        </p:tgtEl>
                                        <p:attrNameLst>
                                          <p:attrName>style.visibility</p:attrName>
                                        </p:attrNameLst>
                                      </p:cBhvr>
                                      <p:to>
                                        <p:strVal val="visible"/>
                                      </p:to>
                                    </p:set>
                                    <p:animEffect transition="in" filter="fade">
                                      <p:cBhvr>
                                        <p:cTn id="16" dur="500"/>
                                        <p:tgtEl>
                                          <p:spTgt spid="21">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animEffect transition="in" filter="fade">
                                      <p:cBhvr>
                                        <p:cTn id="19" dur="500"/>
                                        <p:tgtEl>
                                          <p:spTgt spid="2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fade">
                                      <p:cBhvr>
                                        <p:cTn id="27" dur="500"/>
                                        <p:tgtEl>
                                          <p:spTgt spid="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fade">
                                      <p:cBhvr>
                                        <p:cTn id="30" dur="500"/>
                                        <p:tgtEl>
                                          <p:spTgt spid="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4">
                                            <p:txEl>
                                              <p:pRg st="0" end="0"/>
                                            </p:txEl>
                                          </p:spTgt>
                                        </p:tgtEl>
                                        <p:attrNameLst>
                                          <p:attrName>style.visibility</p:attrName>
                                        </p:attrNameLst>
                                      </p:cBhvr>
                                      <p:to>
                                        <p:strVal val="visible"/>
                                      </p:to>
                                    </p:set>
                                    <p:animEffect transition="in" filter="fade">
                                      <p:cBhvr>
                                        <p:cTn id="38" dur="500"/>
                                        <p:tgtEl>
                                          <p:spTgt spid="14">
                                            <p:txEl>
                                              <p:pRg st="0" end="0"/>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xEl>
                                              <p:pRg st="0" end="0"/>
                                            </p:txEl>
                                          </p:spTgt>
                                        </p:tgtEl>
                                        <p:attrNameLst>
                                          <p:attrName>style.visibility</p:attrName>
                                        </p:attrNameLst>
                                      </p:cBhvr>
                                      <p:to>
                                        <p:strVal val="visible"/>
                                      </p:to>
                                    </p:set>
                                    <p:animEffect transition="in" filter="fade">
                                      <p:cBhvr>
                                        <p:cTn id="41" dur="500"/>
                                        <p:tgtEl>
                                          <p:spTgt spid="1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7">
                                            <p:txEl>
                                              <p:pRg st="0" end="0"/>
                                            </p:txEl>
                                          </p:spTgt>
                                        </p:tgtEl>
                                        <p:attrNameLst>
                                          <p:attrName>style.visibility</p:attrName>
                                        </p:attrNameLst>
                                      </p:cBhvr>
                                      <p:to>
                                        <p:strVal val="visible"/>
                                      </p:to>
                                    </p:set>
                                    <p:animEffect transition="in" filter="fade">
                                      <p:cBhvr>
                                        <p:cTn id="49" dur="500"/>
                                        <p:tgtEl>
                                          <p:spTgt spid="17">
                                            <p:txEl>
                                              <p:pRg st="0" end="0"/>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xEl>
                                              <p:pRg st="0" end="0"/>
                                            </p:txEl>
                                          </p:spTgt>
                                        </p:tgtEl>
                                        <p:attrNameLst>
                                          <p:attrName>style.visibility</p:attrName>
                                        </p:attrNameLst>
                                      </p:cBhvr>
                                      <p:to>
                                        <p:strVal val="visible"/>
                                      </p:to>
                                    </p:set>
                                    <p:animEffect transition="in" filter="fade">
                                      <p:cBhvr>
                                        <p:cTn id="52"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 grpId="0" animBg="1"/>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4" grpId="0" build="p">
        <p:tmplLst>
          <p:tmpl lvl="1">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13" grpId="0" animBg="1"/>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animBg="1"/>
      <p:bldP spid="17" grpId="0" build="p">
        <p:tmplLst>
          <p:tmpl lvl="1">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vent">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02669845-9987-66FA-C854-B2A8AA3616A1}"/>
              </a:ext>
            </a:extLst>
          </p:cNvPr>
          <p:cNvSpPr>
            <a:spLocks noGrp="1"/>
          </p:cNvSpPr>
          <p:nvPr>
            <p:ph type="body" sz="quarter" idx="10" hasCustomPrompt="1"/>
          </p:nvPr>
        </p:nvSpPr>
        <p:spPr>
          <a:xfrm>
            <a:off x="8044332" y="1417225"/>
            <a:ext cx="3874067" cy="1185674"/>
          </a:xfrm>
          <a:prstGeom prst="rect">
            <a:avLst/>
          </a:prstGeom>
        </p:spPr>
        <p:txBody>
          <a:bodyPr/>
          <a:lstStyle>
            <a:lvl1pPr marL="0" indent="0">
              <a:lnSpc>
                <a:spcPct val="113000"/>
              </a:lnSpc>
              <a:spcBef>
                <a:spcPts val="0"/>
              </a:spcBef>
              <a:buNone/>
              <a:defRPr sz="3600" b="0" i="0" spc="10" baseline="0">
                <a:solidFill>
                  <a:schemeClr val="tx1"/>
                </a:solidFill>
                <a:latin typeface="Arial" panose="020B0604020202020204" pitchFamily="34" charset="0"/>
              </a:defRPr>
            </a:lvl1pPr>
          </a:lstStyle>
          <a:p>
            <a:pPr lvl="0"/>
            <a:r>
              <a:rPr lang="en-GB"/>
              <a:t>[Event name goes here]</a:t>
            </a:r>
          </a:p>
        </p:txBody>
      </p:sp>
      <p:sp>
        <p:nvSpPr>
          <p:cNvPr id="13" name="Text Placeholder 2">
            <a:extLst>
              <a:ext uri="{FF2B5EF4-FFF2-40B4-BE49-F238E27FC236}">
                <a16:creationId xmlns:a16="http://schemas.microsoft.com/office/drawing/2014/main" id="{AFF6DACF-C2DB-B445-A871-E8A846EEA477}"/>
              </a:ext>
            </a:extLst>
          </p:cNvPr>
          <p:cNvSpPr>
            <a:spLocks noGrp="1"/>
          </p:cNvSpPr>
          <p:nvPr>
            <p:ph type="body" sz="quarter" idx="17" hasCustomPrompt="1"/>
          </p:nvPr>
        </p:nvSpPr>
        <p:spPr>
          <a:xfrm>
            <a:off x="8044332" y="2893807"/>
            <a:ext cx="3874067" cy="825251"/>
          </a:xfrm>
          <a:prstGeom prst="rect">
            <a:avLst/>
          </a:prstGeom>
        </p:spPr>
        <p:txBody>
          <a:bodyPr/>
          <a:lstStyle>
            <a:lvl1pPr marL="0" indent="0">
              <a:lnSpc>
                <a:spcPct val="113000"/>
              </a:lnSpc>
              <a:spcBef>
                <a:spcPts val="0"/>
              </a:spcBef>
              <a:buNone/>
              <a:defRPr sz="1800" b="0" i="0" spc="10" baseline="0">
                <a:solidFill>
                  <a:schemeClr val="tx1"/>
                </a:solidFill>
                <a:latin typeface="Arial" panose="020B0604020202020204" pitchFamily="34" charset="0"/>
                <a:cs typeface="Arial" panose="020B0604020202020204" pitchFamily="34" charset="0"/>
              </a:defRPr>
            </a:lvl1pPr>
          </a:lstStyle>
          <a:p>
            <a:r>
              <a:rPr lang="en-US"/>
              <a:t>Join us for [</a:t>
            </a:r>
            <a:r>
              <a:rPr lang="en-US" err="1"/>
              <a:t>eg</a:t>
            </a:r>
            <a:r>
              <a:rPr lang="en-US"/>
              <a:t> an evening of celebrating great partnerships].</a:t>
            </a:r>
          </a:p>
        </p:txBody>
      </p:sp>
      <p:sp>
        <p:nvSpPr>
          <p:cNvPr id="3" name="Text Placeholder 2">
            <a:extLst>
              <a:ext uri="{FF2B5EF4-FFF2-40B4-BE49-F238E27FC236}">
                <a16:creationId xmlns:a16="http://schemas.microsoft.com/office/drawing/2014/main" id="{B7B7EBD1-40BE-6F4B-CCBE-6BFE46AB6D30}"/>
              </a:ext>
            </a:extLst>
          </p:cNvPr>
          <p:cNvSpPr>
            <a:spLocks noGrp="1"/>
          </p:cNvSpPr>
          <p:nvPr>
            <p:ph type="body" sz="quarter" idx="16" hasCustomPrompt="1"/>
          </p:nvPr>
        </p:nvSpPr>
        <p:spPr>
          <a:xfrm>
            <a:off x="8044331" y="273599"/>
            <a:ext cx="3166547"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Picture Placeholder 14">
            <a:extLst>
              <a:ext uri="{FF2B5EF4-FFF2-40B4-BE49-F238E27FC236}">
                <a16:creationId xmlns:a16="http://schemas.microsoft.com/office/drawing/2014/main" id="{B7F08B0F-B95A-FF3F-408C-C26D5875C1FA}"/>
              </a:ext>
            </a:extLst>
          </p:cNvPr>
          <p:cNvSpPr>
            <a:spLocks noGrp="1"/>
          </p:cNvSpPr>
          <p:nvPr>
            <p:ph type="pic" sz="quarter" idx="15"/>
          </p:nvPr>
        </p:nvSpPr>
        <p:spPr>
          <a:xfrm>
            <a:off x="273051" y="273049"/>
            <a:ext cx="7380816" cy="6307133"/>
          </a:xfrm>
          <a:prstGeom prst="rect">
            <a:avLst/>
          </a:prstGeom>
          <a:blipFill dpi="0" rotWithShape="1">
            <a:blip r:embed="rId2" cstate="hqprint">
              <a:extLst>
                <a:ext uri="{28A0092B-C50C-407E-A947-70E740481C1C}">
                  <a14:useLocalDpi xmlns:a14="http://schemas.microsoft.com/office/drawing/2010/main"/>
                </a:ext>
              </a:extLst>
            </a:blip>
            <a:srcRect/>
            <a:stretch>
              <a:fillRect r="-16000"/>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a:p>
        </p:txBody>
      </p:sp>
      <p:sp>
        <p:nvSpPr>
          <p:cNvPr id="7" name="Slide Number Placeholder 9">
            <a:extLst>
              <a:ext uri="{FF2B5EF4-FFF2-40B4-BE49-F238E27FC236}">
                <a16:creationId xmlns:a16="http://schemas.microsoft.com/office/drawing/2014/main" id="{FC3F8FF3-C74B-819C-EF29-75D5B11A1E5D}"/>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pic>
        <p:nvPicPr>
          <p:cNvPr id="8" name="Picture 7">
            <a:extLst>
              <a:ext uri="{FF2B5EF4-FFF2-40B4-BE49-F238E27FC236}">
                <a16:creationId xmlns:a16="http://schemas.microsoft.com/office/drawing/2014/main" id="{EA9777E7-7446-D39D-A164-EBDC12C8923B}"/>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6190" t="12339" r="5296" b="11205"/>
          <a:stretch/>
        </p:blipFill>
        <p:spPr>
          <a:xfrm>
            <a:off x="9514726" y="5586411"/>
            <a:ext cx="2397874" cy="993771"/>
          </a:xfrm>
          <a:prstGeom prst="rect">
            <a:avLst/>
          </a:prstGeom>
        </p:spPr>
      </p:pic>
      <p:sp>
        <p:nvSpPr>
          <p:cNvPr id="9" name="Text Placeholder 2">
            <a:extLst>
              <a:ext uri="{FF2B5EF4-FFF2-40B4-BE49-F238E27FC236}">
                <a16:creationId xmlns:a16="http://schemas.microsoft.com/office/drawing/2014/main" id="{B7EE9103-1D80-85D4-DE4F-23BCD3767BF7}"/>
              </a:ext>
            </a:extLst>
          </p:cNvPr>
          <p:cNvSpPr>
            <a:spLocks noGrp="1"/>
          </p:cNvSpPr>
          <p:nvPr>
            <p:ph type="body" sz="quarter" idx="18" hasCustomPrompt="1"/>
          </p:nvPr>
        </p:nvSpPr>
        <p:spPr>
          <a:xfrm>
            <a:off x="8044332" y="4223972"/>
            <a:ext cx="3874067" cy="825251"/>
          </a:xfrm>
          <a:prstGeom prst="rect">
            <a:avLst/>
          </a:prstGeom>
        </p:spPr>
        <p:txBody>
          <a:bodyPr/>
          <a:lstStyle>
            <a:lvl1pPr marL="0" indent="0">
              <a:lnSpc>
                <a:spcPct val="113000"/>
              </a:lnSpc>
              <a:spcBef>
                <a:spcPts val="0"/>
              </a:spcBef>
              <a:buNone/>
              <a:defRPr sz="1600" b="0" i="0" spc="10" baseline="0">
                <a:solidFill>
                  <a:schemeClr val="tx1"/>
                </a:solidFill>
                <a:latin typeface="Arial" panose="020B0604020202020204" pitchFamily="34" charset="0"/>
                <a:cs typeface="Arial" panose="020B0604020202020204" pitchFamily="34" charset="0"/>
              </a:defRPr>
            </a:lvl1pPr>
          </a:lstStyle>
          <a:p>
            <a:r>
              <a:rPr lang="en-US"/>
              <a:t>Kindly RSVP to</a:t>
            </a:r>
            <a:br>
              <a:rPr lang="en-US"/>
            </a:br>
            <a:r>
              <a:rPr lang="en-US"/>
              <a:t>name.surname@cancer.org.uk</a:t>
            </a:r>
          </a:p>
        </p:txBody>
      </p:sp>
    </p:spTree>
    <p:extLst>
      <p:ext uri="{BB962C8B-B14F-4D97-AF65-F5344CB8AC3E}">
        <p14:creationId xmlns:p14="http://schemas.microsoft.com/office/powerpoint/2010/main" val="3429377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slide 2">
    <p:bg>
      <p:bgPr>
        <a:solidFill>
          <a:schemeClr val="accent2"/>
        </a:solid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7DB6CF01-E3CD-582F-D7C9-D7DEFA63F3EE}"/>
              </a:ext>
            </a:extLst>
          </p:cNvPr>
          <p:cNvSpPr>
            <a:spLocks noGrp="1"/>
          </p:cNvSpPr>
          <p:nvPr>
            <p:ph type="body" sz="quarter" idx="13"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bg1"/>
                </a:solidFill>
                <a:latin typeface="Arial" panose="020B0604020202020204" pitchFamily="34" charset="0"/>
                <a:cs typeface="Arial" panose="020B0604020202020204" pitchFamily="34" charset="0"/>
              </a:defRPr>
            </a:lvl1pPr>
          </a:lstStyle>
          <a:p>
            <a:pPr lvl="0"/>
            <a:r>
              <a:rPr lang="en-GB"/>
              <a:t>Document title</a:t>
            </a:r>
          </a:p>
        </p:txBody>
      </p:sp>
      <p:sp>
        <p:nvSpPr>
          <p:cNvPr id="2" name="Slide Number Placeholder 8">
            <a:extLst>
              <a:ext uri="{FF2B5EF4-FFF2-40B4-BE49-F238E27FC236}">
                <a16:creationId xmlns:a16="http://schemas.microsoft.com/office/drawing/2014/main" id="{8B785B4C-D529-50B1-7BCE-693F97B0D0D1}"/>
              </a:ext>
            </a:extLst>
          </p:cNvPr>
          <p:cNvSpPr>
            <a:spLocks noGrp="1"/>
          </p:cNvSpPr>
          <p:nvPr>
            <p:ph type="sldNum" sz="quarter" idx="12"/>
          </p:nvPr>
        </p:nvSpPr>
        <p:spPr>
          <a:xfrm>
            <a:off x="11326367" y="273600"/>
            <a:ext cx="576072" cy="365125"/>
          </a:xfrm>
          <a:prstGeom prst="rect">
            <a:avLst/>
          </a:prstGeom>
        </p:spPr>
        <p:txBody>
          <a:bodyPr/>
          <a:lstStyle>
            <a:lvl1pPr algn="r">
              <a:lnSpc>
                <a:spcPct val="112000"/>
              </a:lnSpc>
              <a:defRPr sz="1400" b="0" i="0" spc="10" baseline="0">
                <a:solidFill>
                  <a:schemeClr val="bg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a:p>
        </p:txBody>
      </p:sp>
      <p:sp>
        <p:nvSpPr>
          <p:cNvPr id="6" name="Text Placeholder 2">
            <a:extLst>
              <a:ext uri="{FF2B5EF4-FFF2-40B4-BE49-F238E27FC236}">
                <a16:creationId xmlns:a16="http://schemas.microsoft.com/office/drawing/2014/main" id="{9DD5B62A-7176-5080-67BB-C1F8D5FDD53F}"/>
              </a:ext>
            </a:extLst>
          </p:cNvPr>
          <p:cNvSpPr>
            <a:spLocks noGrp="1"/>
          </p:cNvSpPr>
          <p:nvPr>
            <p:ph type="body" sz="quarter" idx="10" hasCustomPrompt="1"/>
          </p:nvPr>
        </p:nvSpPr>
        <p:spPr>
          <a:xfrm>
            <a:off x="289560" y="1352677"/>
            <a:ext cx="5375542" cy="1628029"/>
          </a:xfrm>
          <a:prstGeom prst="rect">
            <a:avLst/>
          </a:prstGeom>
        </p:spPr>
        <p:txBody>
          <a:bodyPr/>
          <a:lstStyle>
            <a:lvl1pPr marL="0" indent="0">
              <a:lnSpc>
                <a:spcPct val="110000"/>
              </a:lnSpc>
              <a:spcBef>
                <a:spcPts val="0"/>
              </a:spcBef>
              <a:buNone/>
              <a:defRPr sz="4800" b="0" i="0" spc="10" baseline="0">
                <a:solidFill>
                  <a:schemeClr val="bg1"/>
                </a:solidFill>
                <a:latin typeface="Arial" panose="020B0604020202020204" pitchFamily="34" charset="0"/>
              </a:defRPr>
            </a:lvl1pPr>
          </a:lstStyle>
          <a:p>
            <a:pPr lvl="0"/>
            <a:r>
              <a:rPr lang="en-GB"/>
              <a:t>This is a section title here</a:t>
            </a:r>
          </a:p>
        </p:txBody>
      </p:sp>
      <p:pic>
        <p:nvPicPr>
          <p:cNvPr id="3" name="Picture 2">
            <a:extLst>
              <a:ext uri="{FF2B5EF4-FFF2-40B4-BE49-F238E27FC236}">
                <a16:creationId xmlns:a16="http://schemas.microsoft.com/office/drawing/2014/main" id="{617EF8F5-8D02-5621-8D65-75EC68DD8D3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5334" t="11744" r="5684" b="11394"/>
          <a:stretch/>
        </p:blipFill>
        <p:spPr>
          <a:xfrm>
            <a:off x="9520525" y="5590628"/>
            <a:ext cx="2406148" cy="997200"/>
          </a:xfrm>
          <a:prstGeom prst="rect">
            <a:avLst/>
          </a:prstGeom>
        </p:spPr>
      </p:pic>
    </p:spTree>
    <p:extLst>
      <p:ext uri="{BB962C8B-B14F-4D97-AF65-F5344CB8AC3E}">
        <p14:creationId xmlns:p14="http://schemas.microsoft.com/office/powerpoint/2010/main" val="31559958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all to action">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D2D57A20-14D8-25B2-45A5-C97E3BC2399E}"/>
              </a:ext>
            </a:extLst>
          </p:cNvPr>
          <p:cNvSpPr/>
          <p:nvPr userDrawn="1"/>
        </p:nvSpPr>
        <p:spPr>
          <a:xfrm>
            <a:off x="7026436" y="1523222"/>
            <a:ext cx="3765176" cy="376517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5">
            <a:extLst>
              <a:ext uri="{FF2B5EF4-FFF2-40B4-BE49-F238E27FC236}">
                <a16:creationId xmlns:a16="http://schemas.microsoft.com/office/drawing/2014/main" id="{F997289F-A698-3E2B-4A64-849A1077E575}"/>
              </a:ext>
            </a:extLst>
          </p:cNvPr>
          <p:cNvSpPr>
            <a:spLocks noGrp="1"/>
          </p:cNvSpPr>
          <p:nvPr>
            <p:ph type="pic" sz="quarter" idx="12"/>
          </p:nvPr>
        </p:nvSpPr>
        <p:spPr>
          <a:xfrm>
            <a:off x="273050" y="273050"/>
            <a:ext cx="7380000" cy="6307138"/>
          </a:xfrm>
          <a:custGeom>
            <a:avLst/>
            <a:gdLst>
              <a:gd name="connsiteX0" fmla="*/ 0 w 7380000"/>
              <a:gd name="connsiteY0" fmla="*/ 0 h 6307138"/>
              <a:gd name="connsiteX1" fmla="*/ 7380000 w 7380000"/>
              <a:gd name="connsiteY1" fmla="*/ 0 h 6307138"/>
              <a:gd name="connsiteX2" fmla="*/ 7380000 w 7380000"/>
              <a:gd name="connsiteY2" fmla="*/ 1733208 h 6307138"/>
              <a:gd name="connsiteX3" fmla="*/ 7304784 w 7380000"/>
              <a:gd name="connsiteY3" fmla="*/ 1801569 h 6307138"/>
              <a:gd name="connsiteX4" fmla="*/ 6753386 w 7380000"/>
              <a:gd name="connsiteY4" fmla="*/ 3132760 h 6307138"/>
              <a:gd name="connsiteX5" fmla="*/ 7304784 w 7380000"/>
              <a:gd name="connsiteY5" fmla="*/ 4463951 h 6307138"/>
              <a:gd name="connsiteX6" fmla="*/ 7380000 w 7380000"/>
              <a:gd name="connsiteY6" fmla="*/ 4532313 h 6307138"/>
              <a:gd name="connsiteX7" fmla="*/ 7380000 w 7380000"/>
              <a:gd name="connsiteY7" fmla="*/ 6307138 h 6307138"/>
              <a:gd name="connsiteX8" fmla="*/ 0 w 7380000"/>
              <a:gd name="connsiteY8" fmla="*/ 6307138 h 6307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80000" h="6307138">
                <a:moveTo>
                  <a:pt x="0" y="0"/>
                </a:moveTo>
                <a:lnTo>
                  <a:pt x="7380000" y="0"/>
                </a:lnTo>
                <a:lnTo>
                  <a:pt x="7380000" y="1733208"/>
                </a:lnTo>
                <a:lnTo>
                  <a:pt x="7304784" y="1801569"/>
                </a:lnTo>
                <a:cubicBezTo>
                  <a:pt x="6964102" y="2142251"/>
                  <a:pt x="6753386" y="2612898"/>
                  <a:pt x="6753386" y="3132760"/>
                </a:cubicBezTo>
                <a:cubicBezTo>
                  <a:pt x="6753386" y="3652623"/>
                  <a:pt x="6964102" y="4123270"/>
                  <a:pt x="7304784" y="4463951"/>
                </a:cubicBezTo>
                <a:lnTo>
                  <a:pt x="7380000" y="4532313"/>
                </a:lnTo>
                <a:lnTo>
                  <a:pt x="7380000" y="6307138"/>
                </a:lnTo>
                <a:lnTo>
                  <a:pt x="0" y="6307138"/>
                </a:lnTo>
                <a:close/>
              </a:path>
            </a:pathLst>
          </a:custGeom>
          <a:blipFill>
            <a:blip r:embed="rId2" cstate="hqprint">
              <a:extLst>
                <a:ext uri="{28A0092B-C50C-407E-A947-70E740481C1C}">
                  <a14:useLocalDpi xmlns:a14="http://schemas.microsoft.com/office/drawing/2010/main"/>
                </a:ext>
              </a:extLst>
            </a:blip>
            <a:stretch>
              <a:fillRect l="-13298" r="-13043"/>
            </a:stretch>
          </a:blipFill>
        </p:spPr>
        <p:txBody>
          <a:bodyPr wrap="square">
            <a:noAutofit/>
          </a:bodyPr>
          <a:lstStyle>
            <a:lvl1pPr marL="0" indent="0">
              <a:buNone/>
              <a:defRPr>
                <a:latin typeface="Arial" panose="020B0604020202020204" pitchFamily="34" charset="0"/>
                <a:cs typeface="Arial" panose="020B0604020202020204" pitchFamily="34" charset="0"/>
              </a:defRPr>
            </a:lvl1pPr>
          </a:lstStyle>
          <a:p>
            <a:endParaRPr lang="en-US"/>
          </a:p>
        </p:txBody>
      </p:sp>
      <p:sp>
        <p:nvSpPr>
          <p:cNvPr id="14" name="Title 13">
            <a:extLst>
              <a:ext uri="{FF2B5EF4-FFF2-40B4-BE49-F238E27FC236}">
                <a16:creationId xmlns:a16="http://schemas.microsoft.com/office/drawing/2014/main" id="{AC02E6A8-2F97-0602-2AD3-97C8EC019D49}"/>
              </a:ext>
            </a:extLst>
          </p:cNvPr>
          <p:cNvSpPr>
            <a:spLocks noGrp="1"/>
          </p:cNvSpPr>
          <p:nvPr>
            <p:ph type="title" hasCustomPrompt="1"/>
          </p:nvPr>
        </p:nvSpPr>
        <p:spPr>
          <a:xfrm>
            <a:off x="7819921" y="2568683"/>
            <a:ext cx="2857045" cy="1425107"/>
          </a:xfrm>
          <a:prstGeom prst="rect">
            <a:avLst/>
          </a:prstGeom>
        </p:spPr>
        <p:txBody>
          <a:bodyPr/>
          <a:lstStyle>
            <a:lvl1pPr>
              <a:lnSpc>
                <a:spcPct val="110000"/>
              </a:lnSpc>
              <a:defRPr sz="4400" b="1" i="0" spc="20" baseline="0">
                <a:solidFill>
                  <a:schemeClr val="bg1"/>
                </a:solidFill>
                <a:latin typeface="Arial" panose="020B0604020202020204" pitchFamily="34" charset="0"/>
              </a:defRPr>
            </a:lvl1pPr>
          </a:lstStyle>
          <a:p>
            <a:r>
              <a:rPr lang="en-GB"/>
              <a:t>Get involved</a:t>
            </a:r>
            <a:endParaRPr lang="en-US"/>
          </a:p>
        </p:txBody>
      </p:sp>
      <p:sp>
        <p:nvSpPr>
          <p:cNvPr id="6" name="Text Placeholder 2">
            <a:extLst>
              <a:ext uri="{FF2B5EF4-FFF2-40B4-BE49-F238E27FC236}">
                <a16:creationId xmlns:a16="http://schemas.microsoft.com/office/drawing/2014/main" id="{B890CF9D-9C84-BEA6-CD91-D12867E1D18E}"/>
              </a:ext>
            </a:extLst>
          </p:cNvPr>
          <p:cNvSpPr>
            <a:spLocks noGrp="1"/>
          </p:cNvSpPr>
          <p:nvPr>
            <p:ph type="body" sz="quarter" idx="17" hasCustomPrompt="1"/>
          </p:nvPr>
        </p:nvSpPr>
        <p:spPr>
          <a:xfrm>
            <a:off x="8044331" y="273599"/>
            <a:ext cx="3166547"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7" name="Text Placeholder 2">
            <a:extLst>
              <a:ext uri="{FF2B5EF4-FFF2-40B4-BE49-F238E27FC236}">
                <a16:creationId xmlns:a16="http://schemas.microsoft.com/office/drawing/2014/main" id="{E549FA1C-DF7A-74F0-E30E-2D2B6E705A73}"/>
              </a:ext>
            </a:extLst>
          </p:cNvPr>
          <p:cNvSpPr>
            <a:spLocks noGrp="1"/>
          </p:cNvSpPr>
          <p:nvPr>
            <p:ph type="body" sz="quarter" idx="19" hasCustomPrompt="1"/>
          </p:nvPr>
        </p:nvSpPr>
        <p:spPr>
          <a:xfrm>
            <a:off x="7819921" y="5645557"/>
            <a:ext cx="3874067" cy="527338"/>
          </a:xfrm>
          <a:prstGeom prst="rect">
            <a:avLst/>
          </a:prstGeom>
        </p:spPr>
        <p:txBody>
          <a:bodyPr/>
          <a:lstStyle>
            <a:lvl1pPr marL="0" indent="0">
              <a:lnSpc>
                <a:spcPct val="113000"/>
              </a:lnSpc>
              <a:spcBef>
                <a:spcPts val="0"/>
              </a:spcBef>
              <a:buNone/>
              <a:defRPr sz="2400" b="0" i="0" spc="10" baseline="30000">
                <a:solidFill>
                  <a:schemeClr val="tx1"/>
                </a:solidFill>
                <a:latin typeface="Arial" panose="020B0604020202020204" pitchFamily="34" charset="0"/>
                <a:cs typeface="Arial" panose="020B0604020202020204" pitchFamily="34" charset="0"/>
              </a:defRPr>
            </a:lvl1pPr>
          </a:lstStyle>
          <a:p>
            <a:pPr lvl="0"/>
            <a:r>
              <a:rPr lang="en-GB"/>
              <a:t>Find out more at cruk.org</a:t>
            </a:r>
          </a:p>
        </p:txBody>
      </p:sp>
      <p:sp>
        <p:nvSpPr>
          <p:cNvPr id="2" name="Slide Number Placeholder 9">
            <a:extLst>
              <a:ext uri="{FF2B5EF4-FFF2-40B4-BE49-F238E27FC236}">
                <a16:creationId xmlns:a16="http://schemas.microsoft.com/office/drawing/2014/main" id="{A67B5014-C346-9360-00E8-89EF967AC4F9}"/>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40225261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act info">
    <p:bg>
      <p:bgPr>
        <a:solidFill>
          <a:schemeClr val="accent3"/>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7DA469-3700-3D1A-0F57-2F83316263E4}"/>
              </a:ext>
            </a:extLst>
          </p:cNvPr>
          <p:cNvSpPr>
            <a:spLocks noGrp="1"/>
          </p:cNvSpPr>
          <p:nvPr>
            <p:ph type="body" sz="quarter" idx="10" hasCustomPrompt="1"/>
          </p:nvPr>
        </p:nvSpPr>
        <p:spPr>
          <a:xfrm>
            <a:off x="289560" y="1352677"/>
            <a:ext cx="5375542" cy="791809"/>
          </a:xfrm>
          <a:prstGeom prst="rect">
            <a:avLst/>
          </a:prstGeom>
        </p:spPr>
        <p:txBody>
          <a:bodyPr/>
          <a:lstStyle>
            <a:lvl1pPr marL="0" indent="0">
              <a:lnSpc>
                <a:spcPct val="110000"/>
              </a:lnSpc>
              <a:spcBef>
                <a:spcPts val="0"/>
              </a:spcBef>
              <a:buNone/>
              <a:defRPr sz="4800" b="0" i="0" spc="10" baseline="0">
                <a:solidFill>
                  <a:schemeClr val="bg1"/>
                </a:solidFill>
                <a:latin typeface="Arial" panose="020B0604020202020204" pitchFamily="34" charset="0"/>
              </a:defRPr>
            </a:lvl1pPr>
          </a:lstStyle>
          <a:p>
            <a:pPr lvl="0"/>
            <a:r>
              <a:rPr lang="en-GB"/>
              <a:t>Get in touch</a:t>
            </a:r>
          </a:p>
        </p:txBody>
      </p:sp>
      <p:sp>
        <p:nvSpPr>
          <p:cNvPr id="4" name="Text Placeholder 2">
            <a:extLst>
              <a:ext uri="{FF2B5EF4-FFF2-40B4-BE49-F238E27FC236}">
                <a16:creationId xmlns:a16="http://schemas.microsoft.com/office/drawing/2014/main" id="{C8397040-75D8-24BC-F2B5-562465CE8D51}"/>
              </a:ext>
            </a:extLst>
          </p:cNvPr>
          <p:cNvSpPr>
            <a:spLocks noGrp="1"/>
          </p:cNvSpPr>
          <p:nvPr>
            <p:ph type="body" sz="quarter" idx="13"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bg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E4D5FA43-C937-C15F-E3F3-0E83CDFFBF24}"/>
              </a:ext>
            </a:extLst>
          </p:cNvPr>
          <p:cNvSpPr>
            <a:spLocks noGrp="1"/>
          </p:cNvSpPr>
          <p:nvPr>
            <p:ph type="body" sz="quarter" idx="14" hasCustomPrompt="1"/>
          </p:nvPr>
        </p:nvSpPr>
        <p:spPr>
          <a:xfrm>
            <a:off x="289560" y="2517449"/>
            <a:ext cx="5375542" cy="563208"/>
          </a:xfrm>
          <a:prstGeom prst="rect">
            <a:avLst/>
          </a:prstGeom>
        </p:spPr>
        <p:txBody>
          <a:bodyPr/>
          <a:lstStyle>
            <a:lvl1pPr marL="0" indent="0">
              <a:lnSpc>
                <a:spcPct val="113000"/>
              </a:lnSpc>
              <a:spcBef>
                <a:spcPts val="0"/>
              </a:spcBef>
              <a:buNone/>
              <a:defRPr sz="2000" b="0" i="0" spc="10" baseline="0">
                <a:solidFill>
                  <a:schemeClr val="bg1"/>
                </a:solidFill>
                <a:latin typeface="Arial" panose="020B0604020202020204" pitchFamily="34" charset="0"/>
                <a:cs typeface="Arial" panose="020B0604020202020204" pitchFamily="34" charset="0"/>
              </a:defRPr>
            </a:lvl1pPr>
          </a:lstStyle>
          <a:p>
            <a:pPr lvl="0"/>
            <a:r>
              <a:rPr lang="en-GB"/>
              <a:t>For any questions, please reach out to</a:t>
            </a:r>
          </a:p>
        </p:txBody>
      </p:sp>
      <p:sp>
        <p:nvSpPr>
          <p:cNvPr id="7" name="Text Placeholder 2">
            <a:extLst>
              <a:ext uri="{FF2B5EF4-FFF2-40B4-BE49-F238E27FC236}">
                <a16:creationId xmlns:a16="http://schemas.microsoft.com/office/drawing/2014/main" id="{E446B7E2-A159-F22C-3A3A-0AA116A48C43}"/>
              </a:ext>
            </a:extLst>
          </p:cNvPr>
          <p:cNvSpPr>
            <a:spLocks noGrp="1"/>
          </p:cNvSpPr>
          <p:nvPr>
            <p:ph type="body" sz="quarter" idx="15" hasCustomPrompt="1"/>
          </p:nvPr>
        </p:nvSpPr>
        <p:spPr>
          <a:xfrm>
            <a:off x="289560" y="3257677"/>
            <a:ext cx="5375542" cy="1684437"/>
          </a:xfrm>
          <a:prstGeom prst="rect">
            <a:avLst/>
          </a:prstGeom>
        </p:spPr>
        <p:txBody>
          <a:bodyPr/>
          <a:lstStyle>
            <a:lvl1pPr marL="0" indent="0">
              <a:lnSpc>
                <a:spcPct val="113000"/>
              </a:lnSpc>
              <a:spcBef>
                <a:spcPts val="0"/>
              </a:spcBef>
              <a:buNone/>
              <a:defRPr sz="1600" b="0" i="0" spc="10" baseline="0">
                <a:solidFill>
                  <a:schemeClr val="bg1"/>
                </a:solidFill>
                <a:latin typeface="Arial" panose="020B0604020202020204" pitchFamily="34" charset="0"/>
                <a:cs typeface="Arial" panose="020B0604020202020204" pitchFamily="34" charset="0"/>
              </a:defRPr>
            </a:lvl1pPr>
          </a:lstStyle>
          <a:p>
            <a:pPr lvl="0"/>
            <a:r>
              <a:rPr lang="en-GB"/>
              <a:t>Name Surname</a:t>
            </a:r>
          </a:p>
          <a:p>
            <a:pPr lvl="0"/>
            <a:r>
              <a:rPr lang="en-GB"/>
              <a:t>Title</a:t>
            </a:r>
          </a:p>
          <a:p>
            <a:pPr lvl="0"/>
            <a:r>
              <a:rPr lang="en-GB"/>
              <a:t>Cancer Research UK</a:t>
            </a:r>
          </a:p>
          <a:p>
            <a:pPr lvl="0"/>
            <a:r>
              <a:rPr lang="en-GB"/>
              <a:t>020 3469 </a:t>
            </a:r>
            <a:r>
              <a:rPr lang="en-GB" err="1"/>
              <a:t>xxxx</a:t>
            </a:r>
            <a:endParaRPr lang="en-GB"/>
          </a:p>
          <a:p>
            <a:pPr lvl="0"/>
            <a:r>
              <a:rPr lang="en-GB"/>
              <a:t>name.surname@cancer.org.uk</a:t>
            </a:r>
          </a:p>
        </p:txBody>
      </p:sp>
      <p:sp>
        <p:nvSpPr>
          <p:cNvPr id="5" name="Slide Number Placeholder 9">
            <a:extLst>
              <a:ext uri="{FF2B5EF4-FFF2-40B4-BE49-F238E27FC236}">
                <a16:creationId xmlns:a16="http://schemas.microsoft.com/office/drawing/2014/main" id="{5C0872BC-45AC-0073-1EC3-3A7C211DB608}"/>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bg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pic>
        <p:nvPicPr>
          <p:cNvPr id="8" name="Picture 7">
            <a:extLst>
              <a:ext uri="{FF2B5EF4-FFF2-40B4-BE49-F238E27FC236}">
                <a16:creationId xmlns:a16="http://schemas.microsoft.com/office/drawing/2014/main" id="{5B0A5F81-9DEF-3499-50F4-C21912E7685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5334" t="11744" r="5684" b="11394"/>
          <a:stretch/>
        </p:blipFill>
        <p:spPr>
          <a:xfrm>
            <a:off x="9520525" y="5590628"/>
            <a:ext cx="2406148" cy="997200"/>
          </a:xfrm>
          <a:prstGeom prst="rect">
            <a:avLst/>
          </a:prstGeom>
        </p:spPr>
      </p:pic>
    </p:spTree>
    <p:extLst>
      <p:ext uri="{BB962C8B-B14F-4D97-AF65-F5344CB8AC3E}">
        <p14:creationId xmlns:p14="http://schemas.microsoft.com/office/powerpoint/2010/main" val="36808137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act info v2">
    <p:bg>
      <p:bgPr>
        <a:solidFill>
          <a:schemeClr val="accent3"/>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7DA469-3700-3D1A-0F57-2F83316263E4}"/>
              </a:ext>
            </a:extLst>
          </p:cNvPr>
          <p:cNvSpPr>
            <a:spLocks noGrp="1"/>
          </p:cNvSpPr>
          <p:nvPr>
            <p:ph type="body" sz="quarter" idx="10" hasCustomPrompt="1"/>
          </p:nvPr>
        </p:nvSpPr>
        <p:spPr>
          <a:xfrm>
            <a:off x="289560" y="1352677"/>
            <a:ext cx="5375542" cy="791809"/>
          </a:xfrm>
          <a:prstGeom prst="rect">
            <a:avLst/>
          </a:prstGeom>
        </p:spPr>
        <p:txBody>
          <a:bodyPr/>
          <a:lstStyle>
            <a:lvl1pPr marL="0" indent="0">
              <a:lnSpc>
                <a:spcPct val="110000"/>
              </a:lnSpc>
              <a:spcBef>
                <a:spcPts val="0"/>
              </a:spcBef>
              <a:buNone/>
              <a:defRPr sz="4800" b="0" i="0" spc="10" baseline="0">
                <a:solidFill>
                  <a:schemeClr val="bg1"/>
                </a:solidFill>
                <a:latin typeface="Arial" panose="020B0604020202020204" pitchFamily="34" charset="0"/>
              </a:defRPr>
            </a:lvl1pPr>
          </a:lstStyle>
          <a:p>
            <a:pPr lvl="0"/>
            <a:r>
              <a:rPr lang="en-GB"/>
              <a:t>Get in touch</a:t>
            </a:r>
          </a:p>
        </p:txBody>
      </p:sp>
      <p:sp>
        <p:nvSpPr>
          <p:cNvPr id="4" name="Text Placeholder 2">
            <a:extLst>
              <a:ext uri="{FF2B5EF4-FFF2-40B4-BE49-F238E27FC236}">
                <a16:creationId xmlns:a16="http://schemas.microsoft.com/office/drawing/2014/main" id="{C8397040-75D8-24BC-F2B5-562465CE8D51}"/>
              </a:ext>
            </a:extLst>
          </p:cNvPr>
          <p:cNvSpPr>
            <a:spLocks noGrp="1"/>
          </p:cNvSpPr>
          <p:nvPr>
            <p:ph type="body" sz="quarter" idx="13"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bg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E4D5FA43-C937-C15F-E3F3-0E83CDFFBF24}"/>
              </a:ext>
            </a:extLst>
          </p:cNvPr>
          <p:cNvSpPr>
            <a:spLocks noGrp="1"/>
          </p:cNvSpPr>
          <p:nvPr>
            <p:ph type="body" sz="quarter" idx="14" hasCustomPrompt="1"/>
          </p:nvPr>
        </p:nvSpPr>
        <p:spPr>
          <a:xfrm>
            <a:off x="289560" y="2517449"/>
            <a:ext cx="5375542" cy="563208"/>
          </a:xfrm>
          <a:prstGeom prst="rect">
            <a:avLst/>
          </a:prstGeom>
        </p:spPr>
        <p:txBody>
          <a:bodyPr/>
          <a:lstStyle>
            <a:lvl1pPr marL="0" indent="0">
              <a:lnSpc>
                <a:spcPct val="113000"/>
              </a:lnSpc>
              <a:spcBef>
                <a:spcPts val="0"/>
              </a:spcBef>
              <a:buNone/>
              <a:defRPr sz="2000" b="0" i="0" spc="10" baseline="0">
                <a:solidFill>
                  <a:schemeClr val="bg1"/>
                </a:solidFill>
                <a:latin typeface="Arial" panose="020B0604020202020204" pitchFamily="34" charset="0"/>
                <a:cs typeface="Arial" panose="020B0604020202020204" pitchFamily="34" charset="0"/>
              </a:defRPr>
            </a:lvl1pPr>
          </a:lstStyle>
          <a:p>
            <a:pPr lvl="0"/>
            <a:r>
              <a:rPr lang="en-GB"/>
              <a:t>For any questions, please reach out to</a:t>
            </a:r>
          </a:p>
        </p:txBody>
      </p:sp>
      <p:sp>
        <p:nvSpPr>
          <p:cNvPr id="7" name="Text Placeholder 2">
            <a:extLst>
              <a:ext uri="{FF2B5EF4-FFF2-40B4-BE49-F238E27FC236}">
                <a16:creationId xmlns:a16="http://schemas.microsoft.com/office/drawing/2014/main" id="{E446B7E2-A159-F22C-3A3A-0AA116A48C43}"/>
              </a:ext>
            </a:extLst>
          </p:cNvPr>
          <p:cNvSpPr>
            <a:spLocks noGrp="1"/>
          </p:cNvSpPr>
          <p:nvPr>
            <p:ph type="body" sz="quarter" idx="15" hasCustomPrompt="1"/>
          </p:nvPr>
        </p:nvSpPr>
        <p:spPr>
          <a:xfrm>
            <a:off x="289560" y="3257677"/>
            <a:ext cx="5375542" cy="1684437"/>
          </a:xfrm>
          <a:prstGeom prst="rect">
            <a:avLst/>
          </a:prstGeom>
        </p:spPr>
        <p:txBody>
          <a:bodyPr/>
          <a:lstStyle>
            <a:lvl1pPr marL="0" indent="0">
              <a:lnSpc>
                <a:spcPct val="113000"/>
              </a:lnSpc>
              <a:spcBef>
                <a:spcPts val="0"/>
              </a:spcBef>
              <a:buNone/>
              <a:defRPr sz="1600" b="0" i="0" spc="10" baseline="0">
                <a:solidFill>
                  <a:schemeClr val="bg1"/>
                </a:solidFill>
                <a:latin typeface="Arial" panose="020B0604020202020204" pitchFamily="34" charset="0"/>
                <a:cs typeface="Arial" panose="020B0604020202020204" pitchFamily="34" charset="0"/>
              </a:defRPr>
            </a:lvl1pPr>
          </a:lstStyle>
          <a:p>
            <a:pPr lvl="0"/>
            <a:r>
              <a:rPr lang="en-GB"/>
              <a:t>Name Surname</a:t>
            </a:r>
          </a:p>
          <a:p>
            <a:pPr lvl="0"/>
            <a:r>
              <a:rPr lang="en-GB"/>
              <a:t>Title</a:t>
            </a:r>
          </a:p>
          <a:p>
            <a:pPr lvl="0"/>
            <a:r>
              <a:rPr lang="en-GB"/>
              <a:t>Cancer Research UK</a:t>
            </a:r>
          </a:p>
          <a:p>
            <a:pPr lvl="0"/>
            <a:r>
              <a:rPr lang="en-GB"/>
              <a:t>020 3469 </a:t>
            </a:r>
            <a:r>
              <a:rPr lang="en-GB" err="1"/>
              <a:t>xxxx</a:t>
            </a:r>
            <a:endParaRPr lang="en-GB"/>
          </a:p>
          <a:p>
            <a:pPr lvl="0"/>
            <a:r>
              <a:rPr lang="en-GB"/>
              <a:t>name.surname@cancer.org.uk</a:t>
            </a:r>
          </a:p>
        </p:txBody>
      </p:sp>
      <p:pic>
        <p:nvPicPr>
          <p:cNvPr id="5" name="Picture 4" descr="A black and white sign with white text&#10;&#10;Description automatically generated with low confidence">
            <a:extLst>
              <a:ext uri="{FF2B5EF4-FFF2-40B4-BE49-F238E27FC236}">
                <a16:creationId xmlns:a16="http://schemas.microsoft.com/office/drawing/2014/main" id="{F3DA9A6E-E8B2-2B4E-A80B-F3BFA9F592B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89561" y="6039578"/>
            <a:ext cx="1795718" cy="548250"/>
          </a:xfrm>
          <a:prstGeom prst="rect">
            <a:avLst/>
          </a:prstGeom>
        </p:spPr>
      </p:pic>
      <p:sp>
        <p:nvSpPr>
          <p:cNvPr id="8" name="TextBox 7">
            <a:extLst>
              <a:ext uri="{FF2B5EF4-FFF2-40B4-BE49-F238E27FC236}">
                <a16:creationId xmlns:a16="http://schemas.microsoft.com/office/drawing/2014/main" id="{756913C4-7081-1C0E-522E-BE6A8D76BE73}"/>
              </a:ext>
            </a:extLst>
          </p:cNvPr>
          <p:cNvSpPr txBox="1"/>
          <p:nvPr userDrawn="1"/>
        </p:nvSpPr>
        <p:spPr>
          <a:xfrm>
            <a:off x="2364059" y="6130431"/>
            <a:ext cx="5597912" cy="453970"/>
          </a:xfrm>
          <a:prstGeom prst="rect">
            <a:avLst/>
          </a:prstGeom>
          <a:noFill/>
        </p:spPr>
        <p:txBody>
          <a:bodyPr wrap="square" rtlCol="0">
            <a:spAutoFit/>
          </a:bodyPr>
          <a:lstStyle/>
          <a:p>
            <a:pPr>
              <a:lnSpc>
                <a:spcPct val="120000"/>
              </a:lnSpc>
            </a:pPr>
            <a:r>
              <a:rPr lang="en-GB" sz="1000" b="0" i="0">
                <a:solidFill>
                  <a:schemeClr val="bg1"/>
                </a:solidFill>
                <a:latin typeface="Arial" panose="020B0604020202020204" pitchFamily="34" charset="0"/>
                <a:cs typeface="Arial" panose="020B0604020202020204" pitchFamily="34" charset="0"/>
              </a:rPr>
              <a:t>Registered charity in England and Northern Ireland (1089464), Scotland (SC041666), the Isle of Man (1103) and Jersey (247). Registered address: 2 Redman Place, London, E20 1JQ.</a:t>
            </a:r>
          </a:p>
        </p:txBody>
      </p:sp>
      <p:sp>
        <p:nvSpPr>
          <p:cNvPr id="9" name="Slide Number Placeholder 9">
            <a:extLst>
              <a:ext uri="{FF2B5EF4-FFF2-40B4-BE49-F238E27FC236}">
                <a16:creationId xmlns:a16="http://schemas.microsoft.com/office/drawing/2014/main" id="{C40A51F9-8E3C-D334-B47A-9EDA2D955113}"/>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bg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pic>
        <p:nvPicPr>
          <p:cNvPr id="10" name="Picture 9">
            <a:extLst>
              <a:ext uri="{FF2B5EF4-FFF2-40B4-BE49-F238E27FC236}">
                <a16:creationId xmlns:a16="http://schemas.microsoft.com/office/drawing/2014/main" id="{81D639D5-D3AC-88DD-B96C-4D27031223E6}"/>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5334" t="11744" r="5684" b="11394"/>
          <a:stretch/>
        </p:blipFill>
        <p:spPr>
          <a:xfrm>
            <a:off x="9520525" y="5590628"/>
            <a:ext cx="2406148" cy="997200"/>
          </a:xfrm>
          <a:prstGeom prst="rect">
            <a:avLst/>
          </a:prstGeom>
        </p:spPr>
      </p:pic>
    </p:spTree>
    <p:extLst>
      <p:ext uri="{BB962C8B-B14F-4D97-AF65-F5344CB8AC3E}">
        <p14:creationId xmlns:p14="http://schemas.microsoft.com/office/powerpoint/2010/main" val="2419276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9FE78-1071-43B4-8733-6DC694827A7B}"/>
              </a:ext>
            </a:extLst>
          </p:cNvPr>
          <p:cNvSpPr>
            <a:spLocks noGrp="1"/>
          </p:cNvSpPr>
          <p:nvPr>
            <p:ph type="title"/>
          </p:nvPr>
        </p:nvSpPr>
        <p:spPr/>
        <p:txBody>
          <a:bodyPr/>
          <a:lstStyle>
            <a:lvl1pPr>
              <a:defRPr b="0">
                <a:solidFill>
                  <a:schemeClr val="tx2"/>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DFA8F19-6500-41F2-994F-0C0B8A75580F}"/>
              </a:ext>
            </a:extLst>
          </p:cNvPr>
          <p:cNvSpPr>
            <a:spLocks noGrp="1"/>
          </p:cNvSpPr>
          <p:nvPr>
            <p:ph sz="half" idx="1"/>
          </p:nvPr>
        </p:nvSpPr>
        <p:spPr>
          <a:xfrm>
            <a:off x="767408" y="1772816"/>
            <a:ext cx="5256000" cy="16691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90A2526-AD2C-4E41-84D3-99AAD9431F23}"/>
              </a:ext>
            </a:extLst>
          </p:cNvPr>
          <p:cNvSpPr>
            <a:spLocks noGrp="1"/>
          </p:cNvSpPr>
          <p:nvPr>
            <p:ph sz="half" idx="2"/>
          </p:nvPr>
        </p:nvSpPr>
        <p:spPr>
          <a:xfrm>
            <a:off x="6172200" y="1772816"/>
            <a:ext cx="5256000" cy="16691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4633D376-5FFC-4424-BA90-E81E512C965B}"/>
              </a:ext>
            </a:extLst>
          </p:cNvPr>
          <p:cNvSpPr>
            <a:spLocks noGrp="1"/>
          </p:cNvSpPr>
          <p:nvPr>
            <p:ph type="sldNum" sz="quarter" idx="12"/>
          </p:nvPr>
        </p:nvSpPr>
        <p:spPr/>
        <p:txBody>
          <a:bodyPr/>
          <a:lstStyle/>
          <a:p>
            <a:fld id="{F90E331C-8DD5-41DE-A1D8-42719F204B7E}" type="slidenum">
              <a:rPr lang="en-GB" smtClean="0"/>
              <a:t>‹#›</a:t>
            </a:fld>
            <a:endParaRPr lang="en-GB"/>
          </a:p>
        </p:txBody>
      </p:sp>
    </p:spTree>
    <p:extLst>
      <p:ext uri="{BB962C8B-B14F-4D97-AF65-F5344CB8AC3E}">
        <p14:creationId xmlns:p14="http://schemas.microsoft.com/office/powerpoint/2010/main" val="1092507096"/>
      </p:ext>
    </p:extLst>
  </p:cSld>
  <p:clrMapOvr>
    <a:masterClrMapping/>
  </p:clrMapOvr>
  <p:extLst>
    <p:ext uri="{DCECCB84-F9BA-43D5-87BE-67443E8EF086}">
      <p15:sldGuideLst xmlns:p15="http://schemas.microsoft.com/office/powerpoint/2012/main">
        <p15:guide id="1" pos="3795">
          <p15:clr>
            <a:srgbClr val="FBAE40"/>
          </p15:clr>
        </p15:guide>
        <p15:guide id="2" pos="3885">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BE5FA-BEBB-4862-9C43-D14CCB29FFFA}"/>
              </a:ext>
            </a:extLst>
          </p:cNvPr>
          <p:cNvSpPr>
            <a:spLocks noGrp="1"/>
          </p:cNvSpPr>
          <p:nvPr>
            <p:ph type="title"/>
          </p:nvPr>
        </p:nvSpPr>
        <p:spPr/>
        <p:txBody>
          <a:bodyPr/>
          <a:lstStyle>
            <a:lvl1pPr>
              <a:defRPr b="0">
                <a:solidFill>
                  <a:schemeClr val="tx2"/>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D33DF61-D91B-41EB-AE86-A0DBDBFF582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031C2346-9DC9-4EFE-9CC7-58A873883353}"/>
              </a:ext>
            </a:extLst>
          </p:cNvPr>
          <p:cNvSpPr>
            <a:spLocks noGrp="1"/>
          </p:cNvSpPr>
          <p:nvPr>
            <p:ph type="sldNum" sz="quarter" idx="12"/>
          </p:nvPr>
        </p:nvSpPr>
        <p:spPr/>
        <p:txBody>
          <a:bodyPr/>
          <a:lstStyle/>
          <a:p>
            <a:fld id="{F90E331C-8DD5-41DE-A1D8-42719F204B7E}" type="slidenum">
              <a:rPr lang="en-GB" smtClean="0"/>
              <a:t>‹#›</a:t>
            </a:fld>
            <a:endParaRPr lang="en-GB"/>
          </a:p>
        </p:txBody>
      </p:sp>
    </p:spTree>
    <p:extLst>
      <p:ext uri="{BB962C8B-B14F-4D97-AF65-F5344CB8AC3E}">
        <p14:creationId xmlns:p14="http://schemas.microsoft.com/office/powerpoint/2010/main" val="35012250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F5FA3-A20D-40FB-8BE3-44CD88DDEC22}"/>
              </a:ext>
            </a:extLst>
          </p:cNvPr>
          <p:cNvSpPr>
            <a:spLocks noGrp="1"/>
          </p:cNvSpPr>
          <p:nvPr>
            <p:ph type="ctrTitle"/>
          </p:nvPr>
        </p:nvSpPr>
        <p:spPr>
          <a:xfrm>
            <a:off x="334961" y="3041143"/>
            <a:ext cx="7993063" cy="747897"/>
          </a:xfrm>
        </p:spPr>
        <p:txBody>
          <a:bodyPr anchor="b"/>
          <a:lstStyle>
            <a:lvl1pPr algn="l">
              <a:defRPr sz="5400" b="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2EE91C51-1E93-4B29-9242-2D33D6D5A8FE}"/>
              </a:ext>
            </a:extLst>
          </p:cNvPr>
          <p:cNvSpPr>
            <a:spLocks noGrp="1"/>
          </p:cNvSpPr>
          <p:nvPr>
            <p:ph type="subTitle" idx="1"/>
          </p:nvPr>
        </p:nvSpPr>
        <p:spPr>
          <a:xfrm>
            <a:off x="334961" y="4160113"/>
            <a:ext cx="7993063" cy="276999"/>
          </a:xfrm>
        </p:spPr>
        <p:txBody>
          <a:bodyPr/>
          <a:lstStyle>
            <a:lvl1pPr marL="0" indent="0" algn="l">
              <a:spcBef>
                <a:spcPts val="6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991640382"/>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F5FA3-A20D-40FB-8BE3-44CD88DDEC22}"/>
              </a:ext>
            </a:extLst>
          </p:cNvPr>
          <p:cNvSpPr>
            <a:spLocks noGrp="1"/>
          </p:cNvSpPr>
          <p:nvPr>
            <p:ph type="ctrTitle"/>
          </p:nvPr>
        </p:nvSpPr>
        <p:spPr>
          <a:xfrm>
            <a:off x="334961" y="3041143"/>
            <a:ext cx="7993063" cy="747897"/>
          </a:xfrm>
        </p:spPr>
        <p:txBody>
          <a:bodyPr anchor="b"/>
          <a:lstStyle>
            <a:lvl1pPr algn="l">
              <a:defRPr sz="5400" b="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2EE91C51-1E93-4B29-9242-2D33D6D5A8FE}"/>
              </a:ext>
            </a:extLst>
          </p:cNvPr>
          <p:cNvSpPr>
            <a:spLocks noGrp="1"/>
          </p:cNvSpPr>
          <p:nvPr>
            <p:ph type="subTitle" idx="1"/>
          </p:nvPr>
        </p:nvSpPr>
        <p:spPr>
          <a:xfrm>
            <a:off x="334961" y="4160113"/>
            <a:ext cx="7993063" cy="276999"/>
          </a:xfrm>
        </p:spPr>
        <p:txBody>
          <a:bodyPr/>
          <a:lstStyle>
            <a:lvl1pPr marL="0" indent="0" algn="l">
              <a:spcBef>
                <a:spcPts val="6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3047384853"/>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 optio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F5FA3-A20D-40FB-8BE3-44CD88DDEC22}"/>
              </a:ext>
            </a:extLst>
          </p:cNvPr>
          <p:cNvSpPr>
            <a:spLocks noGrp="1"/>
          </p:cNvSpPr>
          <p:nvPr>
            <p:ph type="ctrTitle"/>
          </p:nvPr>
        </p:nvSpPr>
        <p:spPr>
          <a:xfrm>
            <a:off x="334961" y="3041143"/>
            <a:ext cx="7993063" cy="747897"/>
          </a:xfrm>
        </p:spPr>
        <p:txBody>
          <a:bodyPr anchor="b"/>
          <a:lstStyle>
            <a:lvl1pPr algn="l">
              <a:defRPr sz="5400" b="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2EE91C51-1E93-4B29-9242-2D33D6D5A8FE}"/>
              </a:ext>
            </a:extLst>
          </p:cNvPr>
          <p:cNvSpPr>
            <a:spLocks noGrp="1"/>
          </p:cNvSpPr>
          <p:nvPr>
            <p:ph type="subTitle" idx="1"/>
          </p:nvPr>
        </p:nvSpPr>
        <p:spPr>
          <a:xfrm>
            <a:off x="334961" y="4160113"/>
            <a:ext cx="7993063" cy="276999"/>
          </a:xfrm>
        </p:spPr>
        <p:txBody>
          <a:bodyPr/>
          <a:lstStyle>
            <a:lvl1pPr marL="0" indent="0" algn="l">
              <a:spcBef>
                <a:spcPts val="6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3939006126"/>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 option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1AB85CE-6A0D-418A-8CD3-3B506378AEE4}"/>
              </a:ext>
            </a:extLst>
          </p:cNvPr>
          <p:cNvSpPr>
            <a:spLocks noGrp="1"/>
          </p:cNvSpPr>
          <p:nvPr>
            <p:ph type="pic" sz="quarter" idx="10" hasCustomPrompt="1"/>
          </p:nvPr>
        </p:nvSpPr>
        <p:spPr>
          <a:xfrm>
            <a:off x="7272445" y="0"/>
            <a:ext cx="4919555" cy="6858000"/>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2281 w 12281"/>
              <a:gd name="connsiteY0" fmla="*/ 0 h 10000"/>
              <a:gd name="connsiteX1" fmla="*/ 12281 w 12281"/>
              <a:gd name="connsiteY1" fmla="*/ 0 h 10000"/>
              <a:gd name="connsiteX2" fmla="*/ 12281 w 12281"/>
              <a:gd name="connsiteY2" fmla="*/ 10000 h 10000"/>
              <a:gd name="connsiteX3" fmla="*/ 2281 w 12281"/>
              <a:gd name="connsiteY3" fmla="*/ 10000 h 10000"/>
              <a:gd name="connsiteX4" fmla="*/ 2281 w 12281"/>
              <a:gd name="connsiteY4" fmla="*/ 0 h 10000"/>
              <a:gd name="connsiteX0" fmla="*/ 2718 w 12718"/>
              <a:gd name="connsiteY0" fmla="*/ 0 h 10000"/>
              <a:gd name="connsiteX1" fmla="*/ 12718 w 12718"/>
              <a:gd name="connsiteY1" fmla="*/ 0 h 10000"/>
              <a:gd name="connsiteX2" fmla="*/ 12718 w 12718"/>
              <a:gd name="connsiteY2" fmla="*/ 10000 h 10000"/>
              <a:gd name="connsiteX3" fmla="*/ 2718 w 12718"/>
              <a:gd name="connsiteY3" fmla="*/ 10000 h 10000"/>
              <a:gd name="connsiteX4" fmla="*/ 2718 w 12718"/>
              <a:gd name="connsiteY4" fmla="*/ 0 h 10000"/>
              <a:gd name="connsiteX0" fmla="*/ 2205 w 12205"/>
              <a:gd name="connsiteY0" fmla="*/ 0 h 10000"/>
              <a:gd name="connsiteX1" fmla="*/ 12205 w 12205"/>
              <a:gd name="connsiteY1" fmla="*/ 0 h 10000"/>
              <a:gd name="connsiteX2" fmla="*/ 12205 w 12205"/>
              <a:gd name="connsiteY2" fmla="*/ 10000 h 10000"/>
              <a:gd name="connsiteX3" fmla="*/ 2205 w 12205"/>
              <a:gd name="connsiteY3" fmla="*/ 10000 h 10000"/>
              <a:gd name="connsiteX4" fmla="*/ 2205 w 12205"/>
              <a:gd name="connsiteY4" fmla="*/ 0 h 10000"/>
              <a:gd name="connsiteX0" fmla="*/ 2264 w 12264"/>
              <a:gd name="connsiteY0" fmla="*/ 0 h 10000"/>
              <a:gd name="connsiteX1" fmla="*/ 12264 w 12264"/>
              <a:gd name="connsiteY1" fmla="*/ 0 h 10000"/>
              <a:gd name="connsiteX2" fmla="*/ 12264 w 12264"/>
              <a:gd name="connsiteY2" fmla="*/ 10000 h 10000"/>
              <a:gd name="connsiteX3" fmla="*/ 2264 w 12264"/>
              <a:gd name="connsiteY3" fmla="*/ 10000 h 10000"/>
              <a:gd name="connsiteX4" fmla="*/ 2264 w 12264"/>
              <a:gd name="connsiteY4" fmla="*/ 0 h 10000"/>
              <a:gd name="connsiteX0" fmla="*/ 2303 w 12303"/>
              <a:gd name="connsiteY0" fmla="*/ 0 h 10000"/>
              <a:gd name="connsiteX1" fmla="*/ 12303 w 12303"/>
              <a:gd name="connsiteY1" fmla="*/ 0 h 10000"/>
              <a:gd name="connsiteX2" fmla="*/ 12303 w 12303"/>
              <a:gd name="connsiteY2" fmla="*/ 10000 h 10000"/>
              <a:gd name="connsiteX3" fmla="*/ 2303 w 12303"/>
              <a:gd name="connsiteY3" fmla="*/ 10000 h 10000"/>
              <a:gd name="connsiteX4" fmla="*/ 2303 w 12303"/>
              <a:gd name="connsiteY4" fmla="*/ 0 h 10000"/>
              <a:gd name="connsiteX0" fmla="*/ 2273 w 12273"/>
              <a:gd name="connsiteY0" fmla="*/ 0 h 10000"/>
              <a:gd name="connsiteX1" fmla="*/ 12273 w 12273"/>
              <a:gd name="connsiteY1" fmla="*/ 0 h 10000"/>
              <a:gd name="connsiteX2" fmla="*/ 12273 w 12273"/>
              <a:gd name="connsiteY2" fmla="*/ 10000 h 10000"/>
              <a:gd name="connsiteX3" fmla="*/ 2273 w 12273"/>
              <a:gd name="connsiteY3" fmla="*/ 10000 h 10000"/>
              <a:gd name="connsiteX4" fmla="*/ 2273 w 12273"/>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3" h="10000">
                <a:moveTo>
                  <a:pt x="2273" y="0"/>
                </a:moveTo>
                <a:lnTo>
                  <a:pt x="12273" y="0"/>
                </a:lnTo>
                <a:lnTo>
                  <a:pt x="12273" y="10000"/>
                </a:lnTo>
                <a:lnTo>
                  <a:pt x="2273" y="10000"/>
                </a:lnTo>
                <a:cubicBezTo>
                  <a:pt x="215" y="7508"/>
                  <a:pt x="-1596" y="4260"/>
                  <a:pt x="2273" y="0"/>
                </a:cubicBezTo>
                <a:close/>
              </a:path>
            </a:pathLst>
          </a:custGeom>
          <a:blipFill>
            <a:blip r:embed="rId3"/>
            <a:stretch>
              <a:fillRect/>
            </a:stretch>
          </a:blipFill>
          <a:ln w="28575">
            <a:noFill/>
          </a:ln>
        </p:spPr>
        <p:txBody>
          <a:bodyPr anchor="ctr" anchorCtr="0">
            <a:noAutofit/>
          </a:bodyPr>
          <a:lstStyle>
            <a:lvl1pPr marL="0" indent="0" algn="ctr">
              <a:buNone/>
              <a:defRPr b="1">
                <a:solidFill>
                  <a:schemeClr val="bg1"/>
                </a:solidFill>
              </a:defRPr>
            </a:lvl1pPr>
          </a:lstStyle>
          <a:p>
            <a:r>
              <a:rPr lang="en-GB"/>
              <a:t>Example image. Please replace.</a:t>
            </a:r>
          </a:p>
        </p:txBody>
      </p:sp>
      <p:sp>
        <p:nvSpPr>
          <p:cNvPr id="2" name="Title 1">
            <a:extLst>
              <a:ext uri="{FF2B5EF4-FFF2-40B4-BE49-F238E27FC236}">
                <a16:creationId xmlns:a16="http://schemas.microsoft.com/office/drawing/2014/main" id="{53CF5FA3-A20D-40FB-8BE3-44CD88DDEC22}"/>
              </a:ext>
            </a:extLst>
          </p:cNvPr>
          <p:cNvSpPr>
            <a:spLocks noGrp="1"/>
          </p:cNvSpPr>
          <p:nvPr>
            <p:ph type="ctrTitle"/>
          </p:nvPr>
        </p:nvSpPr>
        <p:spPr>
          <a:xfrm>
            <a:off x="334961" y="1844824"/>
            <a:ext cx="5761039" cy="1495794"/>
          </a:xfrm>
        </p:spPr>
        <p:txBody>
          <a:bodyPr anchor="b"/>
          <a:lstStyle>
            <a:lvl1pPr algn="l">
              <a:defRPr sz="5400" b="0">
                <a:solidFill>
                  <a:schemeClr val="tx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2EE91C51-1E93-4B29-9242-2D33D6D5A8FE}"/>
              </a:ext>
            </a:extLst>
          </p:cNvPr>
          <p:cNvSpPr>
            <a:spLocks noGrp="1"/>
          </p:cNvSpPr>
          <p:nvPr>
            <p:ph type="subTitle" idx="1"/>
          </p:nvPr>
        </p:nvSpPr>
        <p:spPr>
          <a:xfrm>
            <a:off x="334961" y="3728065"/>
            <a:ext cx="5761039" cy="276999"/>
          </a:xfrm>
        </p:spPr>
        <p:txBody>
          <a:bodyPr/>
          <a:lstStyle>
            <a:lvl1pPr marL="0" indent="0" algn="l">
              <a:spcBef>
                <a:spcPts val="6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476385198"/>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guide id="7" pos="5155">
          <p15:clr>
            <a:srgbClr val="FBAE40"/>
          </p15:clr>
        </p15:guide>
        <p15:guide id="8" pos="4588">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4D9D8-3ACA-459C-AA1E-A261DEDBD09F}"/>
              </a:ext>
            </a:extLst>
          </p:cNvPr>
          <p:cNvSpPr>
            <a:spLocks noGrp="1"/>
          </p:cNvSpPr>
          <p:nvPr>
            <p:ph type="title"/>
          </p:nvPr>
        </p:nvSpPr>
        <p:spPr>
          <a:xfrm>
            <a:off x="334964" y="2681103"/>
            <a:ext cx="7993061" cy="1495794"/>
          </a:xfrm>
        </p:spPr>
        <p:txBody>
          <a:bodyPr wrap="square" anchor="ctr" anchorCtr="0">
            <a:spAutoFit/>
          </a:bodyPr>
          <a:lstStyle>
            <a:lvl1pPr>
              <a:defRPr sz="5400" b="0">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223468581"/>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3">
    <p:bg>
      <p:bgPr>
        <a:solidFill>
          <a:schemeClr val="accent3"/>
        </a:solid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C8397040-75D8-24BC-F2B5-562465CE8D51}"/>
              </a:ext>
            </a:extLst>
          </p:cNvPr>
          <p:cNvSpPr>
            <a:spLocks noGrp="1"/>
          </p:cNvSpPr>
          <p:nvPr>
            <p:ph type="body" sz="quarter" idx="13"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bg1"/>
                </a:solidFill>
                <a:latin typeface="Arial" panose="020B0604020202020204" pitchFamily="34" charset="0"/>
                <a:cs typeface="Arial" panose="020B0604020202020204" pitchFamily="34" charset="0"/>
              </a:defRPr>
            </a:lvl1pPr>
          </a:lstStyle>
          <a:p>
            <a:pPr lvl="0"/>
            <a:r>
              <a:rPr lang="en-GB"/>
              <a:t>Document title</a:t>
            </a:r>
          </a:p>
        </p:txBody>
      </p:sp>
      <p:sp>
        <p:nvSpPr>
          <p:cNvPr id="2" name="Slide Number Placeholder 8">
            <a:extLst>
              <a:ext uri="{FF2B5EF4-FFF2-40B4-BE49-F238E27FC236}">
                <a16:creationId xmlns:a16="http://schemas.microsoft.com/office/drawing/2014/main" id="{4EBE151A-5853-25F9-DBB6-143B26477D32}"/>
              </a:ext>
            </a:extLst>
          </p:cNvPr>
          <p:cNvSpPr>
            <a:spLocks noGrp="1"/>
          </p:cNvSpPr>
          <p:nvPr>
            <p:ph type="sldNum" sz="quarter" idx="12"/>
          </p:nvPr>
        </p:nvSpPr>
        <p:spPr>
          <a:xfrm>
            <a:off x="11326367" y="273600"/>
            <a:ext cx="576072" cy="365125"/>
          </a:xfrm>
          <a:prstGeom prst="rect">
            <a:avLst/>
          </a:prstGeom>
        </p:spPr>
        <p:txBody>
          <a:bodyPr/>
          <a:lstStyle>
            <a:lvl1pPr algn="r">
              <a:lnSpc>
                <a:spcPct val="112000"/>
              </a:lnSpc>
              <a:defRPr sz="1400" b="0" i="0" spc="10" baseline="0">
                <a:solidFill>
                  <a:schemeClr val="bg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a:p>
        </p:txBody>
      </p:sp>
      <p:sp>
        <p:nvSpPr>
          <p:cNvPr id="6" name="Text Placeholder 2">
            <a:extLst>
              <a:ext uri="{FF2B5EF4-FFF2-40B4-BE49-F238E27FC236}">
                <a16:creationId xmlns:a16="http://schemas.microsoft.com/office/drawing/2014/main" id="{1BAB3B9C-CFDD-225B-2421-F41752DEAD3B}"/>
              </a:ext>
            </a:extLst>
          </p:cNvPr>
          <p:cNvSpPr>
            <a:spLocks noGrp="1"/>
          </p:cNvSpPr>
          <p:nvPr>
            <p:ph type="body" sz="quarter" idx="10" hasCustomPrompt="1"/>
          </p:nvPr>
        </p:nvSpPr>
        <p:spPr>
          <a:xfrm>
            <a:off x="289560" y="1352677"/>
            <a:ext cx="5375542" cy="1628029"/>
          </a:xfrm>
          <a:prstGeom prst="rect">
            <a:avLst/>
          </a:prstGeom>
        </p:spPr>
        <p:txBody>
          <a:bodyPr/>
          <a:lstStyle>
            <a:lvl1pPr marL="0" indent="0">
              <a:lnSpc>
                <a:spcPct val="110000"/>
              </a:lnSpc>
              <a:spcBef>
                <a:spcPts val="0"/>
              </a:spcBef>
              <a:buNone/>
              <a:defRPr sz="4800" b="0" i="0" spc="10" baseline="0">
                <a:solidFill>
                  <a:schemeClr val="bg1"/>
                </a:solidFill>
                <a:latin typeface="Arial" panose="020B0604020202020204" pitchFamily="34" charset="0"/>
              </a:defRPr>
            </a:lvl1pPr>
          </a:lstStyle>
          <a:p>
            <a:pPr lvl="0"/>
            <a:r>
              <a:rPr lang="en-GB"/>
              <a:t>This is a section title here</a:t>
            </a:r>
          </a:p>
        </p:txBody>
      </p:sp>
      <p:pic>
        <p:nvPicPr>
          <p:cNvPr id="3" name="Picture 2">
            <a:extLst>
              <a:ext uri="{FF2B5EF4-FFF2-40B4-BE49-F238E27FC236}">
                <a16:creationId xmlns:a16="http://schemas.microsoft.com/office/drawing/2014/main" id="{25D2A171-182E-253A-07F4-FD0B8CFF81B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5334" t="11744" r="5684" b="11394"/>
          <a:stretch/>
        </p:blipFill>
        <p:spPr>
          <a:xfrm>
            <a:off x="9520525" y="5590628"/>
            <a:ext cx="2406148" cy="997200"/>
          </a:xfrm>
          <a:prstGeom prst="rect">
            <a:avLst/>
          </a:prstGeom>
        </p:spPr>
      </p:pic>
    </p:spTree>
    <p:extLst>
      <p:ext uri="{BB962C8B-B14F-4D97-AF65-F5344CB8AC3E}">
        <p14:creationId xmlns:p14="http://schemas.microsoft.com/office/powerpoint/2010/main" val="26988353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Section Header -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4D9D8-3ACA-459C-AA1E-A261DEDBD09F}"/>
              </a:ext>
            </a:extLst>
          </p:cNvPr>
          <p:cNvSpPr>
            <a:spLocks noGrp="1"/>
          </p:cNvSpPr>
          <p:nvPr>
            <p:ph type="title"/>
          </p:nvPr>
        </p:nvSpPr>
        <p:spPr>
          <a:xfrm>
            <a:off x="334964" y="2681103"/>
            <a:ext cx="7993061" cy="1495794"/>
          </a:xfrm>
        </p:spPr>
        <p:txBody>
          <a:bodyPr wrap="square" anchor="ctr" anchorCtr="0">
            <a:spAutoFit/>
          </a:bodyPr>
          <a:lstStyle>
            <a:lvl1pPr>
              <a:defRPr sz="5400" b="0">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671358810"/>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ection Header - optio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4D9D8-3ACA-459C-AA1E-A261DEDBD09F}"/>
              </a:ext>
            </a:extLst>
          </p:cNvPr>
          <p:cNvSpPr>
            <a:spLocks noGrp="1"/>
          </p:cNvSpPr>
          <p:nvPr>
            <p:ph type="title"/>
          </p:nvPr>
        </p:nvSpPr>
        <p:spPr>
          <a:xfrm>
            <a:off x="334964" y="2681103"/>
            <a:ext cx="7993061" cy="1495794"/>
          </a:xfrm>
        </p:spPr>
        <p:txBody>
          <a:bodyPr wrap="square" anchor="ctr" anchorCtr="0">
            <a:spAutoFit/>
          </a:bodyPr>
          <a:lstStyle>
            <a:lvl1pPr>
              <a:defRPr sz="5400" b="0">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159963395"/>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Section Header - option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4D9D8-3ACA-459C-AA1E-A261DEDBD09F}"/>
              </a:ext>
            </a:extLst>
          </p:cNvPr>
          <p:cNvSpPr>
            <a:spLocks noGrp="1"/>
          </p:cNvSpPr>
          <p:nvPr>
            <p:ph type="title"/>
          </p:nvPr>
        </p:nvSpPr>
        <p:spPr>
          <a:xfrm>
            <a:off x="334964" y="2681103"/>
            <a:ext cx="7993061" cy="1495794"/>
          </a:xfrm>
        </p:spPr>
        <p:txBody>
          <a:bodyPr wrap="square" anchor="ctr" anchorCtr="0">
            <a:spAutoFit/>
          </a:bodyPr>
          <a:lstStyle>
            <a:lvl1pPr>
              <a:defRPr sz="5400" b="0">
                <a:solidFill>
                  <a:schemeClr val="tx2"/>
                </a:solidFill>
              </a:defRPr>
            </a:lvl1pPr>
          </a:lstStyle>
          <a:p>
            <a:r>
              <a:rPr lang="en-US"/>
              <a:t>Click to edit Master title style</a:t>
            </a:r>
            <a:endParaRPr lang="en-GB"/>
          </a:p>
        </p:txBody>
      </p:sp>
    </p:spTree>
    <p:extLst>
      <p:ext uri="{BB962C8B-B14F-4D97-AF65-F5344CB8AC3E}">
        <p14:creationId xmlns:p14="http://schemas.microsoft.com/office/powerpoint/2010/main" val="1113083973"/>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Section Header - option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4D9D8-3ACA-459C-AA1E-A261DEDBD09F}"/>
              </a:ext>
            </a:extLst>
          </p:cNvPr>
          <p:cNvSpPr>
            <a:spLocks noGrp="1"/>
          </p:cNvSpPr>
          <p:nvPr>
            <p:ph type="title"/>
          </p:nvPr>
        </p:nvSpPr>
        <p:spPr>
          <a:xfrm>
            <a:off x="334964" y="2681103"/>
            <a:ext cx="7993061" cy="1495794"/>
          </a:xfrm>
        </p:spPr>
        <p:txBody>
          <a:bodyPr wrap="square" anchor="ctr" anchorCtr="0">
            <a:spAutoFit/>
          </a:bodyPr>
          <a:lstStyle>
            <a:lvl1pPr>
              <a:defRPr sz="5400" b="0">
                <a:solidFill>
                  <a:schemeClr val="accent3"/>
                </a:solidFill>
              </a:defRPr>
            </a:lvl1pPr>
          </a:lstStyle>
          <a:p>
            <a:r>
              <a:rPr lang="en-US"/>
              <a:t>Click to edit Master title style</a:t>
            </a:r>
            <a:endParaRPr lang="en-GB"/>
          </a:p>
        </p:txBody>
      </p:sp>
    </p:spTree>
    <p:extLst>
      <p:ext uri="{BB962C8B-B14F-4D97-AF65-F5344CB8AC3E}">
        <p14:creationId xmlns:p14="http://schemas.microsoft.com/office/powerpoint/2010/main" val="391530635"/>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BE5FA-BEBB-4862-9C43-D14CCB29FFFA}"/>
              </a:ext>
            </a:extLst>
          </p:cNvPr>
          <p:cNvSpPr>
            <a:spLocks noGrp="1"/>
          </p:cNvSpPr>
          <p:nvPr>
            <p:ph type="title"/>
          </p:nvPr>
        </p:nvSpPr>
        <p:spPr/>
        <p:txBody>
          <a:bodyPr/>
          <a:lstStyle>
            <a:lvl1pPr>
              <a:defRPr b="0">
                <a:solidFill>
                  <a:schemeClr val="tx2"/>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D33DF61-D91B-41EB-AE86-A0DBDBFF582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031C2346-9DC9-4EFE-9CC7-58A873883353}"/>
              </a:ext>
            </a:extLst>
          </p:cNvPr>
          <p:cNvSpPr>
            <a:spLocks noGrp="1"/>
          </p:cNvSpPr>
          <p:nvPr>
            <p:ph type="sldNum" sz="quarter" idx="12"/>
          </p:nvPr>
        </p:nvSpPr>
        <p:spPr/>
        <p:txBody>
          <a:bodyPr/>
          <a:lstStyle/>
          <a:p>
            <a:fld id="{F90E331C-8DD5-41DE-A1D8-42719F204B7E}" type="slidenum">
              <a:rPr lang="en-GB" smtClean="0"/>
              <a:t>‹#›</a:t>
            </a:fld>
            <a:endParaRPr lang="en-GB"/>
          </a:p>
        </p:txBody>
      </p:sp>
    </p:spTree>
    <p:extLst>
      <p:ext uri="{BB962C8B-B14F-4D97-AF65-F5344CB8AC3E}">
        <p14:creationId xmlns:p14="http://schemas.microsoft.com/office/powerpoint/2010/main" val="40953022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9FE78-1071-43B4-8733-6DC694827A7B}"/>
              </a:ext>
            </a:extLst>
          </p:cNvPr>
          <p:cNvSpPr>
            <a:spLocks noGrp="1"/>
          </p:cNvSpPr>
          <p:nvPr>
            <p:ph type="title"/>
          </p:nvPr>
        </p:nvSpPr>
        <p:spPr/>
        <p:txBody>
          <a:bodyPr/>
          <a:lstStyle>
            <a:lvl1pPr>
              <a:defRPr b="0">
                <a:solidFill>
                  <a:schemeClr val="tx2"/>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DFA8F19-6500-41F2-994F-0C0B8A75580F}"/>
              </a:ext>
            </a:extLst>
          </p:cNvPr>
          <p:cNvSpPr>
            <a:spLocks noGrp="1"/>
          </p:cNvSpPr>
          <p:nvPr>
            <p:ph sz="half" idx="1"/>
          </p:nvPr>
        </p:nvSpPr>
        <p:spPr>
          <a:xfrm>
            <a:off x="767408" y="1772816"/>
            <a:ext cx="5256000" cy="16691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90A2526-AD2C-4E41-84D3-99AAD9431F23}"/>
              </a:ext>
            </a:extLst>
          </p:cNvPr>
          <p:cNvSpPr>
            <a:spLocks noGrp="1"/>
          </p:cNvSpPr>
          <p:nvPr>
            <p:ph sz="half" idx="2"/>
          </p:nvPr>
        </p:nvSpPr>
        <p:spPr>
          <a:xfrm>
            <a:off x="6172200" y="1772816"/>
            <a:ext cx="5256000" cy="16691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4633D376-5FFC-4424-BA90-E81E512C965B}"/>
              </a:ext>
            </a:extLst>
          </p:cNvPr>
          <p:cNvSpPr>
            <a:spLocks noGrp="1"/>
          </p:cNvSpPr>
          <p:nvPr>
            <p:ph type="sldNum" sz="quarter" idx="12"/>
          </p:nvPr>
        </p:nvSpPr>
        <p:spPr/>
        <p:txBody>
          <a:bodyPr/>
          <a:lstStyle/>
          <a:p>
            <a:fld id="{F90E331C-8DD5-41DE-A1D8-42719F204B7E}" type="slidenum">
              <a:rPr lang="en-GB" smtClean="0"/>
              <a:t>‹#›</a:t>
            </a:fld>
            <a:endParaRPr lang="en-GB"/>
          </a:p>
        </p:txBody>
      </p:sp>
    </p:spTree>
    <p:extLst>
      <p:ext uri="{BB962C8B-B14F-4D97-AF65-F5344CB8AC3E}">
        <p14:creationId xmlns:p14="http://schemas.microsoft.com/office/powerpoint/2010/main" val="2931494279"/>
      </p:ext>
    </p:extLst>
  </p:cSld>
  <p:clrMapOvr>
    <a:masterClrMapping/>
  </p:clrMapOvr>
  <p:extLst>
    <p:ext uri="{DCECCB84-F9BA-43D5-87BE-67443E8EF086}">
      <p15:sldGuideLst xmlns:p15="http://schemas.microsoft.com/office/powerpoint/2012/main">
        <p15:guide id="1" pos="3795">
          <p15:clr>
            <a:srgbClr val="FBAE40"/>
          </p15:clr>
        </p15:guide>
        <p15:guide id="2" pos="3885">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3BF9-E686-45D8-9BA8-4838328FAE1E}"/>
              </a:ext>
            </a:extLst>
          </p:cNvPr>
          <p:cNvSpPr>
            <a:spLocks noGrp="1"/>
          </p:cNvSpPr>
          <p:nvPr>
            <p:ph type="title"/>
          </p:nvPr>
        </p:nvSpPr>
        <p:spPr/>
        <p:txBody>
          <a:bodyPr/>
          <a:lstStyle>
            <a:lvl1pPr>
              <a:defRPr b="0">
                <a:solidFill>
                  <a:schemeClr val="tx2"/>
                </a:solidFill>
              </a:defRPr>
            </a:lvl1p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0951594B-2BB0-4059-A8A9-F6D669354563}"/>
              </a:ext>
            </a:extLst>
          </p:cNvPr>
          <p:cNvSpPr>
            <a:spLocks noGrp="1"/>
          </p:cNvSpPr>
          <p:nvPr>
            <p:ph type="sldNum" sz="quarter" idx="12"/>
          </p:nvPr>
        </p:nvSpPr>
        <p:spPr/>
        <p:txBody>
          <a:bodyPr/>
          <a:lstStyle/>
          <a:p>
            <a:fld id="{F90E331C-8DD5-41DE-A1D8-42719F204B7E}" type="slidenum">
              <a:rPr lang="en-GB" smtClean="0"/>
              <a:t>‹#›</a:t>
            </a:fld>
            <a:endParaRPr lang="en-GB"/>
          </a:p>
        </p:txBody>
      </p:sp>
    </p:spTree>
    <p:extLst>
      <p:ext uri="{BB962C8B-B14F-4D97-AF65-F5344CB8AC3E}">
        <p14:creationId xmlns:p14="http://schemas.microsoft.com/office/powerpoint/2010/main" val="13876271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74CFAE-D0C0-468C-98D4-B14C14C4E676}"/>
              </a:ext>
            </a:extLst>
          </p:cNvPr>
          <p:cNvSpPr>
            <a:spLocks noGrp="1"/>
          </p:cNvSpPr>
          <p:nvPr>
            <p:ph type="sldNum" sz="quarter" idx="12"/>
          </p:nvPr>
        </p:nvSpPr>
        <p:spPr/>
        <p:txBody>
          <a:bodyPr/>
          <a:lstStyle/>
          <a:p>
            <a:fld id="{F90E331C-8DD5-41DE-A1D8-42719F204B7E}" type="slidenum">
              <a:rPr lang="en-GB" smtClean="0"/>
              <a:t>‹#›</a:t>
            </a:fld>
            <a:endParaRPr lang="en-GB"/>
          </a:p>
        </p:txBody>
      </p:sp>
    </p:spTree>
    <p:extLst>
      <p:ext uri="{BB962C8B-B14F-4D97-AF65-F5344CB8AC3E}">
        <p14:creationId xmlns:p14="http://schemas.microsoft.com/office/powerpoint/2010/main" val="41355013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_Blank with logo">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74CFAE-D0C0-468C-98D4-B14C14C4E676}"/>
              </a:ext>
            </a:extLst>
          </p:cNvPr>
          <p:cNvSpPr>
            <a:spLocks noGrp="1"/>
          </p:cNvSpPr>
          <p:nvPr>
            <p:ph type="sldNum" sz="quarter" idx="12"/>
          </p:nvPr>
        </p:nvSpPr>
        <p:spPr/>
        <p:txBody>
          <a:bodyPr/>
          <a:lstStyle/>
          <a:p>
            <a:fld id="{F90E331C-8DD5-41DE-A1D8-42719F204B7E}" type="slidenum">
              <a:rPr lang="en-GB" smtClean="0"/>
              <a:t>‹#›</a:t>
            </a:fld>
            <a:endParaRPr lang="en-GB"/>
          </a:p>
        </p:txBody>
      </p:sp>
      <p:pic>
        <p:nvPicPr>
          <p:cNvPr id="5" name="Picture 4">
            <a:extLst>
              <a:ext uri="{FF2B5EF4-FFF2-40B4-BE49-F238E27FC236}">
                <a16:creationId xmlns:a16="http://schemas.microsoft.com/office/drawing/2014/main" id="{F4B8949C-64B8-498D-ADBD-F438F908BE1E}"/>
              </a:ext>
            </a:extLst>
          </p:cNvPr>
          <p:cNvPicPr>
            <a:picLocks noChangeAspect="1"/>
          </p:cNvPicPr>
          <p:nvPr userDrawn="1"/>
        </p:nvPicPr>
        <p:blipFill>
          <a:blip r:embed="rId2"/>
          <a:stretch>
            <a:fillRect/>
          </a:stretch>
        </p:blipFill>
        <p:spPr>
          <a:xfrm>
            <a:off x="9840416" y="5733256"/>
            <a:ext cx="2139305" cy="918896"/>
          </a:xfrm>
          <a:prstGeom prst="rect">
            <a:avLst/>
          </a:prstGeom>
        </p:spPr>
      </p:pic>
    </p:spTree>
    <p:extLst>
      <p:ext uri="{BB962C8B-B14F-4D97-AF65-F5344CB8AC3E}">
        <p14:creationId xmlns:p14="http://schemas.microsoft.com/office/powerpoint/2010/main" val="2091925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rting soon slide 1">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A8731A85-0A73-3CF6-1FF4-4A598981984A}"/>
              </a:ext>
            </a:extLst>
          </p:cNvPr>
          <p:cNvSpPr>
            <a:spLocks noGrp="1"/>
          </p:cNvSpPr>
          <p:nvPr>
            <p:ph type="body" sz="quarter" idx="10" hasCustomPrompt="1"/>
          </p:nvPr>
        </p:nvSpPr>
        <p:spPr>
          <a:xfrm>
            <a:off x="289560" y="3981577"/>
            <a:ext cx="6506096" cy="2076323"/>
          </a:xfrm>
          <a:prstGeom prst="rect">
            <a:avLst/>
          </a:prstGeom>
        </p:spPr>
        <p:txBody>
          <a:bodyPr/>
          <a:lstStyle>
            <a:lvl1pPr marL="0" indent="0">
              <a:lnSpc>
                <a:spcPct val="110000"/>
              </a:lnSpc>
              <a:spcBef>
                <a:spcPts val="0"/>
              </a:spcBef>
              <a:buNone/>
              <a:defRPr sz="6000" b="0" i="0" spc="10" baseline="0">
                <a:solidFill>
                  <a:schemeClr val="tx1"/>
                </a:solidFill>
                <a:latin typeface="Arial" panose="020B0604020202020204" pitchFamily="34" charset="0"/>
              </a:defRPr>
            </a:lvl1pPr>
          </a:lstStyle>
          <a:p>
            <a:pPr lvl="0"/>
            <a:r>
              <a:rPr lang="en-GB"/>
              <a:t>Event title goes here and here</a:t>
            </a:r>
          </a:p>
        </p:txBody>
      </p:sp>
      <p:sp>
        <p:nvSpPr>
          <p:cNvPr id="10" name="Text Placeholder 2">
            <a:extLst>
              <a:ext uri="{FF2B5EF4-FFF2-40B4-BE49-F238E27FC236}">
                <a16:creationId xmlns:a16="http://schemas.microsoft.com/office/drawing/2014/main" id="{59F465CF-3C4E-6C7B-A8FD-B369CF8705E4}"/>
              </a:ext>
            </a:extLst>
          </p:cNvPr>
          <p:cNvSpPr>
            <a:spLocks noGrp="1"/>
          </p:cNvSpPr>
          <p:nvPr>
            <p:ph type="body" sz="quarter" idx="22" hasCustomPrompt="1"/>
          </p:nvPr>
        </p:nvSpPr>
        <p:spPr>
          <a:xfrm>
            <a:off x="289560" y="3627686"/>
            <a:ext cx="1855402" cy="296254"/>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00 Month 0000</a:t>
            </a:r>
          </a:p>
        </p:txBody>
      </p:sp>
      <p:sp>
        <p:nvSpPr>
          <p:cNvPr id="11" name="Text Placeholder 2">
            <a:extLst>
              <a:ext uri="{FF2B5EF4-FFF2-40B4-BE49-F238E27FC236}">
                <a16:creationId xmlns:a16="http://schemas.microsoft.com/office/drawing/2014/main" id="{E9F432DD-9144-FC26-4DBA-735AF6D3E456}"/>
              </a:ext>
            </a:extLst>
          </p:cNvPr>
          <p:cNvSpPr>
            <a:spLocks noGrp="1"/>
          </p:cNvSpPr>
          <p:nvPr>
            <p:ph type="body" sz="quarter" idx="23" hasCustomPrompt="1"/>
          </p:nvPr>
        </p:nvSpPr>
        <p:spPr>
          <a:xfrm>
            <a:off x="289560" y="6115537"/>
            <a:ext cx="6506096" cy="431336"/>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defRPr>
            </a:lvl1pPr>
          </a:lstStyle>
          <a:p>
            <a:pPr lvl="0"/>
            <a:r>
              <a:rPr lang="en-GB"/>
              <a:t>The event will begin shortly</a:t>
            </a:r>
          </a:p>
        </p:txBody>
      </p:sp>
      <p:cxnSp>
        <p:nvCxnSpPr>
          <p:cNvPr id="17" name="Straight Connector 16">
            <a:extLst>
              <a:ext uri="{FF2B5EF4-FFF2-40B4-BE49-F238E27FC236}">
                <a16:creationId xmlns:a16="http://schemas.microsoft.com/office/drawing/2014/main" id="{7F8C4BE4-D8EA-37F7-C463-A5DCCB494461}"/>
              </a:ext>
            </a:extLst>
          </p:cNvPr>
          <p:cNvCxnSpPr>
            <a:cxnSpLocks/>
          </p:cNvCxnSpPr>
          <p:nvPr userDrawn="1"/>
        </p:nvCxnSpPr>
        <p:spPr>
          <a:xfrm flipH="1">
            <a:off x="7974106" y="516576"/>
            <a:ext cx="42178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58AFDF7-475A-2EC2-AD9B-7AAD3EC871E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6190" t="12339" r="5296" b="11205"/>
          <a:stretch/>
        </p:blipFill>
        <p:spPr>
          <a:xfrm>
            <a:off x="289560" y="273600"/>
            <a:ext cx="2969891" cy="1230837"/>
          </a:xfrm>
          <a:prstGeom prst="rect">
            <a:avLst/>
          </a:prstGeom>
        </p:spPr>
      </p:pic>
      <p:pic>
        <p:nvPicPr>
          <p:cNvPr id="4" name="Picture 3" descr="A black background with a black square&#10;&#10;Description automatically generated">
            <a:extLst>
              <a:ext uri="{FF2B5EF4-FFF2-40B4-BE49-F238E27FC236}">
                <a16:creationId xmlns:a16="http://schemas.microsoft.com/office/drawing/2014/main" id="{281F9AA6-6AFC-0277-152D-88C4C0D49138}"/>
              </a:ext>
            </a:extLst>
          </p:cNvPr>
          <p:cNvPicPr>
            <a:picLocks noChangeAspect="1"/>
          </p:cNvPicPr>
          <p:nvPr userDrawn="1"/>
        </p:nvPicPr>
        <p:blipFill>
          <a:blip r:embed="rId3"/>
          <a:stretch>
            <a:fillRect/>
          </a:stretch>
        </p:blipFill>
        <p:spPr>
          <a:xfrm>
            <a:off x="7802212" y="499447"/>
            <a:ext cx="2775734" cy="908722"/>
          </a:xfrm>
          <a:prstGeom prst="rect">
            <a:avLst/>
          </a:prstGeom>
        </p:spPr>
      </p:pic>
    </p:spTree>
    <p:extLst>
      <p:ext uri="{BB962C8B-B14F-4D97-AF65-F5344CB8AC3E}">
        <p14:creationId xmlns:p14="http://schemas.microsoft.com/office/powerpoint/2010/main" val="1778775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rting soon slid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00BC68-A575-9A49-6F32-B4D968A984C3}"/>
              </a:ext>
            </a:extLst>
          </p:cNvPr>
          <p:cNvSpPr/>
          <p:nvPr userDrawn="1"/>
        </p:nvSpPr>
        <p:spPr>
          <a:xfrm>
            <a:off x="272416" y="1527472"/>
            <a:ext cx="11630024" cy="5061352"/>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9" name="Text Placeholder 2">
            <a:extLst>
              <a:ext uri="{FF2B5EF4-FFF2-40B4-BE49-F238E27FC236}">
                <a16:creationId xmlns:a16="http://schemas.microsoft.com/office/drawing/2014/main" id="{A8731A85-0A73-3CF6-1FF4-4A598981984A}"/>
              </a:ext>
            </a:extLst>
          </p:cNvPr>
          <p:cNvSpPr>
            <a:spLocks noGrp="1"/>
          </p:cNvSpPr>
          <p:nvPr>
            <p:ph type="body" sz="quarter" idx="10" hasCustomPrompt="1"/>
          </p:nvPr>
        </p:nvSpPr>
        <p:spPr>
          <a:xfrm>
            <a:off x="538942" y="3721804"/>
            <a:ext cx="6506096" cy="2076323"/>
          </a:xfrm>
          <a:prstGeom prst="rect">
            <a:avLst/>
          </a:prstGeom>
        </p:spPr>
        <p:txBody>
          <a:bodyPr/>
          <a:lstStyle>
            <a:lvl1pPr marL="0" indent="0">
              <a:lnSpc>
                <a:spcPct val="110000"/>
              </a:lnSpc>
              <a:spcBef>
                <a:spcPts val="0"/>
              </a:spcBef>
              <a:buNone/>
              <a:defRPr sz="6000" b="0" i="0" spc="10" baseline="0">
                <a:solidFill>
                  <a:schemeClr val="bg1"/>
                </a:solidFill>
                <a:latin typeface="Arial" panose="020B0604020202020204" pitchFamily="34" charset="0"/>
              </a:defRPr>
            </a:lvl1pPr>
          </a:lstStyle>
          <a:p>
            <a:pPr lvl="0"/>
            <a:r>
              <a:rPr lang="en-GB"/>
              <a:t>Event title goes here and here</a:t>
            </a:r>
          </a:p>
        </p:txBody>
      </p:sp>
      <p:sp>
        <p:nvSpPr>
          <p:cNvPr id="11" name="Text Placeholder 2">
            <a:extLst>
              <a:ext uri="{FF2B5EF4-FFF2-40B4-BE49-F238E27FC236}">
                <a16:creationId xmlns:a16="http://schemas.microsoft.com/office/drawing/2014/main" id="{E9F432DD-9144-FC26-4DBA-735AF6D3E456}"/>
              </a:ext>
            </a:extLst>
          </p:cNvPr>
          <p:cNvSpPr>
            <a:spLocks noGrp="1"/>
          </p:cNvSpPr>
          <p:nvPr>
            <p:ph type="body" sz="quarter" idx="23" hasCustomPrompt="1"/>
          </p:nvPr>
        </p:nvSpPr>
        <p:spPr>
          <a:xfrm>
            <a:off x="538942" y="5855764"/>
            <a:ext cx="6506096" cy="431336"/>
          </a:xfrm>
          <a:prstGeom prst="rect">
            <a:avLst/>
          </a:prstGeom>
        </p:spPr>
        <p:txBody>
          <a:bodyPr/>
          <a:lstStyle>
            <a:lvl1pPr marL="0" indent="0">
              <a:lnSpc>
                <a:spcPct val="113000"/>
              </a:lnSpc>
              <a:spcBef>
                <a:spcPts val="0"/>
              </a:spcBef>
              <a:buNone/>
              <a:defRPr sz="2000" b="0" i="0" spc="10" baseline="0">
                <a:solidFill>
                  <a:schemeClr val="bg1"/>
                </a:solidFill>
                <a:latin typeface="Arial" panose="020B0604020202020204" pitchFamily="34" charset="0"/>
              </a:defRPr>
            </a:lvl1pPr>
          </a:lstStyle>
          <a:p>
            <a:pPr lvl="0"/>
            <a:r>
              <a:rPr lang="en-GB"/>
              <a:t>The event will begin shortly</a:t>
            </a:r>
          </a:p>
        </p:txBody>
      </p:sp>
      <p:cxnSp>
        <p:nvCxnSpPr>
          <p:cNvPr id="7" name="Straight Connector 6">
            <a:extLst>
              <a:ext uri="{FF2B5EF4-FFF2-40B4-BE49-F238E27FC236}">
                <a16:creationId xmlns:a16="http://schemas.microsoft.com/office/drawing/2014/main" id="{C1522A38-7758-EC9A-57FC-2B99CE783579}"/>
              </a:ext>
            </a:extLst>
          </p:cNvPr>
          <p:cNvCxnSpPr>
            <a:cxnSpLocks/>
          </p:cNvCxnSpPr>
          <p:nvPr userDrawn="1"/>
        </p:nvCxnSpPr>
        <p:spPr>
          <a:xfrm flipH="1">
            <a:off x="7974106" y="475065"/>
            <a:ext cx="42178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 Placeholder 2">
            <a:extLst>
              <a:ext uri="{FF2B5EF4-FFF2-40B4-BE49-F238E27FC236}">
                <a16:creationId xmlns:a16="http://schemas.microsoft.com/office/drawing/2014/main" id="{E9A72C8B-464E-3938-3FE4-5052A700BC2C}"/>
              </a:ext>
            </a:extLst>
          </p:cNvPr>
          <p:cNvSpPr>
            <a:spLocks noGrp="1"/>
          </p:cNvSpPr>
          <p:nvPr>
            <p:ph type="body" sz="quarter" idx="22" hasCustomPrompt="1"/>
          </p:nvPr>
        </p:nvSpPr>
        <p:spPr>
          <a:xfrm>
            <a:off x="538942" y="3367913"/>
            <a:ext cx="1855402" cy="296254"/>
          </a:xfrm>
          <a:prstGeom prst="rect">
            <a:avLst/>
          </a:prstGeom>
        </p:spPr>
        <p:txBody>
          <a:bodyPr/>
          <a:lstStyle>
            <a:lvl1pPr marL="0" indent="0">
              <a:lnSpc>
                <a:spcPct val="113000"/>
              </a:lnSpc>
              <a:spcBef>
                <a:spcPts val="0"/>
              </a:spcBef>
              <a:buNone/>
              <a:defRPr sz="1400" b="0" i="0" spc="10" baseline="0">
                <a:solidFill>
                  <a:schemeClr val="bg1"/>
                </a:solidFill>
                <a:latin typeface="Arial" panose="020B0604020202020204" pitchFamily="34" charset="0"/>
              </a:defRPr>
            </a:lvl1pPr>
          </a:lstStyle>
          <a:p>
            <a:pPr lvl="0"/>
            <a:r>
              <a:rPr lang="en-GB"/>
              <a:t>00 Month 0000</a:t>
            </a:r>
          </a:p>
        </p:txBody>
      </p:sp>
      <p:pic>
        <p:nvPicPr>
          <p:cNvPr id="3" name="Picture 2">
            <a:extLst>
              <a:ext uri="{FF2B5EF4-FFF2-40B4-BE49-F238E27FC236}">
                <a16:creationId xmlns:a16="http://schemas.microsoft.com/office/drawing/2014/main" id="{2FB7F5BD-B441-8082-7DEE-54F3DEF3A16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6190" t="12339" r="5296" b="11205"/>
          <a:stretch/>
        </p:blipFill>
        <p:spPr>
          <a:xfrm>
            <a:off x="289560" y="273600"/>
            <a:ext cx="2397874" cy="993771"/>
          </a:xfrm>
          <a:prstGeom prst="rect">
            <a:avLst/>
          </a:prstGeom>
        </p:spPr>
      </p:pic>
      <p:pic>
        <p:nvPicPr>
          <p:cNvPr id="4" name="Picture 3" descr="A black background with a black square&#10;&#10;Description automatically generated">
            <a:extLst>
              <a:ext uri="{FF2B5EF4-FFF2-40B4-BE49-F238E27FC236}">
                <a16:creationId xmlns:a16="http://schemas.microsoft.com/office/drawing/2014/main" id="{F4759066-2F60-E0B0-4D83-A4D1EE2EA93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847632" y="471283"/>
            <a:ext cx="2134847" cy="698908"/>
          </a:xfrm>
          <a:prstGeom prst="rect">
            <a:avLst/>
          </a:prstGeom>
        </p:spPr>
      </p:pic>
    </p:spTree>
    <p:extLst>
      <p:ext uri="{BB962C8B-B14F-4D97-AF65-F5344CB8AC3E}">
        <p14:creationId xmlns:p14="http://schemas.microsoft.com/office/powerpoint/2010/main" val="1160721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rting soon slide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00BC68-A575-9A49-6F32-B4D968A984C3}"/>
              </a:ext>
            </a:extLst>
          </p:cNvPr>
          <p:cNvSpPr/>
          <p:nvPr userDrawn="1"/>
        </p:nvSpPr>
        <p:spPr>
          <a:xfrm>
            <a:off x="272416" y="1527472"/>
            <a:ext cx="11630024" cy="5061352"/>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9" name="Text Placeholder 2">
            <a:extLst>
              <a:ext uri="{FF2B5EF4-FFF2-40B4-BE49-F238E27FC236}">
                <a16:creationId xmlns:a16="http://schemas.microsoft.com/office/drawing/2014/main" id="{A8731A85-0A73-3CF6-1FF4-4A598981984A}"/>
              </a:ext>
            </a:extLst>
          </p:cNvPr>
          <p:cNvSpPr>
            <a:spLocks noGrp="1"/>
          </p:cNvSpPr>
          <p:nvPr>
            <p:ph type="body" sz="quarter" idx="10" hasCustomPrompt="1"/>
          </p:nvPr>
        </p:nvSpPr>
        <p:spPr>
          <a:xfrm>
            <a:off x="538942" y="3721804"/>
            <a:ext cx="6506096" cy="2076323"/>
          </a:xfrm>
          <a:prstGeom prst="rect">
            <a:avLst/>
          </a:prstGeom>
        </p:spPr>
        <p:txBody>
          <a:bodyPr/>
          <a:lstStyle>
            <a:lvl1pPr marL="0" indent="0">
              <a:lnSpc>
                <a:spcPct val="110000"/>
              </a:lnSpc>
              <a:spcBef>
                <a:spcPts val="0"/>
              </a:spcBef>
              <a:buNone/>
              <a:defRPr sz="6000" b="0" i="0" spc="10" baseline="0">
                <a:solidFill>
                  <a:schemeClr val="bg1"/>
                </a:solidFill>
                <a:latin typeface="Arial" panose="020B0604020202020204" pitchFamily="34" charset="0"/>
              </a:defRPr>
            </a:lvl1pPr>
          </a:lstStyle>
          <a:p>
            <a:pPr lvl="0"/>
            <a:r>
              <a:rPr lang="en-GB"/>
              <a:t>Event title goes here and here</a:t>
            </a:r>
          </a:p>
        </p:txBody>
      </p:sp>
      <p:sp>
        <p:nvSpPr>
          <p:cNvPr id="10" name="Text Placeholder 2">
            <a:extLst>
              <a:ext uri="{FF2B5EF4-FFF2-40B4-BE49-F238E27FC236}">
                <a16:creationId xmlns:a16="http://schemas.microsoft.com/office/drawing/2014/main" id="{59F465CF-3C4E-6C7B-A8FD-B369CF8705E4}"/>
              </a:ext>
            </a:extLst>
          </p:cNvPr>
          <p:cNvSpPr>
            <a:spLocks noGrp="1"/>
          </p:cNvSpPr>
          <p:nvPr>
            <p:ph type="body" sz="quarter" idx="22" hasCustomPrompt="1"/>
          </p:nvPr>
        </p:nvSpPr>
        <p:spPr>
          <a:xfrm>
            <a:off x="538942" y="3367913"/>
            <a:ext cx="1855402" cy="296254"/>
          </a:xfrm>
          <a:prstGeom prst="rect">
            <a:avLst/>
          </a:prstGeom>
        </p:spPr>
        <p:txBody>
          <a:bodyPr/>
          <a:lstStyle>
            <a:lvl1pPr marL="0" indent="0">
              <a:lnSpc>
                <a:spcPct val="113000"/>
              </a:lnSpc>
              <a:spcBef>
                <a:spcPts val="0"/>
              </a:spcBef>
              <a:buNone/>
              <a:defRPr sz="1400" b="0" i="0" spc="10" baseline="0">
                <a:solidFill>
                  <a:schemeClr val="bg1"/>
                </a:solidFill>
                <a:latin typeface="Arial" panose="020B0604020202020204" pitchFamily="34" charset="0"/>
              </a:defRPr>
            </a:lvl1pPr>
          </a:lstStyle>
          <a:p>
            <a:pPr lvl="0"/>
            <a:r>
              <a:rPr lang="en-GB"/>
              <a:t>00 Month 0000</a:t>
            </a:r>
          </a:p>
        </p:txBody>
      </p:sp>
      <p:sp>
        <p:nvSpPr>
          <p:cNvPr id="11" name="Text Placeholder 2">
            <a:extLst>
              <a:ext uri="{FF2B5EF4-FFF2-40B4-BE49-F238E27FC236}">
                <a16:creationId xmlns:a16="http://schemas.microsoft.com/office/drawing/2014/main" id="{E9F432DD-9144-FC26-4DBA-735AF6D3E456}"/>
              </a:ext>
            </a:extLst>
          </p:cNvPr>
          <p:cNvSpPr>
            <a:spLocks noGrp="1"/>
          </p:cNvSpPr>
          <p:nvPr>
            <p:ph type="body" sz="quarter" idx="23" hasCustomPrompt="1"/>
          </p:nvPr>
        </p:nvSpPr>
        <p:spPr>
          <a:xfrm>
            <a:off x="538942" y="5855764"/>
            <a:ext cx="6506096" cy="431336"/>
          </a:xfrm>
          <a:prstGeom prst="rect">
            <a:avLst/>
          </a:prstGeom>
        </p:spPr>
        <p:txBody>
          <a:bodyPr/>
          <a:lstStyle>
            <a:lvl1pPr marL="0" indent="0">
              <a:lnSpc>
                <a:spcPct val="113000"/>
              </a:lnSpc>
              <a:spcBef>
                <a:spcPts val="0"/>
              </a:spcBef>
              <a:buNone/>
              <a:defRPr sz="2000" b="0" i="0" spc="10" baseline="0">
                <a:solidFill>
                  <a:schemeClr val="bg1"/>
                </a:solidFill>
                <a:latin typeface="Arial" panose="020B0604020202020204" pitchFamily="34" charset="0"/>
              </a:defRPr>
            </a:lvl1pPr>
          </a:lstStyle>
          <a:p>
            <a:pPr lvl="0"/>
            <a:r>
              <a:rPr lang="en-GB"/>
              <a:t>The event will begin shortly</a:t>
            </a:r>
          </a:p>
        </p:txBody>
      </p:sp>
      <p:cxnSp>
        <p:nvCxnSpPr>
          <p:cNvPr id="7" name="Straight Connector 6">
            <a:extLst>
              <a:ext uri="{FF2B5EF4-FFF2-40B4-BE49-F238E27FC236}">
                <a16:creationId xmlns:a16="http://schemas.microsoft.com/office/drawing/2014/main" id="{C1522A38-7758-EC9A-57FC-2B99CE783579}"/>
              </a:ext>
            </a:extLst>
          </p:cNvPr>
          <p:cNvCxnSpPr>
            <a:cxnSpLocks/>
          </p:cNvCxnSpPr>
          <p:nvPr userDrawn="1"/>
        </p:nvCxnSpPr>
        <p:spPr>
          <a:xfrm flipH="1">
            <a:off x="7974106" y="475065"/>
            <a:ext cx="42178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0CFFB79-061A-38B9-365D-4E4080AB5DF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6190" t="12339" r="5296" b="11205"/>
          <a:stretch/>
        </p:blipFill>
        <p:spPr>
          <a:xfrm>
            <a:off x="289560" y="273600"/>
            <a:ext cx="2397874" cy="993771"/>
          </a:xfrm>
          <a:prstGeom prst="rect">
            <a:avLst/>
          </a:prstGeom>
        </p:spPr>
      </p:pic>
      <p:pic>
        <p:nvPicPr>
          <p:cNvPr id="4" name="Picture 3" descr="A black background with a black square&#10;&#10;Description automatically generated">
            <a:extLst>
              <a:ext uri="{FF2B5EF4-FFF2-40B4-BE49-F238E27FC236}">
                <a16:creationId xmlns:a16="http://schemas.microsoft.com/office/drawing/2014/main" id="{D337D396-BC2D-D428-FEDE-41255BA1974B}"/>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847632" y="471283"/>
            <a:ext cx="2134847" cy="698908"/>
          </a:xfrm>
          <a:prstGeom prst="rect">
            <a:avLst/>
          </a:prstGeom>
        </p:spPr>
      </p:pic>
    </p:spTree>
    <p:extLst>
      <p:ext uri="{BB962C8B-B14F-4D97-AF65-F5344CB8AC3E}">
        <p14:creationId xmlns:p14="http://schemas.microsoft.com/office/powerpoint/2010/main" val="2992493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rting soon sli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00BC68-A575-9A49-6F32-B4D968A984C3}"/>
              </a:ext>
            </a:extLst>
          </p:cNvPr>
          <p:cNvSpPr/>
          <p:nvPr userDrawn="1"/>
        </p:nvSpPr>
        <p:spPr>
          <a:xfrm>
            <a:off x="272416" y="1527472"/>
            <a:ext cx="11630024" cy="5061352"/>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9" name="Text Placeholder 2">
            <a:extLst>
              <a:ext uri="{FF2B5EF4-FFF2-40B4-BE49-F238E27FC236}">
                <a16:creationId xmlns:a16="http://schemas.microsoft.com/office/drawing/2014/main" id="{A8731A85-0A73-3CF6-1FF4-4A598981984A}"/>
              </a:ext>
            </a:extLst>
          </p:cNvPr>
          <p:cNvSpPr>
            <a:spLocks noGrp="1"/>
          </p:cNvSpPr>
          <p:nvPr>
            <p:ph type="body" sz="quarter" idx="10" hasCustomPrompt="1"/>
          </p:nvPr>
        </p:nvSpPr>
        <p:spPr>
          <a:xfrm>
            <a:off x="538942" y="3721804"/>
            <a:ext cx="6506096" cy="2076323"/>
          </a:xfrm>
          <a:prstGeom prst="rect">
            <a:avLst/>
          </a:prstGeom>
        </p:spPr>
        <p:txBody>
          <a:bodyPr/>
          <a:lstStyle>
            <a:lvl1pPr marL="0" indent="0">
              <a:lnSpc>
                <a:spcPct val="110000"/>
              </a:lnSpc>
              <a:spcBef>
                <a:spcPts val="0"/>
              </a:spcBef>
              <a:buNone/>
              <a:defRPr sz="6000" b="0" i="0" spc="10" baseline="0">
                <a:solidFill>
                  <a:schemeClr val="bg1"/>
                </a:solidFill>
                <a:latin typeface="Arial" panose="020B0604020202020204" pitchFamily="34" charset="0"/>
              </a:defRPr>
            </a:lvl1pPr>
          </a:lstStyle>
          <a:p>
            <a:pPr lvl="0"/>
            <a:r>
              <a:rPr lang="en-GB"/>
              <a:t>Event title goes here and here</a:t>
            </a:r>
          </a:p>
        </p:txBody>
      </p:sp>
      <p:sp>
        <p:nvSpPr>
          <p:cNvPr id="11" name="Text Placeholder 2">
            <a:extLst>
              <a:ext uri="{FF2B5EF4-FFF2-40B4-BE49-F238E27FC236}">
                <a16:creationId xmlns:a16="http://schemas.microsoft.com/office/drawing/2014/main" id="{E9F432DD-9144-FC26-4DBA-735AF6D3E456}"/>
              </a:ext>
            </a:extLst>
          </p:cNvPr>
          <p:cNvSpPr>
            <a:spLocks noGrp="1"/>
          </p:cNvSpPr>
          <p:nvPr>
            <p:ph type="body" sz="quarter" idx="23" hasCustomPrompt="1"/>
          </p:nvPr>
        </p:nvSpPr>
        <p:spPr>
          <a:xfrm>
            <a:off x="538942" y="5855764"/>
            <a:ext cx="6506096" cy="431336"/>
          </a:xfrm>
          <a:prstGeom prst="rect">
            <a:avLst/>
          </a:prstGeom>
        </p:spPr>
        <p:txBody>
          <a:bodyPr/>
          <a:lstStyle>
            <a:lvl1pPr marL="0" indent="0">
              <a:lnSpc>
                <a:spcPct val="113000"/>
              </a:lnSpc>
              <a:spcBef>
                <a:spcPts val="0"/>
              </a:spcBef>
              <a:buNone/>
              <a:defRPr sz="2000" b="0" i="0" spc="10" baseline="0">
                <a:solidFill>
                  <a:schemeClr val="bg1"/>
                </a:solidFill>
                <a:latin typeface="Arial" panose="020B0604020202020204" pitchFamily="34" charset="0"/>
              </a:defRPr>
            </a:lvl1pPr>
          </a:lstStyle>
          <a:p>
            <a:pPr lvl="0"/>
            <a:r>
              <a:rPr lang="en-GB"/>
              <a:t>The event will begin shortly</a:t>
            </a:r>
          </a:p>
        </p:txBody>
      </p:sp>
      <p:cxnSp>
        <p:nvCxnSpPr>
          <p:cNvPr id="7" name="Straight Connector 6">
            <a:extLst>
              <a:ext uri="{FF2B5EF4-FFF2-40B4-BE49-F238E27FC236}">
                <a16:creationId xmlns:a16="http://schemas.microsoft.com/office/drawing/2014/main" id="{C1522A38-7758-EC9A-57FC-2B99CE783579}"/>
              </a:ext>
            </a:extLst>
          </p:cNvPr>
          <p:cNvCxnSpPr>
            <a:cxnSpLocks/>
          </p:cNvCxnSpPr>
          <p:nvPr userDrawn="1"/>
        </p:nvCxnSpPr>
        <p:spPr>
          <a:xfrm flipH="1">
            <a:off x="7974106" y="475065"/>
            <a:ext cx="42178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BA6E51DB-3647-D7A1-D62A-ECF0A3BEE36C}"/>
              </a:ext>
            </a:extLst>
          </p:cNvPr>
          <p:cNvSpPr>
            <a:spLocks noGrp="1"/>
          </p:cNvSpPr>
          <p:nvPr>
            <p:ph type="body" sz="quarter" idx="22" hasCustomPrompt="1"/>
          </p:nvPr>
        </p:nvSpPr>
        <p:spPr>
          <a:xfrm>
            <a:off x="538942" y="3367913"/>
            <a:ext cx="1855402" cy="296254"/>
          </a:xfrm>
          <a:prstGeom prst="rect">
            <a:avLst/>
          </a:prstGeom>
        </p:spPr>
        <p:txBody>
          <a:bodyPr/>
          <a:lstStyle>
            <a:lvl1pPr marL="0" indent="0">
              <a:lnSpc>
                <a:spcPct val="113000"/>
              </a:lnSpc>
              <a:spcBef>
                <a:spcPts val="0"/>
              </a:spcBef>
              <a:buNone/>
              <a:defRPr sz="1400" b="0" i="0" spc="10" baseline="0">
                <a:solidFill>
                  <a:schemeClr val="bg1"/>
                </a:solidFill>
                <a:latin typeface="Arial" panose="020B0604020202020204" pitchFamily="34" charset="0"/>
              </a:defRPr>
            </a:lvl1pPr>
          </a:lstStyle>
          <a:p>
            <a:pPr lvl="0"/>
            <a:r>
              <a:rPr lang="en-GB"/>
              <a:t>00 Month 0000</a:t>
            </a:r>
          </a:p>
        </p:txBody>
      </p:sp>
      <p:pic>
        <p:nvPicPr>
          <p:cNvPr id="6" name="Picture 5">
            <a:extLst>
              <a:ext uri="{FF2B5EF4-FFF2-40B4-BE49-F238E27FC236}">
                <a16:creationId xmlns:a16="http://schemas.microsoft.com/office/drawing/2014/main" id="{264DFC33-F0C2-A1DD-594B-5C4E8515144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6190" t="12339" r="5296" b="11205"/>
          <a:stretch/>
        </p:blipFill>
        <p:spPr>
          <a:xfrm>
            <a:off x="289560" y="273600"/>
            <a:ext cx="2397874" cy="993771"/>
          </a:xfrm>
          <a:prstGeom prst="rect">
            <a:avLst/>
          </a:prstGeom>
        </p:spPr>
      </p:pic>
      <p:pic>
        <p:nvPicPr>
          <p:cNvPr id="4" name="Picture 3" descr="A black background with a black square&#10;&#10;Description automatically generated">
            <a:extLst>
              <a:ext uri="{FF2B5EF4-FFF2-40B4-BE49-F238E27FC236}">
                <a16:creationId xmlns:a16="http://schemas.microsoft.com/office/drawing/2014/main" id="{DE3B279E-9E3B-0671-F401-A8961C3EA0F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847632" y="471283"/>
            <a:ext cx="2134847" cy="698908"/>
          </a:xfrm>
          <a:prstGeom prst="rect">
            <a:avLst/>
          </a:prstGeom>
        </p:spPr>
      </p:pic>
    </p:spTree>
    <p:extLst>
      <p:ext uri="{BB962C8B-B14F-4D97-AF65-F5344CB8AC3E}">
        <p14:creationId xmlns:p14="http://schemas.microsoft.com/office/powerpoint/2010/main" val="47519750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theme" Target="../theme/theme2.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88F6E6A-0951-79A7-97C7-96C9E78FB5CA}"/>
              </a:ext>
            </a:extLst>
          </p:cNvPr>
          <p:cNvSpPr>
            <a:spLocks noGrp="1"/>
          </p:cNvSpPr>
          <p:nvPr>
            <p:ph type="sldNum" sz="quarter" idx="4"/>
          </p:nvPr>
        </p:nvSpPr>
        <p:spPr>
          <a:xfrm>
            <a:off x="11315699" y="273599"/>
            <a:ext cx="599439" cy="365125"/>
          </a:xfrm>
          <a:prstGeom prst="rect">
            <a:avLst/>
          </a:prstGeom>
        </p:spPr>
        <p:txBody>
          <a:bodyPr vert="horz" lIns="91440" tIns="45720" rIns="91440" bIns="45720" rtlCol="0" anchor="ctr"/>
          <a:lstStyle>
            <a:lvl1pPr algn="r">
              <a:defRPr sz="1400">
                <a:solidFill>
                  <a:schemeClr val="tx1"/>
                </a:solidFill>
                <a:latin typeface="Arial" panose="020B0604020202020204" pitchFamily="34" charset="0"/>
                <a:cs typeface="Arial" panose="020B0604020202020204" pitchFamily="34" charset="0"/>
              </a:defRPr>
            </a:lvl1pPr>
          </a:lstStyle>
          <a:p>
            <a:fld id="{F2EAE455-DFEF-2843-9236-89E9624B5507}" type="slidenum">
              <a:rPr lang="en-GB" smtClean="0"/>
              <a:pPr/>
              <a:t>‹#›</a:t>
            </a:fld>
            <a:endParaRPr lang="en-GB"/>
          </a:p>
        </p:txBody>
      </p:sp>
    </p:spTree>
    <p:extLst>
      <p:ext uri="{BB962C8B-B14F-4D97-AF65-F5344CB8AC3E}">
        <p14:creationId xmlns:p14="http://schemas.microsoft.com/office/powerpoint/2010/main" val="1623297765"/>
      </p:ext>
    </p:extLst>
  </p:cSld>
  <p:clrMap bg1="lt1" tx1="dk1" bg2="lt2" tx2="dk2" accent1="accent1" accent2="accent2" accent3="accent3" accent4="accent4" accent5="accent5" accent6="accent6" hlink="hlink" folHlink="folHlink"/>
  <p:sldLayoutIdLst>
    <p:sldLayoutId id="2147483649" r:id="rId1"/>
    <p:sldLayoutId id="2147483677" r:id="rId2"/>
    <p:sldLayoutId id="2147483650" r:id="rId3"/>
    <p:sldLayoutId id="2147483651" r:id="rId4"/>
    <p:sldLayoutId id="2147483652" r:id="rId5"/>
    <p:sldLayoutId id="2147483691" r:id="rId6"/>
    <p:sldLayoutId id="2147483693" r:id="rId7"/>
    <p:sldLayoutId id="2147483694" r:id="rId8"/>
    <p:sldLayoutId id="2147483695" r:id="rId9"/>
    <p:sldLayoutId id="2147483692" r:id="rId10"/>
    <p:sldLayoutId id="2147483654" r:id="rId11"/>
    <p:sldLayoutId id="2147483656" r:id="rId12"/>
    <p:sldLayoutId id="2147483678" r:id="rId13"/>
    <p:sldLayoutId id="2147483679" r:id="rId14"/>
    <p:sldLayoutId id="2147483683" r:id="rId15"/>
    <p:sldLayoutId id="2147483687" r:id="rId16"/>
    <p:sldLayoutId id="2147483688" r:id="rId17"/>
    <p:sldLayoutId id="2147483689" r:id="rId18"/>
    <p:sldLayoutId id="2147483653" r:id="rId19"/>
    <p:sldLayoutId id="2147483670" r:id="rId20"/>
    <p:sldLayoutId id="2147483671" r:id="rId21"/>
    <p:sldLayoutId id="2147483680" r:id="rId22"/>
    <p:sldLayoutId id="2147483681" r:id="rId23"/>
    <p:sldLayoutId id="2147483686" r:id="rId24"/>
    <p:sldLayoutId id="2147483664" r:id="rId25"/>
    <p:sldLayoutId id="2147483669" r:id="rId26"/>
    <p:sldLayoutId id="2147483676" r:id="rId27"/>
    <p:sldLayoutId id="2147483675" r:id="rId28"/>
    <p:sldLayoutId id="2147483665" r:id="rId29"/>
    <p:sldLayoutId id="2147483674" r:id="rId30"/>
    <p:sldLayoutId id="2147483667" r:id="rId31"/>
    <p:sldLayoutId id="2147483655" r:id="rId32"/>
    <p:sldLayoutId id="2147483690" r:id="rId33"/>
    <p:sldLayoutId id="2147483659" r:id="rId34"/>
    <p:sldLayoutId id="2147483668" r:id="rId35"/>
    <p:sldLayoutId id="2147483660" r:id="rId36"/>
    <p:sldLayoutId id="2147483673" r:id="rId37"/>
    <p:sldLayoutId id="2147483662" r:id="rId38"/>
    <p:sldLayoutId id="2147483696" r:id="rId39"/>
    <p:sldLayoutId id="2147483672" r:id="rId40"/>
    <p:sldLayoutId id="2147483661" r:id="rId41"/>
    <p:sldLayoutId id="2147483682" r:id="rId42"/>
    <p:sldLayoutId id="2147483774" r:id="rId43"/>
    <p:sldLayoutId id="2147483775" r:id="rId44"/>
  </p:sldLayoutIdLst>
  <p:hf sldNum="0" hdr="0" ftr="0" dt="0"/>
  <p:txStyles>
    <p:title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25EF75-4D52-440A-A177-AD7D86E621B3}"/>
              </a:ext>
            </a:extLst>
          </p:cNvPr>
          <p:cNvSpPr>
            <a:spLocks noGrp="1"/>
          </p:cNvSpPr>
          <p:nvPr>
            <p:ph type="title"/>
          </p:nvPr>
        </p:nvSpPr>
        <p:spPr>
          <a:xfrm>
            <a:off x="766763" y="476672"/>
            <a:ext cx="10658475" cy="553998"/>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660E384-7329-4F48-9513-487423506C14}"/>
              </a:ext>
            </a:extLst>
          </p:cNvPr>
          <p:cNvSpPr>
            <a:spLocks noGrp="1"/>
          </p:cNvSpPr>
          <p:nvPr>
            <p:ph type="body" idx="1"/>
          </p:nvPr>
        </p:nvSpPr>
        <p:spPr>
          <a:xfrm>
            <a:off x="766763" y="1772816"/>
            <a:ext cx="10658475" cy="1669175"/>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3B240DCD-F5B7-4664-87EE-F1FFDD430D8C}"/>
              </a:ext>
            </a:extLst>
          </p:cNvPr>
          <p:cNvSpPr>
            <a:spLocks noGrp="1"/>
          </p:cNvSpPr>
          <p:nvPr>
            <p:ph type="sldNum" sz="quarter" idx="4"/>
          </p:nvPr>
        </p:nvSpPr>
        <p:spPr>
          <a:xfrm>
            <a:off x="11425237" y="6527928"/>
            <a:ext cx="766763" cy="330072"/>
          </a:xfrm>
          <a:prstGeom prst="rect">
            <a:avLst/>
          </a:prstGeom>
        </p:spPr>
        <p:txBody>
          <a:bodyPr vert="horz" wrap="square" lIns="72000" tIns="72000" rIns="72000" bIns="72000" rtlCol="0" anchor="b" anchorCtr="0">
            <a:spAutoFit/>
          </a:bodyPr>
          <a:lstStyle>
            <a:lvl1pPr algn="ctr">
              <a:defRPr sz="1200">
                <a:solidFill>
                  <a:srgbClr val="666666"/>
                </a:solidFill>
              </a:defRPr>
            </a:lvl1pPr>
          </a:lstStyle>
          <a:p>
            <a:fld id="{F90E331C-8DD5-41DE-A1D8-42719F204B7E}" type="slidenum">
              <a:rPr lang="en-GB" smtClean="0"/>
              <a:pPr/>
              <a:t>‹#›</a:t>
            </a:fld>
            <a:endParaRPr lang="en-GB"/>
          </a:p>
        </p:txBody>
      </p:sp>
    </p:spTree>
    <p:extLst>
      <p:ext uri="{BB962C8B-B14F-4D97-AF65-F5344CB8AC3E}">
        <p14:creationId xmlns:p14="http://schemas.microsoft.com/office/powerpoint/2010/main" val="3621646164"/>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Lst>
  <p:txStyles>
    <p:titleStyle>
      <a:lvl1pPr algn="l" defTabSz="914400" rtl="0" eaLnBrk="1" latinLnBrk="0" hangingPunct="1">
        <a:lnSpc>
          <a:spcPct val="90000"/>
        </a:lnSpc>
        <a:spcBef>
          <a:spcPct val="0"/>
        </a:spcBef>
        <a:buNone/>
        <a:defRPr sz="4000" b="1" kern="1200" cap="none" baseline="0">
          <a:solidFill>
            <a:schemeClr val="tx2"/>
          </a:solidFill>
          <a:latin typeface="+mj-lt"/>
          <a:ea typeface="+mj-ea"/>
          <a:cs typeface="+mj-cs"/>
        </a:defRPr>
      </a:lvl1pPr>
    </p:titleStyle>
    <p:bodyStyle>
      <a:lvl1pPr marL="358775" indent="-358775" algn="l" defTabSz="914400" rtl="0" eaLnBrk="1" latinLnBrk="0" hangingPunct="1">
        <a:lnSpc>
          <a:spcPct val="90000"/>
        </a:lnSpc>
        <a:spcBef>
          <a:spcPts val="1000"/>
        </a:spcBef>
        <a:buClr>
          <a:schemeClr val="bg2"/>
        </a:buClr>
        <a:buFont typeface="Arial" panose="020B0604020202020204" pitchFamily="34" charset="0"/>
        <a:buChar char="•"/>
        <a:defRPr sz="2400" kern="1200">
          <a:solidFill>
            <a:schemeClr val="tx1"/>
          </a:solidFill>
          <a:latin typeface="+mn-lt"/>
          <a:ea typeface="+mn-ea"/>
          <a:cs typeface="+mn-cs"/>
        </a:defRPr>
      </a:lvl1pPr>
      <a:lvl2pPr marL="715963" indent="-357188" algn="l" defTabSz="914400" rtl="0" eaLnBrk="1" latinLnBrk="0" hangingPunct="1">
        <a:lnSpc>
          <a:spcPct val="90000"/>
        </a:lnSpc>
        <a:spcBef>
          <a:spcPts val="500"/>
        </a:spcBef>
        <a:buClr>
          <a:schemeClr val="bg2"/>
        </a:buClr>
        <a:buFont typeface="Arial" panose="020B0604020202020204" pitchFamily="34" charset="0"/>
        <a:buChar char="•"/>
        <a:defRPr sz="2400" kern="1200">
          <a:solidFill>
            <a:schemeClr val="tx1"/>
          </a:solidFill>
          <a:latin typeface="+mn-lt"/>
          <a:ea typeface="+mn-ea"/>
          <a:cs typeface="+mn-cs"/>
        </a:defRPr>
      </a:lvl2pPr>
      <a:lvl3pPr marL="1074738" indent="-358775" algn="l" defTabSz="914400" rtl="0" eaLnBrk="1" latinLnBrk="0" hangingPunct="1">
        <a:lnSpc>
          <a:spcPct val="90000"/>
        </a:lnSpc>
        <a:spcBef>
          <a:spcPts val="500"/>
        </a:spcBef>
        <a:buClr>
          <a:schemeClr val="bg2"/>
        </a:buClr>
        <a:buFont typeface="Arial" panose="020B0604020202020204" pitchFamily="34" charset="0"/>
        <a:buChar char="•"/>
        <a:defRPr sz="2000" kern="1200">
          <a:solidFill>
            <a:schemeClr val="tx1"/>
          </a:solidFill>
          <a:latin typeface="+mn-lt"/>
          <a:ea typeface="+mn-ea"/>
          <a:cs typeface="+mn-cs"/>
        </a:defRPr>
      </a:lvl3pPr>
      <a:lvl4pPr marL="1433513" indent="-358775"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tx1"/>
          </a:solidFill>
          <a:latin typeface="+mn-lt"/>
          <a:ea typeface="+mn-ea"/>
          <a:cs typeface="+mn-cs"/>
        </a:defRPr>
      </a:lvl4pPr>
      <a:lvl5pPr marL="1790700" indent="-357188" algn="l" defTabSz="914400" rtl="0" eaLnBrk="1" latinLnBrk="0" hangingPunct="1">
        <a:lnSpc>
          <a:spcPct val="90000"/>
        </a:lnSpc>
        <a:spcBef>
          <a:spcPts val="500"/>
        </a:spcBef>
        <a:buClr>
          <a:schemeClr val="bg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83">
          <p15:clr>
            <a:srgbClr val="F26B43"/>
          </p15:clr>
        </p15:guide>
        <p15:guide id="3" pos="7197">
          <p15:clr>
            <a:srgbClr val="F26B43"/>
          </p15:clr>
        </p15:guide>
        <p15:guide id="4" orient="horz" pos="1117">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chart" Target="../charts/chart2.xml"/><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60.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47.xml"/><Relationship Id="rId1" Type="http://schemas.openxmlformats.org/officeDocument/2006/relationships/slideLayout" Target="../slideLayouts/slideLayout19.xml"/><Relationship Id="rId4" Type="http://schemas.openxmlformats.org/officeDocument/2006/relationships/chart" Target="../charts/chart37.xml"/></Relationships>
</file>

<file path=ppt/slides/_rels/slide64.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50.xm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notesSlide" Target="../notesSlides/notesSlide51.xml"/><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53.xml"/><Relationship Id="rId1" Type="http://schemas.openxmlformats.org/officeDocument/2006/relationships/slideLayout" Target="../slideLayouts/slideLayout19.xml"/><Relationship Id="rId4" Type="http://schemas.openxmlformats.org/officeDocument/2006/relationships/chart" Target="../charts/chart4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notesSlide" Target="../notesSlides/notesSlide54.xml"/><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55.xml"/><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56.xml"/><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notesSlide" Target="../notesSlides/notesSlide57.xml"/><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59.xml"/><Relationship Id="rId1" Type="http://schemas.openxmlformats.org/officeDocument/2006/relationships/slideLayout" Target="../slideLayouts/slideLayout19.xml"/><Relationship Id="rId4" Type="http://schemas.openxmlformats.org/officeDocument/2006/relationships/chart" Target="../charts/chart49.xml"/></Relationships>
</file>

<file path=ppt/slides/_rels/slide76.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notesSlide" Target="../notesSlides/notesSlide60.xml"/><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notesSlide" Target="../notesSlides/notesSlide61.xml"/><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3" Type="http://schemas.openxmlformats.org/officeDocument/2006/relationships/chart" Target="../charts/chart52.xml"/><Relationship Id="rId2" Type="http://schemas.openxmlformats.org/officeDocument/2006/relationships/notesSlide" Target="../notesSlides/notesSlide62.xml"/><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63.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chart" Target="../charts/chart54.xml"/><Relationship Id="rId1" Type="http://schemas.openxmlformats.org/officeDocument/2006/relationships/slideLayout" Target="../slideLayouts/slideLayout19.xml"/><Relationship Id="rId5" Type="http://schemas.openxmlformats.org/officeDocument/2006/relationships/chart" Target="../charts/chart57.xml"/><Relationship Id="rId4" Type="http://schemas.openxmlformats.org/officeDocument/2006/relationships/chart" Target="../charts/chart56.xml"/></Relationships>
</file>

<file path=ppt/slides/_rels/slide83.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chart" Target="../charts/chart59.xml"/><Relationship Id="rId7" Type="http://schemas.openxmlformats.org/officeDocument/2006/relationships/chart" Target="../charts/chart63.xml"/><Relationship Id="rId2" Type="http://schemas.openxmlformats.org/officeDocument/2006/relationships/chart" Target="../charts/chart58.xml"/><Relationship Id="rId1" Type="http://schemas.openxmlformats.org/officeDocument/2006/relationships/slideLayout" Target="../slideLayouts/slideLayout19.xml"/><Relationship Id="rId6" Type="http://schemas.openxmlformats.org/officeDocument/2006/relationships/chart" Target="../charts/chart62.xml"/><Relationship Id="rId5" Type="http://schemas.openxmlformats.org/officeDocument/2006/relationships/chart" Target="../charts/chart61.xml"/><Relationship Id="rId4" Type="http://schemas.openxmlformats.org/officeDocument/2006/relationships/chart" Target="../charts/chart6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8C4EE-80FC-5E31-7451-2082093BE051}"/>
              </a:ext>
            </a:extLst>
          </p:cNvPr>
          <p:cNvSpPr>
            <a:spLocks noGrp="1"/>
          </p:cNvSpPr>
          <p:nvPr>
            <p:ph type="title"/>
          </p:nvPr>
        </p:nvSpPr>
        <p:spPr>
          <a:xfrm>
            <a:off x="766763" y="476672"/>
            <a:ext cx="10658475" cy="553998"/>
          </a:xfrm>
        </p:spPr>
        <p:txBody>
          <a:bodyPr/>
          <a:lstStyle/>
          <a:p>
            <a:r>
              <a:rPr lang="en-GB" dirty="0">
                <a:solidFill>
                  <a:schemeClr val="accent6">
                    <a:lumMod val="10000"/>
                  </a:schemeClr>
                </a:solidFill>
                <a:latin typeface="+mn-lt"/>
                <a:ea typeface="+mj-lt"/>
                <a:cs typeface="Poppins" panose="00000500000000000000" pitchFamily="2" charset="0"/>
              </a:rPr>
              <a:t>How to use and cite this work</a:t>
            </a:r>
            <a:endParaRPr lang="en-US" dirty="0">
              <a:solidFill>
                <a:schemeClr val="accent6">
                  <a:lumMod val="10000"/>
                </a:schemeClr>
              </a:solidFill>
              <a:latin typeface="+mn-lt"/>
              <a:cs typeface="Poppins" panose="00000500000000000000" pitchFamily="2" charset="0"/>
            </a:endParaRPr>
          </a:p>
        </p:txBody>
      </p:sp>
      <p:sp>
        <p:nvSpPr>
          <p:cNvPr id="13" name="Text Placeholder 2">
            <a:extLst>
              <a:ext uri="{FF2B5EF4-FFF2-40B4-BE49-F238E27FC236}">
                <a16:creationId xmlns:a16="http://schemas.microsoft.com/office/drawing/2014/main" id="{3BE59E23-5916-4EFD-A911-0E2F6CB9E09B}"/>
              </a:ext>
            </a:extLst>
          </p:cNvPr>
          <p:cNvSpPr txBox="1">
            <a:spLocks/>
          </p:cNvSpPr>
          <p:nvPr/>
        </p:nvSpPr>
        <p:spPr>
          <a:xfrm>
            <a:off x="766762" y="880448"/>
            <a:ext cx="9523286" cy="5115246"/>
          </a:xfrm>
          <a:prstGeom prst="rect">
            <a:avLst/>
          </a:prstGeom>
        </p:spPr>
        <p:txBody>
          <a:bodyPr vert="horz" wrap="square" lIns="0" tIns="0" rIns="0" bIns="0" rtlCol="0">
            <a:spAutoFit/>
          </a:bodyPr>
          <a:lstStyle>
            <a:lvl1pPr marL="358775" indent="-358775" algn="l" defTabSz="914400" rtl="0" eaLnBrk="1" latinLnBrk="0" hangingPunct="1">
              <a:lnSpc>
                <a:spcPct val="90000"/>
              </a:lnSpc>
              <a:spcBef>
                <a:spcPts val="1000"/>
              </a:spcBef>
              <a:buClr>
                <a:schemeClr val="bg2"/>
              </a:buClr>
              <a:buFont typeface="Arial" panose="020B0604020202020204" pitchFamily="34" charset="0"/>
              <a:buChar char="•"/>
              <a:defRPr sz="2400" kern="1200">
                <a:solidFill>
                  <a:schemeClr val="tx1"/>
                </a:solidFill>
                <a:latin typeface="+mn-lt"/>
                <a:ea typeface="+mn-ea"/>
                <a:cs typeface="+mn-cs"/>
              </a:defRPr>
            </a:lvl1pPr>
            <a:lvl2pPr marL="715963" indent="-357188" algn="l" defTabSz="914400" rtl="0" eaLnBrk="1" latinLnBrk="0" hangingPunct="1">
              <a:lnSpc>
                <a:spcPct val="90000"/>
              </a:lnSpc>
              <a:spcBef>
                <a:spcPts val="500"/>
              </a:spcBef>
              <a:buClr>
                <a:schemeClr val="bg2"/>
              </a:buClr>
              <a:buFont typeface="Arial" panose="020B0604020202020204" pitchFamily="34" charset="0"/>
              <a:buChar char="•"/>
              <a:defRPr sz="2400" kern="1200">
                <a:solidFill>
                  <a:schemeClr val="tx1"/>
                </a:solidFill>
                <a:latin typeface="+mn-lt"/>
                <a:ea typeface="+mn-ea"/>
                <a:cs typeface="+mn-cs"/>
              </a:defRPr>
            </a:lvl2pPr>
            <a:lvl3pPr marL="1074738" indent="-358775" algn="l" defTabSz="914400" rtl="0" eaLnBrk="1" latinLnBrk="0" hangingPunct="1">
              <a:lnSpc>
                <a:spcPct val="90000"/>
              </a:lnSpc>
              <a:spcBef>
                <a:spcPts val="500"/>
              </a:spcBef>
              <a:buClr>
                <a:schemeClr val="bg2"/>
              </a:buClr>
              <a:buFont typeface="Arial" panose="020B0604020202020204" pitchFamily="34" charset="0"/>
              <a:buChar char="•"/>
              <a:defRPr sz="2000" kern="1200">
                <a:solidFill>
                  <a:schemeClr val="tx1"/>
                </a:solidFill>
                <a:latin typeface="+mn-lt"/>
                <a:ea typeface="+mn-ea"/>
                <a:cs typeface="+mn-cs"/>
              </a:defRPr>
            </a:lvl3pPr>
            <a:lvl4pPr marL="1433513" indent="-358775"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tx1"/>
                </a:solidFill>
                <a:latin typeface="+mn-lt"/>
                <a:ea typeface="+mn-ea"/>
                <a:cs typeface="+mn-cs"/>
              </a:defRPr>
            </a:lvl4pPr>
            <a:lvl5pPr marL="1790700" indent="-357188" algn="l" defTabSz="914400" rtl="0" eaLnBrk="1" latinLnBrk="0" hangingPunct="1">
              <a:lnSpc>
                <a:spcPct val="90000"/>
              </a:lnSpc>
              <a:spcBef>
                <a:spcPts val="500"/>
              </a:spcBef>
              <a:buClr>
                <a:schemeClr val="bg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42" indent="-361942"/>
            <a:endParaRPr lang="en-GB" sz="1000" dirty="0">
              <a:solidFill>
                <a:schemeClr val="accent6">
                  <a:lumMod val="10000"/>
                </a:schemeClr>
              </a:solidFill>
              <a:cs typeface="Poppins" panose="00000500000000000000" pitchFamily="2" charset="0"/>
            </a:endParaRPr>
          </a:p>
          <a:p>
            <a:pPr marL="0" indent="0">
              <a:buNone/>
            </a:pPr>
            <a:endParaRPr lang="en-GB" sz="2000" dirty="0">
              <a:solidFill>
                <a:schemeClr val="accent6">
                  <a:lumMod val="10000"/>
                </a:schemeClr>
              </a:solidFill>
              <a:cs typeface="Poppins" panose="00000500000000000000" pitchFamily="2" charset="0"/>
            </a:endParaRPr>
          </a:p>
          <a:p>
            <a:pPr marL="0" indent="0">
              <a:buNone/>
            </a:pPr>
            <a:endParaRPr lang="en-GB" sz="2000" dirty="0">
              <a:solidFill>
                <a:schemeClr val="accent6">
                  <a:lumMod val="10000"/>
                </a:schemeClr>
              </a:solidFill>
              <a:ea typeface="+mj-lt"/>
              <a:cs typeface="Poppins" panose="00000500000000000000" pitchFamily="2" charset="0"/>
            </a:endParaRPr>
          </a:p>
          <a:p>
            <a:r>
              <a:rPr lang="en-GB" sz="2000" dirty="0">
                <a:solidFill>
                  <a:schemeClr val="accent6">
                    <a:lumMod val="10000"/>
                  </a:schemeClr>
                </a:solidFill>
                <a:cs typeface="Poppins" panose="00000500000000000000" pitchFamily="2" charset="0"/>
              </a:rPr>
              <a:t>This file has been made available in PowerPoint format so that the slide notes can be used to support interpretation of the results. Please do not edit any aspect of this file.</a:t>
            </a:r>
          </a:p>
          <a:p>
            <a:pPr marL="0" indent="0">
              <a:buNone/>
            </a:pPr>
            <a:endParaRPr lang="en-GB" sz="2000" dirty="0">
              <a:solidFill>
                <a:schemeClr val="accent6">
                  <a:lumMod val="10000"/>
                </a:schemeClr>
              </a:solidFill>
              <a:cs typeface="Poppins" panose="00000500000000000000" pitchFamily="2" charset="0"/>
            </a:endParaRPr>
          </a:p>
          <a:p>
            <a:r>
              <a:rPr lang="en-GB" sz="2000" dirty="0">
                <a:solidFill>
                  <a:schemeClr val="accent6">
                    <a:lumMod val="10000"/>
                  </a:schemeClr>
                </a:solidFill>
                <a:ea typeface="+mj-lt"/>
                <a:cs typeface="Poppins" panose="00000500000000000000" pitchFamily="2" charset="0"/>
              </a:rPr>
              <a:t>Please use the below reference when referring to any findings from the 2024 CAM+:</a:t>
            </a:r>
          </a:p>
          <a:p>
            <a:endParaRPr lang="en-GB" sz="2000" dirty="0">
              <a:solidFill>
                <a:schemeClr val="accent6">
                  <a:lumMod val="10000"/>
                </a:schemeClr>
              </a:solidFill>
              <a:ea typeface="+mj-lt"/>
              <a:cs typeface="Poppins" panose="00000500000000000000" pitchFamily="2" charset="0"/>
            </a:endParaRPr>
          </a:p>
          <a:p>
            <a:pPr marL="0" indent="0">
              <a:buFont typeface="Arial" panose="020B0604020202020204" pitchFamily="34" charset="0"/>
              <a:buNone/>
            </a:pPr>
            <a:r>
              <a:rPr lang="en-GB" sz="2800" b="1" dirty="0">
                <a:solidFill>
                  <a:schemeClr val="accent6">
                    <a:lumMod val="10000"/>
                  </a:schemeClr>
                </a:solidFill>
                <a:ea typeface="+mj-lt"/>
                <a:cs typeface="Poppins" panose="00000500000000000000" pitchFamily="2" charset="0"/>
              </a:rPr>
              <a:t>Whitelock, V., (2024) Cancer Research UK’s 2024 Cancer Awareness Measure ‘Plus’ (CAM+). </a:t>
            </a:r>
            <a:endParaRPr lang="en-GB" sz="2800" b="1" dirty="0">
              <a:solidFill>
                <a:schemeClr val="accent6">
                  <a:lumMod val="10000"/>
                </a:schemeClr>
              </a:solidFill>
              <a:cs typeface="Poppins" panose="00000500000000000000" pitchFamily="2" charset="0"/>
            </a:endParaRPr>
          </a:p>
          <a:p>
            <a:pPr marL="0" indent="0">
              <a:buFont typeface="Arial" panose="020B0604020202020204" pitchFamily="34" charset="0"/>
              <a:buNone/>
            </a:pPr>
            <a:endParaRPr lang="en-GB" sz="2000" dirty="0">
              <a:solidFill>
                <a:schemeClr val="accent6">
                  <a:lumMod val="10000"/>
                </a:schemeClr>
              </a:solidFill>
              <a:cs typeface="Poppins" panose="00000500000000000000" pitchFamily="2" charset="0"/>
            </a:endParaRPr>
          </a:p>
          <a:p>
            <a:pPr marL="0" indent="0">
              <a:buFont typeface="Arial" panose="020B0604020202020204" pitchFamily="34" charset="0"/>
              <a:buNone/>
            </a:pPr>
            <a:endParaRPr lang="en-GB" sz="2000" dirty="0">
              <a:solidFill>
                <a:schemeClr val="accent6">
                  <a:lumMod val="10000"/>
                </a:schemeClr>
              </a:solidFill>
              <a:cs typeface="Poppins" panose="00000500000000000000" pitchFamily="2" charset="0"/>
            </a:endParaRPr>
          </a:p>
        </p:txBody>
      </p:sp>
    </p:spTree>
    <p:extLst>
      <p:ext uri="{BB962C8B-B14F-4D97-AF65-F5344CB8AC3E}">
        <p14:creationId xmlns:p14="http://schemas.microsoft.com/office/powerpoint/2010/main" val="36563407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6C595-DED7-3D5E-2BB4-032DB6773919}"/>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5C4613E3-EECC-A670-37F2-52613B4096C5}"/>
              </a:ext>
            </a:extLst>
          </p:cNvPr>
          <p:cNvSpPr>
            <a:spLocks noGrp="1"/>
          </p:cNvSpPr>
          <p:nvPr>
            <p:ph type="body" sz="quarter" idx="14"/>
          </p:nvPr>
        </p:nvSpPr>
        <p:spPr/>
        <p:txBody>
          <a:bodyPr/>
          <a:lstStyle/>
          <a:p>
            <a:r>
              <a:rPr lang="en-GB">
                <a:latin typeface="+mn-lt"/>
              </a:rPr>
              <a:t>Cancer Awareness Measure+ 2024 – Northern Ireland</a:t>
            </a:r>
          </a:p>
        </p:txBody>
      </p:sp>
      <p:sp>
        <p:nvSpPr>
          <p:cNvPr id="8" name="Text Placeholder 7">
            <a:extLst>
              <a:ext uri="{FF2B5EF4-FFF2-40B4-BE49-F238E27FC236}">
                <a16:creationId xmlns:a16="http://schemas.microsoft.com/office/drawing/2014/main" id="{F4BDC399-B9AB-2F6C-7977-C0C60AF9FB6B}"/>
              </a:ext>
            </a:extLst>
          </p:cNvPr>
          <p:cNvSpPr>
            <a:spLocks noGrp="1"/>
          </p:cNvSpPr>
          <p:nvPr>
            <p:ph type="body" sz="quarter" idx="15"/>
          </p:nvPr>
        </p:nvSpPr>
        <p:spPr/>
        <p:txBody>
          <a:bodyPr/>
          <a:lstStyle/>
          <a:p>
            <a:r>
              <a:rPr lang="en-GB">
                <a:latin typeface="+mn-lt"/>
              </a:rPr>
              <a:t>Executive Summary</a:t>
            </a:r>
          </a:p>
        </p:txBody>
      </p:sp>
      <p:sp>
        <p:nvSpPr>
          <p:cNvPr id="4" name="Text Placeholder 4">
            <a:extLst>
              <a:ext uri="{FF2B5EF4-FFF2-40B4-BE49-F238E27FC236}">
                <a16:creationId xmlns:a16="http://schemas.microsoft.com/office/drawing/2014/main" id="{98532D5F-BD16-265D-03D3-EDFCFDBA1B17}"/>
              </a:ext>
            </a:extLst>
          </p:cNvPr>
          <p:cNvSpPr txBox="1">
            <a:spLocks/>
          </p:cNvSpPr>
          <p:nvPr/>
        </p:nvSpPr>
        <p:spPr>
          <a:xfrm>
            <a:off x="345649" y="873226"/>
            <a:ext cx="5375542" cy="654253"/>
          </a:xfrm>
          <a:prstGeom prst="rect">
            <a:avLst/>
          </a:prstGeom>
        </p:spPr>
        <p:txBody>
          <a:bodyPr/>
          <a:lstStyle>
            <a:lvl1pPr marL="0" indent="0" algn="l" defTabSz="914400" rtl="0" eaLnBrk="1" latinLnBrk="0" hangingPunct="1">
              <a:lnSpc>
                <a:spcPct val="113000"/>
              </a:lnSpc>
              <a:spcBef>
                <a:spcPts val="0"/>
              </a:spcBef>
              <a:buFont typeface="Arial" panose="020B0604020202020204" pitchFamily="34" charset="0"/>
              <a:buNone/>
              <a:defRPr sz="3200" b="0" i="0" kern="1200" spc="1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atin typeface="+mn-lt"/>
              </a:rPr>
              <a:t>Key Findings</a:t>
            </a:r>
          </a:p>
        </p:txBody>
      </p:sp>
      <p:sp>
        <p:nvSpPr>
          <p:cNvPr id="11" name="Text Placeholder 5">
            <a:extLst>
              <a:ext uri="{FF2B5EF4-FFF2-40B4-BE49-F238E27FC236}">
                <a16:creationId xmlns:a16="http://schemas.microsoft.com/office/drawing/2014/main" id="{BD1DFAC6-0E89-8F98-EA75-DE990B18143D}"/>
              </a:ext>
            </a:extLst>
          </p:cNvPr>
          <p:cNvSpPr txBox="1">
            <a:spLocks/>
          </p:cNvSpPr>
          <p:nvPr/>
        </p:nvSpPr>
        <p:spPr>
          <a:xfrm>
            <a:off x="289559" y="1645865"/>
            <a:ext cx="11344253" cy="3776354"/>
          </a:xfrm>
          <a:prstGeom prst="rect">
            <a:avLst/>
          </a:prstGeom>
        </p:spPr>
        <p:txBody>
          <a:bodyPr/>
          <a:lstStyle>
            <a:lvl1pPr marL="0" indent="0" algn="l" defTabSz="914400" rtl="0" eaLnBrk="1" latinLnBrk="0" hangingPunct="1">
              <a:lnSpc>
                <a:spcPct val="113000"/>
              </a:lnSpc>
              <a:spcBef>
                <a:spcPts val="0"/>
              </a:spcBef>
              <a:buFont typeface="Arial" panose="020B0604020202020204" pitchFamily="34" charset="0"/>
              <a:buNone/>
              <a:defRPr sz="2400" b="0" i="0" kern="1200" spc="1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b="1" dirty="0">
                <a:latin typeface="+mn-lt"/>
              </a:rPr>
              <a:t>Seeking help</a:t>
            </a:r>
          </a:p>
          <a:p>
            <a:pPr marL="285750" indent="-285750">
              <a:buFont typeface="Arial" panose="020B0604020202020204" pitchFamily="34" charset="0"/>
              <a:buChar char="•"/>
            </a:pPr>
            <a:r>
              <a:rPr lang="en-US" sz="1400" dirty="0">
                <a:latin typeface="+mn-lt"/>
              </a:rPr>
              <a:t>After noticing any potential cancer symptom, just under 2 in 3 (64%) reported trying to contact their GP; most (57%) reported that they successfully contacted their GP, though around 1 in 10 (11%) stated that they tried but were unable to discuss their symptom with anyone.</a:t>
            </a:r>
          </a:p>
          <a:p>
            <a:pPr marL="285750" indent="-285750">
              <a:buFont typeface="Arial" panose="020B0604020202020204" pitchFamily="34" charset="0"/>
              <a:buChar char="•"/>
            </a:pPr>
            <a:r>
              <a:rPr lang="en-US" sz="1400" dirty="0">
                <a:latin typeface="+mn-lt"/>
              </a:rPr>
              <a:t>6 in 10 (61%) of those who experienced any potential cancer symptom contacted their GP within 6 months, with older respondents and those living in urban areas more likely to report this.</a:t>
            </a:r>
          </a:p>
          <a:p>
            <a:pPr marL="285750" indent="-285750">
              <a:buFont typeface="Arial" panose="020B0604020202020204" pitchFamily="34" charset="0"/>
              <a:buChar char="•"/>
            </a:pPr>
            <a:r>
              <a:rPr lang="en-US" sz="1400" dirty="0">
                <a:latin typeface="+mn-lt"/>
              </a:rPr>
              <a:t>8 in 10 (80%) of those who experienced any potential cancer symptom stated that they discussed their symptom with their GP within 2 weeks of contacting them. </a:t>
            </a:r>
          </a:p>
          <a:p>
            <a:pPr marL="285750" indent="-285750">
              <a:buFont typeface="Arial" panose="020B0604020202020204" pitchFamily="34" charset="0"/>
              <a:buChar char="•"/>
            </a:pPr>
            <a:endParaRPr lang="en-GB" sz="1400" b="1" dirty="0">
              <a:latin typeface="+mn-lt"/>
            </a:endParaRPr>
          </a:p>
          <a:p>
            <a:r>
              <a:rPr lang="en-GB" sz="1400" b="1" dirty="0">
                <a:latin typeface="+mn-lt"/>
              </a:rPr>
              <a:t>Re-presentation </a:t>
            </a:r>
          </a:p>
          <a:p>
            <a:pPr marL="285750" indent="-285750">
              <a:buFont typeface="Arial" panose="020B0604020202020204" pitchFamily="34" charset="0"/>
              <a:buChar char="•"/>
            </a:pPr>
            <a:r>
              <a:rPr lang="en-GB" sz="1400" dirty="0"/>
              <a:t>Slightly over half (54%) of those who continued to experience any potential symptom recontacted their doctor. Recontact rates were highest for lung cancer symptoms (67%).</a:t>
            </a:r>
          </a:p>
          <a:p>
            <a:pPr marL="285750" indent="-285750">
              <a:buFont typeface="Arial" panose="020B0604020202020204" pitchFamily="34" charset="0"/>
              <a:buChar char="•"/>
            </a:pPr>
            <a:r>
              <a:rPr lang="en-GB" sz="1400" dirty="0"/>
              <a:t>15% recontacted their doctor about an ongoing symptom within a week. Although 41% report not recontacting their doctor at all.</a:t>
            </a:r>
            <a:endParaRPr lang="en-GB" sz="1400" b="1" dirty="0">
              <a:latin typeface="+mn-lt"/>
            </a:endParaRPr>
          </a:p>
        </p:txBody>
      </p:sp>
    </p:spTree>
    <p:extLst>
      <p:ext uri="{BB962C8B-B14F-4D97-AF65-F5344CB8AC3E}">
        <p14:creationId xmlns:p14="http://schemas.microsoft.com/office/powerpoint/2010/main" val="2966032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2EA45-5FB5-3DFF-5987-6A01AE3E69B9}"/>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1C45A99C-1A70-C8A8-7336-89F2B3D1C7A3}"/>
              </a:ext>
            </a:extLst>
          </p:cNvPr>
          <p:cNvSpPr>
            <a:spLocks noGrp="1"/>
          </p:cNvSpPr>
          <p:nvPr>
            <p:ph type="body" sz="quarter" idx="13"/>
          </p:nvPr>
        </p:nvSpPr>
        <p:spPr>
          <a:xfrm>
            <a:off x="345649" y="1827295"/>
            <a:ext cx="11443405" cy="3776354"/>
          </a:xfrm>
        </p:spPr>
        <p:txBody>
          <a:bodyPr/>
          <a:lstStyle/>
          <a:p>
            <a:r>
              <a:rPr lang="en-GB" sz="1400" b="1" dirty="0">
                <a:latin typeface="+mn-lt"/>
              </a:rPr>
              <a:t>Barriers and motivators to help seeking</a:t>
            </a:r>
          </a:p>
          <a:p>
            <a:pPr marL="285750" indent="-285750">
              <a:buFont typeface="Arial" panose="020B0604020202020204" pitchFamily="34" charset="0"/>
              <a:buChar char="•"/>
            </a:pPr>
            <a:r>
              <a:rPr lang="en-GB" sz="1400" spc="10" dirty="0">
                <a:latin typeface="Arial" panose="020B0604020202020204" pitchFamily="34" charset="0"/>
                <a:cs typeface="Arial" panose="020B0604020202020204" pitchFamily="34" charset="0"/>
              </a:rPr>
              <a:t>More than half (5</a:t>
            </a:r>
            <a:r>
              <a:rPr lang="en-GB" sz="1400" dirty="0"/>
              <a:t>5</a:t>
            </a:r>
            <a:r>
              <a:rPr lang="en-GB" sz="1400" spc="10" dirty="0">
                <a:latin typeface="Arial" panose="020B0604020202020204" pitchFamily="34" charset="0"/>
                <a:cs typeface="Arial" panose="020B0604020202020204" pitchFamily="34" charset="0"/>
              </a:rPr>
              <a:t>%) tried to contact their GP about any symptoms in the last 12 months. Of this group, over 3 in 4 (74%) were able to make an appointment. </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Just over 1 in 3 (36%) reported contacting their GP more than once, although 60% contacted more than once</a:t>
            </a:r>
            <a:r>
              <a:rPr lang="en-US" sz="1400" b="1" dirty="0">
                <a:latin typeface="Arial" panose="020B0604020202020204" pitchFamily="34" charset="0"/>
                <a:cs typeface="Arial" panose="020B0604020202020204" pitchFamily="34" charset="0"/>
              </a:rPr>
              <a:t>. </a:t>
            </a:r>
            <a:r>
              <a:rPr lang="en-US" sz="1400" dirty="0"/>
              <a:t>Of those who didn’t make an appointment, 86% tried more than once.</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Not being able to get through on the phone (</a:t>
            </a:r>
            <a:r>
              <a:rPr lang="en-US" sz="1400" dirty="0"/>
              <a:t>43</a:t>
            </a:r>
            <a:r>
              <a:rPr lang="en-US" sz="1400" dirty="0">
                <a:latin typeface="Arial" panose="020B0604020202020204" pitchFamily="34" charset="0"/>
                <a:cs typeface="Arial" panose="020B0604020202020204" pitchFamily="34" charset="0"/>
              </a:rPr>
              <a:t>%) was the most commonly cited reason for not making an appointment, followed by a lack of available appointments (36%).</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Worsening (</a:t>
            </a:r>
            <a:r>
              <a:rPr lang="en-US" sz="1400" dirty="0"/>
              <a:t>70</a:t>
            </a:r>
            <a:r>
              <a:rPr lang="en-US" sz="1400" dirty="0">
                <a:latin typeface="Arial" panose="020B0604020202020204" pitchFamily="34" charset="0"/>
                <a:cs typeface="Arial" panose="020B0604020202020204" pitchFamily="34" charset="0"/>
              </a:rPr>
              <a:t>%), or unusual (65%) symptoms were the most influential drivers for seeking medical assistance. Only </a:t>
            </a:r>
            <a:r>
              <a:rPr lang="en-US" sz="1400" dirty="0"/>
              <a:t>3 in 10 </a:t>
            </a:r>
            <a:r>
              <a:rPr lang="en-US" sz="1400" dirty="0">
                <a:latin typeface="Arial" panose="020B0604020202020204" pitchFamily="34" charset="0"/>
                <a:cs typeface="Arial" panose="020B0604020202020204" pitchFamily="34" charset="0"/>
              </a:rPr>
              <a:t>(</a:t>
            </a:r>
            <a:r>
              <a:rPr lang="en-US" sz="1400" dirty="0"/>
              <a:t>29</a:t>
            </a:r>
            <a:r>
              <a:rPr lang="en-US" sz="1400" dirty="0">
                <a:latin typeface="Arial" panose="020B0604020202020204" pitchFamily="34" charset="0"/>
                <a:cs typeface="Arial" panose="020B0604020202020204" pitchFamily="34" charset="0"/>
              </a:rPr>
              <a:t>%) identified that thinking their symptom was a symptom of cancer as being an influential driver.</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Comparatively, perceptions around difficulty getting an appointment were the most influential barriers for respondents (</a:t>
            </a:r>
            <a:r>
              <a:rPr lang="en-US" sz="1400" dirty="0"/>
              <a:t>62</a:t>
            </a:r>
            <a:r>
              <a:rPr lang="en-US" sz="1400" dirty="0">
                <a:latin typeface="Arial" panose="020B0604020202020204" pitchFamily="34" charset="0"/>
                <a:cs typeface="Arial" panose="020B0604020202020204" pitchFamily="34" charset="0"/>
              </a:rPr>
              <a:t>% thought it would be difficult, 57% found it difficult).</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Thinking specifically about attendance at tests, the most influential factor for going for a test was perceived importance (85%), while 3 in 4 identified being given a specific time or date for the test (77%).</a:t>
            </a:r>
          </a:p>
          <a:p>
            <a:pPr marL="285750" indent="-285750">
              <a:buFont typeface="Arial" panose="020B0604020202020204" pitchFamily="34" charset="0"/>
              <a:buChar char="•"/>
            </a:pPr>
            <a:r>
              <a:rPr lang="en-US" sz="1400" dirty="0"/>
              <a:t>4 in 10 (40%) </a:t>
            </a:r>
            <a:r>
              <a:rPr lang="en-US" sz="1400" dirty="0">
                <a:latin typeface="Arial" panose="020B0604020202020204" pitchFamily="34" charset="0"/>
                <a:cs typeface="Arial" panose="020B0604020202020204" pitchFamily="34" charset="0"/>
              </a:rPr>
              <a:t>reported receiving healthcare remotely in the past 12 months, with phone call being the most commonly identified remote method (35%).</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Overall, there were generally positive perceptions regarding remote consultations: most agreed they were comfortable discussing their health concern (71%) and that it allowed their concerns to be quickly (70%) and adequately (62%) addressed.</a:t>
            </a:r>
          </a:p>
        </p:txBody>
      </p:sp>
      <p:sp>
        <p:nvSpPr>
          <p:cNvPr id="7" name="Text Placeholder 6">
            <a:extLst>
              <a:ext uri="{FF2B5EF4-FFF2-40B4-BE49-F238E27FC236}">
                <a16:creationId xmlns:a16="http://schemas.microsoft.com/office/drawing/2014/main" id="{209E6A73-720E-3982-BA73-0C8DF889EB17}"/>
              </a:ext>
            </a:extLst>
          </p:cNvPr>
          <p:cNvSpPr>
            <a:spLocks noGrp="1"/>
          </p:cNvSpPr>
          <p:nvPr>
            <p:ph type="body" sz="quarter" idx="14"/>
          </p:nvPr>
        </p:nvSpPr>
        <p:spPr/>
        <p:txBody>
          <a:bodyPr/>
          <a:lstStyle/>
          <a:p>
            <a:r>
              <a:rPr lang="en-GB">
                <a:latin typeface="+mn-lt"/>
              </a:rPr>
              <a:t>Cancer Awareness Measure+ 2024 – Northern Ireland</a:t>
            </a:r>
          </a:p>
        </p:txBody>
      </p:sp>
      <p:sp>
        <p:nvSpPr>
          <p:cNvPr id="8" name="Text Placeholder 7">
            <a:extLst>
              <a:ext uri="{FF2B5EF4-FFF2-40B4-BE49-F238E27FC236}">
                <a16:creationId xmlns:a16="http://schemas.microsoft.com/office/drawing/2014/main" id="{B92CF1F6-5C80-DDEB-2DF9-3F2769B170EC}"/>
              </a:ext>
            </a:extLst>
          </p:cNvPr>
          <p:cNvSpPr>
            <a:spLocks noGrp="1"/>
          </p:cNvSpPr>
          <p:nvPr>
            <p:ph type="body" sz="quarter" idx="15"/>
          </p:nvPr>
        </p:nvSpPr>
        <p:spPr/>
        <p:txBody>
          <a:bodyPr/>
          <a:lstStyle/>
          <a:p>
            <a:r>
              <a:rPr lang="en-GB">
                <a:latin typeface="+mn-lt"/>
              </a:rPr>
              <a:t>Executive Summary</a:t>
            </a:r>
          </a:p>
        </p:txBody>
      </p:sp>
      <p:sp>
        <p:nvSpPr>
          <p:cNvPr id="4" name="Text Placeholder 4">
            <a:extLst>
              <a:ext uri="{FF2B5EF4-FFF2-40B4-BE49-F238E27FC236}">
                <a16:creationId xmlns:a16="http://schemas.microsoft.com/office/drawing/2014/main" id="{B4B725BD-5D12-DED0-3CCA-08D0D5220A54}"/>
              </a:ext>
            </a:extLst>
          </p:cNvPr>
          <p:cNvSpPr txBox="1">
            <a:spLocks/>
          </p:cNvSpPr>
          <p:nvPr/>
        </p:nvSpPr>
        <p:spPr>
          <a:xfrm>
            <a:off x="345649" y="873226"/>
            <a:ext cx="5375542" cy="654253"/>
          </a:xfrm>
          <a:prstGeom prst="rect">
            <a:avLst/>
          </a:prstGeom>
        </p:spPr>
        <p:txBody>
          <a:bodyPr/>
          <a:lstStyle>
            <a:lvl1pPr marL="0" indent="0" algn="l" defTabSz="914400" rtl="0" eaLnBrk="1" latinLnBrk="0" hangingPunct="1">
              <a:lnSpc>
                <a:spcPct val="113000"/>
              </a:lnSpc>
              <a:spcBef>
                <a:spcPts val="0"/>
              </a:spcBef>
              <a:buFont typeface="Arial" panose="020B0604020202020204" pitchFamily="34" charset="0"/>
              <a:buNone/>
              <a:defRPr sz="3200" b="0" i="0" kern="1200" spc="1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atin typeface="+mn-lt"/>
              </a:rPr>
              <a:t>Key Findings</a:t>
            </a:r>
          </a:p>
        </p:txBody>
      </p:sp>
    </p:spTree>
    <p:extLst>
      <p:ext uri="{BB962C8B-B14F-4D97-AF65-F5344CB8AC3E}">
        <p14:creationId xmlns:p14="http://schemas.microsoft.com/office/powerpoint/2010/main" val="31614713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C419C-3995-1F4E-E49E-650C20B86CFD}"/>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3F1B16C1-B358-6448-0FD9-DF00AFCEDA85}"/>
              </a:ext>
            </a:extLst>
          </p:cNvPr>
          <p:cNvSpPr>
            <a:spLocks noGrp="1"/>
          </p:cNvSpPr>
          <p:nvPr>
            <p:ph type="body" sz="quarter" idx="13"/>
          </p:nvPr>
        </p:nvSpPr>
        <p:spPr>
          <a:xfrm>
            <a:off x="473449" y="1538112"/>
            <a:ext cx="11245101" cy="3776354"/>
          </a:xfrm>
        </p:spPr>
        <p:txBody>
          <a:bodyPr/>
          <a:lstStyle/>
          <a:p>
            <a:r>
              <a:rPr lang="en-GB" sz="1400" b="1" dirty="0">
                <a:latin typeface="+mn-lt"/>
              </a:rPr>
              <a:t>Screening</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Those eligible for cervical screening most commonly reported that they attended a screening in the last 3 years (52%), with 6 in 10 (61%) categorised as being up-to-date with their screening (</a:t>
            </a:r>
            <a:r>
              <a:rPr lang="en-US" sz="1400" dirty="0"/>
              <a:t>61</a:t>
            </a:r>
            <a:r>
              <a:rPr lang="en-US" sz="14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Just over 2 in 3 (67%) report intention to attend their next screening, with those who were overdue being the least likely to report being likely to attend (37%).</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Concerns around who would carry out the test (42%), and references to pain (pain in the past 41%; worried about pain 39%) were most commonly referenced as barriers by those who had been invited to cervical screening. Those who were overdue were more likely than those up-to-date to </a:t>
            </a:r>
            <a:r>
              <a:rPr lang="en-US" sz="1400" dirty="0"/>
              <a:t>state that</a:t>
            </a:r>
            <a:r>
              <a:rPr lang="en-US" sz="1400" dirty="0">
                <a:latin typeface="Arial" panose="020B0604020202020204" pitchFamily="34" charset="0"/>
                <a:cs typeface="Arial" panose="020B0604020202020204" pitchFamily="34" charset="0"/>
              </a:rPr>
              <a:t> they don’t have any symptoms (</a:t>
            </a:r>
            <a:r>
              <a:rPr lang="en-US" sz="1400" dirty="0"/>
              <a:t>24</a:t>
            </a:r>
            <a:r>
              <a:rPr lang="en-US" sz="1400" dirty="0">
                <a:latin typeface="Arial" panose="020B0604020202020204" pitchFamily="34" charset="0"/>
                <a:cs typeface="Arial" panose="020B0604020202020204" pitchFamily="34" charset="0"/>
              </a:rPr>
              <a:t>%) and that they were not at risk (19%) as being barriers to note attending their screening.</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Those eligible for bowel cancer screening most commonly reported that they completed their kit in the last 2 years (</a:t>
            </a:r>
            <a:r>
              <a:rPr lang="en-US" sz="1400" dirty="0"/>
              <a:t>72</a:t>
            </a:r>
            <a:r>
              <a:rPr lang="en-US" sz="1400" dirty="0">
                <a:latin typeface="Arial" panose="020B0604020202020204" pitchFamily="34" charset="0"/>
                <a:cs typeface="Arial" panose="020B0604020202020204" pitchFamily="34" charset="0"/>
              </a:rPr>
              <a:t>%), with 8 in 10 (</a:t>
            </a:r>
            <a:r>
              <a:rPr lang="en-US" sz="1400" dirty="0"/>
              <a:t>7</a:t>
            </a:r>
            <a:r>
              <a:rPr lang="en-US" sz="1400" dirty="0">
                <a:latin typeface="Arial" panose="020B0604020202020204" pitchFamily="34" charset="0"/>
                <a:cs typeface="Arial" panose="020B0604020202020204" pitchFamily="34" charset="0"/>
              </a:rPr>
              <a:t>8%) being categorised as being up-to-date with their screening.</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Nearly 9 in 10 (88%) intended to complete their next kit</a:t>
            </a:r>
            <a:r>
              <a:rPr lang="en-US" sz="1400" dirty="0"/>
              <a:t>, increasing significantly among those who were up to date with their screening (96%).</a:t>
            </a:r>
            <a:endParaRPr lang="en-US"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a:t>Being frightened of the results </a:t>
            </a:r>
            <a:r>
              <a:rPr lang="en-US" sz="1400" dirty="0">
                <a:latin typeface="Arial" panose="020B0604020202020204" pitchFamily="34" charset="0"/>
                <a:cs typeface="Arial" panose="020B0604020202020204" pitchFamily="34" charset="0"/>
              </a:rPr>
              <a:t>was most commonly identified as a barrier for completing bowel screening kits (13%). </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The majority of those eligible for breast screening reported that they attended a breast screening in the past 3 years (</a:t>
            </a:r>
            <a:r>
              <a:rPr lang="en-US" sz="1400" dirty="0"/>
              <a:t>67</a:t>
            </a:r>
            <a:r>
              <a:rPr lang="en-US" sz="1400" dirty="0">
                <a:latin typeface="Arial" panose="020B0604020202020204" pitchFamily="34" charset="0"/>
                <a:cs typeface="Arial" panose="020B0604020202020204" pitchFamily="34" charset="0"/>
              </a:rPr>
              <a:t>%), with nearly 8 in 10 (78%) being categorised as up-to-date.</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At an overall level, 79% reported intention to attend their next breast screening, with those who were up-to-date being more likely to say this (83%).</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Not wanting a man to carry out the test was the most commonly referenced barrier to breast screening (33%), followed by past experience of pain (32%).</a:t>
            </a:r>
          </a:p>
          <a:p>
            <a:endParaRPr lang="en-US" sz="1400" dirty="0">
              <a:latin typeface="Arial" panose="020B0604020202020204" pitchFamily="34" charset="0"/>
              <a:cs typeface="Arial" panose="020B0604020202020204" pitchFamily="34" charset="0"/>
            </a:endParaRPr>
          </a:p>
          <a:p>
            <a:endParaRPr lang="en-GB" sz="1400" b="1" dirty="0">
              <a:latin typeface="+mn-lt"/>
            </a:endParaRPr>
          </a:p>
        </p:txBody>
      </p:sp>
      <p:sp>
        <p:nvSpPr>
          <p:cNvPr id="7" name="Text Placeholder 6">
            <a:extLst>
              <a:ext uri="{FF2B5EF4-FFF2-40B4-BE49-F238E27FC236}">
                <a16:creationId xmlns:a16="http://schemas.microsoft.com/office/drawing/2014/main" id="{52A4E1F3-07C1-1A6C-47FA-C7D063B9645E}"/>
              </a:ext>
            </a:extLst>
          </p:cNvPr>
          <p:cNvSpPr>
            <a:spLocks noGrp="1"/>
          </p:cNvSpPr>
          <p:nvPr>
            <p:ph type="body" sz="quarter" idx="14"/>
          </p:nvPr>
        </p:nvSpPr>
        <p:spPr/>
        <p:txBody>
          <a:bodyPr/>
          <a:lstStyle/>
          <a:p>
            <a:r>
              <a:rPr lang="en-GB">
                <a:latin typeface="+mn-lt"/>
              </a:rPr>
              <a:t>Cancer Awareness Measure+ 2024 – Northern Ireland</a:t>
            </a:r>
          </a:p>
        </p:txBody>
      </p:sp>
      <p:sp>
        <p:nvSpPr>
          <p:cNvPr id="8" name="Text Placeholder 7">
            <a:extLst>
              <a:ext uri="{FF2B5EF4-FFF2-40B4-BE49-F238E27FC236}">
                <a16:creationId xmlns:a16="http://schemas.microsoft.com/office/drawing/2014/main" id="{5635528E-B6A8-4C47-975B-6601841CD1A1}"/>
              </a:ext>
            </a:extLst>
          </p:cNvPr>
          <p:cNvSpPr>
            <a:spLocks noGrp="1"/>
          </p:cNvSpPr>
          <p:nvPr>
            <p:ph type="body" sz="quarter" idx="15"/>
          </p:nvPr>
        </p:nvSpPr>
        <p:spPr/>
        <p:txBody>
          <a:bodyPr/>
          <a:lstStyle/>
          <a:p>
            <a:r>
              <a:rPr lang="en-GB">
                <a:latin typeface="+mn-lt"/>
              </a:rPr>
              <a:t>Executive Summary</a:t>
            </a:r>
          </a:p>
        </p:txBody>
      </p:sp>
      <p:sp>
        <p:nvSpPr>
          <p:cNvPr id="4" name="Text Placeholder 4">
            <a:extLst>
              <a:ext uri="{FF2B5EF4-FFF2-40B4-BE49-F238E27FC236}">
                <a16:creationId xmlns:a16="http://schemas.microsoft.com/office/drawing/2014/main" id="{76C9F4FB-082F-6163-0D04-6F48CA9ED32E}"/>
              </a:ext>
            </a:extLst>
          </p:cNvPr>
          <p:cNvSpPr>
            <a:spLocks noGrp="1"/>
          </p:cNvSpPr>
          <p:nvPr>
            <p:ph type="body" sz="quarter" idx="10"/>
          </p:nvPr>
        </p:nvSpPr>
        <p:spPr>
          <a:xfrm>
            <a:off x="345649" y="873226"/>
            <a:ext cx="5375542" cy="654253"/>
          </a:xfrm>
        </p:spPr>
        <p:txBody>
          <a:bodyPr/>
          <a:lstStyle/>
          <a:p>
            <a:r>
              <a:rPr lang="en-GB">
                <a:latin typeface="+mn-lt"/>
              </a:rPr>
              <a:t>Key Findings</a:t>
            </a:r>
          </a:p>
        </p:txBody>
      </p:sp>
    </p:spTree>
    <p:extLst>
      <p:ext uri="{BB962C8B-B14F-4D97-AF65-F5344CB8AC3E}">
        <p14:creationId xmlns:p14="http://schemas.microsoft.com/office/powerpoint/2010/main" val="3673202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A9AA21-0578-BEC7-C898-394477ECB7A1}"/>
              </a:ext>
            </a:extLst>
          </p:cNvPr>
          <p:cNvSpPr>
            <a:spLocks noGrp="1"/>
          </p:cNvSpPr>
          <p:nvPr>
            <p:ph type="body" sz="quarter" idx="10"/>
          </p:nvPr>
        </p:nvSpPr>
        <p:spPr>
          <a:prstGeom prst="rect">
            <a:avLst/>
          </a:prstGeom>
        </p:spPr>
        <p:txBody>
          <a:bodyPr/>
          <a:lstStyle/>
          <a:p>
            <a:r>
              <a:rPr lang="en-US">
                <a:latin typeface="+mn-lt"/>
              </a:rPr>
              <a:t>Current health</a:t>
            </a:r>
          </a:p>
        </p:txBody>
      </p:sp>
      <p:sp>
        <p:nvSpPr>
          <p:cNvPr id="5" name="Text Placeholder 3">
            <a:extLst>
              <a:ext uri="{FF2B5EF4-FFF2-40B4-BE49-F238E27FC236}">
                <a16:creationId xmlns:a16="http://schemas.microsoft.com/office/drawing/2014/main" id="{D767FF4F-0B91-70FA-16D4-D5A3F07B21B5}"/>
              </a:ext>
            </a:extLst>
          </p:cNvPr>
          <p:cNvSpPr>
            <a:spLocks noGrp="1"/>
          </p:cNvSpPr>
          <p:nvPr>
            <p:ph type="body" sz="quarter" idx="13"/>
          </p:nvPr>
        </p:nvSpPr>
        <p:spPr>
          <a:xfrm>
            <a:off x="5835650" y="273050"/>
            <a:ext cx="5375275" cy="365125"/>
          </a:xfrm>
        </p:spPr>
        <p:txBody>
          <a:bodyPr/>
          <a:lstStyle/>
          <a:p>
            <a:r>
              <a:rPr lang="en-GB">
                <a:latin typeface="+mn-lt"/>
              </a:rPr>
              <a:t>Cancer Awareness Measure+ 2024 – Northern Ireland</a:t>
            </a:r>
          </a:p>
        </p:txBody>
      </p:sp>
    </p:spTree>
    <p:extLst>
      <p:ext uri="{BB962C8B-B14F-4D97-AF65-F5344CB8AC3E}">
        <p14:creationId xmlns:p14="http://schemas.microsoft.com/office/powerpoint/2010/main" val="32915630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962FDC40-BDED-9BA1-B5FE-C6BDB1FEB84A}"/>
              </a:ext>
            </a:extLst>
          </p:cNvPr>
          <p:cNvSpPr txBox="1">
            <a:spLocks/>
          </p:cNvSpPr>
          <p:nvPr/>
        </p:nvSpPr>
        <p:spPr>
          <a:xfrm>
            <a:off x="284206" y="207633"/>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j-lt"/>
                <a:ea typeface="+mn-ea"/>
                <a:cs typeface="+mn-cs"/>
              </a:rPr>
              <a:t>The majority reported having never smoked, while 3 in 10 reported previously smoking. On average, respondents reported consuming 6.7 units of alcohol in the past week.</a:t>
            </a:r>
          </a:p>
        </p:txBody>
      </p:sp>
      <p:sp>
        <p:nvSpPr>
          <p:cNvPr id="24" name="Footer Placeholder 5">
            <a:extLst>
              <a:ext uri="{FF2B5EF4-FFF2-40B4-BE49-F238E27FC236}">
                <a16:creationId xmlns:a16="http://schemas.microsoft.com/office/drawing/2014/main" id="{364761AC-F580-195B-21F5-D8860610A29A}"/>
              </a:ext>
            </a:extLst>
          </p:cNvPr>
          <p:cNvSpPr txBox="1">
            <a:spLocks/>
          </p:cNvSpPr>
          <p:nvPr/>
        </p:nvSpPr>
        <p:spPr>
          <a:xfrm>
            <a:off x="284206" y="6353825"/>
            <a:ext cx="10634400"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C1. Which of the following best applies to you? Please note: we are referring to cigarettes (including hand-rolled) and other kinds of tobacco that you inhale and NOT electronic/e-cigarettes. Please select one answer.</a:t>
            </a:r>
            <a:br>
              <a:rPr lang="en-US" sz="800" dirty="0"/>
            </a:br>
            <a:r>
              <a:rPr lang="en-US" sz="800" dirty="0"/>
              <a:t>C2_rec. Thinking about last week, how many units of alcohol did you drink in total? …Please select one answer.</a:t>
            </a:r>
          </a:p>
          <a:p>
            <a:r>
              <a:rPr lang="en-US" sz="800" dirty="0"/>
              <a:t>Base: All in Northern Ireland (N=1,001)</a:t>
            </a:r>
          </a:p>
        </p:txBody>
      </p:sp>
      <p:sp>
        <p:nvSpPr>
          <p:cNvPr id="25" name="TextBox 24">
            <a:extLst>
              <a:ext uri="{FF2B5EF4-FFF2-40B4-BE49-F238E27FC236}">
                <a16:creationId xmlns:a16="http://schemas.microsoft.com/office/drawing/2014/main" id="{766CAE0D-CCAF-3EB2-2AB9-96C0025B0032}"/>
              </a:ext>
            </a:extLst>
          </p:cNvPr>
          <p:cNvSpPr txBox="1"/>
          <p:nvPr/>
        </p:nvSpPr>
        <p:spPr>
          <a:xfrm>
            <a:off x="2558351" y="1618344"/>
            <a:ext cx="2104008" cy="400110"/>
          </a:xfrm>
          <a:prstGeom prst="rect">
            <a:avLst/>
          </a:prstGeom>
          <a:noFill/>
        </p:spPr>
        <p:txBody>
          <a:bodyPr wrap="square" rtlCol="0">
            <a:spAutoFit/>
          </a:bodyPr>
          <a:lstStyle/>
          <a:p>
            <a:pPr algn="ctr"/>
            <a:r>
              <a:rPr lang="en-GB" sz="2000" b="1" spc="10"/>
              <a:t>Smoking</a:t>
            </a:r>
          </a:p>
        </p:txBody>
      </p:sp>
      <p:sp>
        <p:nvSpPr>
          <p:cNvPr id="27" name="TextBox 26">
            <a:extLst>
              <a:ext uri="{FF2B5EF4-FFF2-40B4-BE49-F238E27FC236}">
                <a16:creationId xmlns:a16="http://schemas.microsoft.com/office/drawing/2014/main" id="{6E97479A-B00B-A4BC-A0A9-5BB7F11326A7}"/>
              </a:ext>
            </a:extLst>
          </p:cNvPr>
          <p:cNvSpPr txBox="1"/>
          <p:nvPr/>
        </p:nvSpPr>
        <p:spPr>
          <a:xfrm>
            <a:off x="7815681" y="1647736"/>
            <a:ext cx="3125623" cy="707886"/>
          </a:xfrm>
          <a:prstGeom prst="rect">
            <a:avLst/>
          </a:prstGeom>
          <a:noFill/>
        </p:spPr>
        <p:txBody>
          <a:bodyPr wrap="square" rtlCol="0">
            <a:spAutoFit/>
          </a:bodyPr>
          <a:lstStyle/>
          <a:p>
            <a:pPr algn="ctr"/>
            <a:r>
              <a:rPr lang="en-GB" sz="2000" b="1" spc="10"/>
              <a:t>Alcohol consumed in the last week</a:t>
            </a:r>
          </a:p>
        </p:txBody>
      </p:sp>
      <p:graphicFrame>
        <p:nvGraphicFramePr>
          <p:cNvPr id="32" name="Chart 31">
            <a:extLst>
              <a:ext uri="{FF2B5EF4-FFF2-40B4-BE49-F238E27FC236}">
                <a16:creationId xmlns:a16="http://schemas.microsoft.com/office/drawing/2014/main" id="{F60972B7-3C7F-91DB-0E32-AF72AA5DEE91}"/>
              </a:ext>
            </a:extLst>
          </p:cNvPr>
          <p:cNvGraphicFramePr/>
          <p:nvPr>
            <p:extLst>
              <p:ext uri="{D42A27DB-BD31-4B8C-83A1-F6EECF244321}">
                <p14:modId xmlns:p14="http://schemas.microsoft.com/office/powerpoint/2010/main" val="973065971"/>
              </p:ext>
            </p:extLst>
          </p:nvPr>
        </p:nvGraphicFramePr>
        <p:xfrm>
          <a:off x="7585137" y="2355622"/>
          <a:ext cx="3978430" cy="3775008"/>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a:extLst>
              <a:ext uri="{FF2B5EF4-FFF2-40B4-BE49-F238E27FC236}">
                <a16:creationId xmlns:a16="http://schemas.microsoft.com/office/drawing/2014/main" id="{937C3483-20FD-FE28-E67F-E8E4DFA8E88B}"/>
              </a:ext>
            </a:extLst>
          </p:cNvPr>
          <p:cNvCxnSpPr>
            <a:cxnSpLocks/>
          </p:cNvCxnSpPr>
          <p:nvPr/>
        </p:nvCxnSpPr>
        <p:spPr>
          <a:xfrm>
            <a:off x="6681150" y="2109814"/>
            <a:ext cx="0" cy="3994005"/>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F061C17-A5EC-C69C-4E94-568D4B06C9E9}"/>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4257936" y="1329379"/>
            <a:ext cx="891042" cy="891042"/>
          </a:xfrm>
          <a:prstGeom prst="rect">
            <a:avLst/>
          </a:prstGeom>
        </p:spPr>
      </p:pic>
      <p:pic>
        <p:nvPicPr>
          <p:cNvPr id="5" name="Picture 4">
            <a:extLst>
              <a:ext uri="{FF2B5EF4-FFF2-40B4-BE49-F238E27FC236}">
                <a16:creationId xmlns:a16="http://schemas.microsoft.com/office/drawing/2014/main" id="{B81B1E47-5387-48CA-4833-CDC055723DA8}"/>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10672524" y="1362182"/>
            <a:ext cx="891042" cy="891042"/>
          </a:xfrm>
          <a:prstGeom prst="rect">
            <a:avLst/>
          </a:prstGeom>
        </p:spPr>
      </p:pic>
      <p:graphicFrame>
        <p:nvGraphicFramePr>
          <p:cNvPr id="11" name="Chart 10">
            <a:extLst>
              <a:ext uri="{FF2B5EF4-FFF2-40B4-BE49-F238E27FC236}">
                <a16:creationId xmlns:a16="http://schemas.microsoft.com/office/drawing/2014/main" id="{F8180B41-3B01-28DC-ADFD-F00CC8A7CEC1}"/>
              </a:ext>
            </a:extLst>
          </p:cNvPr>
          <p:cNvGraphicFramePr/>
          <p:nvPr>
            <p:extLst>
              <p:ext uri="{D42A27DB-BD31-4B8C-83A1-F6EECF244321}">
                <p14:modId xmlns:p14="http://schemas.microsoft.com/office/powerpoint/2010/main" val="2389885749"/>
              </p:ext>
            </p:extLst>
          </p:nvPr>
        </p:nvGraphicFramePr>
        <p:xfrm>
          <a:off x="586802" y="2051958"/>
          <a:ext cx="5232542" cy="4256550"/>
        </p:xfrm>
        <a:graphic>
          <a:graphicData uri="http://schemas.openxmlformats.org/drawingml/2006/chart">
            <c:chart xmlns:c="http://schemas.openxmlformats.org/drawingml/2006/chart" xmlns:r="http://schemas.openxmlformats.org/officeDocument/2006/relationships" r:id="rId6"/>
          </a:graphicData>
        </a:graphic>
      </p:graphicFrame>
      <p:sp>
        <p:nvSpPr>
          <p:cNvPr id="14" name="Right Brace 13">
            <a:extLst>
              <a:ext uri="{FF2B5EF4-FFF2-40B4-BE49-F238E27FC236}">
                <a16:creationId xmlns:a16="http://schemas.microsoft.com/office/drawing/2014/main" id="{FD67A6D5-F017-EB3C-332A-521087166B85}"/>
              </a:ext>
            </a:extLst>
          </p:cNvPr>
          <p:cNvSpPr/>
          <p:nvPr/>
        </p:nvSpPr>
        <p:spPr>
          <a:xfrm>
            <a:off x="4345332" y="2253224"/>
            <a:ext cx="173716" cy="1260034"/>
          </a:xfrm>
          <a:prstGeom prst="rightBrace">
            <a:avLst>
              <a:gd name="adj1" fmla="val 10042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5" name="Right Brace 14">
            <a:extLst>
              <a:ext uri="{FF2B5EF4-FFF2-40B4-BE49-F238E27FC236}">
                <a16:creationId xmlns:a16="http://schemas.microsoft.com/office/drawing/2014/main" id="{5D590030-CDB5-2F59-079F-487A229133B7}"/>
              </a:ext>
            </a:extLst>
          </p:cNvPr>
          <p:cNvSpPr/>
          <p:nvPr/>
        </p:nvSpPr>
        <p:spPr>
          <a:xfrm>
            <a:off x="4363930" y="3762009"/>
            <a:ext cx="173716" cy="812712"/>
          </a:xfrm>
          <a:prstGeom prst="rightBrace">
            <a:avLst>
              <a:gd name="adj1" fmla="val 10042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6" name="TextBox 15">
            <a:extLst>
              <a:ext uri="{FF2B5EF4-FFF2-40B4-BE49-F238E27FC236}">
                <a16:creationId xmlns:a16="http://schemas.microsoft.com/office/drawing/2014/main" id="{AD7CDE9D-EBB7-27C2-AB3F-045423B0875F}"/>
              </a:ext>
            </a:extLst>
          </p:cNvPr>
          <p:cNvSpPr txBox="1"/>
          <p:nvPr/>
        </p:nvSpPr>
        <p:spPr>
          <a:xfrm>
            <a:off x="4484240" y="2682156"/>
            <a:ext cx="1703054" cy="553998"/>
          </a:xfrm>
          <a:prstGeom prst="rect">
            <a:avLst/>
          </a:prstGeom>
          <a:noFill/>
        </p:spPr>
        <p:txBody>
          <a:bodyPr wrap="square" rtlCol="0">
            <a:spAutoFit/>
          </a:bodyPr>
          <a:lstStyle/>
          <a:p>
            <a:pPr algn="ctr"/>
            <a:r>
              <a:rPr lang="en-GB" sz="1400">
                <a:solidFill>
                  <a:schemeClr val="accent1"/>
                </a:solidFill>
              </a:rPr>
              <a:t>Current smokers: </a:t>
            </a:r>
            <a:br>
              <a:rPr lang="en-GB" sz="1400">
                <a:solidFill>
                  <a:schemeClr val="accent1"/>
                </a:solidFill>
              </a:rPr>
            </a:br>
            <a:r>
              <a:rPr lang="en-GB" sz="1600" b="1">
                <a:solidFill>
                  <a:schemeClr val="accent1"/>
                </a:solidFill>
              </a:rPr>
              <a:t>13%</a:t>
            </a:r>
            <a:endParaRPr lang="en-GB" sz="1400" b="1">
              <a:solidFill>
                <a:schemeClr val="accent1"/>
              </a:solidFill>
            </a:endParaRPr>
          </a:p>
        </p:txBody>
      </p:sp>
      <p:sp>
        <p:nvSpPr>
          <p:cNvPr id="17" name="TextBox 16">
            <a:extLst>
              <a:ext uri="{FF2B5EF4-FFF2-40B4-BE49-F238E27FC236}">
                <a16:creationId xmlns:a16="http://schemas.microsoft.com/office/drawing/2014/main" id="{70FCDDC2-1C03-F9C4-3ACC-1601C3349E03}"/>
              </a:ext>
            </a:extLst>
          </p:cNvPr>
          <p:cNvSpPr txBox="1"/>
          <p:nvPr/>
        </p:nvSpPr>
        <p:spPr>
          <a:xfrm>
            <a:off x="4530442" y="3795512"/>
            <a:ext cx="1565558" cy="769441"/>
          </a:xfrm>
          <a:prstGeom prst="rect">
            <a:avLst/>
          </a:prstGeom>
          <a:noFill/>
        </p:spPr>
        <p:txBody>
          <a:bodyPr wrap="square" rtlCol="0">
            <a:spAutoFit/>
          </a:bodyPr>
          <a:lstStyle/>
          <a:p>
            <a:pPr algn="ctr"/>
            <a:r>
              <a:rPr lang="en-GB" sz="1400">
                <a:solidFill>
                  <a:schemeClr val="accent1"/>
                </a:solidFill>
              </a:rPr>
              <a:t>Used to smoke, not currently:</a:t>
            </a:r>
            <a:br>
              <a:rPr lang="en-GB" sz="1400">
                <a:solidFill>
                  <a:schemeClr val="accent1"/>
                </a:solidFill>
              </a:rPr>
            </a:br>
            <a:r>
              <a:rPr lang="en-GB" sz="1600" b="1">
                <a:solidFill>
                  <a:schemeClr val="accent1"/>
                </a:solidFill>
              </a:rPr>
              <a:t>30%</a:t>
            </a:r>
            <a:endParaRPr lang="en-GB" sz="1400" b="1">
              <a:solidFill>
                <a:schemeClr val="accent1"/>
              </a:solidFill>
            </a:endParaRPr>
          </a:p>
        </p:txBody>
      </p:sp>
      <p:grpSp>
        <p:nvGrpSpPr>
          <p:cNvPr id="21" name="Group 20">
            <a:extLst>
              <a:ext uri="{FF2B5EF4-FFF2-40B4-BE49-F238E27FC236}">
                <a16:creationId xmlns:a16="http://schemas.microsoft.com/office/drawing/2014/main" id="{810DD985-9254-47E4-23E8-57CAC726FFA4}"/>
              </a:ext>
            </a:extLst>
          </p:cNvPr>
          <p:cNvGrpSpPr/>
          <p:nvPr/>
        </p:nvGrpSpPr>
        <p:grpSpPr>
          <a:xfrm>
            <a:off x="10112982" y="5341451"/>
            <a:ext cx="1656644" cy="664224"/>
            <a:chOff x="10326076" y="4389291"/>
            <a:chExt cx="1280060" cy="713399"/>
          </a:xfrm>
        </p:grpSpPr>
        <p:sp>
          <p:nvSpPr>
            <p:cNvPr id="19" name="Rounded Rectangle 14">
              <a:extLst>
                <a:ext uri="{FF2B5EF4-FFF2-40B4-BE49-F238E27FC236}">
                  <a16:creationId xmlns:a16="http://schemas.microsoft.com/office/drawing/2014/main" id="{CA65D63D-06F8-3A24-6CE5-702952F8F0CE}"/>
                </a:ext>
              </a:extLst>
            </p:cNvPr>
            <p:cNvSpPr/>
            <p:nvPr/>
          </p:nvSpPr>
          <p:spPr>
            <a:xfrm>
              <a:off x="10326076" y="4389291"/>
              <a:ext cx="1280060" cy="713399"/>
            </a:xfrm>
            <a:prstGeom prst="roundRect">
              <a:avLst>
                <a:gd name="adj" fmla="val 4719"/>
              </a:avLst>
            </a:prstGeom>
            <a:solidFill>
              <a:schemeClr val="bg1"/>
            </a:solidFill>
            <a:ln w="12700">
              <a:noFill/>
            </a:ln>
            <a:effectLst>
              <a:outerShdw blurRad="264591" dist="381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1404000" rIns="288000" bIns="288000" rtlCol="0" anchor="t" anchorCtr="0"/>
            <a:lstStyle/>
            <a:p>
              <a:pPr algn="ctr"/>
              <a:endParaRPr lang="en-US" sz="1050">
                <a:solidFill>
                  <a:schemeClr val="accent1"/>
                </a:solidFill>
                <a:latin typeface="Arial Black" panose="020B0A04020102020204" pitchFamily="34" charset="0"/>
              </a:endParaRPr>
            </a:p>
          </p:txBody>
        </p:sp>
        <p:sp>
          <p:nvSpPr>
            <p:cNvPr id="20" name="TextBox 19">
              <a:extLst>
                <a:ext uri="{FF2B5EF4-FFF2-40B4-BE49-F238E27FC236}">
                  <a16:creationId xmlns:a16="http://schemas.microsoft.com/office/drawing/2014/main" id="{FAF7006E-38E1-3FAC-8AF1-2E37534403B6}"/>
                </a:ext>
              </a:extLst>
            </p:cNvPr>
            <p:cNvSpPr txBox="1"/>
            <p:nvPr/>
          </p:nvSpPr>
          <p:spPr>
            <a:xfrm>
              <a:off x="10532034" y="4462833"/>
              <a:ext cx="868143" cy="628068"/>
            </a:xfrm>
            <a:prstGeom prst="rect">
              <a:avLst/>
            </a:prstGeom>
            <a:noFill/>
          </p:spPr>
          <p:txBody>
            <a:bodyPr wrap="square" rtlCol="0">
              <a:spAutoFit/>
            </a:bodyPr>
            <a:lstStyle/>
            <a:p>
              <a:pPr algn="ctr"/>
              <a:r>
                <a:rPr lang="en-GB" sz="1600">
                  <a:solidFill>
                    <a:schemeClr val="accent1"/>
                  </a:solidFill>
                  <a:latin typeface="Arial Black" panose="020B0A04020102020204" pitchFamily="34" charset="0"/>
                </a:rPr>
                <a:t>Mean:</a:t>
              </a:r>
            </a:p>
            <a:p>
              <a:pPr algn="ctr"/>
              <a:r>
                <a:rPr lang="en-GB" sz="1600">
                  <a:solidFill>
                    <a:schemeClr val="accent1"/>
                  </a:solidFill>
                  <a:latin typeface="Arial Black" panose="020B0A04020102020204" pitchFamily="34" charset="0"/>
                </a:rPr>
                <a:t>6.67</a:t>
              </a:r>
            </a:p>
          </p:txBody>
        </p:sp>
      </p:grpSp>
    </p:spTree>
    <p:extLst>
      <p:ext uri="{BB962C8B-B14F-4D97-AF65-F5344CB8AC3E}">
        <p14:creationId xmlns:p14="http://schemas.microsoft.com/office/powerpoint/2010/main" val="474167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5">
            <a:extLst>
              <a:ext uri="{FF2B5EF4-FFF2-40B4-BE49-F238E27FC236}">
                <a16:creationId xmlns:a16="http://schemas.microsoft.com/office/drawing/2014/main" id="{82449A41-CAA8-C426-FD6D-77D25C62BD42}"/>
              </a:ext>
            </a:extLst>
          </p:cNvPr>
          <p:cNvSpPr txBox="1">
            <a:spLocks/>
          </p:cNvSpPr>
          <p:nvPr/>
        </p:nvSpPr>
        <p:spPr>
          <a:xfrm>
            <a:off x="239011" y="6244192"/>
            <a:ext cx="12114792" cy="283464"/>
          </a:xfrm>
          <a:prstGeom prst="rect">
            <a:avLst/>
          </a:prstGeom>
        </p:spPr>
        <p:txBody>
          <a:bodyPr/>
          <a:lstStyle>
            <a:lvl1pPr marL="0" indent="0" algn="r" defTabSz="914400" rtl="0" eaLnBrk="1" latinLnBrk="0" hangingPunct="1">
              <a:lnSpc>
                <a:spcPct val="113000"/>
              </a:lnSpc>
              <a:spcBef>
                <a:spcPts val="0"/>
              </a:spcBef>
              <a:buFont typeface="Arial" panose="020B0604020202020204" pitchFamily="34" charset="0"/>
              <a:buNone/>
              <a:defRPr sz="1400" b="0" i="0" kern="1200" spc="10" baseline="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800" dirty="0">
                <a:latin typeface="+mn-lt"/>
              </a:rPr>
              <a:t>C1. Which of the following best applies to you? Please note: we are referring to cigarettes (including hand-rolled) and other kinds of tobacco that you inhale and NOT electronic/e-cigarettes. </a:t>
            </a:r>
            <a:br>
              <a:rPr lang="en-US" sz="800" dirty="0">
                <a:latin typeface="+mn-lt"/>
              </a:rPr>
            </a:br>
            <a:r>
              <a:rPr lang="en-US" sz="800" dirty="0">
                <a:latin typeface="+mn-lt"/>
              </a:rPr>
              <a:t>Please select one answer.</a:t>
            </a:r>
            <a:br>
              <a:rPr lang="en-US" sz="800" dirty="0">
                <a:latin typeface="+mn-lt"/>
              </a:rPr>
            </a:br>
            <a:r>
              <a:rPr lang="en-US" sz="800" dirty="0">
                <a:latin typeface="+mn-lt"/>
              </a:rPr>
              <a:t>C2_rec. Thinking about last week, how many units of alcohol did you drink in total? …Please select one answer / </a:t>
            </a:r>
            <a:r>
              <a:rPr lang="en-US" sz="800" dirty="0">
                <a:latin typeface="+mn-lt"/>
                <a:cs typeface="Arial" panose="020B0604020202020204" pitchFamily="34" charset="0"/>
              </a:rPr>
              <a:t>BMI</a:t>
            </a:r>
          </a:p>
          <a:p>
            <a:pPr algn="l"/>
            <a:r>
              <a:rPr lang="en-US" sz="800" dirty="0">
                <a:latin typeface="+mn-lt"/>
                <a:cs typeface="Arial" panose="020B0604020202020204" pitchFamily="34" charset="0"/>
              </a:rPr>
              <a:t>Base: All in Northern Ireland (</a:t>
            </a:r>
            <a:r>
              <a:rPr lang="en-US" sz="800" dirty="0">
                <a:latin typeface="+mn-lt"/>
              </a:rPr>
              <a:t>N=1,001</a:t>
            </a:r>
            <a:r>
              <a:rPr lang="en-US" sz="800" dirty="0">
                <a:latin typeface="+mn-lt"/>
                <a:cs typeface="Arial" panose="020B0604020202020204" pitchFamily="34" charset="0"/>
              </a:rPr>
              <a:t>)</a:t>
            </a:r>
          </a:p>
        </p:txBody>
      </p:sp>
      <p:graphicFrame>
        <p:nvGraphicFramePr>
          <p:cNvPr id="12" name="Chart Placeholder 9">
            <a:extLst>
              <a:ext uri="{FF2B5EF4-FFF2-40B4-BE49-F238E27FC236}">
                <a16:creationId xmlns:a16="http://schemas.microsoft.com/office/drawing/2014/main" id="{7E257E44-555B-49B3-28ED-F3E696EA0EC6}"/>
              </a:ext>
            </a:extLst>
          </p:cNvPr>
          <p:cNvGraphicFramePr>
            <a:graphicFrameLocks/>
          </p:cNvGraphicFramePr>
          <p:nvPr>
            <p:extLst>
              <p:ext uri="{D42A27DB-BD31-4B8C-83A1-F6EECF244321}">
                <p14:modId xmlns:p14="http://schemas.microsoft.com/office/powerpoint/2010/main" val="2273842291"/>
              </p:ext>
            </p:extLst>
          </p:nvPr>
        </p:nvGraphicFramePr>
        <p:xfrm>
          <a:off x="2280018" y="1811852"/>
          <a:ext cx="3595291" cy="4148106"/>
        </p:xfrm>
        <a:graphic>
          <a:graphicData uri="http://schemas.openxmlformats.org/drawingml/2006/chart">
            <c:chart xmlns:c="http://schemas.openxmlformats.org/drawingml/2006/chart" xmlns:r="http://schemas.openxmlformats.org/officeDocument/2006/relationships" r:id="rId3"/>
          </a:graphicData>
        </a:graphic>
      </p:graphicFrame>
      <p:sp>
        <p:nvSpPr>
          <p:cNvPr id="30" name="Text Placeholder 7">
            <a:extLst>
              <a:ext uri="{FF2B5EF4-FFF2-40B4-BE49-F238E27FC236}">
                <a16:creationId xmlns:a16="http://schemas.microsoft.com/office/drawing/2014/main" id="{C06E34F7-9302-217F-DE9F-2BC3309D11BE}"/>
              </a:ext>
            </a:extLst>
          </p:cNvPr>
          <p:cNvSpPr txBox="1">
            <a:spLocks/>
          </p:cNvSpPr>
          <p:nvPr/>
        </p:nvSpPr>
        <p:spPr>
          <a:xfrm>
            <a:off x="2669331" y="1528388"/>
            <a:ext cx="3205978" cy="425286"/>
          </a:xfrm>
          <a:prstGeom prst="rect">
            <a:avLst/>
          </a:prstGeom>
          <a:noFill/>
        </p:spPr>
        <p:txBody>
          <a:bodyPr/>
          <a:lstStyle>
            <a:lvl1pPr marL="0" indent="0" algn="l" defTabSz="685800" rtl="0" eaLnBrk="1" latinLnBrk="0" hangingPunct="1">
              <a:lnSpc>
                <a:spcPct val="100000"/>
              </a:lnSpc>
              <a:spcBef>
                <a:spcPts val="0"/>
              </a:spcBef>
              <a:buFont typeface="Arial"/>
              <a:buNone/>
              <a:defRPr sz="2400" b="0" i="0" kern="1200">
                <a:solidFill>
                  <a:schemeClr val="tx2"/>
                </a:solidFill>
                <a:latin typeface="+mn-lt"/>
                <a:ea typeface="Trebuchet MS" panose="020B0703020202090204" pitchFamily="34" charset="0"/>
                <a:cs typeface="Arial" panose="020B0604020202020204" pitchFamily="34" charset="0"/>
              </a:defRPr>
            </a:lvl1pPr>
            <a:lvl2pPr marL="342900" indent="0" algn="l" defTabSz="685800" rtl="0" eaLnBrk="1" latinLnBrk="0" hangingPunct="1">
              <a:lnSpc>
                <a:spcPct val="90000"/>
              </a:lnSpc>
              <a:spcBef>
                <a:spcPts val="375"/>
              </a:spcBef>
              <a:buFont typeface="Arial"/>
              <a:buNone/>
              <a:defRPr sz="1500" kern="1200">
                <a:solidFill>
                  <a:schemeClr val="bg1">
                    <a:lumMod val="50000"/>
                  </a:schemeClr>
                </a:solidFill>
                <a:latin typeface="Trebuchet MS" panose="020B0603020202020204" pitchFamily="34" charset="0"/>
                <a:ea typeface="Trebuchet MS" panose="020B0603020202020204" pitchFamily="34" charset="0"/>
                <a:cs typeface="Trebuchet MS" panose="020B0603020202020204" pitchFamily="34" charset="0"/>
              </a:defRPr>
            </a:lvl2pPr>
            <a:lvl3pPr marL="685800" indent="0" algn="l" defTabSz="685800" rtl="0" eaLnBrk="1" latinLnBrk="0" hangingPunct="1">
              <a:lnSpc>
                <a:spcPct val="90000"/>
              </a:lnSpc>
              <a:spcBef>
                <a:spcPts val="375"/>
              </a:spcBef>
              <a:buFont typeface="Arial"/>
              <a:buNone/>
              <a:defRPr sz="1200" kern="1200">
                <a:solidFill>
                  <a:schemeClr val="bg1">
                    <a:lumMod val="50000"/>
                  </a:schemeClr>
                </a:solidFill>
                <a:latin typeface="Trebuchet MS" panose="020B0603020202020204" pitchFamily="34" charset="0"/>
                <a:ea typeface="Trebuchet MS" panose="020B0603020202020204" pitchFamily="34" charset="0"/>
                <a:cs typeface="Trebuchet MS" panose="020B0603020202020204" pitchFamily="34" charset="0"/>
              </a:defRPr>
            </a:lvl3pPr>
            <a:lvl4pPr marL="1028700" indent="0" algn="l" defTabSz="685800" rtl="0" eaLnBrk="1" latinLnBrk="0" hangingPunct="1">
              <a:lnSpc>
                <a:spcPct val="90000"/>
              </a:lnSpc>
              <a:spcBef>
                <a:spcPts val="375"/>
              </a:spcBef>
              <a:buFont typeface="Arial"/>
              <a:buNone/>
              <a:defRPr sz="1050" kern="1200">
                <a:solidFill>
                  <a:schemeClr val="bg1">
                    <a:lumMod val="50000"/>
                  </a:schemeClr>
                </a:solidFill>
                <a:latin typeface="Trebuchet MS" panose="020B0603020202020204" pitchFamily="34" charset="0"/>
                <a:ea typeface="Trebuchet MS" panose="020B0603020202020204" pitchFamily="34" charset="0"/>
                <a:cs typeface="Trebuchet MS" panose="020B0603020202020204" pitchFamily="34" charset="0"/>
              </a:defRPr>
            </a:lvl4pPr>
            <a:lvl5pPr marL="1371600" indent="0" algn="l" defTabSz="685800" rtl="0" eaLnBrk="1" latinLnBrk="0" hangingPunct="1">
              <a:lnSpc>
                <a:spcPct val="90000"/>
              </a:lnSpc>
              <a:spcBef>
                <a:spcPts val="375"/>
              </a:spcBef>
              <a:buFont typeface="Arial"/>
              <a:buNone/>
              <a:defRPr sz="900" kern="1200">
                <a:solidFill>
                  <a:schemeClr val="bg1">
                    <a:lumMod val="50000"/>
                  </a:schemeClr>
                </a:solidFill>
                <a:latin typeface="Trebuchet MS" panose="020B0603020202020204" pitchFamily="34" charset="0"/>
                <a:ea typeface="Trebuchet MS" panose="020B0603020202020204" pitchFamily="34" charset="0"/>
                <a:cs typeface="Trebuchet MS" panose="020B0603020202020204" pitchFamily="34"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lgn="ctr"/>
            <a:r>
              <a:rPr lang="en-GB" sz="1600" b="1" spc="10">
                <a:solidFill>
                  <a:schemeClr val="tx1"/>
                </a:solidFill>
                <a:ea typeface="+mn-ea"/>
                <a:cs typeface="+mn-cs"/>
              </a:rPr>
              <a:t>All risk factors</a:t>
            </a:r>
          </a:p>
        </p:txBody>
      </p:sp>
      <p:sp>
        <p:nvSpPr>
          <p:cNvPr id="2" name="Title 4">
            <a:extLst>
              <a:ext uri="{FF2B5EF4-FFF2-40B4-BE49-F238E27FC236}">
                <a16:creationId xmlns:a16="http://schemas.microsoft.com/office/drawing/2014/main" id="{7935B9D2-3B20-C0AD-5028-E0E1233BD2A9}"/>
              </a:ext>
            </a:extLst>
          </p:cNvPr>
          <p:cNvSpPr txBox="1">
            <a:spLocks/>
          </p:cNvSpPr>
          <p:nvPr/>
        </p:nvSpPr>
        <p:spPr>
          <a:xfrm>
            <a:off x="239011" y="208135"/>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1 in 10 respondents reported they were overweight/obese and drink 14 units or more a week, while 1 in 20 stated they smoke and were overweight/obese</a:t>
            </a:r>
          </a:p>
        </p:txBody>
      </p:sp>
      <p:sp>
        <p:nvSpPr>
          <p:cNvPr id="32" name="Rectangle: Rounded Corners 31">
            <a:extLst>
              <a:ext uri="{FF2B5EF4-FFF2-40B4-BE49-F238E27FC236}">
                <a16:creationId xmlns:a16="http://schemas.microsoft.com/office/drawing/2014/main" id="{7D91C10B-D006-233A-AF82-D2038B6D9D48}"/>
              </a:ext>
            </a:extLst>
          </p:cNvPr>
          <p:cNvSpPr/>
          <p:nvPr/>
        </p:nvSpPr>
        <p:spPr>
          <a:xfrm>
            <a:off x="7310398" y="1398596"/>
            <a:ext cx="1934438" cy="520033"/>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Overweight/obese and drink over 14 units</a:t>
            </a:r>
          </a:p>
        </p:txBody>
      </p:sp>
      <p:sp>
        <p:nvSpPr>
          <p:cNvPr id="36" name="Isosceles Triangle 35">
            <a:extLst>
              <a:ext uri="{FF2B5EF4-FFF2-40B4-BE49-F238E27FC236}">
                <a16:creationId xmlns:a16="http://schemas.microsoft.com/office/drawing/2014/main" id="{CDAE35F2-711D-7435-EAA5-4D39CD01E6C9}"/>
              </a:ext>
            </a:extLst>
          </p:cNvPr>
          <p:cNvSpPr>
            <a:spLocks noChangeAspect="1"/>
          </p:cNvSpPr>
          <p:nvPr/>
        </p:nvSpPr>
        <p:spPr>
          <a:xfrm>
            <a:off x="10147117" y="640820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7" name="Isosceles Triangle 36">
            <a:extLst>
              <a:ext uri="{FF2B5EF4-FFF2-40B4-BE49-F238E27FC236}">
                <a16:creationId xmlns:a16="http://schemas.microsoft.com/office/drawing/2014/main" id="{DA20C029-061F-5745-ED82-7133A629B4CB}"/>
              </a:ext>
            </a:extLst>
          </p:cNvPr>
          <p:cNvSpPr>
            <a:spLocks noChangeAspect="1"/>
          </p:cNvSpPr>
          <p:nvPr/>
        </p:nvSpPr>
        <p:spPr>
          <a:xfrm rot="10800000">
            <a:off x="10147117" y="6600348"/>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8" name="Speech Bubble: Rectangle with Corners Rounded 17">
            <a:extLst>
              <a:ext uri="{FF2B5EF4-FFF2-40B4-BE49-F238E27FC236}">
                <a16:creationId xmlns:a16="http://schemas.microsoft.com/office/drawing/2014/main" id="{73DB07F0-00AE-2BD9-5B18-60C330787859}"/>
              </a:ext>
            </a:extLst>
          </p:cNvPr>
          <p:cNvSpPr/>
          <p:nvPr/>
        </p:nvSpPr>
        <p:spPr>
          <a:xfrm>
            <a:off x="7310399" y="1953674"/>
            <a:ext cx="1934437" cy="3964018"/>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400" dirty="0">
                <a:solidFill>
                  <a:schemeClr val="tx1"/>
                </a:solidFill>
              </a:rPr>
              <a:t>18-29: 3%</a:t>
            </a:r>
          </a:p>
          <a:p>
            <a:pPr algn="ctr"/>
            <a:r>
              <a:rPr lang="en-GB" sz="1400" dirty="0">
                <a:solidFill>
                  <a:schemeClr val="tx1"/>
                </a:solidFill>
              </a:rPr>
              <a:t>30-49: 7%</a:t>
            </a:r>
          </a:p>
          <a:p>
            <a:pPr algn="ctr"/>
            <a:r>
              <a:rPr lang="en-GB" sz="1400" dirty="0">
                <a:solidFill>
                  <a:schemeClr val="tx1"/>
                </a:solidFill>
              </a:rPr>
              <a:t>50+: 12%</a:t>
            </a:r>
          </a:p>
          <a:p>
            <a:pPr algn="ctr"/>
            <a:endParaRPr lang="en-GB" sz="600" dirty="0">
              <a:solidFill>
                <a:schemeClr val="tx1"/>
              </a:solidFill>
            </a:endParaRPr>
          </a:p>
          <a:p>
            <a:pPr algn="ctr"/>
            <a:r>
              <a:rPr lang="en-GB" sz="1400" dirty="0">
                <a:solidFill>
                  <a:schemeClr val="tx1"/>
                </a:solidFill>
              </a:rPr>
              <a:t>Male: 14%</a:t>
            </a:r>
          </a:p>
          <a:p>
            <a:pPr algn="ctr"/>
            <a:r>
              <a:rPr lang="en-GB" sz="1400" dirty="0">
                <a:solidFill>
                  <a:schemeClr val="tx1"/>
                </a:solidFill>
              </a:rPr>
              <a:t>Female: 4% </a:t>
            </a:r>
          </a:p>
          <a:p>
            <a:pPr algn="ctr"/>
            <a:endParaRPr lang="en-GB" sz="600" dirty="0">
              <a:solidFill>
                <a:schemeClr val="tx1"/>
              </a:solidFill>
            </a:endParaRPr>
          </a:p>
          <a:p>
            <a:pPr algn="ctr"/>
            <a:r>
              <a:rPr lang="en-GB" sz="1400" dirty="0">
                <a:solidFill>
                  <a:schemeClr val="tx1"/>
                </a:solidFill>
              </a:rPr>
              <a:t>ABC1: 11%</a:t>
            </a:r>
          </a:p>
          <a:p>
            <a:pPr algn="ctr"/>
            <a:r>
              <a:rPr lang="en-GB" sz="1400" dirty="0">
                <a:solidFill>
                  <a:schemeClr val="tx1"/>
                </a:solidFill>
              </a:rPr>
              <a:t>C2DE: 7% </a:t>
            </a:r>
          </a:p>
          <a:p>
            <a:pPr algn="ctr"/>
            <a:r>
              <a:rPr lang="en-GB" sz="1400" dirty="0">
                <a:solidFill>
                  <a:schemeClr val="tx1"/>
                </a:solidFill>
              </a:rPr>
              <a:t>C2DE 50+: 10%</a:t>
            </a:r>
          </a:p>
          <a:p>
            <a:pPr algn="ctr"/>
            <a:r>
              <a:rPr lang="en-GB" sz="1400" dirty="0">
                <a:solidFill>
                  <a:schemeClr val="tx1"/>
                </a:solidFill>
              </a:rPr>
              <a:t>Not CDE 50+: 8%</a:t>
            </a:r>
          </a:p>
          <a:p>
            <a:pPr algn="ctr"/>
            <a:endParaRPr lang="en-GB" sz="600" dirty="0">
              <a:solidFill>
                <a:schemeClr val="tx1"/>
              </a:solidFill>
            </a:endParaRPr>
          </a:p>
          <a:p>
            <a:pPr algn="ctr"/>
            <a:endParaRPr lang="en-GB" sz="600" dirty="0">
              <a:solidFill>
                <a:schemeClr val="tx1"/>
              </a:solidFill>
            </a:endParaRPr>
          </a:p>
          <a:p>
            <a:pPr algn="ctr"/>
            <a:r>
              <a:rPr lang="en-GB" sz="1400" dirty="0">
                <a:solidFill>
                  <a:schemeClr val="tx1"/>
                </a:solidFill>
              </a:rPr>
              <a:t>Disability: 9%</a:t>
            </a:r>
          </a:p>
          <a:p>
            <a:pPr algn="ctr"/>
            <a:r>
              <a:rPr lang="en-GB" sz="1400" dirty="0">
                <a:solidFill>
                  <a:schemeClr val="tx1"/>
                </a:solidFill>
              </a:rPr>
              <a:t>No disability: 9%</a:t>
            </a:r>
          </a:p>
          <a:p>
            <a:pPr algn="ctr"/>
            <a:endParaRPr lang="en-GB" sz="1400" dirty="0">
              <a:solidFill>
                <a:schemeClr val="tx1"/>
              </a:solidFill>
            </a:endParaRPr>
          </a:p>
          <a:p>
            <a:pPr algn="ctr"/>
            <a:r>
              <a:rPr lang="en-GB" sz="1400" dirty="0">
                <a:solidFill>
                  <a:schemeClr val="tx1"/>
                </a:solidFill>
              </a:rPr>
              <a:t>Urban: 9%</a:t>
            </a:r>
          </a:p>
          <a:p>
            <a:pPr algn="ctr"/>
            <a:r>
              <a:rPr lang="en-GB" sz="1400" dirty="0">
                <a:solidFill>
                  <a:schemeClr val="tx1"/>
                </a:solidFill>
              </a:rPr>
              <a:t>Town: 8%</a:t>
            </a:r>
          </a:p>
          <a:p>
            <a:pPr algn="ctr"/>
            <a:r>
              <a:rPr lang="en-GB" sz="1400" dirty="0">
                <a:solidFill>
                  <a:schemeClr val="tx1"/>
                </a:solidFill>
              </a:rPr>
              <a:t>Rural: 7%</a:t>
            </a:r>
          </a:p>
          <a:p>
            <a:pPr algn="ctr"/>
            <a:endParaRPr lang="en-GB" sz="500" dirty="0">
              <a:solidFill>
                <a:schemeClr val="tx1">
                  <a:lumMod val="50000"/>
                </a:schemeClr>
              </a:solidFill>
            </a:endParaRPr>
          </a:p>
        </p:txBody>
      </p:sp>
      <p:sp>
        <p:nvSpPr>
          <p:cNvPr id="22" name="Isosceles Triangle 21">
            <a:extLst>
              <a:ext uri="{FF2B5EF4-FFF2-40B4-BE49-F238E27FC236}">
                <a16:creationId xmlns:a16="http://schemas.microsoft.com/office/drawing/2014/main" id="{245CF873-6C1D-6831-180C-B735146DE8C3}"/>
              </a:ext>
            </a:extLst>
          </p:cNvPr>
          <p:cNvSpPr>
            <a:spLocks noChangeAspect="1"/>
          </p:cNvSpPr>
          <p:nvPr/>
        </p:nvSpPr>
        <p:spPr>
          <a:xfrm>
            <a:off x="8763972" y="340013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4" name="Isosceles Triangle 23">
            <a:extLst>
              <a:ext uri="{FF2B5EF4-FFF2-40B4-BE49-F238E27FC236}">
                <a16:creationId xmlns:a16="http://schemas.microsoft.com/office/drawing/2014/main" id="{6F1E83A6-2391-54BF-E15D-8AA61C71C1BD}"/>
              </a:ext>
            </a:extLst>
          </p:cNvPr>
          <p:cNvSpPr>
            <a:spLocks noChangeAspect="1"/>
          </p:cNvSpPr>
          <p:nvPr/>
        </p:nvSpPr>
        <p:spPr>
          <a:xfrm>
            <a:off x="8744541" y="288217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5" name="Isosceles Triangle 24">
            <a:extLst>
              <a:ext uri="{FF2B5EF4-FFF2-40B4-BE49-F238E27FC236}">
                <a16:creationId xmlns:a16="http://schemas.microsoft.com/office/drawing/2014/main" id="{F5EC5672-79E0-72E6-8877-6354D83D7B30}"/>
              </a:ext>
            </a:extLst>
          </p:cNvPr>
          <p:cNvSpPr>
            <a:spLocks noChangeAspect="1"/>
          </p:cNvSpPr>
          <p:nvPr/>
        </p:nvSpPr>
        <p:spPr>
          <a:xfrm>
            <a:off x="8687010" y="2551612"/>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6" name="Isosceles Triangle 25">
            <a:extLst>
              <a:ext uri="{FF2B5EF4-FFF2-40B4-BE49-F238E27FC236}">
                <a16:creationId xmlns:a16="http://schemas.microsoft.com/office/drawing/2014/main" id="{213240C6-3B18-1540-96C6-E597524A2004}"/>
              </a:ext>
            </a:extLst>
          </p:cNvPr>
          <p:cNvSpPr>
            <a:spLocks noChangeAspect="1"/>
          </p:cNvSpPr>
          <p:nvPr/>
        </p:nvSpPr>
        <p:spPr>
          <a:xfrm rot="10800000">
            <a:off x="8687010" y="2164059"/>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 name="TextBox 2">
            <a:extLst>
              <a:ext uri="{FF2B5EF4-FFF2-40B4-BE49-F238E27FC236}">
                <a16:creationId xmlns:a16="http://schemas.microsoft.com/office/drawing/2014/main" id="{898B322E-AAAE-7870-5215-C00159D1F2E2}"/>
              </a:ext>
            </a:extLst>
          </p:cNvPr>
          <p:cNvSpPr txBox="1"/>
          <p:nvPr/>
        </p:nvSpPr>
        <p:spPr>
          <a:xfrm>
            <a:off x="10250457" y="6407710"/>
            <a:ext cx="1688851" cy="307777"/>
          </a:xfrm>
          <a:prstGeom prst="rect">
            <a:avLst/>
          </a:prstGeom>
          <a:noFill/>
        </p:spPr>
        <p:txBody>
          <a:bodyPr wrap="square" lIns="0" tIns="0" rIns="0" bIns="0" rtlCol="0">
            <a:spAutoFit/>
          </a:bodyPr>
          <a:lstStyle/>
          <a:p>
            <a:pPr algn="ctr"/>
            <a:r>
              <a:rPr lang="en-US" sz="1000" dirty="0"/>
              <a:t>Show statistically significant differences between groups</a:t>
            </a:r>
            <a:endParaRPr lang="en-GB" sz="1000" dirty="0"/>
          </a:p>
        </p:txBody>
      </p:sp>
      <p:sp>
        <p:nvSpPr>
          <p:cNvPr id="4" name="Isosceles Triangle 3">
            <a:extLst>
              <a:ext uri="{FF2B5EF4-FFF2-40B4-BE49-F238E27FC236}">
                <a16:creationId xmlns:a16="http://schemas.microsoft.com/office/drawing/2014/main" id="{F09D781A-B35D-AD78-318C-6211F8536AEE}"/>
              </a:ext>
            </a:extLst>
          </p:cNvPr>
          <p:cNvSpPr>
            <a:spLocks noChangeAspect="1"/>
          </p:cNvSpPr>
          <p:nvPr/>
        </p:nvSpPr>
        <p:spPr>
          <a:xfrm rot="10800000">
            <a:off x="8744541" y="3095602"/>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5" name="Isosceles Triangle 4">
            <a:extLst>
              <a:ext uri="{FF2B5EF4-FFF2-40B4-BE49-F238E27FC236}">
                <a16:creationId xmlns:a16="http://schemas.microsoft.com/office/drawing/2014/main" id="{F835C54E-494D-A535-7B0D-55BCD67AAC2B}"/>
              </a:ext>
            </a:extLst>
          </p:cNvPr>
          <p:cNvSpPr>
            <a:spLocks noChangeAspect="1"/>
          </p:cNvSpPr>
          <p:nvPr/>
        </p:nvSpPr>
        <p:spPr>
          <a:xfrm rot="10800000">
            <a:off x="8763972" y="3626651"/>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Tree>
    <p:extLst>
      <p:ext uri="{BB962C8B-B14F-4D97-AF65-F5344CB8AC3E}">
        <p14:creationId xmlns:p14="http://schemas.microsoft.com/office/powerpoint/2010/main" val="863249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962FDC40-BDED-9BA1-B5FE-C6BDB1FEB84A}"/>
              </a:ext>
            </a:extLst>
          </p:cNvPr>
          <p:cNvSpPr txBox="1">
            <a:spLocks/>
          </p:cNvSpPr>
          <p:nvPr/>
        </p:nvSpPr>
        <p:spPr>
          <a:xfrm>
            <a:off x="284206" y="309110"/>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dirty="0">
                <a:latin typeface="+mn-lt"/>
                <a:ea typeface="+mn-ea"/>
                <a:cs typeface="+mn-cs"/>
              </a:rPr>
              <a:t>When considering healthy behaviours, those in Northern Ireland were most likely to state they were increasing their amount of physical activity or reducing the amount they smoke</a:t>
            </a:r>
            <a:endParaRPr lang="en-GB" sz="2200" spc="10" dirty="0">
              <a:latin typeface="+mn-lt"/>
              <a:ea typeface="+mn-ea"/>
              <a:cs typeface="+mn-cs"/>
            </a:endParaRPr>
          </a:p>
        </p:txBody>
      </p:sp>
      <p:sp>
        <p:nvSpPr>
          <p:cNvPr id="24" name="Footer Placeholder 5">
            <a:extLst>
              <a:ext uri="{FF2B5EF4-FFF2-40B4-BE49-F238E27FC236}">
                <a16:creationId xmlns:a16="http://schemas.microsoft.com/office/drawing/2014/main" id="{364761AC-F580-195B-21F5-D8860610A29A}"/>
              </a:ext>
            </a:extLst>
          </p:cNvPr>
          <p:cNvSpPr txBox="1">
            <a:spLocks/>
          </p:cNvSpPr>
          <p:nvPr/>
        </p:nvSpPr>
        <p:spPr>
          <a:xfrm>
            <a:off x="284206" y="6265426"/>
            <a:ext cx="10634400"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C3. Are you currently trying to do any of the following? Please select one answer for each statement. </a:t>
            </a:r>
            <a:br>
              <a:rPr lang="en-US" sz="800" dirty="0"/>
            </a:br>
            <a:r>
              <a:rPr lang="en-US" sz="800" dirty="0"/>
              <a:t>Base</a:t>
            </a:r>
            <a:r>
              <a:rPr lang="en-US" sz="800" dirty="0">
                <a:latin typeface="+mn-lt"/>
                <a:cs typeface="Arial" panose="020B0604020202020204" pitchFamily="34" charset="0"/>
              </a:rPr>
              <a:t>: All in Northern Ireland (</a:t>
            </a:r>
            <a:r>
              <a:rPr lang="en-US" sz="800" dirty="0">
                <a:latin typeface="+mn-lt"/>
              </a:rPr>
              <a:t>N=1,001</a:t>
            </a:r>
            <a:r>
              <a:rPr lang="en-US" sz="800" dirty="0">
                <a:latin typeface="+mn-lt"/>
                <a:cs typeface="Arial" panose="020B0604020202020204" pitchFamily="34" charset="0"/>
              </a:rPr>
              <a:t>)</a:t>
            </a:r>
            <a:r>
              <a:rPr lang="en-US" sz="800" dirty="0"/>
              <a:t>; All smokers in Northern Ireland (N=120); </a:t>
            </a:r>
          </a:p>
          <a:p>
            <a:r>
              <a:rPr lang="en-US" sz="800" dirty="0"/>
              <a:t>*Statements specific to smoking only shown to those who currently smoke</a:t>
            </a:r>
          </a:p>
        </p:txBody>
      </p:sp>
      <p:graphicFrame>
        <p:nvGraphicFramePr>
          <p:cNvPr id="42" name="Chart 41">
            <a:extLst>
              <a:ext uri="{FF2B5EF4-FFF2-40B4-BE49-F238E27FC236}">
                <a16:creationId xmlns:a16="http://schemas.microsoft.com/office/drawing/2014/main" id="{9507CE54-D68D-AFCC-2D4D-545E7E38A353}"/>
              </a:ext>
            </a:extLst>
          </p:cNvPr>
          <p:cNvGraphicFramePr/>
          <p:nvPr>
            <p:extLst>
              <p:ext uri="{D42A27DB-BD31-4B8C-83A1-F6EECF244321}">
                <p14:modId xmlns:p14="http://schemas.microsoft.com/office/powerpoint/2010/main" val="3819932549"/>
              </p:ext>
            </p:extLst>
          </p:nvPr>
        </p:nvGraphicFramePr>
        <p:xfrm>
          <a:off x="766762" y="1578096"/>
          <a:ext cx="10658475" cy="441209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02350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4">
            <a:extLst>
              <a:ext uri="{FF2B5EF4-FFF2-40B4-BE49-F238E27FC236}">
                <a16:creationId xmlns:a16="http://schemas.microsoft.com/office/drawing/2014/main" id="{64895C47-3F1E-1A4B-D5AA-B1BAC03CBC26}"/>
              </a:ext>
            </a:extLst>
          </p:cNvPr>
          <p:cNvSpPr txBox="1">
            <a:spLocks/>
          </p:cNvSpPr>
          <p:nvPr/>
        </p:nvSpPr>
        <p:spPr>
          <a:xfrm>
            <a:off x="284206" y="212823"/>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Younger respondents and those from higher social grades were more likely to report truing to increase their physical activity</a:t>
            </a:r>
          </a:p>
        </p:txBody>
      </p:sp>
      <p:sp>
        <p:nvSpPr>
          <p:cNvPr id="24" name="TextBox 23">
            <a:extLst>
              <a:ext uri="{FF2B5EF4-FFF2-40B4-BE49-F238E27FC236}">
                <a16:creationId xmlns:a16="http://schemas.microsoft.com/office/drawing/2014/main" id="{2BB52466-8A75-243F-2C75-80D798F403E8}"/>
              </a:ext>
            </a:extLst>
          </p:cNvPr>
          <p:cNvSpPr txBox="1"/>
          <p:nvPr/>
        </p:nvSpPr>
        <p:spPr>
          <a:xfrm>
            <a:off x="3071073" y="1572620"/>
            <a:ext cx="6049854"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GB" sz="1800" b="1" i="0" u="none" strike="noStrike" kern="1200" spc="10" baseline="0">
                <a:solidFill>
                  <a:schemeClr val="tx1"/>
                </a:solidFill>
                <a:latin typeface="+mn-lt"/>
                <a:ea typeface="+mn-ea"/>
                <a:cs typeface="+mn-cs"/>
              </a:rPr>
              <a:t>Current behaviours</a:t>
            </a:r>
          </a:p>
        </p:txBody>
      </p:sp>
      <p:sp>
        <p:nvSpPr>
          <p:cNvPr id="25" name="Speech Bubble: Rectangle with Corners Rounded 24">
            <a:extLst>
              <a:ext uri="{FF2B5EF4-FFF2-40B4-BE49-F238E27FC236}">
                <a16:creationId xmlns:a16="http://schemas.microsoft.com/office/drawing/2014/main" id="{01FD2B28-74C4-64D2-452B-265F8948CF5A}"/>
              </a:ext>
            </a:extLst>
          </p:cNvPr>
          <p:cNvSpPr/>
          <p:nvPr/>
        </p:nvSpPr>
        <p:spPr>
          <a:xfrm>
            <a:off x="2372332" y="2159968"/>
            <a:ext cx="3703173" cy="19440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t>18-29s were more likely than those aged 50+ to be trying to increase how much physical activity they do (64% vs 57%), while those aged 50+ were more likely to be trying to </a:t>
            </a:r>
            <a:r>
              <a:rPr lang="en-US" sz="1200" dirty="0"/>
              <a:t>lose weight (53% vs 42%), eat more wholegrains (55% vs 42%), eat less processed meats (45% vs 33%) and reduce their exposure to the sun (44% vs 32%)</a:t>
            </a:r>
            <a:r>
              <a:rPr lang="en-GB" sz="1200" dirty="0"/>
              <a:t>.</a:t>
            </a:r>
            <a:endParaRPr lang="en-US" sz="1200" dirty="0">
              <a:solidFill>
                <a:schemeClr val="tx1"/>
              </a:solidFill>
            </a:endParaRPr>
          </a:p>
          <a:p>
            <a:pPr algn="ctr"/>
            <a:r>
              <a:rPr lang="en-GB" sz="1200" dirty="0">
                <a:solidFill>
                  <a:schemeClr val="tx1"/>
                </a:solidFill>
              </a:rPr>
              <a:t>There were no significant difference between 30-49s and 50+ groups.</a:t>
            </a:r>
            <a:endParaRPr lang="en-GB" sz="1200" dirty="0"/>
          </a:p>
        </p:txBody>
      </p:sp>
      <p:sp>
        <p:nvSpPr>
          <p:cNvPr id="27" name="Speech Bubble: Rectangle with Corners Rounded 26">
            <a:extLst>
              <a:ext uri="{FF2B5EF4-FFF2-40B4-BE49-F238E27FC236}">
                <a16:creationId xmlns:a16="http://schemas.microsoft.com/office/drawing/2014/main" id="{D7820BBD-1709-52D0-53F3-7AE25CC3F05F}"/>
              </a:ext>
            </a:extLst>
          </p:cNvPr>
          <p:cNvSpPr/>
          <p:nvPr/>
        </p:nvSpPr>
        <p:spPr>
          <a:xfrm>
            <a:off x="6275556" y="2159968"/>
            <a:ext cx="3703173" cy="19440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Females were more likely to be trying to reduce smoking (68% vs 48%), lose weight (57% vs 46%) and reduce their exposure to the sun (50% vs 30%), while males were more likely than females to be trying to drink less alcohol (31% vs 25%).</a:t>
            </a:r>
          </a:p>
        </p:txBody>
      </p:sp>
      <p:sp>
        <p:nvSpPr>
          <p:cNvPr id="28" name="Speech Bubble: Rectangle with Corners Rounded 27">
            <a:extLst>
              <a:ext uri="{FF2B5EF4-FFF2-40B4-BE49-F238E27FC236}">
                <a16:creationId xmlns:a16="http://schemas.microsoft.com/office/drawing/2014/main" id="{CD5B9A22-DBFE-1203-B782-76E4F7756F0A}"/>
              </a:ext>
            </a:extLst>
          </p:cNvPr>
          <p:cNvSpPr/>
          <p:nvPr/>
        </p:nvSpPr>
        <p:spPr>
          <a:xfrm>
            <a:off x="2415181" y="4391026"/>
            <a:ext cx="3703173" cy="19440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living with a disability were more likely than those without a disability to be trying to lose weight (57% vs 50%), whereas those who were without were more likely to be trying to drink less alcohol (29% vs 22%) and increase their physical activity (64% vs 54%).</a:t>
            </a:r>
          </a:p>
        </p:txBody>
      </p:sp>
      <p:sp>
        <p:nvSpPr>
          <p:cNvPr id="29" name="Speech Bubble: Rectangle with Corners Rounded 28">
            <a:extLst>
              <a:ext uri="{FF2B5EF4-FFF2-40B4-BE49-F238E27FC236}">
                <a16:creationId xmlns:a16="http://schemas.microsoft.com/office/drawing/2014/main" id="{69652995-6FBD-2BC5-66E7-3E3347955E81}"/>
              </a:ext>
            </a:extLst>
          </p:cNvPr>
          <p:cNvSpPr/>
          <p:nvPr/>
        </p:nvSpPr>
        <p:spPr>
          <a:xfrm>
            <a:off x="6289068" y="4378870"/>
            <a:ext cx="3703173" cy="19440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u="none"/>
              <a:t>Those from higher social grades (ABC1) were more likely than those from lower social grades (C2DE) to be trying to drink less alcohol (31% vs 24%) and increa</a:t>
            </a:r>
            <a:r>
              <a:rPr lang="en-GB" sz="1200"/>
              <a:t>se</a:t>
            </a:r>
            <a:r>
              <a:rPr lang="en-GB" sz="1200" u="none"/>
              <a:t> their physical activity (64% vs 57%).</a:t>
            </a:r>
          </a:p>
        </p:txBody>
      </p:sp>
      <p:sp>
        <p:nvSpPr>
          <p:cNvPr id="31" name="Rectangle: Rounded Corners 30">
            <a:extLst>
              <a:ext uri="{FF2B5EF4-FFF2-40B4-BE49-F238E27FC236}">
                <a16:creationId xmlns:a16="http://schemas.microsoft.com/office/drawing/2014/main" id="{E2A8178B-C15A-F7E3-300A-20DE6E8D33C7}"/>
              </a:ext>
            </a:extLst>
          </p:cNvPr>
          <p:cNvSpPr/>
          <p:nvPr/>
        </p:nvSpPr>
        <p:spPr>
          <a:xfrm>
            <a:off x="3259205" y="2029485"/>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Age</a:t>
            </a:r>
          </a:p>
        </p:txBody>
      </p:sp>
      <p:sp>
        <p:nvSpPr>
          <p:cNvPr id="33" name="Rectangle: Rounded Corners 32">
            <a:extLst>
              <a:ext uri="{FF2B5EF4-FFF2-40B4-BE49-F238E27FC236}">
                <a16:creationId xmlns:a16="http://schemas.microsoft.com/office/drawing/2014/main" id="{5113F6AA-27FB-3AA3-48CD-409471A84D6C}"/>
              </a:ext>
            </a:extLst>
          </p:cNvPr>
          <p:cNvSpPr/>
          <p:nvPr/>
        </p:nvSpPr>
        <p:spPr>
          <a:xfrm>
            <a:off x="7146355" y="2070789"/>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Sex at birth</a:t>
            </a:r>
          </a:p>
        </p:txBody>
      </p:sp>
      <p:sp>
        <p:nvSpPr>
          <p:cNvPr id="34" name="Rectangle: Rounded Corners 33">
            <a:extLst>
              <a:ext uri="{FF2B5EF4-FFF2-40B4-BE49-F238E27FC236}">
                <a16:creationId xmlns:a16="http://schemas.microsoft.com/office/drawing/2014/main" id="{29474674-B053-5440-D6DE-2205CB57CD66}"/>
              </a:ext>
            </a:extLst>
          </p:cNvPr>
          <p:cNvSpPr/>
          <p:nvPr/>
        </p:nvSpPr>
        <p:spPr>
          <a:xfrm>
            <a:off x="3299548" y="4309043"/>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Disability</a:t>
            </a:r>
          </a:p>
        </p:txBody>
      </p:sp>
      <p:sp>
        <p:nvSpPr>
          <p:cNvPr id="35" name="Rectangle: Rounded Corners 34">
            <a:extLst>
              <a:ext uri="{FF2B5EF4-FFF2-40B4-BE49-F238E27FC236}">
                <a16:creationId xmlns:a16="http://schemas.microsoft.com/office/drawing/2014/main" id="{A53BFF9D-B957-69A5-55D0-DFABFF71677C}"/>
              </a:ext>
            </a:extLst>
          </p:cNvPr>
          <p:cNvSpPr/>
          <p:nvPr/>
        </p:nvSpPr>
        <p:spPr>
          <a:xfrm>
            <a:off x="7175941" y="4309439"/>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Social grade</a:t>
            </a:r>
          </a:p>
        </p:txBody>
      </p:sp>
      <p:sp>
        <p:nvSpPr>
          <p:cNvPr id="38" name="Footer Placeholder 5">
            <a:extLst>
              <a:ext uri="{FF2B5EF4-FFF2-40B4-BE49-F238E27FC236}">
                <a16:creationId xmlns:a16="http://schemas.microsoft.com/office/drawing/2014/main" id="{FC753C4C-A399-690C-A04D-552A6ABAB7E5}"/>
              </a:ext>
            </a:extLst>
          </p:cNvPr>
          <p:cNvSpPr txBox="1">
            <a:spLocks/>
          </p:cNvSpPr>
          <p:nvPr/>
        </p:nvSpPr>
        <p:spPr>
          <a:xfrm>
            <a:off x="284206" y="6421602"/>
            <a:ext cx="11241487"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C3. Are you currently trying to do any of the following? Please select one answer for each statement. Base</a:t>
            </a:r>
            <a:r>
              <a:rPr lang="en-US" sz="800" dirty="0">
                <a:latin typeface="+mn-lt"/>
                <a:cs typeface="Arial" panose="020B0604020202020204" pitchFamily="34" charset="0"/>
              </a:rPr>
              <a:t>: All in Northern Ireland (</a:t>
            </a:r>
            <a:r>
              <a:rPr lang="en-US" sz="800" dirty="0">
                <a:latin typeface="+mn-lt"/>
              </a:rPr>
              <a:t>N=</a:t>
            </a:r>
            <a:r>
              <a:rPr lang="en-US" sz="800" dirty="0"/>
              <a:t>1,001</a:t>
            </a:r>
            <a:r>
              <a:rPr lang="en-US" sz="800" dirty="0">
                <a:latin typeface="+mn-lt"/>
                <a:cs typeface="Arial" panose="020B0604020202020204" pitchFamily="34" charset="0"/>
              </a:rPr>
              <a:t>)</a:t>
            </a:r>
            <a:r>
              <a:rPr lang="en-US" sz="800" dirty="0"/>
              <a:t>;</a:t>
            </a:r>
          </a:p>
          <a:p>
            <a:r>
              <a:rPr lang="en-US" sz="800" dirty="0"/>
              <a:t>N.B. Statements specific to smoking only shown to those who currently smoke: Base: All smokers in Northern Ireland (N=120); </a:t>
            </a:r>
          </a:p>
        </p:txBody>
      </p:sp>
    </p:spTree>
    <p:extLst>
      <p:ext uri="{BB962C8B-B14F-4D97-AF65-F5344CB8AC3E}">
        <p14:creationId xmlns:p14="http://schemas.microsoft.com/office/powerpoint/2010/main" val="4125716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13B21BC-63C9-5DA2-E171-AAA91A546E28}"/>
              </a:ext>
            </a:extLst>
          </p:cNvPr>
          <p:cNvSpPr>
            <a:spLocks noGrp="1"/>
          </p:cNvSpPr>
          <p:nvPr>
            <p:ph type="body" sz="quarter" idx="13"/>
          </p:nvPr>
        </p:nvSpPr>
        <p:spPr/>
        <p:txBody>
          <a:bodyPr/>
          <a:lstStyle/>
          <a:p>
            <a:r>
              <a:rPr lang="en-GB">
                <a:latin typeface="+mn-lt"/>
              </a:rPr>
              <a:t>Cancer Awareness Measure+ 2024 – Northern Ireland</a:t>
            </a:r>
          </a:p>
        </p:txBody>
      </p:sp>
      <p:sp>
        <p:nvSpPr>
          <p:cNvPr id="3" name="Text Placeholder 2">
            <a:extLst>
              <a:ext uri="{FF2B5EF4-FFF2-40B4-BE49-F238E27FC236}">
                <a16:creationId xmlns:a16="http://schemas.microsoft.com/office/drawing/2014/main" id="{73A9AA21-0578-BEC7-C898-394477ECB7A1}"/>
              </a:ext>
            </a:extLst>
          </p:cNvPr>
          <p:cNvSpPr>
            <a:spLocks noGrp="1"/>
          </p:cNvSpPr>
          <p:nvPr>
            <p:ph type="body" sz="quarter" idx="10"/>
          </p:nvPr>
        </p:nvSpPr>
        <p:spPr>
          <a:prstGeom prst="rect">
            <a:avLst/>
          </a:prstGeom>
        </p:spPr>
        <p:txBody>
          <a:bodyPr/>
          <a:lstStyle/>
          <a:p>
            <a:r>
              <a:rPr lang="en-US">
                <a:latin typeface="+mn-lt"/>
              </a:rPr>
              <a:t>Awareness of cancer symptoms and risk factors</a:t>
            </a:r>
          </a:p>
        </p:txBody>
      </p:sp>
    </p:spTree>
    <p:extLst>
      <p:ext uri="{BB962C8B-B14F-4D97-AF65-F5344CB8AC3E}">
        <p14:creationId xmlns:p14="http://schemas.microsoft.com/office/powerpoint/2010/main" val="13082186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DB269A5-F9F6-1B63-51E6-3443DA2EC616}"/>
              </a:ext>
            </a:extLst>
          </p:cNvPr>
          <p:cNvGrpSpPr/>
          <p:nvPr/>
        </p:nvGrpSpPr>
        <p:grpSpPr>
          <a:xfrm>
            <a:off x="506962" y="1998469"/>
            <a:ext cx="11178076" cy="4409872"/>
            <a:chOff x="504780" y="890253"/>
            <a:chExt cx="11177504" cy="3872248"/>
          </a:xfrm>
        </p:grpSpPr>
        <p:graphicFrame>
          <p:nvGraphicFramePr>
            <p:cNvPr id="7" name="Chart 6">
              <a:extLst>
                <a:ext uri="{FF2B5EF4-FFF2-40B4-BE49-F238E27FC236}">
                  <a16:creationId xmlns:a16="http://schemas.microsoft.com/office/drawing/2014/main" id="{8A849BAB-235A-CD31-D33B-CB7CBB5B9EDC}"/>
                </a:ext>
              </a:extLst>
            </p:cNvPr>
            <p:cNvGraphicFramePr/>
            <p:nvPr>
              <p:extLst>
                <p:ext uri="{D42A27DB-BD31-4B8C-83A1-F6EECF244321}">
                  <p14:modId xmlns:p14="http://schemas.microsoft.com/office/powerpoint/2010/main" val="3007234663"/>
                </p:ext>
              </p:extLst>
            </p:nvPr>
          </p:nvGraphicFramePr>
          <p:xfrm>
            <a:off x="541253" y="890253"/>
            <a:ext cx="11141031" cy="3872248"/>
          </p:xfrm>
          <a:graphic>
            <a:graphicData uri="http://schemas.openxmlformats.org/drawingml/2006/chart">
              <c:chart xmlns:c="http://schemas.openxmlformats.org/drawingml/2006/chart" xmlns:r="http://schemas.openxmlformats.org/officeDocument/2006/relationships" r:id="rId3"/>
            </a:graphicData>
          </a:graphic>
        </p:graphicFrame>
        <p:cxnSp>
          <p:nvCxnSpPr>
            <p:cNvPr id="16" name="Straight Connector 15">
              <a:extLst>
                <a:ext uri="{FF2B5EF4-FFF2-40B4-BE49-F238E27FC236}">
                  <a16:creationId xmlns:a16="http://schemas.microsoft.com/office/drawing/2014/main" id="{D91C066D-A52D-CE19-DCBE-FFE620335828}"/>
                </a:ext>
              </a:extLst>
            </p:cNvPr>
            <p:cNvCxnSpPr>
              <a:cxnSpLocks/>
            </p:cNvCxnSpPr>
            <p:nvPr/>
          </p:nvCxnSpPr>
          <p:spPr>
            <a:xfrm>
              <a:off x="504780" y="3526320"/>
              <a:ext cx="11053326" cy="0"/>
            </a:xfrm>
            <a:prstGeom prst="line">
              <a:avLst/>
            </a:prstGeom>
          </p:spPr>
          <p:style>
            <a:lnRef idx="1">
              <a:schemeClr val="dk1"/>
            </a:lnRef>
            <a:fillRef idx="0">
              <a:schemeClr val="dk1"/>
            </a:fillRef>
            <a:effectRef idx="0">
              <a:schemeClr val="dk1"/>
            </a:effectRef>
            <a:fontRef idx="minor">
              <a:schemeClr val="tx1"/>
            </a:fontRef>
          </p:style>
        </p:cxnSp>
      </p:grpSp>
      <p:sp>
        <p:nvSpPr>
          <p:cNvPr id="17" name="Title 4">
            <a:extLst>
              <a:ext uri="{FF2B5EF4-FFF2-40B4-BE49-F238E27FC236}">
                <a16:creationId xmlns:a16="http://schemas.microsoft.com/office/drawing/2014/main" id="{735C93A6-89DF-57BC-1B64-083524D31F3A}"/>
              </a:ext>
            </a:extLst>
          </p:cNvPr>
          <p:cNvSpPr txBox="1">
            <a:spLocks/>
          </p:cNvSpPr>
          <p:nvPr/>
        </p:nvSpPr>
        <p:spPr>
          <a:xfrm>
            <a:off x="284206" y="203079"/>
            <a:ext cx="11141600" cy="1173897"/>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When asked to spontaneously identify risk factors of cancer, a strong majority of respondents identified smoking, followed by half who cited drinking alcohol and around 4 in 10 who cited having a family history of cancer</a:t>
            </a:r>
          </a:p>
        </p:txBody>
      </p:sp>
      <p:sp>
        <p:nvSpPr>
          <p:cNvPr id="19" name="Footer Placeholder 5">
            <a:extLst>
              <a:ext uri="{FF2B5EF4-FFF2-40B4-BE49-F238E27FC236}">
                <a16:creationId xmlns:a16="http://schemas.microsoft.com/office/drawing/2014/main" id="{EE5806F5-06FE-62B6-80E7-978EE5396432}"/>
              </a:ext>
            </a:extLst>
          </p:cNvPr>
          <p:cNvSpPr txBox="1">
            <a:spLocks/>
          </p:cNvSpPr>
          <p:nvPr/>
        </p:nvSpPr>
        <p:spPr>
          <a:xfrm>
            <a:off x="312607" y="6278722"/>
            <a:ext cx="11113199"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A1. What things do you think could increase a person's chance of developing cancer? Please list as many things you can think of in the boxes below. There is no minimum or maximum number of answers you should give. Please type one answer in each box. Answers should be short and only use a few words.  </a:t>
            </a:r>
            <a:br>
              <a:rPr lang="en-US" sz="800" dirty="0"/>
            </a:br>
            <a:r>
              <a:rPr lang="en-US" sz="800" dirty="0"/>
              <a:t>Base: All in Northern Ireland (N=1,001)</a:t>
            </a:r>
          </a:p>
          <a:p>
            <a:r>
              <a:rPr lang="en-US" sz="800" dirty="0"/>
              <a:t>*Factors where less than 5% identified them not shown</a:t>
            </a:r>
          </a:p>
        </p:txBody>
      </p:sp>
      <p:sp>
        <p:nvSpPr>
          <p:cNvPr id="37" name="TextBox 36">
            <a:extLst>
              <a:ext uri="{FF2B5EF4-FFF2-40B4-BE49-F238E27FC236}">
                <a16:creationId xmlns:a16="http://schemas.microsoft.com/office/drawing/2014/main" id="{020D42C7-6922-EF6E-E13D-EAEAA4DBB81E}"/>
              </a:ext>
            </a:extLst>
          </p:cNvPr>
          <p:cNvSpPr txBox="1"/>
          <p:nvPr/>
        </p:nvSpPr>
        <p:spPr>
          <a:xfrm>
            <a:off x="1539240" y="1675347"/>
            <a:ext cx="9113520" cy="338554"/>
          </a:xfrm>
          <a:prstGeom prst="rect">
            <a:avLst/>
          </a:prstGeom>
          <a:noFill/>
        </p:spPr>
        <p:txBody>
          <a:bodyPr wrap="square" rtlCol="0">
            <a:spAutoFit/>
          </a:bodyPr>
          <a:lstStyle/>
          <a:p>
            <a:pPr algn="ctr"/>
            <a:r>
              <a:rPr lang="en-US" sz="1600" b="1" spc="10" dirty="0"/>
              <a:t>Risk factors identified - spontaneous</a:t>
            </a:r>
          </a:p>
        </p:txBody>
      </p:sp>
    </p:spTree>
    <p:extLst>
      <p:ext uri="{BB962C8B-B14F-4D97-AF65-F5344CB8AC3E}">
        <p14:creationId xmlns:p14="http://schemas.microsoft.com/office/powerpoint/2010/main" val="1762153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C3A46B9-AC03-F4EB-5F49-F21C97AAAA5C}"/>
              </a:ext>
            </a:extLst>
          </p:cNvPr>
          <p:cNvSpPr>
            <a:spLocks noGrp="1"/>
          </p:cNvSpPr>
          <p:nvPr>
            <p:ph type="body" sz="quarter" idx="10"/>
          </p:nvPr>
        </p:nvSpPr>
        <p:spPr>
          <a:xfrm>
            <a:off x="538941" y="3593213"/>
            <a:ext cx="8593183" cy="2076323"/>
          </a:xfrm>
        </p:spPr>
        <p:txBody>
          <a:bodyPr/>
          <a:lstStyle/>
          <a:p>
            <a:r>
              <a:rPr lang="en-GB" dirty="0">
                <a:latin typeface="+mn-lt"/>
              </a:rPr>
              <a:t>Cancer Awareness Measure+ 2024: Northern Ireland</a:t>
            </a:r>
          </a:p>
        </p:txBody>
      </p:sp>
      <p:sp>
        <p:nvSpPr>
          <p:cNvPr id="7" name="Text Placeholder 6">
            <a:extLst>
              <a:ext uri="{FF2B5EF4-FFF2-40B4-BE49-F238E27FC236}">
                <a16:creationId xmlns:a16="http://schemas.microsoft.com/office/drawing/2014/main" id="{A4438FD2-DD47-EB2F-F4E7-3A0EFBDCB86B}"/>
              </a:ext>
            </a:extLst>
          </p:cNvPr>
          <p:cNvSpPr>
            <a:spLocks noGrp="1"/>
          </p:cNvSpPr>
          <p:nvPr>
            <p:ph type="body" sz="quarter" idx="22"/>
          </p:nvPr>
        </p:nvSpPr>
        <p:spPr/>
        <p:txBody>
          <a:bodyPr/>
          <a:lstStyle/>
          <a:p>
            <a:r>
              <a:rPr lang="en-GB" dirty="0">
                <a:latin typeface="+mn-lt"/>
              </a:rPr>
              <a:t>November 2024</a:t>
            </a:r>
          </a:p>
        </p:txBody>
      </p:sp>
    </p:spTree>
    <p:extLst>
      <p:ext uri="{BB962C8B-B14F-4D97-AF65-F5344CB8AC3E}">
        <p14:creationId xmlns:p14="http://schemas.microsoft.com/office/powerpoint/2010/main" val="1893353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a:extLst>
              <a:ext uri="{FF2B5EF4-FFF2-40B4-BE49-F238E27FC236}">
                <a16:creationId xmlns:a16="http://schemas.microsoft.com/office/drawing/2014/main" id="{045B74F5-7853-0678-A16C-241F3C1D822B}"/>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When prompted, almost all respondents recognised the main preventable risk factors, with smoking remaining the most identified. All correct potential risk factors were identified by a majority.</a:t>
            </a:r>
          </a:p>
        </p:txBody>
      </p:sp>
      <p:sp>
        <p:nvSpPr>
          <p:cNvPr id="10" name="Footer Placeholder 5">
            <a:extLst>
              <a:ext uri="{FF2B5EF4-FFF2-40B4-BE49-F238E27FC236}">
                <a16:creationId xmlns:a16="http://schemas.microsoft.com/office/drawing/2014/main" id="{D605AD19-D8B6-7E5B-D95D-6082755F07BC}"/>
              </a:ext>
            </a:extLst>
          </p:cNvPr>
          <p:cNvSpPr txBox="1">
            <a:spLocks/>
          </p:cNvSpPr>
          <p:nvPr/>
        </p:nvSpPr>
        <p:spPr>
          <a:xfrm>
            <a:off x="373182" y="6462897"/>
            <a:ext cx="11113199"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A2. Which of the following, if any, do you think could increase a person's chance of developing cancer? You may have already mentioned some of these in the last question. Please select one answer for each option.</a:t>
            </a:r>
            <a:br>
              <a:rPr lang="en-US" sz="800" dirty="0"/>
            </a:br>
            <a:r>
              <a:rPr lang="en-US" sz="800" dirty="0"/>
              <a:t>Base: All in Northern Ireland (N=1,001)</a:t>
            </a:r>
          </a:p>
        </p:txBody>
      </p:sp>
      <p:sp>
        <p:nvSpPr>
          <p:cNvPr id="11" name="TextBox 10">
            <a:extLst>
              <a:ext uri="{FF2B5EF4-FFF2-40B4-BE49-F238E27FC236}">
                <a16:creationId xmlns:a16="http://schemas.microsoft.com/office/drawing/2014/main" id="{A23A1DBF-46C5-FF6C-E31A-E7F453FF84B1}"/>
              </a:ext>
            </a:extLst>
          </p:cNvPr>
          <p:cNvSpPr txBox="1"/>
          <p:nvPr/>
        </p:nvSpPr>
        <p:spPr>
          <a:xfrm>
            <a:off x="1553769" y="1526591"/>
            <a:ext cx="9113520" cy="338554"/>
          </a:xfrm>
          <a:prstGeom prst="rect">
            <a:avLst/>
          </a:prstGeom>
          <a:noFill/>
        </p:spPr>
        <p:txBody>
          <a:bodyPr wrap="square" rtlCol="0">
            <a:spAutoFit/>
          </a:bodyPr>
          <a:lstStyle/>
          <a:p>
            <a:pPr algn="ctr"/>
            <a:r>
              <a:rPr lang="en-US" sz="1600" b="1" spc="10" dirty="0"/>
              <a:t>Risk factors identified - prompted</a:t>
            </a:r>
          </a:p>
        </p:txBody>
      </p:sp>
      <p:graphicFrame>
        <p:nvGraphicFramePr>
          <p:cNvPr id="12" name="Chart Placeholder 4">
            <a:extLst>
              <a:ext uri="{FF2B5EF4-FFF2-40B4-BE49-F238E27FC236}">
                <a16:creationId xmlns:a16="http://schemas.microsoft.com/office/drawing/2014/main" id="{1AF35671-04B6-67E8-E214-28AEC408677D}"/>
              </a:ext>
            </a:extLst>
          </p:cNvPr>
          <p:cNvGraphicFramePr>
            <a:graphicFrameLocks/>
          </p:cNvGraphicFramePr>
          <p:nvPr>
            <p:extLst>
              <p:ext uri="{D42A27DB-BD31-4B8C-83A1-F6EECF244321}">
                <p14:modId xmlns:p14="http://schemas.microsoft.com/office/powerpoint/2010/main" val="1273518640"/>
              </p:ext>
            </p:extLst>
          </p:nvPr>
        </p:nvGraphicFramePr>
        <p:xfrm>
          <a:off x="284205" y="2012586"/>
          <a:ext cx="11801533" cy="429981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DE9CFD78-E703-A816-C809-5644D7DB7F34}"/>
              </a:ext>
            </a:extLst>
          </p:cNvPr>
          <p:cNvSpPr txBox="1"/>
          <p:nvPr/>
        </p:nvSpPr>
        <p:spPr>
          <a:xfrm>
            <a:off x="341820" y="5316515"/>
            <a:ext cx="923990" cy="246221"/>
          </a:xfrm>
          <a:prstGeom prst="rect">
            <a:avLst/>
          </a:prstGeom>
          <a:noFill/>
        </p:spPr>
        <p:txBody>
          <a:bodyPr wrap="square" rtlCol="0">
            <a:spAutoFit/>
          </a:bodyPr>
          <a:lstStyle/>
          <a:p>
            <a:pPr algn="ctr"/>
            <a:r>
              <a:rPr lang="en-GB" sz="1000"/>
              <a:t>Smoking</a:t>
            </a:r>
          </a:p>
        </p:txBody>
      </p:sp>
      <p:sp>
        <p:nvSpPr>
          <p:cNvPr id="7" name="TextBox 6">
            <a:extLst>
              <a:ext uri="{FF2B5EF4-FFF2-40B4-BE49-F238E27FC236}">
                <a16:creationId xmlns:a16="http://schemas.microsoft.com/office/drawing/2014/main" id="{ECBDF6D9-3AE4-CDEB-1C6A-4F0FA6C3FDB1}"/>
              </a:ext>
            </a:extLst>
          </p:cNvPr>
          <p:cNvSpPr txBox="1"/>
          <p:nvPr/>
        </p:nvSpPr>
        <p:spPr>
          <a:xfrm>
            <a:off x="1750743" y="5325818"/>
            <a:ext cx="1014040" cy="707886"/>
          </a:xfrm>
          <a:prstGeom prst="rect">
            <a:avLst/>
          </a:prstGeom>
          <a:noFill/>
        </p:spPr>
        <p:txBody>
          <a:bodyPr wrap="square" rtlCol="0">
            <a:spAutoFit/>
          </a:bodyPr>
          <a:lstStyle/>
          <a:p>
            <a:pPr algn="ctr"/>
            <a:r>
              <a:rPr lang="en-GB" sz="1000"/>
              <a:t>Exposure to another person’s smoking</a:t>
            </a:r>
          </a:p>
        </p:txBody>
      </p:sp>
      <p:sp>
        <p:nvSpPr>
          <p:cNvPr id="8" name="TextBox 7">
            <a:extLst>
              <a:ext uri="{FF2B5EF4-FFF2-40B4-BE49-F238E27FC236}">
                <a16:creationId xmlns:a16="http://schemas.microsoft.com/office/drawing/2014/main" id="{42E61FEB-68E1-5AC1-643C-8F6E313A592D}"/>
              </a:ext>
            </a:extLst>
          </p:cNvPr>
          <p:cNvSpPr txBox="1"/>
          <p:nvPr/>
        </p:nvSpPr>
        <p:spPr>
          <a:xfrm>
            <a:off x="4678332" y="5351715"/>
            <a:ext cx="850781" cy="400110"/>
          </a:xfrm>
          <a:prstGeom prst="rect">
            <a:avLst/>
          </a:prstGeom>
          <a:noFill/>
        </p:spPr>
        <p:txBody>
          <a:bodyPr wrap="square" rtlCol="0">
            <a:spAutoFit/>
          </a:bodyPr>
          <a:lstStyle/>
          <a:p>
            <a:pPr algn="ctr"/>
            <a:r>
              <a:rPr lang="en-GB" sz="1000" dirty="0"/>
              <a:t>Air </a:t>
            </a:r>
            <a:br>
              <a:rPr lang="en-GB" sz="1000" dirty="0"/>
            </a:br>
            <a:r>
              <a:rPr lang="en-GB" sz="1000" dirty="0"/>
              <a:t>pollution</a:t>
            </a:r>
          </a:p>
        </p:txBody>
      </p:sp>
      <p:sp>
        <p:nvSpPr>
          <p:cNvPr id="13" name="TextBox 12">
            <a:extLst>
              <a:ext uri="{FF2B5EF4-FFF2-40B4-BE49-F238E27FC236}">
                <a16:creationId xmlns:a16="http://schemas.microsoft.com/office/drawing/2014/main" id="{0655991C-3A01-1826-5CDE-D790D107AD93}"/>
              </a:ext>
            </a:extLst>
          </p:cNvPr>
          <p:cNvSpPr txBox="1"/>
          <p:nvPr/>
        </p:nvSpPr>
        <p:spPr>
          <a:xfrm>
            <a:off x="2515757" y="5327682"/>
            <a:ext cx="850781" cy="400110"/>
          </a:xfrm>
          <a:prstGeom prst="rect">
            <a:avLst/>
          </a:prstGeom>
          <a:noFill/>
        </p:spPr>
        <p:txBody>
          <a:bodyPr wrap="square" rtlCol="0">
            <a:spAutoFit/>
          </a:bodyPr>
          <a:lstStyle/>
          <a:p>
            <a:pPr algn="ctr"/>
            <a:r>
              <a:rPr lang="en-GB" sz="1000" dirty="0"/>
              <a:t>Drinking alcohol</a:t>
            </a:r>
          </a:p>
        </p:txBody>
      </p:sp>
      <p:sp>
        <p:nvSpPr>
          <p:cNvPr id="14" name="TextBox 13">
            <a:extLst>
              <a:ext uri="{FF2B5EF4-FFF2-40B4-BE49-F238E27FC236}">
                <a16:creationId xmlns:a16="http://schemas.microsoft.com/office/drawing/2014/main" id="{FF811400-E584-CFE8-5D77-7513AC7F94BB}"/>
              </a:ext>
            </a:extLst>
          </p:cNvPr>
          <p:cNvSpPr txBox="1"/>
          <p:nvPr/>
        </p:nvSpPr>
        <p:spPr>
          <a:xfrm>
            <a:off x="6110529" y="5304570"/>
            <a:ext cx="850781" cy="707886"/>
          </a:xfrm>
          <a:prstGeom prst="rect">
            <a:avLst/>
          </a:prstGeom>
          <a:noFill/>
        </p:spPr>
        <p:txBody>
          <a:bodyPr wrap="square" rtlCol="0">
            <a:spAutoFit/>
          </a:bodyPr>
          <a:lstStyle/>
          <a:p>
            <a:pPr algn="ctr"/>
            <a:r>
              <a:rPr lang="en-GB" sz="1000" dirty="0"/>
              <a:t>Having a close relative with cancer</a:t>
            </a:r>
          </a:p>
        </p:txBody>
      </p:sp>
      <p:sp>
        <p:nvSpPr>
          <p:cNvPr id="15" name="TextBox 14">
            <a:extLst>
              <a:ext uri="{FF2B5EF4-FFF2-40B4-BE49-F238E27FC236}">
                <a16:creationId xmlns:a16="http://schemas.microsoft.com/office/drawing/2014/main" id="{02E99408-4C16-6689-4A4C-97988A55A088}"/>
              </a:ext>
            </a:extLst>
          </p:cNvPr>
          <p:cNvSpPr txBox="1"/>
          <p:nvPr/>
        </p:nvSpPr>
        <p:spPr>
          <a:xfrm>
            <a:off x="3239670" y="5315309"/>
            <a:ext cx="850781" cy="707886"/>
          </a:xfrm>
          <a:prstGeom prst="rect">
            <a:avLst/>
          </a:prstGeom>
          <a:noFill/>
        </p:spPr>
        <p:txBody>
          <a:bodyPr wrap="square" rtlCol="0">
            <a:spAutoFit/>
          </a:bodyPr>
          <a:lstStyle/>
          <a:p>
            <a:pPr algn="ctr"/>
            <a:r>
              <a:rPr lang="en-GB" sz="1000" dirty="0"/>
              <a:t>Eating ultra-processed foods</a:t>
            </a:r>
          </a:p>
        </p:txBody>
      </p:sp>
      <p:sp>
        <p:nvSpPr>
          <p:cNvPr id="16" name="TextBox 15">
            <a:extLst>
              <a:ext uri="{FF2B5EF4-FFF2-40B4-BE49-F238E27FC236}">
                <a16:creationId xmlns:a16="http://schemas.microsoft.com/office/drawing/2014/main" id="{A3B9BD89-437B-A0B7-7937-45409D4DD65A}"/>
              </a:ext>
            </a:extLst>
          </p:cNvPr>
          <p:cNvSpPr txBox="1"/>
          <p:nvPr/>
        </p:nvSpPr>
        <p:spPr>
          <a:xfrm>
            <a:off x="5420391" y="5304570"/>
            <a:ext cx="850781" cy="553998"/>
          </a:xfrm>
          <a:prstGeom prst="rect">
            <a:avLst/>
          </a:prstGeom>
          <a:noFill/>
        </p:spPr>
        <p:txBody>
          <a:bodyPr wrap="square" rtlCol="0">
            <a:spAutoFit/>
          </a:bodyPr>
          <a:lstStyle/>
          <a:p>
            <a:pPr algn="ctr"/>
            <a:r>
              <a:rPr lang="en-GB" sz="1000" dirty="0"/>
              <a:t>Using e-cigarettes/</a:t>
            </a:r>
            <a:br>
              <a:rPr lang="en-GB" sz="1000" dirty="0"/>
            </a:br>
            <a:r>
              <a:rPr lang="en-GB" sz="1000" dirty="0"/>
              <a:t>vapes</a:t>
            </a:r>
          </a:p>
        </p:txBody>
      </p:sp>
      <p:sp>
        <p:nvSpPr>
          <p:cNvPr id="17" name="TextBox 16">
            <a:extLst>
              <a:ext uri="{FF2B5EF4-FFF2-40B4-BE49-F238E27FC236}">
                <a16:creationId xmlns:a16="http://schemas.microsoft.com/office/drawing/2014/main" id="{4AC040D7-36A5-64E8-2109-00519EDA6274}"/>
              </a:ext>
            </a:extLst>
          </p:cNvPr>
          <p:cNvSpPr txBox="1"/>
          <p:nvPr/>
        </p:nvSpPr>
        <p:spPr>
          <a:xfrm>
            <a:off x="3921014" y="5351715"/>
            <a:ext cx="932757" cy="400110"/>
          </a:xfrm>
          <a:prstGeom prst="rect">
            <a:avLst/>
          </a:prstGeom>
          <a:noFill/>
        </p:spPr>
        <p:txBody>
          <a:bodyPr wrap="square" rtlCol="0">
            <a:spAutoFit/>
          </a:bodyPr>
          <a:lstStyle/>
          <a:p>
            <a:pPr algn="ctr"/>
            <a:r>
              <a:rPr lang="en-GB" sz="1000" dirty="0"/>
              <a:t>Being </a:t>
            </a:r>
            <a:br>
              <a:rPr lang="en-GB" sz="1000" dirty="0"/>
            </a:br>
            <a:r>
              <a:rPr lang="en-GB" sz="1000" dirty="0"/>
              <a:t>obese</a:t>
            </a:r>
          </a:p>
        </p:txBody>
      </p:sp>
      <p:sp>
        <p:nvSpPr>
          <p:cNvPr id="18" name="TextBox 17">
            <a:extLst>
              <a:ext uri="{FF2B5EF4-FFF2-40B4-BE49-F238E27FC236}">
                <a16:creationId xmlns:a16="http://schemas.microsoft.com/office/drawing/2014/main" id="{CB9FA98F-3843-F060-BF90-DDF5516744FE}"/>
              </a:ext>
            </a:extLst>
          </p:cNvPr>
          <p:cNvSpPr txBox="1"/>
          <p:nvPr/>
        </p:nvSpPr>
        <p:spPr>
          <a:xfrm>
            <a:off x="6790949" y="5304570"/>
            <a:ext cx="932757" cy="400110"/>
          </a:xfrm>
          <a:prstGeom prst="rect">
            <a:avLst/>
          </a:prstGeom>
          <a:noFill/>
        </p:spPr>
        <p:txBody>
          <a:bodyPr wrap="square" rtlCol="0">
            <a:spAutoFit/>
          </a:bodyPr>
          <a:lstStyle/>
          <a:p>
            <a:pPr algn="ctr"/>
            <a:r>
              <a:rPr lang="en-GB" sz="1000"/>
              <a:t>Being overweight</a:t>
            </a:r>
          </a:p>
        </p:txBody>
      </p:sp>
      <p:sp>
        <p:nvSpPr>
          <p:cNvPr id="19" name="TextBox 18">
            <a:extLst>
              <a:ext uri="{FF2B5EF4-FFF2-40B4-BE49-F238E27FC236}">
                <a16:creationId xmlns:a16="http://schemas.microsoft.com/office/drawing/2014/main" id="{80B23290-A7E4-094D-1B7F-3E3D800355F8}"/>
              </a:ext>
            </a:extLst>
          </p:cNvPr>
          <p:cNvSpPr txBox="1"/>
          <p:nvPr/>
        </p:nvSpPr>
        <p:spPr>
          <a:xfrm>
            <a:off x="7595127" y="5304570"/>
            <a:ext cx="780276" cy="553998"/>
          </a:xfrm>
          <a:prstGeom prst="rect">
            <a:avLst/>
          </a:prstGeom>
          <a:noFill/>
        </p:spPr>
        <p:txBody>
          <a:bodyPr wrap="square" rtlCol="0">
            <a:spAutoFit/>
          </a:bodyPr>
          <a:lstStyle/>
          <a:p>
            <a:pPr algn="ctr"/>
            <a:r>
              <a:rPr lang="en-GB" sz="1000"/>
              <a:t>Eating processed meats</a:t>
            </a:r>
          </a:p>
        </p:txBody>
      </p:sp>
      <p:sp>
        <p:nvSpPr>
          <p:cNvPr id="20" name="TextBox 19">
            <a:extLst>
              <a:ext uri="{FF2B5EF4-FFF2-40B4-BE49-F238E27FC236}">
                <a16:creationId xmlns:a16="http://schemas.microsoft.com/office/drawing/2014/main" id="{D8CD3709-9EEF-E295-2EA6-E135998D59CE}"/>
              </a:ext>
            </a:extLst>
          </p:cNvPr>
          <p:cNvSpPr txBox="1"/>
          <p:nvPr/>
        </p:nvSpPr>
        <p:spPr>
          <a:xfrm>
            <a:off x="8321112" y="5319672"/>
            <a:ext cx="728822" cy="400110"/>
          </a:xfrm>
          <a:prstGeom prst="rect">
            <a:avLst/>
          </a:prstGeom>
          <a:noFill/>
        </p:spPr>
        <p:txBody>
          <a:bodyPr wrap="square" rtlCol="0">
            <a:spAutoFit/>
          </a:bodyPr>
          <a:lstStyle/>
          <a:p>
            <a:pPr algn="ctr"/>
            <a:r>
              <a:rPr lang="en-GB" sz="1000"/>
              <a:t>Being older</a:t>
            </a:r>
          </a:p>
        </p:txBody>
      </p:sp>
      <p:sp>
        <p:nvSpPr>
          <p:cNvPr id="21" name="TextBox 20">
            <a:extLst>
              <a:ext uri="{FF2B5EF4-FFF2-40B4-BE49-F238E27FC236}">
                <a16:creationId xmlns:a16="http://schemas.microsoft.com/office/drawing/2014/main" id="{1C44FC2E-9086-C5D8-C187-5D94C79B97B6}"/>
              </a:ext>
            </a:extLst>
          </p:cNvPr>
          <p:cNvSpPr txBox="1"/>
          <p:nvPr/>
        </p:nvSpPr>
        <p:spPr>
          <a:xfrm>
            <a:off x="9027740" y="5319672"/>
            <a:ext cx="728822" cy="400110"/>
          </a:xfrm>
          <a:prstGeom prst="rect">
            <a:avLst/>
          </a:prstGeom>
          <a:noFill/>
        </p:spPr>
        <p:txBody>
          <a:bodyPr wrap="square" rtlCol="0">
            <a:spAutoFit/>
          </a:bodyPr>
          <a:lstStyle/>
          <a:p>
            <a:pPr algn="ctr"/>
            <a:r>
              <a:rPr lang="en-GB" sz="1000"/>
              <a:t>Infection with HPV</a:t>
            </a:r>
          </a:p>
        </p:txBody>
      </p:sp>
      <p:sp>
        <p:nvSpPr>
          <p:cNvPr id="22" name="TextBox 21">
            <a:extLst>
              <a:ext uri="{FF2B5EF4-FFF2-40B4-BE49-F238E27FC236}">
                <a16:creationId xmlns:a16="http://schemas.microsoft.com/office/drawing/2014/main" id="{E0DF3B75-1617-9604-CB33-6B30D2A43DC5}"/>
              </a:ext>
            </a:extLst>
          </p:cNvPr>
          <p:cNvSpPr txBox="1"/>
          <p:nvPr/>
        </p:nvSpPr>
        <p:spPr>
          <a:xfrm>
            <a:off x="9796879" y="5327682"/>
            <a:ext cx="728822" cy="707886"/>
          </a:xfrm>
          <a:prstGeom prst="rect">
            <a:avLst/>
          </a:prstGeom>
          <a:noFill/>
        </p:spPr>
        <p:txBody>
          <a:bodyPr wrap="square" rtlCol="0">
            <a:spAutoFit/>
          </a:bodyPr>
          <a:lstStyle/>
          <a:p>
            <a:pPr algn="ctr"/>
            <a:r>
              <a:rPr lang="en-GB" sz="1000"/>
              <a:t>Not doing enough physical exercise</a:t>
            </a:r>
          </a:p>
        </p:txBody>
      </p:sp>
      <p:sp>
        <p:nvSpPr>
          <p:cNvPr id="23" name="TextBox 22">
            <a:extLst>
              <a:ext uri="{FF2B5EF4-FFF2-40B4-BE49-F238E27FC236}">
                <a16:creationId xmlns:a16="http://schemas.microsoft.com/office/drawing/2014/main" id="{FDAE768C-B41D-AF12-9F2C-928387F5D96F}"/>
              </a:ext>
            </a:extLst>
          </p:cNvPr>
          <p:cNvSpPr txBox="1"/>
          <p:nvPr/>
        </p:nvSpPr>
        <p:spPr>
          <a:xfrm>
            <a:off x="10447765" y="5321787"/>
            <a:ext cx="850781" cy="553998"/>
          </a:xfrm>
          <a:prstGeom prst="rect">
            <a:avLst/>
          </a:prstGeom>
          <a:noFill/>
        </p:spPr>
        <p:txBody>
          <a:bodyPr wrap="square" rtlCol="0">
            <a:spAutoFit/>
          </a:bodyPr>
          <a:lstStyle/>
          <a:p>
            <a:pPr algn="ctr"/>
            <a:r>
              <a:rPr lang="en-GB" sz="1000"/>
              <a:t>Not eating enough fibre</a:t>
            </a:r>
          </a:p>
        </p:txBody>
      </p:sp>
      <p:sp>
        <p:nvSpPr>
          <p:cNvPr id="24" name="TextBox 23">
            <a:extLst>
              <a:ext uri="{FF2B5EF4-FFF2-40B4-BE49-F238E27FC236}">
                <a16:creationId xmlns:a16="http://schemas.microsoft.com/office/drawing/2014/main" id="{88FDFC0B-3369-EF97-FE01-EBB533B1AF7B}"/>
              </a:ext>
            </a:extLst>
          </p:cNvPr>
          <p:cNvSpPr txBox="1"/>
          <p:nvPr/>
        </p:nvSpPr>
        <p:spPr>
          <a:xfrm>
            <a:off x="11123107" y="5327682"/>
            <a:ext cx="932757" cy="400110"/>
          </a:xfrm>
          <a:prstGeom prst="rect">
            <a:avLst/>
          </a:prstGeom>
          <a:noFill/>
        </p:spPr>
        <p:txBody>
          <a:bodyPr wrap="square" rtlCol="0">
            <a:spAutoFit/>
          </a:bodyPr>
          <a:lstStyle/>
          <a:p>
            <a:pPr algn="ctr"/>
            <a:r>
              <a:rPr lang="en-GB" sz="1000"/>
              <a:t>Feeling stressed</a:t>
            </a:r>
          </a:p>
        </p:txBody>
      </p:sp>
      <p:sp>
        <p:nvSpPr>
          <p:cNvPr id="25" name="TextBox 24">
            <a:extLst>
              <a:ext uri="{FF2B5EF4-FFF2-40B4-BE49-F238E27FC236}">
                <a16:creationId xmlns:a16="http://schemas.microsoft.com/office/drawing/2014/main" id="{390CBEF5-C5E8-5D4B-D650-AAE8544162D2}"/>
              </a:ext>
            </a:extLst>
          </p:cNvPr>
          <p:cNvSpPr txBox="1"/>
          <p:nvPr/>
        </p:nvSpPr>
        <p:spPr>
          <a:xfrm>
            <a:off x="1129983" y="5325818"/>
            <a:ext cx="753493" cy="553998"/>
          </a:xfrm>
          <a:prstGeom prst="rect">
            <a:avLst/>
          </a:prstGeom>
          <a:noFill/>
        </p:spPr>
        <p:txBody>
          <a:bodyPr wrap="square" rtlCol="0">
            <a:spAutoFit/>
          </a:bodyPr>
          <a:lstStyle/>
          <a:p>
            <a:pPr algn="ctr"/>
            <a:r>
              <a:rPr lang="en-GB" sz="1000"/>
              <a:t>Too much exposure to sun</a:t>
            </a:r>
          </a:p>
        </p:txBody>
      </p:sp>
      <p:sp>
        <p:nvSpPr>
          <p:cNvPr id="38" name="Rectangle: Rounded Corners 37">
            <a:extLst>
              <a:ext uri="{FF2B5EF4-FFF2-40B4-BE49-F238E27FC236}">
                <a16:creationId xmlns:a16="http://schemas.microsoft.com/office/drawing/2014/main" id="{18ADDB37-08CD-D85B-CEF3-2DB24D2CE19C}"/>
              </a:ext>
            </a:extLst>
          </p:cNvPr>
          <p:cNvSpPr/>
          <p:nvPr/>
        </p:nvSpPr>
        <p:spPr>
          <a:xfrm>
            <a:off x="6961310" y="1918755"/>
            <a:ext cx="4495834" cy="547778"/>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4"/>
                </a:solidFill>
              </a:rPr>
              <a:t>Avg number of correct risk factors recognised</a:t>
            </a:r>
            <a:r>
              <a:rPr lang="en-US" sz="1400">
                <a:solidFill>
                  <a:schemeClr val="accent4"/>
                </a:solidFill>
              </a:rPr>
              <a:t>: </a:t>
            </a:r>
            <a:r>
              <a:rPr lang="en-US" sz="1400" b="1">
                <a:solidFill>
                  <a:schemeClr val="accent4"/>
                </a:solidFill>
              </a:rPr>
              <a:t>10</a:t>
            </a:r>
            <a:r>
              <a:rPr lang="en-US" b="1">
                <a:solidFill>
                  <a:schemeClr val="accent4"/>
                </a:solidFill>
              </a:rPr>
              <a:t> </a:t>
            </a:r>
            <a:endParaRPr lang="en-US" sz="1400" b="1">
              <a:solidFill>
                <a:schemeClr val="accent4"/>
              </a:solidFill>
            </a:endParaRPr>
          </a:p>
        </p:txBody>
      </p:sp>
      <p:sp>
        <p:nvSpPr>
          <p:cNvPr id="39" name="Rectangle: Rounded Corners 38">
            <a:extLst>
              <a:ext uri="{FF2B5EF4-FFF2-40B4-BE49-F238E27FC236}">
                <a16:creationId xmlns:a16="http://schemas.microsoft.com/office/drawing/2014/main" id="{CB2F001F-95EC-BDCC-DC84-D89267951503}"/>
              </a:ext>
            </a:extLst>
          </p:cNvPr>
          <p:cNvSpPr/>
          <p:nvPr/>
        </p:nvSpPr>
        <p:spPr>
          <a:xfrm>
            <a:off x="653613" y="1908119"/>
            <a:ext cx="6119044" cy="547778"/>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accent1"/>
                </a:solidFill>
              </a:rPr>
              <a:t>99% </a:t>
            </a:r>
            <a:r>
              <a:rPr lang="en-US" sz="1200">
                <a:solidFill>
                  <a:schemeClr val="accent1"/>
                </a:solidFill>
              </a:rPr>
              <a:t>recognised any of the main preventable risk factors</a:t>
            </a:r>
            <a:r>
              <a:rPr lang="en-US" b="1">
                <a:solidFill>
                  <a:schemeClr val="accent1"/>
                </a:solidFill>
              </a:rPr>
              <a:t> </a:t>
            </a:r>
            <a:endParaRPr lang="en-US" sz="1400" b="1">
              <a:solidFill>
                <a:schemeClr val="accent1"/>
              </a:solidFill>
            </a:endParaRPr>
          </a:p>
        </p:txBody>
      </p:sp>
      <p:grpSp>
        <p:nvGrpSpPr>
          <p:cNvPr id="28" name="Group 27">
            <a:extLst>
              <a:ext uri="{FF2B5EF4-FFF2-40B4-BE49-F238E27FC236}">
                <a16:creationId xmlns:a16="http://schemas.microsoft.com/office/drawing/2014/main" id="{496562C0-D5FE-C3C0-C795-C20D0C3C8CE5}"/>
              </a:ext>
            </a:extLst>
          </p:cNvPr>
          <p:cNvGrpSpPr/>
          <p:nvPr/>
        </p:nvGrpSpPr>
        <p:grpSpPr>
          <a:xfrm>
            <a:off x="5167732" y="2572824"/>
            <a:ext cx="2496705" cy="253916"/>
            <a:chOff x="4178798" y="2569042"/>
            <a:chExt cx="2496705" cy="253916"/>
          </a:xfrm>
        </p:grpSpPr>
        <p:grpSp>
          <p:nvGrpSpPr>
            <p:cNvPr id="27" name="Group 26">
              <a:extLst>
                <a:ext uri="{FF2B5EF4-FFF2-40B4-BE49-F238E27FC236}">
                  <a16:creationId xmlns:a16="http://schemas.microsoft.com/office/drawing/2014/main" id="{E611A898-B0CA-8CCE-58CA-554A965968F7}"/>
                </a:ext>
              </a:extLst>
            </p:cNvPr>
            <p:cNvGrpSpPr/>
            <p:nvPr/>
          </p:nvGrpSpPr>
          <p:grpSpPr>
            <a:xfrm>
              <a:off x="4178798" y="2569042"/>
              <a:ext cx="1491672" cy="253916"/>
              <a:chOff x="3831665" y="2603338"/>
              <a:chExt cx="1491672" cy="253916"/>
            </a:xfrm>
          </p:grpSpPr>
          <p:sp>
            <p:nvSpPr>
              <p:cNvPr id="2" name="TextBox 1">
                <a:extLst>
                  <a:ext uri="{FF2B5EF4-FFF2-40B4-BE49-F238E27FC236}">
                    <a16:creationId xmlns:a16="http://schemas.microsoft.com/office/drawing/2014/main" id="{FAC89BA5-76D5-0832-D948-C81E6C6CB187}"/>
                  </a:ext>
                </a:extLst>
              </p:cNvPr>
              <p:cNvSpPr txBox="1"/>
              <p:nvPr/>
            </p:nvSpPr>
            <p:spPr>
              <a:xfrm>
                <a:off x="3921014" y="2603338"/>
                <a:ext cx="1402323" cy="253916"/>
              </a:xfrm>
              <a:prstGeom prst="rect">
                <a:avLst/>
              </a:prstGeom>
              <a:noFill/>
            </p:spPr>
            <p:txBody>
              <a:bodyPr wrap="square" rtlCol="0">
                <a:spAutoFit/>
              </a:bodyPr>
              <a:lstStyle/>
              <a:p>
                <a:r>
                  <a:rPr lang="en-GB" sz="1050" b="1"/>
                  <a:t>Correct</a:t>
                </a:r>
              </a:p>
            </p:txBody>
          </p:sp>
          <p:sp>
            <p:nvSpPr>
              <p:cNvPr id="4" name="Rectangle 3">
                <a:extLst>
                  <a:ext uri="{FF2B5EF4-FFF2-40B4-BE49-F238E27FC236}">
                    <a16:creationId xmlns:a16="http://schemas.microsoft.com/office/drawing/2014/main" id="{7032BBD0-1999-EAC4-7239-44BE8E7CFE1D}"/>
                  </a:ext>
                </a:extLst>
              </p:cNvPr>
              <p:cNvSpPr/>
              <p:nvPr/>
            </p:nvSpPr>
            <p:spPr>
              <a:xfrm>
                <a:off x="3831665" y="2669329"/>
                <a:ext cx="133910" cy="121933"/>
              </a:xfrm>
              <a:prstGeom prst="rect">
                <a:avLst/>
              </a:prstGeom>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p>
            </p:txBody>
          </p:sp>
        </p:grpSp>
        <p:grpSp>
          <p:nvGrpSpPr>
            <p:cNvPr id="26" name="Group 25">
              <a:extLst>
                <a:ext uri="{FF2B5EF4-FFF2-40B4-BE49-F238E27FC236}">
                  <a16:creationId xmlns:a16="http://schemas.microsoft.com/office/drawing/2014/main" id="{57351C96-0A50-A361-AF20-36DD43D4C58C}"/>
                </a:ext>
              </a:extLst>
            </p:cNvPr>
            <p:cNvGrpSpPr/>
            <p:nvPr/>
          </p:nvGrpSpPr>
          <p:grpSpPr>
            <a:xfrm>
              <a:off x="5164671" y="2569042"/>
              <a:ext cx="1510832" cy="253916"/>
              <a:chOff x="5164671" y="2560575"/>
              <a:chExt cx="1510832" cy="253916"/>
            </a:xfrm>
          </p:grpSpPr>
          <p:sp>
            <p:nvSpPr>
              <p:cNvPr id="3" name="TextBox 2">
                <a:extLst>
                  <a:ext uri="{FF2B5EF4-FFF2-40B4-BE49-F238E27FC236}">
                    <a16:creationId xmlns:a16="http://schemas.microsoft.com/office/drawing/2014/main" id="{1C057198-479F-1E59-8F9D-5DFB243FDD58}"/>
                  </a:ext>
                </a:extLst>
              </p:cNvPr>
              <p:cNvSpPr txBox="1"/>
              <p:nvPr/>
            </p:nvSpPr>
            <p:spPr>
              <a:xfrm>
                <a:off x="5273180" y="2560575"/>
                <a:ext cx="1402323" cy="253916"/>
              </a:xfrm>
              <a:prstGeom prst="rect">
                <a:avLst/>
              </a:prstGeom>
              <a:noFill/>
            </p:spPr>
            <p:txBody>
              <a:bodyPr wrap="square" rtlCol="0">
                <a:spAutoFit/>
              </a:bodyPr>
              <a:lstStyle/>
              <a:p>
                <a:r>
                  <a:rPr lang="en-GB" sz="1050" b="1"/>
                  <a:t>Incorrect</a:t>
                </a:r>
              </a:p>
            </p:txBody>
          </p:sp>
          <p:sp>
            <p:nvSpPr>
              <p:cNvPr id="5" name="Rectangle 4">
                <a:extLst>
                  <a:ext uri="{FF2B5EF4-FFF2-40B4-BE49-F238E27FC236}">
                    <a16:creationId xmlns:a16="http://schemas.microsoft.com/office/drawing/2014/main" id="{86F8C732-F083-DE84-A563-62E98D0E3DB8}"/>
                  </a:ext>
                </a:extLst>
              </p:cNvPr>
              <p:cNvSpPr/>
              <p:nvPr/>
            </p:nvSpPr>
            <p:spPr>
              <a:xfrm>
                <a:off x="5164671" y="2627843"/>
                <a:ext cx="133910" cy="121933"/>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p>
            </p:txBody>
          </p:sp>
        </p:grpSp>
      </p:grpSp>
    </p:spTree>
    <p:extLst>
      <p:ext uri="{BB962C8B-B14F-4D97-AF65-F5344CB8AC3E}">
        <p14:creationId xmlns:p14="http://schemas.microsoft.com/office/powerpoint/2010/main" val="23022724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a:extLst>
              <a:ext uri="{FF2B5EF4-FFF2-40B4-BE49-F238E27FC236}">
                <a16:creationId xmlns:a16="http://schemas.microsoft.com/office/drawing/2014/main" id="{EE34F0CB-48D6-7BF0-2C0B-D82FF26D06D8}"/>
              </a:ext>
            </a:extLst>
          </p:cNvPr>
          <p:cNvSpPr txBox="1">
            <a:spLocks/>
          </p:cNvSpPr>
          <p:nvPr/>
        </p:nvSpPr>
        <p:spPr>
          <a:xfrm>
            <a:off x="284206" y="251873"/>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Those from higher social grades, living in rural areas and females were more likely to identify most correct risk factors</a:t>
            </a:r>
          </a:p>
        </p:txBody>
      </p:sp>
      <p:sp>
        <p:nvSpPr>
          <p:cNvPr id="11" name="Speech Bubble: Rectangle with Corners Rounded 10">
            <a:extLst>
              <a:ext uri="{FF2B5EF4-FFF2-40B4-BE49-F238E27FC236}">
                <a16:creationId xmlns:a16="http://schemas.microsoft.com/office/drawing/2014/main" id="{F59428A3-58BE-7A1D-7E55-22848F0DF747}"/>
              </a:ext>
            </a:extLst>
          </p:cNvPr>
          <p:cNvSpPr/>
          <p:nvPr/>
        </p:nvSpPr>
        <p:spPr>
          <a:xfrm>
            <a:off x="4344022" y="4282184"/>
            <a:ext cx="3651905" cy="187044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solidFill>
              </a:rPr>
              <a:t>Those living in rural areas were more likely to identify sun exposure (97%), secondhand smoke (91%), air pollution (82%), being overweight (79%) or older (72%), and not doing enough physical activity (63%).</a:t>
            </a:r>
          </a:p>
        </p:txBody>
      </p:sp>
      <p:sp>
        <p:nvSpPr>
          <p:cNvPr id="13" name="Speech Bubble: Rectangle with Corners Rounded 12">
            <a:extLst>
              <a:ext uri="{FF2B5EF4-FFF2-40B4-BE49-F238E27FC236}">
                <a16:creationId xmlns:a16="http://schemas.microsoft.com/office/drawing/2014/main" id="{590535A3-492A-C67A-A035-EB0E0A9905C6}"/>
              </a:ext>
            </a:extLst>
          </p:cNvPr>
          <p:cNvSpPr/>
          <p:nvPr/>
        </p:nvSpPr>
        <p:spPr>
          <a:xfrm>
            <a:off x="4409462" y="1879024"/>
            <a:ext cx="3651906" cy="210652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Females were more likely to identify the following risk factors: sun exposure (96%), drinking alcohol (81%), having a relative with cancer (81%), eating processed meat (73%) or not enough fibre (55%).</a:t>
            </a:r>
            <a:endParaRPr lang="en-US" sz="1200">
              <a:solidFill>
                <a:srgbClr val="FF0000"/>
              </a:solidFill>
            </a:endParaRPr>
          </a:p>
        </p:txBody>
      </p:sp>
      <p:sp>
        <p:nvSpPr>
          <p:cNvPr id="14" name="Rectangle: Rounded Corners 13">
            <a:extLst>
              <a:ext uri="{FF2B5EF4-FFF2-40B4-BE49-F238E27FC236}">
                <a16:creationId xmlns:a16="http://schemas.microsoft.com/office/drawing/2014/main" id="{811B65FC-320F-D4F9-2D7D-E4F1264DC1CF}"/>
              </a:ext>
            </a:extLst>
          </p:cNvPr>
          <p:cNvSpPr/>
          <p:nvPr/>
        </p:nvSpPr>
        <p:spPr>
          <a:xfrm>
            <a:off x="5128780" y="4163488"/>
            <a:ext cx="2143135" cy="248459"/>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Urban/Town/Rural</a:t>
            </a:r>
          </a:p>
        </p:txBody>
      </p:sp>
      <p:sp>
        <p:nvSpPr>
          <p:cNvPr id="16" name="Rectangle: Rounded Corners 15">
            <a:extLst>
              <a:ext uri="{FF2B5EF4-FFF2-40B4-BE49-F238E27FC236}">
                <a16:creationId xmlns:a16="http://schemas.microsoft.com/office/drawing/2014/main" id="{3ABE327A-B5F9-A783-01F2-E283E846A5AC}"/>
              </a:ext>
            </a:extLst>
          </p:cNvPr>
          <p:cNvSpPr/>
          <p:nvPr/>
        </p:nvSpPr>
        <p:spPr>
          <a:xfrm>
            <a:off x="5114978" y="1774990"/>
            <a:ext cx="2118390" cy="238489"/>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Sex at birth</a:t>
            </a:r>
          </a:p>
        </p:txBody>
      </p:sp>
      <p:sp>
        <p:nvSpPr>
          <p:cNvPr id="17" name="Speech Bubble: Rectangle with Corners Rounded 16">
            <a:extLst>
              <a:ext uri="{FF2B5EF4-FFF2-40B4-BE49-F238E27FC236}">
                <a16:creationId xmlns:a16="http://schemas.microsoft.com/office/drawing/2014/main" id="{549E4DDF-7979-BDBC-43F8-4B9AE6F9E9B1}"/>
              </a:ext>
            </a:extLst>
          </p:cNvPr>
          <p:cNvSpPr/>
          <p:nvPr/>
        </p:nvSpPr>
        <p:spPr>
          <a:xfrm>
            <a:off x="8215701" y="1948650"/>
            <a:ext cx="3651906" cy="2036895"/>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from lower social grades and aged 50+ were more likely to identify having a close relative with cancer (79% vs 72% not). </a:t>
            </a:r>
          </a:p>
          <a:p>
            <a:pPr algn="ctr"/>
            <a:endParaRPr lang="en-US" sz="1200" dirty="0">
              <a:solidFill>
                <a:schemeClr val="tx1"/>
              </a:solidFill>
            </a:endParaRPr>
          </a:p>
          <a:p>
            <a:pPr algn="ctr"/>
            <a:r>
              <a:rPr lang="en-US" sz="1200" dirty="0">
                <a:solidFill>
                  <a:schemeClr val="tx1"/>
                </a:solidFill>
              </a:rPr>
              <a:t>However, they were less likely to identify all other factors except the following (where there was no difference): smoking, sun exposure, secondhand smoke, being obese, and not eating enough fibre.</a:t>
            </a:r>
          </a:p>
        </p:txBody>
      </p:sp>
      <p:sp>
        <p:nvSpPr>
          <p:cNvPr id="18" name="Rectangle: Rounded Corners 17">
            <a:extLst>
              <a:ext uri="{FF2B5EF4-FFF2-40B4-BE49-F238E27FC236}">
                <a16:creationId xmlns:a16="http://schemas.microsoft.com/office/drawing/2014/main" id="{CF9747A7-330E-35C5-66F5-67BE10C13557}"/>
              </a:ext>
            </a:extLst>
          </p:cNvPr>
          <p:cNvSpPr/>
          <p:nvPr/>
        </p:nvSpPr>
        <p:spPr>
          <a:xfrm>
            <a:off x="9107076" y="1815800"/>
            <a:ext cx="1904431" cy="197680"/>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50+ and C2DE </a:t>
            </a:r>
          </a:p>
        </p:txBody>
      </p:sp>
      <p:sp>
        <p:nvSpPr>
          <p:cNvPr id="19" name="Speech Bubble: Rectangle with Corners Rounded 18">
            <a:extLst>
              <a:ext uri="{FF2B5EF4-FFF2-40B4-BE49-F238E27FC236}">
                <a16:creationId xmlns:a16="http://schemas.microsoft.com/office/drawing/2014/main" id="{B7ED0430-A41E-0872-296E-FFD35A51717A}"/>
              </a:ext>
            </a:extLst>
          </p:cNvPr>
          <p:cNvSpPr/>
          <p:nvPr/>
        </p:nvSpPr>
        <p:spPr>
          <a:xfrm>
            <a:off x="8241356" y="4287716"/>
            <a:ext cx="3666438" cy="1864909"/>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from higher social grades (ABC1) were more likely to identify all risk factors except smoking, sun exposure, and having a close relative with cancer (where there was no difference)</a:t>
            </a:r>
          </a:p>
        </p:txBody>
      </p:sp>
      <p:sp>
        <p:nvSpPr>
          <p:cNvPr id="20" name="Rectangle: Rounded Corners 19">
            <a:extLst>
              <a:ext uri="{FF2B5EF4-FFF2-40B4-BE49-F238E27FC236}">
                <a16:creationId xmlns:a16="http://schemas.microsoft.com/office/drawing/2014/main" id="{9F688B93-514C-C2CB-99C3-085607F3F4B1}"/>
              </a:ext>
            </a:extLst>
          </p:cNvPr>
          <p:cNvSpPr/>
          <p:nvPr/>
        </p:nvSpPr>
        <p:spPr>
          <a:xfrm>
            <a:off x="9107356" y="4183057"/>
            <a:ext cx="1934438" cy="228890"/>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Social grade</a:t>
            </a:r>
          </a:p>
        </p:txBody>
      </p:sp>
      <p:sp>
        <p:nvSpPr>
          <p:cNvPr id="2" name="TextBox 1">
            <a:extLst>
              <a:ext uri="{FF2B5EF4-FFF2-40B4-BE49-F238E27FC236}">
                <a16:creationId xmlns:a16="http://schemas.microsoft.com/office/drawing/2014/main" id="{9F73B39F-B03E-C848-A1F5-4B1600B35B29}"/>
              </a:ext>
            </a:extLst>
          </p:cNvPr>
          <p:cNvSpPr txBox="1"/>
          <p:nvPr/>
        </p:nvSpPr>
        <p:spPr>
          <a:xfrm>
            <a:off x="1539240" y="1256651"/>
            <a:ext cx="9113520" cy="338554"/>
          </a:xfrm>
          <a:prstGeom prst="rect">
            <a:avLst/>
          </a:prstGeom>
          <a:noFill/>
        </p:spPr>
        <p:txBody>
          <a:bodyPr wrap="square" rtlCol="0">
            <a:spAutoFit/>
          </a:bodyPr>
          <a:lstStyle/>
          <a:p>
            <a:pPr algn="ctr"/>
            <a:r>
              <a:rPr lang="en-US" sz="1600" b="1" spc="10"/>
              <a:t>Correctly identified risk factors as potential signs of cancer</a:t>
            </a:r>
          </a:p>
        </p:txBody>
      </p:sp>
      <p:sp>
        <p:nvSpPr>
          <p:cNvPr id="5" name="Footer Placeholder 5">
            <a:extLst>
              <a:ext uri="{FF2B5EF4-FFF2-40B4-BE49-F238E27FC236}">
                <a16:creationId xmlns:a16="http://schemas.microsoft.com/office/drawing/2014/main" id="{FCCF84E9-F9A1-4F97-0445-705AC3F70DC1}"/>
              </a:ext>
            </a:extLst>
          </p:cNvPr>
          <p:cNvSpPr txBox="1">
            <a:spLocks/>
          </p:cNvSpPr>
          <p:nvPr/>
        </p:nvSpPr>
        <p:spPr>
          <a:xfrm>
            <a:off x="373182" y="6462897"/>
            <a:ext cx="11113199"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A2. Which of the following, if any, do you think could increase a person's chance of developing cancer? You may have already mentioned some of these in the last question. Please select one answer for each option.</a:t>
            </a:r>
            <a:br>
              <a:rPr lang="en-US" sz="800" dirty="0"/>
            </a:br>
            <a:r>
              <a:rPr lang="en-US" sz="800" dirty="0"/>
              <a:t>Base: All in Northern Ireland (N=1,001)</a:t>
            </a:r>
          </a:p>
        </p:txBody>
      </p:sp>
      <p:sp>
        <p:nvSpPr>
          <p:cNvPr id="3" name="Speech Bubble: Rectangle with Corners Rounded 2">
            <a:extLst>
              <a:ext uri="{FF2B5EF4-FFF2-40B4-BE49-F238E27FC236}">
                <a16:creationId xmlns:a16="http://schemas.microsoft.com/office/drawing/2014/main" id="{6D79F798-E6F6-CB34-9DD3-B85F1F6F069F}"/>
              </a:ext>
            </a:extLst>
          </p:cNvPr>
          <p:cNvSpPr/>
          <p:nvPr/>
        </p:nvSpPr>
        <p:spPr>
          <a:xfrm>
            <a:off x="484893" y="1887345"/>
            <a:ext cx="3661032" cy="208988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Younger respondents (18-29s) were more likely to identify alcohol (82%), air pollution (86%), being older (68%) and HPV (70%).</a:t>
            </a:r>
          </a:p>
          <a:p>
            <a:pPr algn="ctr"/>
            <a:endParaRPr lang="en-US" sz="1200">
              <a:solidFill>
                <a:schemeClr val="tx1"/>
              </a:solidFill>
            </a:endParaRPr>
          </a:p>
          <a:p>
            <a:pPr algn="ctr"/>
            <a:r>
              <a:rPr lang="en-US" sz="1200">
                <a:solidFill>
                  <a:schemeClr val="tx1"/>
                </a:solidFill>
              </a:rPr>
              <a:t>Those aged 50+ were more likely to identify sun exposure (96%), having relatives with cancer (80%) and not enough fibre (52%).</a:t>
            </a:r>
          </a:p>
        </p:txBody>
      </p:sp>
      <p:sp>
        <p:nvSpPr>
          <p:cNvPr id="4" name="Rectangle: Rounded Corners 3">
            <a:extLst>
              <a:ext uri="{FF2B5EF4-FFF2-40B4-BE49-F238E27FC236}">
                <a16:creationId xmlns:a16="http://schemas.microsoft.com/office/drawing/2014/main" id="{FBBA5373-F86F-E380-25B2-DD67C98481B8}"/>
              </a:ext>
            </a:extLst>
          </p:cNvPr>
          <p:cNvSpPr/>
          <p:nvPr/>
        </p:nvSpPr>
        <p:spPr>
          <a:xfrm>
            <a:off x="1383487" y="1682211"/>
            <a:ext cx="1934438" cy="228890"/>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Age</a:t>
            </a:r>
          </a:p>
        </p:txBody>
      </p:sp>
      <p:sp>
        <p:nvSpPr>
          <p:cNvPr id="6" name="Speech Bubble: Rectangle with Corners Rounded 5">
            <a:extLst>
              <a:ext uri="{FF2B5EF4-FFF2-40B4-BE49-F238E27FC236}">
                <a16:creationId xmlns:a16="http://schemas.microsoft.com/office/drawing/2014/main" id="{D3DBCC48-9C31-107C-0949-6B9894F3FA7C}"/>
              </a:ext>
            </a:extLst>
          </p:cNvPr>
          <p:cNvSpPr/>
          <p:nvPr/>
        </p:nvSpPr>
        <p:spPr>
          <a:xfrm>
            <a:off x="532591" y="4273083"/>
            <a:ext cx="3613334" cy="187954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with a disability were less likely to correctly identify a variety of factors, including: being obese (72%) or overweight (68%), air pollution (71%), eating processed meat (64%) and not doing enough physical activity (48%).</a:t>
            </a:r>
          </a:p>
        </p:txBody>
      </p:sp>
      <p:sp>
        <p:nvSpPr>
          <p:cNvPr id="7" name="Rectangle: Rounded Corners 6">
            <a:extLst>
              <a:ext uri="{FF2B5EF4-FFF2-40B4-BE49-F238E27FC236}">
                <a16:creationId xmlns:a16="http://schemas.microsoft.com/office/drawing/2014/main" id="{B920E2E5-716E-22A1-AE34-6DFF511EF4D7}"/>
              </a:ext>
            </a:extLst>
          </p:cNvPr>
          <p:cNvSpPr/>
          <p:nvPr/>
        </p:nvSpPr>
        <p:spPr>
          <a:xfrm>
            <a:off x="1372039" y="4109628"/>
            <a:ext cx="1934438" cy="228890"/>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Disability</a:t>
            </a:r>
          </a:p>
        </p:txBody>
      </p:sp>
    </p:spTree>
    <p:extLst>
      <p:ext uri="{BB962C8B-B14F-4D97-AF65-F5344CB8AC3E}">
        <p14:creationId xmlns:p14="http://schemas.microsoft.com/office/powerpoint/2010/main" val="38632306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1BAFB6D5-D648-F5D1-E9C8-79094776F744}"/>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However, these groups also commonly identified incorrect risk factors as well</a:t>
            </a:r>
          </a:p>
        </p:txBody>
      </p:sp>
      <p:sp>
        <p:nvSpPr>
          <p:cNvPr id="8" name="TextBox 7">
            <a:extLst>
              <a:ext uri="{FF2B5EF4-FFF2-40B4-BE49-F238E27FC236}">
                <a16:creationId xmlns:a16="http://schemas.microsoft.com/office/drawing/2014/main" id="{FB1611F6-B17F-A65D-6E54-2B183D8E02BF}"/>
              </a:ext>
            </a:extLst>
          </p:cNvPr>
          <p:cNvSpPr txBox="1"/>
          <p:nvPr/>
        </p:nvSpPr>
        <p:spPr>
          <a:xfrm>
            <a:off x="1539240" y="1582465"/>
            <a:ext cx="9113520" cy="338554"/>
          </a:xfrm>
          <a:prstGeom prst="rect">
            <a:avLst/>
          </a:prstGeom>
          <a:noFill/>
        </p:spPr>
        <p:txBody>
          <a:bodyPr wrap="square" rtlCol="0">
            <a:spAutoFit/>
          </a:bodyPr>
          <a:lstStyle/>
          <a:p>
            <a:pPr algn="ctr"/>
            <a:r>
              <a:rPr lang="en-US" sz="1600" b="1" spc="10" dirty="0"/>
              <a:t>Incorrectly identified risk factors</a:t>
            </a:r>
          </a:p>
        </p:txBody>
      </p:sp>
      <p:sp>
        <p:nvSpPr>
          <p:cNvPr id="9" name="Speech Bubble: Rectangle with Corners Rounded 8">
            <a:extLst>
              <a:ext uri="{FF2B5EF4-FFF2-40B4-BE49-F238E27FC236}">
                <a16:creationId xmlns:a16="http://schemas.microsoft.com/office/drawing/2014/main" id="{241D6BA8-FE7A-8E71-5EB7-69123EB47D22}"/>
              </a:ext>
            </a:extLst>
          </p:cNvPr>
          <p:cNvSpPr/>
          <p:nvPr/>
        </p:nvSpPr>
        <p:spPr>
          <a:xfrm>
            <a:off x="582727" y="2277355"/>
            <a:ext cx="3323676" cy="184175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Younger respondents were more likely to identify stress (50% vs 45% aged 50+) and using e-cigarettes (91% vs 71% aged 50+).</a:t>
            </a:r>
            <a:endParaRPr lang="en-US" sz="1200">
              <a:solidFill>
                <a:srgbClr val="FF0000"/>
              </a:solidFill>
            </a:endParaRPr>
          </a:p>
        </p:txBody>
      </p:sp>
      <p:sp>
        <p:nvSpPr>
          <p:cNvPr id="10" name="Rectangle: Rounded Corners 9">
            <a:extLst>
              <a:ext uri="{FF2B5EF4-FFF2-40B4-BE49-F238E27FC236}">
                <a16:creationId xmlns:a16="http://schemas.microsoft.com/office/drawing/2014/main" id="{0A16F6C8-31FA-2E3C-2544-ED477919DB98}"/>
              </a:ext>
            </a:extLst>
          </p:cNvPr>
          <p:cNvSpPr/>
          <p:nvPr/>
        </p:nvSpPr>
        <p:spPr>
          <a:xfrm>
            <a:off x="1326995" y="2124962"/>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Age</a:t>
            </a:r>
          </a:p>
        </p:txBody>
      </p:sp>
      <p:sp>
        <p:nvSpPr>
          <p:cNvPr id="11" name="Speech Bubble: Rectangle with Corners Rounded 10">
            <a:extLst>
              <a:ext uri="{FF2B5EF4-FFF2-40B4-BE49-F238E27FC236}">
                <a16:creationId xmlns:a16="http://schemas.microsoft.com/office/drawing/2014/main" id="{92FF058A-9CDA-0942-E949-A5D1D31850D9}"/>
              </a:ext>
            </a:extLst>
          </p:cNvPr>
          <p:cNvSpPr/>
          <p:nvPr/>
        </p:nvSpPr>
        <p:spPr>
          <a:xfrm>
            <a:off x="4444200" y="2277355"/>
            <a:ext cx="3323676" cy="184175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Females were more likely than males to incorrectly identify using e-cigarettes (81% vs 71%) and stress (52% vs 41%).</a:t>
            </a:r>
          </a:p>
        </p:txBody>
      </p:sp>
      <p:sp>
        <p:nvSpPr>
          <p:cNvPr id="12" name="Rectangle: Rounded Corners 11">
            <a:extLst>
              <a:ext uri="{FF2B5EF4-FFF2-40B4-BE49-F238E27FC236}">
                <a16:creationId xmlns:a16="http://schemas.microsoft.com/office/drawing/2014/main" id="{00524511-CDB7-6EE8-91CD-9E5D88DE70E6}"/>
              </a:ext>
            </a:extLst>
          </p:cNvPr>
          <p:cNvSpPr/>
          <p:nvPr/>
        </p:nvSpPr>
        <p:spPr>
          <a:xfrm>
            <a:off x="5138819" y="2182063"/>
            <a:ext cx="1934438" cy="191526"/>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Sex at birth</a:t>
            </a:r>
          </a:p>
        </p:txBody>
      </p:sp>
      <p:sp>
        <p:nvSpPr>
          <p:cNvPr id="13" name="Speech Bubble: Rectangle with Corners Rounded 12">
            <a:extLst>
              <a:ext uri="{FF2B5EF4-FFF2-40B4-BE49-F238E27FC236}">
                <a16:creationId xmlns:a16="http://schemas.microsoft.com/office/drawing/2014/main" id="{D1D15165-B61D-98DD-6706-FEC8C2258CBE}"/>
              </a:ext>
            </a:extLst>
          </p:cNvPr>
          <p:cNvSpPr/>
          <p:nvPr/>
        </p:nvSpPr>
        <p:spPr>
          <a:xfrm>
            <a:off x="8305673" y="2277356"/>
            <a:ext cx="3323676" cy="1841749"/>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Those from higher social grades (ABC1) were more likely to incorrectly using e-cigarettes (80% vs 73% C2DEs).</a:t>
            </a:r>
          </a:p>
        </p:txBody>
      </p:sp>
      <p:sp>
        <p:nvSpPr>
          <p:cNvPr id="14" name="Rectangle: Rounded Corners 13">
            <a:extLst>
              <a:ext uri="{FF2B5EF4-FFF2-40B4-BE49-F238E27FC236}">
                <a16:creationId xmlns:a16="http://schemas.microsoft.com/office/drawing/2014/main" id="{CB6552D7-AD29-7739-7965-D610787FD886}"/>
              </a:ext>
            </a:extLst>
          </p:cNvPr>
          <p:cNvSpPr/>
          <p:nvPr/>
        </p:nvSpPr>
        <p:spPr>
          <a:xfrm>
            <a:off x="8998718" y="2181591"/>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Social grade</a:t>
            </a:r>
          </a:p>
        </p:txBody>
      </p:sp>
      <p:sp>
        <p:nvSpPr>
          <p:cNvPr id="3" name="Footer Placeholder 5">
            <a:extLst>
              <a:ext uri="{FF2B5EF4-FFF2-40B4-BE49-F238E27FC236}">
                <a16:creationId xmlns:a16="http://schemas.microsoft.com/office/drawing/2014/main" id="{E3AA28A9-41A7-33E5-E6BB-3F4F63804757}"/>
              </a:ext>
            </a:extLst>
          </p:cNvPr>
          <p:cNvSpPr txBox="1">
            <a:spLocks/>
          </p:cNvSpPr>
          <p:nvPr/>
        </p:nvSpPr>
        <p:spPr>
          <a:xfrm>
            <a:off x="373182" y="6462897"/>
            <a:ext cx="11113199"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A2. Which of the following, if any, do you think could increase a person's chance of developing cancer? You may have already mentioned some of these in the last question. Please select one answer for each option.</a:t>
            </a:r>
            <a:br>
              <a:rPr lang="en-US" sz="800" dirty="0"/>
            </a:br>
            <a:r>
              <a:rPr lang="en-US" sz="800" dirty="0"/>
              <a:t>Base: All in Northern Ireland (N=1,001)</a:t>
            </a:r>
          </a:p>
        </p:txBody>
      </p:sp>
      <p:sp>
        <p:nvSpPr>
          <p:cNvPr id="4" name="Speech Bubble: Rectangle with Corners Rounded 3">
            <a:extLst>
              <a:ext uri="{FF2B5EF4-FFF2-40B4-BE49-F238E27FC236}">
                <a16:creationId xmlns:a16="http://schemas.microsoft.com/office/drawing/2014/main" id="{B1AAC3AC-D18F-B4F6-BC14-11380DD8B0AF}"/>
              </a:ext>
            </a:extLst>
          </p:cNvPr>
          <p:cNvSpPr/>
          <p:nvPr/>
        </p:nvSpPr>
        <p:spPr>
          <a:xfrm>
            <a:off x="8285592" y="4459445"/>
            <a:ext cx="3334333" cy="1726507"/>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Western HSC Trust was the most likely to incorrectly identify using e-cigarettes (84%) and stress (57%), while Northern HSC Trust was the most likely to identify eating ultra processed foods (84%).</a:t>
            </a:r>
          </a:p>
        </p:txBody>
      </p:sp>
      <p:sp>
        <p:nvSpPr>
          <p:cNvPr id="5" name="Rectangle: Rounded Corners 4">
            <a:extLst>
              <a:ext uri="{FF2B5EF4-FFF2-40B4-BE49-F238E27FC236}">
                <a16:creationId xmlns:a16="http://schemas.microsoft.com/office/drawing/2014/main" id="{D65DCFAF-C2F3-EC20-9E2E-BFA8EE8B144E}"/>
              </a:ext>
            </a:extLst>
          </p:cNvPr>
          <p:cNvSpPr/>
          <p:nvPr/>
        </p:nvSpPr>
        <p:spPr>
          <a:xfrm>
            <a:off x="8894164" y="4358547"/>
            <a:ext cx="2143545" cy="201796"/>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NI Health Trusts</a:t>
            </a:r>
          </a:p>
        </p:txBody>
      </p:sp>
      <p:sp>
        <p:nvSpPr>
          <p:cNvPr id="15" name="Speech Bubble: Rectangle with Corners Rounded 14">
            <a:extLst>
              <a:ext uri="{FF2B5EF4-FFF2-40B4-BE49-F238E27FC236}">
                <a16:creationId xmlns:a16="http://schemas.microsoft.com/office/drawing/2014/main" id="{1AB0BF19-A2AF-CB85-FB3A-7BDEC08DF009}"/>
              </a:ext>
            </a:extLst>
          </p:cNvPr>
          <p:cNvSpPr/>
          <p:nvPr/>
        </p:nvSpPr>
        <p:spPr>
          <a:xfrm>
            <a:off x="627047" y="4494240"/>
            <a:ext cx="3334333" cy="1726507"/>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who are from lower social grades and aged 50+ were less likely to identify using e-cigarettes (70%) and eating ultra processed foods (73%).</a:t>
            </a:r>
            <a:endParaRPr lang="en-US" sz="1200" dirty="0">
              <a:solidFill>
                <a:srgbClr val="FF0000"/>
              </a:solidFill>
            </a:endParaRPr>
          </a:p>
        </p:txBody>
      </p:sp>
      <p:sp>
        <p:nvSpPr>
          <p:cNvPr id="17" name="Rectangle: Rounded Corners 16">
            <a:extLst>
              <a:ext uri="{FF2B5EF4-FFF2-40B4-BE49-F238E27FC236}">
                <a16:creationId xmlns:a16="http://schemas.microsoft.com/office/drawing/2014/main" id="{B45362BA-697A-E912-C095-E616AD954B59}"/>
              </a:ext>
            </a:extLst>
          </p:cNvPr>
          <p:cNvSpPr/>
          <p:nvPr/>
        </p:nvSpPr>
        <p:spPr>
          <a:xfrm>
            <a:off x="1274361" y="4388498"/>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50+ and C2DE </a:t>
            </a:r>
          </a:p>
        </p:txBody>
      </p:sp>
      <p:sp>
        <p:nvSpPr>
          <p:cNvPr id="20" name="Speech Bubble: Rectangle with Corners Rounded 19">
            <a:extLst>
              <a:ext uri="{FF2B5EF4-FFF2-40B4-BE49-F238E27FC236}">
                <a16:creationId xmlns:a16="http://schemas.microsoft.com/office/drawing/2014/main" id="{60599B5E-FC8F-BE17-3B8D-500DCF8DB4E6}"/>
              </a:ext>
            </a:extLst>
          </p:cNvPr>
          <p:cNvSpPr/>
          <p:nvPr/>
        </p:nvSpPr>
        <p:spPr>
          <a:xfrm>
            <a:off x="4399587" y="4494240"/>
            <a:ext cx="3334333" cy="1726507"/>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While those living in rural areas were more likely to correctly identify many factors, they were also more likely to incorrectly identify eating ultra processed foods (82%) and stress (56%).</a:t>
            </a:r>
          </a:p>
        </p:txBody>
      </p:sp>
      <p:sp>
        <p:nvSpPr>
          <p:cNvPr id="19" name="Rectangle: Rounded Corners 18">
            <a:extLst>
              <a:ext uri="{FF2B5EF4-FFF2-40B4-BE49-F238E27FC236}">
                <a16:creationId xmlns:a16="http://schemas.microsoft.com/office/drawing/2014/main" id="{9FE10863-000C-CBEE-BDF6-982F0D8B3355}"/>
              </a:ext>
            </a:extLst>
          </p:cNvPr>
          <p:cNvSpPr/>
          <p:nvPr/>
        </p:nvSpPr>
        <p:spPr>
          <a:xfrm>
            <a:off x="4994980" y="4390685"/>
            <a:ext cx="2143545" cy="201796"/>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Urban/Town/Rural</a:t>
            </a:r>
          </a:p>
        </p:txBody>
      </p:sp>
    </p:spTree>
    <p:extLst>
      <p:ext uri="{BB962C8B-B14F-4D97-AF65-F5344CB8AC3E}">
        <p14:creationId xmlns:p14="http://schemas.microsoft.com/office/powerpoint/2010/main" val="4985441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DB269A5-F9F6-1B63-51E6-3443DA2EC616}"/>
              </a:ext>
            </a:extLst>
          </p:cNvPr>
          <p:cNvGrpSpPr/>
          <p:nvPr/>
        </p:nvGrpSpPr>
        <p:grpSpPr>
          <a:xfrm>
            <a:off x="507743" y="3063847"/>
            <a:ext cx="11141600" cy="3006982"/>
            <a:chOff x="541253" y="890253"/>
            <a:chExt cx="11141031" cy="4139724"/>
          </a:xfrm>
        </p:grpSpPr>
        <p:graphicFrame>
          <p:nvGraphicFramePr>
            <p:cNvPr id="7" name="Chart 6">
              <a:extLst>
                <a:ext uri="{FF2B5EF4-FFF2-40B4-BE49-F238E27FC236}">
                  <a16:creationId xmlns:a16="http://schemas.microsoft.com/office/drawing/2014/main" id="{8A849BAB-235A-CD31-D33B-CB7CBB5B9EDC}"/>
                </a:ext>
              </a:extLst>
            </p:cNvPr>
            <p:cNvGraphicFramePr/>
            <p:nvPr>
              <p:extLst>
                <p:ext uri="{D42A27DB-BD31-4B8C-83A1-F6EECF244321}">
                  <p14:modId xmlns:p14="http://schemas.microsoft.com/office/powerpoint/2010/main" val="1332245133"/>
                </p:ext>
              </p:extLst>
            </p:nvPr>
          </p:nvGraphicFramePr>
          <p:xfrm>
            <a:off x="541253" y="890253"/>
            <a:ext cx="11141031" cy="4139724"/>
          </p:xfrm>
          <a:graphic>
            <a:graphicData uri="http://schemas.openxmlformats.org/drawingml/2006/chart">
              <c:chart xmlns:c="http://schemas.openxmlformats.org/drawingml/2006/chart" xmlns:r="http://schemas.openxmlformats.org/officeDocument/2006/relationships" r:id="rId3"/>
            </a:graphicData>
          </a:graphic>
        </p:graphicFrame>
        <p:cxnSp>
          <p:nvCxnSpPr>
            <p:cNvPr id="16" name="Straight Connector 15">
              <a:extLst>
                <a:ext uri="{FF2B5EF4-FFF2-40B4-BE49-F238E27FC236}">
                  <a16:creationId xmlns:a16="http://schemas.microsoft.com/office/drawing/2014/main" id="{D91C066D-A52D-CE19-DCBE-FFE620335828}"/>
                </a:ext>
              </a:extLst>
            </p:cNvPr>
            <p:cNvCxnSpPr>
              <a:cxnSpLocks/>
            </p:cNvCxnSpPr>
            <p:nvPr/>
          </p:nvCxnSpPr>
          <p:spPr>
            <a:xfrm>
              <a:off x="628958" y="3908770"/>
              <a:ext cx="11053326" cy="0"/>
            </a:xfrm>
            <a:prstGeom prst="line">
              <a:avLst/>
            </a:prstGeom>
          </p:spPr>
          <p:style>
            <a:lnRef idx="1">
              <a:schemeClr val="dk1"/>
            </a:lnRef>
            <a:fillRef idx="0">
              <a:schemeClr val="dk1"/>
            </a:fillRef>
            <a:effectRef idx="0">
              <a:schemeClr val="dk1"/>
            </a:effectRef>
            <a:fontRef idx="minor">
              <a:schemeClr val="tx1"/>
            </a:fontRef>
          </p:style>
        </p:cxnSp>
      </p:grpSp>
      <p:sp>
        <p:nvSpPr>
          <p:cNvPr id="17" name="Title 4">
            <a:extLst>
              <a:ext uri="{FF2B5EF4-FFF2-40B4-BE49-F238E27FC236}">
                <a16:creationId xmlns:a16="http://schemas.microsoft.com/office/drawing/2014/main" id="{735C93A6-89DF-57BC-1B64-083524D31F3A}"/>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Looking at potential signs of cancer, all symptoms were recognised by the vast majority</a:t>
            </a:r>
          </a:p>
        </p:txBody>
      </p:sp>
      <p:sp>
        <p:nvSpPr>
          <p:cNvPr id="19" name="Footer Placeholder 5">
            <a:extLst>
              <a:ext uri="{FF2B5EF4-FFF2-40B4-BE49-F238E27FC236}">
                <a16:creationId xmlns:a16="http://schemas.microsoft.com/office/drawing/2014/main" id="{EE5806F5-06FE-62B6-80E7-978EE5396432}"/>
              </a:ext>
            </a:extLst>
          </p:cNvPr>
          <p:cNvSpPr txBox="1">
            <a:spLocks/>
          </p:cNvSpPr>
          <p:nvPr/>
        </p:nvSpPr>
        <p:spPr>
          <a:xfrm>
            <a:off x="377391" y="6387339"/>
            <a:ext cx="11113199"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B2. Which of the following, if any, do you think could be potential signs or symptoms of cancer? You may have already mentioned some of these in the last question. Note: a “persistent” symptom is a symptom that doesn’t go away or keeps coming back Please select one answer for each symptom. </a:t>
            </a:r>
          </a:p>
          <a:p>
            <a:r>
              <a:rPr lang="en-US" sz="800" dirty="0"/>
              <a:t>Base: All in Northern Ireland (N=1,001)</a:t>
            </a:r>
          </a:p>
        </p:txBody>
      </p:sp>
      <p:sp>
        <p:nvSpPr>
          <p:cNvPr id="30" name="TextBox 29">
            <a:extLst>
              <a:ext uri="{FF2B5EF4-FFF2-40B4-BE49-F238E27FC236}">
                <a16:creationId xmlns:a16="http://schemas.microsoft.com/office/drawing/2014/main" id="{6D1EA253-0424-A0B6-A1A1-0FA730216391}"/>
              </a:ext>
            </a:extLst>
          </p:cNvPr>
          <p:cNvSpPr txBox="1"/>
          <p:nvPr/>
        </p:nvSpPr>
        <p:spPr>
          <a:xfrm>
            <a:off x="2718416" y="2262984"/>
            <a:ext cx="1797074" cy="677108"/>
          </a:xfrm>
          <a:prstGeom prst="rect">
            <a:avLst/>
          </a:prstGeom>
          <a:noFill/>
        </p:spPr>
        <p:txBody>
          <a:bodyPr wrap="square" rtlCol="0">
            <a:spAutoFit/>
          </a:bodyPr>
          <a:lstStyle/>
          <a:p>
            <a:pPr algn="ctr"/>
            <a:r>
              <a:rPr lang="en-GB" b="1">
                <a:solidFill>
                  <a:schemeClr val="accent3"/>
                </a:solidFill>
              </a:rPr>
              <a:t>97%</a:t>
            </a:r>
            <a:br>
              <a:rPr lang="en-GB">
                <a:solidFill>
                  <a:schemeClr val="accent3"/>
                </a:solidFill>
              </a:rPr>
            </a:br>
            <a:r>
              <a:rPr lang="en-GB" sz="1000">
                <a:solidFill>
                  <a:schemeClr val="accent3"/>
                </a:solidFill>
              </a:rPr>
              <a:t>recognised any potential non-specific symptom</a:t>
            </a:r>
            <a:endParaRPr lang="en-GB">
              <a:solidFill>
                <a:schemeClr val="accent3"/>
              </a:solidFill>
            </a:endParaRPr>
          </a:p>
        </p:txBody>
      </p:sp>
      <p:sp>
        <p:nvSpPr>
          <p:cNvPr id="33" name="TextBox 32">
            <a:extLst>
              <a:ext uri="{FF2B5EF4-FFF2-40B4-BE49-F238E27FC236}">
                <a16:creationId xmlns:a16="http://schemas.microsoft.com/office/drawing/2014/main" id="{F8EA1513-4A58-04C3-BC3E-9DA9A830C1EC}"/>
              </a:ext>
            </a:extLst>
          </p:cNvPr>
          <p:cNvSpPr txBox="1"/>
          <p:nvPr/>
        </p:nvSpPr>
        <p:spPr>
          <a:xfrm>
            <a:off x="5277819" y="2249682"/>
            <a:ext cx="1601448" cy="677108"/>
          </a:xfrm>
          <a:prstGeom prst="rect">
            <a:avLst/>
          </a:prstGeom>
          <a:noFill/>
        </p:spPr>
        <p:txBody>
          <a:bodyPr wrap="square" rtlCol="0">
            <a:spAutoFit/>
          </a:bodyPr>
          <a:lstStyle/>
          <a:p>
            <a:pPr algn="ctr"/>
            <a:r>
              <a:rPr lang="en-GB" b="1">
                <a:solidFill>
                  <a:schemeClr val="accent2"/>
                </a:solidFill>
              </a:rPr>
              <a:t>99%</a:t>
            </a:r>
            <a:br>
              <a:rPr lang="en-GB">
                <a:solidFill>
                  <a:schemeClr val="accent2"/>
                </a:solidFill>
              </a:rPr>
            </a:br>
            <a:r>
              <a:rPr lang="en-GB" sz="1000">
                <a:solidFill>
                  <a:schemeClr val="accent2"/>
                </a:solidFill>
              </a:rPr>
              <a:t>recognised any potential red-flag symptom</a:t>
            </a:r>
            <a:endParaRPr lang="en-GB">
              <a:solidFill>
                <a:schemeClr val="accent2"/>
              </a:solidFill>
            </a:endParaRPr>
          </a:p>
        </p:txBody>
      </p:sp>
      <p:sp>
        <p:nvSpPr>
          <p:cNvPr id="35" name="TextBox 34">
            <a:extLst>
              <a:ext uri="{FF2B5EF4-FFF2-40B4-BE49-F238E27FC236}">
                <a16:creationId xmlns:a16="http://schemas.microsoft.com/office/drawing/2014/main" id="{073838A4-B0C4-E131-2468-EFB406618C09}"/>
              </a:ext>
            </a:extLst>
          </p:cNvPr>
          <p:cNvSpPr txBox="1"/>
          <p:nvPr/>
        </p:nvSpPr>
        <p:spPr>
          <a:xfrm>
            <a:off x="7603304" y="2249682"/>
            <a:ext cx="1708630" cy="677108"/>
          </a:xfrm>
          <a:prstGeom prst="rect">
            <a:avLst/>
          </a:prstGeom>
          <a:noFill/>
        </p:spPr>
        <p:txBody>
          <a:bodyPr wrap="square" rtlCol="0">
            <a:spAutoFit/>
          </a:bodyPr>
          <a:lstStyle/>
          <a:p>
            <a:pPr algn="ctr"/>
            <a:r>
              <a:rPr lang="en-GB" b="1">
                <a:solidFill>
                  <a:schemeClr val="accent1">
                    <a:lumMod val="40000"/>
                    <a:lumOff val="60000"/>
                  </a:schemeClr>
                </a:solidFill>
              </a:rPr>
              <a:t>96%</a:t>
            </a:r>
            <a:br>
              <a:rPr lang="en-GB">
                <a:solidFill>
                  <a:schemeClr val="accent1">
                    <a:lumMod val="40000"/>
                    <a:lumOff val="60000"/>
                  </a:schemeClr>
                </a:solidFill>
              </a:rPr>
            </a:br>
            <a:r>
              <a:rPr lang="en-GB" sz="1000">
                <a:solidFill>
                  <a:schemeClr val="accent1">
                    <a:lumMod val="40000"/>
                    <a:lumOff val="60000"/>
                  </a:schemeClr>
                </a:solidFill>
              </a:rPr>
              <a:t>recognised any potential lung-specific symptom</a:t>
            </a:r>
            <a:endParaRPr lang="en-GB">
              <a:solidFill>
                <a:schemeClr val="accent1">
                  <a:lumMod val="40000"/>
                  <a:lumOff val="60000"/>
                </a:schemeClr>
              </a:solidFill>
            </a:endParaRPr>
          </a:p>
        </p:txBody>
      </p:sp>
      <p:sp>
        <p:nvSpPr>
          <p:cNvPr id="36" name="Rectangle: Rounded Corners 35">
            <a:extLst>
              <a:ext uri="{FF2B5EF4-FFF2-40B4-BE49-F238E27FC236}">
                <a16:creationId xmlns:a16="http://schemas.microsoft.com/office/drawing/2014/main" id="{1AE3DB13-17AC-5EF1-60A4-2FC3C7492594}"/>
              </a:ext>
            </a:extLst>
          </p:cNvPr>
          <p:cNvSpPr/>
          <p:nvPr/>
        </p:nvSpPr>
        <p:spPr>
          <a:xfrm>
            <a:off x="403632" y="2298287"/>
            <a:ext cx="2037681" cy="569462"/>
          </a:xfrm>
          <a:prstGeom prst="round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chemeClr val="accent1"/>
                </a:solidFill>
              </a:rPr>
              <a:t>99% </a:t>
            </a:r>
            <a:br>
              <a:rPr lang="en-GB" sz="1100">
                <a:solidFill>
                  <a:schemeClr val="accent1"/>
                </a:solidFill>
              </a:rPr>
            </a:br>
            <a:r>
              <a:rPr lang="en-GB" sz="1000">
                <a:solidFill>
                  <a:schemeClr val="accent1"/>
                </a:solidFill>
              </a:rPr>
              <a:t>recognised ANY potential cancer symptom</a:t>
            </a:r>
          </a:p>
        </p:txBody>
      </p:sp>
      <p:sp>
        <p:nvSpPr>
          <p:cNvPr id="37" name="TextBox 36">
            <a:extLst>
              <a:ext uri="{FF2B5EF4-FFF2-40B4-BE49-F238E27FC236}">
                <a16:creationId xmlns:a16="http://schemas.microsoft.com/office/drawing/2014/main" id="{020D42C7-6922-EF6E-E13D-EAEAA4DBB81E}"/>
              </a:ext>
            </a:extLst>
          </p:cNvPr>
          <p:cNvSpPr txBox="1"/>
          <p:nvPr/>
        </p:nvSpPr>
        <p:spPr>
          <a:xfrm>
            <a:off x="1521783" y="1621211"/>
            <a:ext cx="9113520" cy="338554"/>
          </a:xfrm>
          <a:prstGeom prst="rect">
            <a:avLst/>
          </a:prstGeom>
          <a:noFill/>
        </p:spPr>
        <p:txBody>
          <a:bodyPr wrap="square" rtlCol="0">
            <a:spAutoFit/>
          </a:bodyPr>
          <a:lstStyle/>
          <a:p>
            <a:pPr algn="ctr"/>
            <a:r>
              <a:rPr lang="en-US" sz="1600" b="1" spc="10"/>
              <a:t>Symptoms recognised as potential signs of cancer - prompted</a:t>
            </a:r>
          </a:p>
        </p:txBody>
      </p:sp>
      <p:sp>
        <p:nvSpPr>
          <p:cNvPr id="3" name="TextBox 2">
            <a:extLst>
              <a:ext uri="{FF2B5EF4-FFF2-40B4-BE49-F238E27FC236}">
                <a16:creationId xmlns:a16="http://schemas.microsoft.com/office/drawing/2014/main" id="{17F9A7CE-8F5B-462A-0A01-EDAE87BD8799}"/>
              </a:ext>
            </a:extLst>
          </p:cNvPr>
          <p:cNvSpPr txBox="1"/>
          <p:nvPr/>
        </p:nvSpPr>
        <p:spPr>
          <a:xfrm>
            <a:off x="9733162" y="2249468"/>
            <a:ext cx="1633047" cy="677108"/>
          </a:xfrm>
          <a:prstGeom prst="rect">
            <a:avLst/>
          </a:prstGeom>
          <a:noFill/>
        </p:spPr>
        <p:txBody>
          <a:bodyPr wrap="square" rtlCol="0">
            <a:spAutoFit/>
          </a:bodyPr>
          <a:lstStyle/>
          <a:p>
            <a:pPr algn="ctr"/>
            <a:r>
              <a:rPr lang="en-GB" b="1">
                <a:solidFill>
                  <a:schemeClr val="accent2">
                    <a:lumMod val="40000"/>
                    <a:lumOff val="60000"/>
                  </a:schemeClr>
                </a:solidFill>
              </a:rPr>
              <a:t>96%</a:t>
            </a:r>
            <a:br>
              <a:rPr lang="en-GB">
                <a:solidFill>
                  <a:schemeClr val="accent2">
                    <a:lumMod val="40000"/>
                    <a:lumOff val="60000"/>
                  </a:schemeClr>
                </a:solidFill>
              </a:rPr>
            </a:br>
            <a:r>
              <a:rPr lang="en-GB" sz="1000">
                <a:solidFill>
                  <a:schemeClr val="accent2">
                    <a:lumMod val="40000"/>
                    <a:lumOff val="60000"/>
                  </a:schemeClr>
                </a:solidFill>
              </a:rPr>
              <a:t>recognised any potential oral symptom</a:t>
            </a:r>
            <a:endParaRPr lang="en-GB">
              <a:solidFill>
                <a:schemeClr val="accent2">
                  <a:lumMod val="40000"/>
                  <a:lumOff val="60000"/>
                </a:schemeClr>
              </a:solidFill>
            </a:endParaRPr>
          </a:p>
        </p:txBody>
      </p:sp>
      <p:sp>
        <p:nvSpPr>
          <p:cNvPr id="4" name="TextBox 3">
            <a:extLst>
              <a:ext uri="{FF2B5EF4-FFF2-40B4-BE49-F238E27FC236}">
                <a16:creationId xmlns:a16="http://schemas.microsoft.com/office/drawing/2014/main" id="{1B4591D8-E9F0-DF1B-2D71-D97D6B0C3F91}"/>
              </a:ext>
            </a:extLst>
          </p:cNvPr>
          <p:cNvSpPr txBox="1"/>
          <p:nvPr/>
        </p:nvSpPr>
        <p:spPr>
          <a:xfrm>
            <a:off x="357891" y="5260523"/>
            <a:ext cx="923990" cy="707886"/>
          </a:xfrm>
          <a:prstGeom prst="rect">
            <a:avLst/>
          </a:prstGeom>
          <a:noFill/>
        </p:spPr>
        <p:txBody>
          <a:bodyPr wrap="square" rtlCol="0">
            <a:spAutoFit/>
          </a:bodyPr>
          <a:lstStyle/>
          <a:p>
            <a:pPr algn="ctr"/>
            <a:r>
              <a:rPr lang="en-GB" sz="1000"/>
              <a:t>Change</a:t>
            </a:r>
            <a:br>
              <a:rPr lang="en-GB" sz="1000"/>
            </a:br>
            <a:r>
              <a:rPr lang="en-GB" sz="1000"/>
              <a:t> in appearance of mole</a:t>
            </a:r>
          </a:p>
        </p:txBody>
      </p:sp>
      <p:sp>
        <p:nvSpPr>
          <p:cNvPr id="5" name="TextBox 4">
            <a:extLst>
              <a:ext uri="{FF2B5EF4-FFF2-40B4-BE49-F238E27FC236}">
                <a16:creationId xmlns:a16="http://schemas.microsoft.com/office/drawing/2014/main" id="{ED0D56AB-42AE-1595-BFCE-526D1805786A}"/>
              </a:ext>
            </a:extLst>
          </p:cNvPr>
          <p:cNvSpPr txBox="1"/>
          <p:nvPr/>
        </p:nvSpPr>
        <p:spPr>
          <a:xfrm>
            <a:off x="924713" y="5260523"/>
            <a:ext cx="1014040" cy="553998"/>
          </a:xfrm>
          <a:prstGeom prst="rect">
            <a:avLst/>
          </a:prstGeom>
          <a:noFill/>
        </p:spPr>
        <p:txBody>
          <a:bodyPr wrap="square" rtlCol="0">
            <a:spAutoFit/>
          </a:bodyPr>
          <a:lstStyle/>
          <a:p>
            <a:pPr algn="ctr"/>
            <a:r>
              <a:rPr lang="en-GB" sz="1000"/>
              <a:t>Unexplained lump or swelling</a:t>
            </a:r>
          </a:p>
        </p:txBody>
      </p:sp>
      <p:sp>
        <p:nvSpPr>
          <p:cNvPr id="8" name="TextBox 7">
            <a:extLst>
              <a:ext uri="{FF2B5EF4-FFF2-40B4-BE49-F238E27FC236}">
                <a16:creationId xmlns:a16="http://schemas.microsoft.com/office/drawing/2014/main" id="{3BC1C96A-EDED-E586-8196-0F494CA1EF10}"/>
              </a:ext>
            </a:extLst>
          </p:cNvPr>
          <p:cNvSpPr txBox="1"/>
          <p:nvPr/>
        </p:nvSpPr>
        <p:spPr>
          <a:xfrm>
            <a:off x="2292873" y="5274903"/>
            <a:ext cx="850781" cy="415498"/>
          </a:xfrm>
          <a:prstGeom prst="rect">
            <a:avLst/>
          </a:prstGeom>
          <a:noFill/>
        </p:spPr>
        <p:txBody>
          <a:bodyPr wrap="square" rtlCol="0">
            <a:spAutoFit/>
          </a:bodyPr>
          <a:lstStyle/>
          <a:p>
            <a:pPr algn="ctr"/>
            <a:r>
              <a:rPr lang="en-GB" sz="1000"/>
              <a:t>Blood in poo or pee</a:t>
            </a:r>
          </a:p>
        </p:txBody>
      </p:sp>
      <p:sp>
        <p:nvSpPr>
          <p:cNvPr id="9" name="TextBox 8">
            <a:extLst>
              <a:ext uri="{FF2B5EF4-FFF2-40B4-BE49-F238E27FC236}">
                <a16:creationId xmlns:a16="http://schemas.microsoft.com/office/drawing/2014/main" id="{39E951F7-89BC-3626-AA61-153CCDEC5F2E}"/>
              </a:ext>
            </a:extLst>
          </p:cNvPr>
          <p:cNvSpPr txBox="1"/>
          <p:nvPr/>
        </p:nvSpPr>
        <p:spPr>
          <a:xfrm>
            <a:off x="1693619" y="5274903"/>
            <a:ext cx="850781" cy="415498"/>
          </a:xfrm>
          <a:prstGeom prst="rect">
            <a:avLst/>
          </a:prstGeom>
          <a:noFill/>
        </p:spPr>
        <p:txBody>
          <a:bodyPr wrap="square" rtlCol="0">
            <a:spAutoFit/>
          </a:bodyPr>
          <a:lstStyle/>
          <a:p>
            <a:pPr algn="ctr"/>
            <a:r>
              <a:rPr lang="en-GB" sz="1000"/>
              <a:t>Coughing up blood</a:t>
            </a:r>
          </a:p>
        </p:txBody>
      </p:sp>
      <p:sp>
        <p:nvSpPr>
          <p:cNvPr id="10" name="TextBox 9">
            <a:extLst>
              <a:ext uri="{FF2B5EF4-FFF2-40B4-BE49-F238E27FC236}">
                <a16:creationId xmlns:a16="http://schemas.microsoft.com/office/drawing/2014/main" id="{522879AE-0203-F186-20CA-0142884CF123}"/>
              </a:ext>
            </a:extLst>
          </p:cNvPr>
          <p:cNvSpPr txBox="1"/>
          <p:nvPr/>
        </p:nvSpPr>
        <p:spPr>
          <a:xfrm>
            <a:off x="2841156" y="5253637"/>
            <a:ext cx="850781" cy="707886"/>
          </a:xfrm>
          <a:prstGeom prst="rect">
            <a:avLst/>
          </a:prstGeom>
          <a:noFill/>
        </p:spPr>
        <p:txBody>
          <a:bodyPr wrap="square" rtlCol="0">
            <a:spAutoFit/>
          </a:bodyPr>
          <a:lstStyle/>
          <a:p>
            <a:pPr algn="ctr"/>
            <a:r>
              <a:rPr lang="en-GB" sz="1000"/>
              <a:t>Losing weight without trying to</a:t>
            </a:r>
          </a:p>
        </p:txBody>
      </p:sp>
      <p:sp>
        <p:nvSpPr>
          <p:cNvPr id="11" name="TextBox 10">
            <a:extLst>
              <a:ext uri="{FF2B5EF4-FFF2-40B4-BE49-F238E27FC236}">
                <a16:creationId xmlns:a16="http://schemas.microsoft.com/office/drawing/2014/main" id="{B408252B-E01F-C5D9-70BB-3F19C6D98E15}"/>
              </a:ext>
            </a:extLst>
          </p:cNvPr>
          <p:cNvSpPr txBox="1"/>
          <p:nvPr/>
        </p:nvSpPr>
        <p:spPr>
          <a:xfrm>
            <a:off x="3437324" y="5297652"/>
            <a:ext cx="850781" cy="415498"/>
          </a:xfrm>
          <a:prstGeom prst="rect">
            <a:avLst/>
          </a:prstGeom>
          <a:noFill/>
        </p:spPr>
        <p:txBody>
          <a:bodyPr wrap="square" rtlCol="0">
            <a:spAutoFit/>
          </a:bodyPr>
          <a:lstStyle/>
          <a:p>
            <a:pPr algn="ctr"/>
            <a:r>
              <a:rPr lang="en-GB" sz="1000"/>
              <a:t>Persistent cough</a:t>
            </a:r>
          </a:p>
        </p:txBody>
      </p:sp>
      <p:sp>
        <p:nvSpPr>
          <p:cNvPr id="12" name="TextBox 11">
            <a:extLst>
              <a:ext uri="{FF2B5EF4-FFF2-40B4-BE49-F238E27FC236}">
                <a16:creationId xmlns:a16="http://schemas.microsoft.com/office/drawing/2014/main" id="{77CE20A4-6412-8B26-0B89-F35B8D2C831E}"/>
              </a:ext>
            </a:extLst>
          </p:cNvPr>
          <p:cNvSpPr txBox="1"/>
          <p:nvPr/>
        </p:nvSpPr>
        <p:spPr>
          <a:xfrm>
            <a:off x="4659381" y="5288534"/>
            <a:ext cx="850781" cy="553998"/>
          </a:xfrm>
          <a:prstGeom prst="rect">
            <a:avLst/>
          </a:prstGeom>
          <a:noFill/>
        </p:spPr>
        <p:txBody>
          <a:bodyPr wrap="square" rtlCol="0">
            <a:spAutoFit/>
          </a:bodyPr>
          <a:lstStyle/>
          <a:p>
            <a:pPr algn="ctr"/>
            <a:r>
              <a:rPr lang="en-GB" sz="1000"/>
              <a:t>Change in bowel habits</a:t>
            </a:r>
          </a:p>
        </p:txBody>
      </p:sp>
      <p:sp>
        <p:nvSpPr>
          <p:cNvPr id="13" name="TextBox 12">
            <a:extLst>
              <a:ext uri="{FF2B5EF4-FFF2-40B4-BE49-F238E27FC236}">
                <a16:creationId xmlns:a16="http://schemas.microsoft.com/office/drawing/2014/main" id="{F9C5BAAE-09C2-F1EB-8955-1BF94EDEDB68}"/>
              </a:ext>
            </a:extLst>
          </p:cNvPr>
          <p:cNvSpPr txBox="1"/>
          <p:nvPr/>
        </p:nvSpPr>
        <p:spPr>
          <a:xfrm>
            <a:off x="4008340" y="5299292"/>
            <a:ext cx="932757" cy="553998"/>
          </a:xfrm>
          <a:prstGeom prst="rect">
            <a:avLst/>
          </a:prstGeom>
          <a:noFill/>
        </p:spPr>
        <p:txBody>
          <a:bodyPr wrap="square" rtlCol="0">
            <a:spAutoFit/>
          </a:bodyPr>
          <a:lstStyle/>
          <a:p>
            <a:pPr algn="ctr"/>
            <a:r>
              <a:rPr lang="en-GB" sz="1000"/>
              <a:t>Persistent unexplained pain</a:t>
            </a:r>
          </a:p>
        </p:txBody>
      </p:sp>
      <p:sp>
        <p:nvSpPr>
          <p:cNvPr id="14" name="TextBox 13">
            <a:extLst>
              <a:ext uri="{FF2B5EF4-FFF2-40B4-BE49-F238E27FC236}">
                <a16:creationId xmlns:a16="http://schemas.microsoft.com/office/drawing/2014/main" id="{0F5E5DB9-06BD-6283-3FDE-EDD4C2F5DBB8}"/>
              </a:ext>
            </a:extLst>
          </p:cNvPr>
          <p:cNvSpPr txBox="1"/>
          <p:nvPr/>
        </p:nvSpPr>
        <p:spPr>
          <a:xfrm>
            <a:off x="5260719" y="5300175"/>
            <a:ext cx="932757" cy="553998"/>
          </a:xfrm>
          <a:prstGeom prst="rect">
            <a:avLst/>
          </a:prstGeom>
          <a:noFill/>
        </p:spPr>
        <p:txBody>
          <a:bodyPr wrap="square" rtlCol="0">
            <a:spAutoFit/>
          </a:bodyPr>
          <a:lstStyle/>
          <a:p>
            <a:pPr algn="ctr"/>
            <a:r>
              <a:rPr lang="en-GB" sz="1000"/>
              <a:t>Persistent difficulty swallowing</a:t>
            </a:r>
          </a:p>
        </p:txBody>
      </p:sp>
      <p:sp>
        <p:nvSpPr>
          <p:cNvPr id="15" name="TextBox 14">
            <a:extLst>
              <a:ext uri="{FF2B5EF4-FFF2-40B4-BE49-F238E27FC236}">
                <a16:creationId xmlns:a16="http://schemas.microsoft.com/office/drawing/2014/main" id="{F6AFC077-0531-B66A-1417-CCEC6BE74160}"/>
              </a:ext>
            </a:extLst>
          </p:cNvPr>
          <p:cNvSpPr txBox="1"/>
          <p:nvPr/>
        </p:nvSpPr>
        <p:spPr>
          <a:xfrm>
            <a:off x="6517934" y="5299292"/>
            <a:ext cx="728822" cy="707886"/>
          </a:xfrm>
          <a:prstGeom prst="rect">
            <a:avLst/>
          </a:prstGeom>
          <a:noFill/>
        </p:spPr>
        <p:txBody>
          <a:bodyPr wrap="square" rtlCol="0">
            <a:spAutoFit/>
          </a:bodyPr>
          <a:lstStyle/>
          <a:p>
            <a:pPr algn="ctr"/>
            <a:r>
              <a:rPr lang="en-GB" sz="1000"/>
              <a:t>Ulcer in mouth (does not heal)</a:t>
            </a:r>
          </a:p>
        </p:txBody>
      </p:sp>
      <p:sp>
        <p:nvSpPr>
          <p:cNvPr id="18" name="TextBox 17">
            <a:extLst>
              <a:ext uri="{FF2B5EF4-FFF2-40B4-BE49-F238E27FC236}">
                <a16:creationId xmlns:a16="http://schemas.microsoft.com/office/drawing/2014/main" id="{A571D661-EA47-0C97-9CE9-2A32BC08B8F7}"/>
              </a:ext>
            </a:extLst>
          </p:cNvPr>
          <p:cNvSpPr txBox="1"/>
          <p:nvPr/>
        </p:nvSpPr>
        <p:spPr>
          <a:xfrm>
            <a:off x="7714805" y="5288534"/>
            <a:ext cx="728822" cy="553998"/>
          </a:xfrm>
          <a:prstGeom prst="rect">
            <a:avLst/>
          </a:prstGeom>
          <a:noFill/>
        </p:spPr>
        <p:txBody>
          <a:bodyPr wrap="square" rtlCol="0">
            <a:spAutoFit/>
          </a:bodyPr>
          <a:lstStyle/>
          <a:p>
            <a:pPr algn="ctr"/>
            <a:r>
              <a:rPr lang="en-GB" sz="1000"/>
              <a:t>Sore that does not heal</a:t>
            </a:r>
          </a:p>
        </p:txBody>
      </p:sp>
      <p:sp>
        <p:nvSpPr>
          <p:cNvPr id="20" name="TextBox 19">
            <a:extLst>
              <a:ext uri="{FF2B5EF4-FFF2-40B4-BE49-F238E27FC236}">
                <a16:creationId xmlns:a16="http://schemas.microsoft.com/office/drawing/2014/main" id="{2517DF62-FEC1-8AF7-32C1-0DC26C40FCC0}"/>
              </a:ext>
            </a:extLst>
          </p:cNvPr>
          <p:cNvSpPr txBox="1"/>
          <p:nvPr/>
        </p:nvSpPr>
        <p:spPr>
          <a:xfrm>
            <a:off x="7104491" y="5288534"/>
            <a:ext cx="728822" cy="707886"/>
          </a:xfrm>
          <a:prstGeom prst="rect">
            <a:avLst/>
          </a:prstGeom>
          <a:noFill/>
        </p:spPr>
        <p:txBody>
          <a:bodyPr wrap="square" rtlCol="0">
            <a:spAutoFit/>
          </a:bodyPr>
          <a:lstStyle/>
          <a:p>
            <a:pPr algn="ctr"/>
            <a:r>
              <a:rPr lang="en-GB" sz="1000"/>
              <a:t>Change in bladder habits</a:t>
            </a:r>
          </a:p>
        </p:txBody>
      </p:sp>
      <p:sp>
        <p:nvSpPr>
          <p:cNvPr id="21" name="TextBox 20">
            <a:extLst>
              <a:ext uri="{FF2B5EF4-FFF2-40B4-BE49-F238E27FC236}">
                <a16:creationId xmlns:a16="http://schemas.microsoft.com/office/drawing/2014/main" id="{69B82372-EA6A-1450-5FC2-7B167CEED4A8}"/>
              </a:ext>
            </a:extLst>
          </p:cNvPr>
          <p:cNvSpPr txBox="1"/>
          <p:nvPr/>
        </p:nvSpPr>
        <p:spPr>
          <a:xfrm>
            <a:off x="5953018" y="5296989"/>
            <a:ext cx="728822" cy="400110"/>
          </a:xfrm>
          <a:prstGeom prst="rect">
            <a:avLst/>
          </a:prstGeom>
          <a:noFill/>
        </p:spPr>
        <p:txBody>
          <a:bodyPr wrap="square" rtlCol="0">
            <a:spAutoFit/>
          </a:bodyPr>
          <a:lstStyle/>
          <a:p>
            <a:pPr algn="ctr"/>
            <a:r>
              <a:rPr lang="en-GB" sz="1000"/>
              <a:t>Tired all the time</a:t>
            </a:r>
          </a:p>
        </p:txBody>
      </p:sp>
      <p:sp>
        <p:nvSpPr>
          <p:cNvPr id="22" name="TextBox 21">
            <a:extLst>
              <a:ext uri="{FF2B5EF4-FFF2-40B4-BE49-F238E27FC236}">
                <a16:creationId xmlns:a16="http://schemas.microsoft.com/office/drawing/2014/main" id="{1EDA67C5-829E-60EA-5B93-01CCAD3B9D17}"/>
              </a:ext>
            </a:extLst>
          </p:cNvPr>
          <p:cNvSpPr txBox="1"/>
          <p:nvPr/>
        </p:nvSpPr>
        <p:spPr>
          <a:xfrm>
            <a:off x="8281457" y="5296169"/>
            <a:ext cx="850781" cy="400110"/>
          </a:xfrm>
          <a:prstGeom prst="rect">
            <a:avLst/>
          </a:prstGeom>
          <a:noFill/>
        </p:spPr>
        <p:txBody>
          <a:bodyPr wrap="square" rtlCol="0">
            <a:spAutoFit/>
          </a:bodyPr>
          <a:lstStyle/>
          <a:p>
            <a:pPr algn="ctr"/>
            <a:r>
              <a:rPr lang="en-GB" sz="1000"/>
              <a:t>Persistent hoarseness</a:t>
            </a:r>
          </a:p>
        </p:txBody>
      </p:sp>
      <p:sp>
        <p:nvSpPr>
          <p:cNvPr id="23" name="TextBox 22">
            <a:extLst>
              <a:ext uri="{FF2B5EF4-FFF2-40B4-BE49-F238E27FC236}">
                <a16:creationId xmlns:a16="http://schemas.microsoft.com/office/drawing/2014/main" id="{6FD59325-D662-CF18-20C0-D6D8E6C285FA}"/>
              </a:ext>
            </a:extLst>
          </p:cNvPr>
          <p:cNvSpPr txBox="1"/>
          <p:nvPr/>
        </p:nvSpPr>
        <p:spPr>
          <a:xfrm>
            <a:off x="8912895" y="5305008"/>
            <a:ext cx="932757" cy="1015663"/>
          </a:xfrm>
          <a:prstGeom prst="rect">
            <a:avLst/>
          </a:prstGeom>
          <a:noFill/>
        </p:spPr>
        <p:txBody>
          <a:bodyPr wrap="square" rtlCol="0">
            <a:spAutoFit/>
          </a:bodyPr>
          <a:lstStyle/>
          <a:p>
            <a:pPr algn="ctr"/>
            <a:r>
              <a:rPr lang="en-GB" sz="1000"/>
              <a:t>Unexplained bleeding (between periods, after sex or menopause)</a:t>
            </a:r>
          </a:p>
        </p:txBody>
      </p:sp>
      <p:sp>
        <p:nvSpPr>
          <p:cNvPr id="24" name="TextBox 23">
            <a:extLst>
              <a:ext uri="{FF2B5EF4-FFF2-40B4-BE49-F238E27FC236}">
                <a16:creationId xmlns:a16="http://schemas.microsoft.com/office/drawing/2014/main" id="{E9F758FA-875F-749F-2345-0B697D3B7BC8}"/>
              </a:ext>
            </a:extLst>
          </p:cNvPr>
          <p:cNvSpPr txBox="1"/>
          <p:nvPr/>
        </p:nvSpPr>
        <p:spPr>
          <a:xfrm>
            <a:off x="9627891" y="5297107"/>
            <a:ext cx="753493" cy="400110"/>
          </a:xfrm>
          <a:prstGeom prst="rect">
            <a:avLst/>
          </a:prstGeom>
          <a:noFill/>
        </p:spPr>
        <p:txBody>
          <a:bodyPr wrap="square" rtlCol="0">
            <a:spAutoFit/>
          </a:bodyPr>
          <a:lstStyle/>
          <a:p>
            <a:pPr algn="ctr"/>
            <a:r>
              <a:rPr lang="en-GB" sz="1000"/>
              <a:t>Breath-</a:t>
            </a:r>
            <a:br>
              <a:rPr lang="en-GB" sz="1000"/>
            </a:br>
            <a:r>
              <a:rPr lang="en-GB" sz="1000"/>
              <a:t>lessness</a:t>
            </a:r>
          </a:p>
        </p:txBody>
      </p:sp>
      <p:sp>
        <p:nvSpPr>
          <p:cNvPr id="25" name="TextBox 24">
            <a:extLst>
              <a:ext uri="{FF2B5EF4-FFF2-40B4-BE49-F238E27FC236}">
                <a16:creationId xmlns:a16="http://schemas.microsoft.com/office/drawing/2014/main" id="{BF46C4EC-3F51-3A09-2207-AD5E50259EA1}"/>
              </a:ext>
            </a:extLst>
          </p:cNvPr>
          <p:cNvSpPr txBox="1"/>
          <p:nvPr/>
        </p:nvSpPr>
        <p:spPr>
          <a:xfrm>
            <a:off x="10167010" y="5292601"/>
            <a:ext cx="753493" cy="707886"/>
          </a:xfrm>
          <a:prstGeom prst="rect">
            <a:avLst/>
          </a:prstGeom>
          <a:noFill/>
        </p:spPr>
        <p:txBody>
          <a:bodyPr wrap="square" rtlCol="0">
            <a:spAutoFit/>
          </a:bodyPr>
          <a:lstStyle/>
          <a:p>
            <a:pPr algn="ctr"/>
            <a:r>
              <a:rPr lang="en-GB" sz="1000"/>
              <a:t>Red or white patches in mouth</a:t>
            </a:r>
          </a:p>
        </p:txBody>
      </p:sp>
      <p:sp>
        <p:nvSpPr>
          <p:cNvPr id="26" name="TextBox 25">
            <a:extLst>
              <a:ext uri="{FF2B5EF4-FFF2-40B4-BE49-F238E27FC236}">
                <a16:creationId xmlns:a16="http://schemas.microsoft.com/office/drawing/2014/main" id="{1FC5CD1C-9DFB-826B-1189-19C7A9EBD6DD}"/>
              </a:ext>
            </a:extLst>
          </p:cNvPr>
          <p:cNvSpPr txBox="1"/>
          <p:nvPr/>
        </p:nvSpPr>
        <p:spPr>
          <a:xfrm>
            <a:off x="10769136" y="5274903"/>
            <a:ext cx="753493" cy="707886"/>
          </a:xfrm>
          <a:prstGeom prst="rect">
            <a:avLst/>
          </a:prstGeom>
          <a:noFill/>
        </p:spPr>
        <p:txBody>
          <a:bodyPr wrap="square" rtlCol="0">
            <a:spAutoFit/>
          </a:bodyPr>
          <a:lstStyle/>
          <a:p>
            <a:pPr algn="ctr"/>
            <a:r>
              <a:rPr lang="en-GB" sz="1000"/>
              <a:t>Not feeling hungry as usual</a:t>
            </a:r>
          </a:p>
        </p:txBody>
      </p:sp>
    </p:spTree>
    <p:extLst>
      <p:ext uri="{BB962C8B-B14F-4D97-AF65-F5344CB8AC3E}">
        <p14:creationId xmlns:p14="http://schemas.microsoft.com/office/powerpoint/2010/main" val="38034556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A9AA21-0578-BEC7-C898-394477ECB7A1}"/>
              </a:ext>
            </a:extLst>
          </p:cNvPr>
          <p:cNvSpPr>
            <a:spLocks noGrp="1"/>
          </p:cNvSpPr>
          <p:nvPr>
            <p:ph type="body" sz="quarter" idx="10"/>
          </p:nvPr>
        </p:nvSpPr>
        <p:spPr>
          <a:prstGeom prst="rect">
            <a:avLst/>
          </a:prstGeom>
        </p:spPr>
        <p:txBody>
          <a:bodyPr/>
          <a:lstStyle/>
          <a:p>
            <a:r>
              <a:rPr lang="en-US">
                <a:latin typeface="+mn-lt"/>
              </a:rPr>
              <a:t>Experience and presentation of symptoms</a:t>
            </a:r>
          </a:p>
        </p:txBody>
      </p:sp>
      <p:sp>
        <p:nvSpPr>
          <p:cNvPr id="2" name="Text Placeholder 3">
            <a:extLst>
              <a:ext uri="{FF2B5EF4-FFF2-40B4-BE49-F238E27FC236}">
                <a16:creationId xmlns:a16="http://schemas.microsoft.com/office/drawing/2014/main" id="{1C15CA36-322A-30B7-C899-F22ED062A725}"/>
              </a:ext>
            </a:extLst>
          </p:cNvPr>
          <p:cNvSpPr>
            <a:spLocks noGrp="1"/>
          </p:cNvSpPr>
          <p:nvPr>
            <p:ph type="body" sz="quarter" idx="13"/>
          </p:nvPr>
        </p:nvSpPr>
        <p:spPr>
          <a:xfrm>
            <a:off x="5835650" y="273050"/>
            <a:ext cx="5375275" cy="365125"/>
          </a:xfrm>
        </p:spPr>
        <p:txBody>
          <a:bodyPr/>
          <a:lstStyle/>
          <a:p>
            <a:r>
              <a:rPr lang="en-GB">
                <a:latin typeface="+mn-lt"/>
              </a:rPr>
              <a:t>Cancer Awareness Measure+ 2024 – Northern Ireland</a:t>
            </a:r>
          </a:p>
        </p:txBody>
      </p:sp>
    </p:spTree>
    <p:extLst>
      <p:ext uri="{BB962C8B-B14F-4D97-AF65-F5344CB8AC3E}">
        <p14:creationId xmlns:p14="http://schemas.microsoft.com/office/powerpoint/2010/main" val="24674654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334091" y="279065"/>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a:latin typeface="+mn-lt"/>
                <a:ea typeface="+mn-ea"/>
                <a:cs typeface="+mn-cs"/>
              </a:rPr>
              <a:t>Just under half reported experiencing any potential cancer symptom, and 1 in 3 reported experiencing any potential non-specific cancer symptom</a:t>
            </a:r>
            <a:endParaRPr lang="en-GB" sz="2200" spc="10">
              <a:latin typeface="+mn-lt"/>
              <a:ea typeface="+mn-ea"/>
              <a:cs typeface="+mn-cs"/>
            </a:endParaRP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334091" y="6465662"/>
            <a:ext cx="10634400"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H1_rec. Which of the following health symptoms, if any, have you experienced in the last 12 months? Note: a “persistent” symptom is a symptom that doesn’t go away or keeps coming back. Please select all that apply. </a:t>
            </a:r>
            <a:br>
              <a:rPr lang="en-US" sz="800" dirty="0"/>
            </a:br>
            <a:r>
              <a:rPr lang="en-US" sz="800" dirty="0"/>
              <a:t>Base: All in Northern Ireland (N=1,001)</a:t>
            </a:r>
          </a:p>
        </p:txBody>
      </p:sp>
      <p:sp>
        <p:nvSpPr>
          <p:cNvPr id="20" name="Speech Bubble: Rectangle with Corners Rounded 19">
            <a:extLst>
              <a:ext uri="{FF2B5EF4-FFF2-40B4-BE49-F238E27FC236}">
                <a16:creationId xmlns:a16="http://schemas.microsoft.com/office/drawing/2014/main" id="{58168957-6C6B-1CE3-C842-4722C67E0976}"/>
              </a:ext>
            </a:extLst>
          </p:cNvPr>
          <p:cNvSpPr/>
          <p:nvPr/>
        </p:nvSpPr>
        <p:spPr>
          <a:xfrm>
            <a:off x="7963783" y="4906357"/>
            <a:ext cx="3911918" cy="117165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Respondents from lower social grades who are aged 50+ were more likely to report experiencing any potential lung-specific cancer symptom (17% vs 11% not), and less likely to report experiencing potential red-flag cancer symptoms (14% vs 20%).</a:t>
            </a:r>
          </a:p>
        </p:txBody>
      </p:sp>
      <p:sp>
        <p:nvSpPr>
          <p:cNvPr id="21" name="Speech Bubble: Rectangle with Corners Rounded 20">
            <a:extLst>
              <a:ext uri="{FF2B5EF4-FFF2-40B4-BE49-F238E27FC236}">
                <a16:creationId xmlns:a16="http://schemas.microsoft.com/office/drawing/2014/main" id="{F207855B-A61B-5E72-B9C5-6EE0D3D9B0A3}"/>
              </a:ext>
            </a:extLst>
          </p:cNvPr>
          <p:cNvSpPr/>
          <p:nvPr/>
        </p:nvSpPr>
        <p:spPr>
          <a:xfrm>
            <a:off x="7963782" y="4001199"/>
            <a:ext cx="3911917" cy="700205"/>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Respondents living with a disability were more likely to report that they experienced all potential cancer symptom types compared to those with no disability.</a:t>
            </a:r>
          </a:p>
        </p:txBody>
      </p:sp>
      <p:sp>
        <p:nvSpPr>
          <p:cNvPr id="2" name="Speech Bubble: Rectangle with Corners Rounded 1">
            <a:extLst>
              <a:ext uri="{FF2B5EF4-FFF2-40B4-BE49-F238E27FC236}">
                <a16:creationId xmlns:a16="http://schemas.microsoft.com/office/drawing/2014/main" id="{36341466-D435-2F19-E1DF-5D40D919AC69}"/>
              </a:ext>
            </a:extLst>
          </p:cNvPr>
          <p:cNvSpPr/>
          <p:nvPr/>
        </p:nvSpPr>
        <p:spPr>
          <a:xfrm>
            <a:off x="7963783" y="2721975"/>
            <a:ext cx="3911918" cy="1087035"/>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Those in younger age groups (aged 18-29) were more likely to report that they experienced any red-flag (26%) and oral cancer symptom (21%), while older age groups (50+) said the same of any lung-specific cancer symptoms (16%). </a:t>
            </a:r>
          </a:p>
        </p:txBody>
      </p:sp>
      <p:graphicFrame>
        <p:nvGraphicFramePr>
          <p:cNvPr id="13" name="Chart 12">
            <a:extLst>
              <a:ext uri="{FF2B5EF4-FFF2-40B4-BE49-F238E27FC236}">
                <a16:creationId xmlns:a16="http://schemas.microsoft.com/office/drawing/2014/main" id="{A39CE6BB-99BA-71F4-F9BF-82A9850217D5}"/>
              </a:ext>
            </a:extLst>
          </p:cNvPr>
          <p:cNvGraphicFramePr/>
          <p:nvPr>
            <p:extLst>
              <p:ext uri="{D42A27DB-BD31-4B8C-83A1-F6EECF244321}">
                <p14:modId xmlns:p14="http://schemas.microsoft.com/office/powerpoint/2010/main" val="3937580848"/>
              </p:ext>
            </p:extLst>
          </p:nvPr>
        </p:nvGraphicFramePr>
        <p:xfrm>
          <a:off x="722742" y="1951857"/>
          <a:ext cx="6792987" cy="4339150"/>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059D684A-4054-0A24-4586-06316638744F}"/>
              </a:ext>
            </a:extLst>
          </p:cNvPr>
          <p:cNvSpPr txBox="1"/>
          <p:nvPr/>
        </p:nvSpPr>
        <p:spPr>
          <a:xfrm>
            <a:off x="1414130" y="1798916"/>
            <a:ext cx="5249993" cy="338554"/>
          </a:xfrm>
          <a:prstGeom prst="rect">
            <a:avLst/>
          </a:prstGeom>
          <a:noFill/>
        </p:spPr>
        <p:txBody>
          <a:bodyPr wrap="square" rtlCol="0">
            <a:spAutoFit/>
          </a:bodyPr>
          <a:lstStyle/>
          <a:p>
            <a:pPr algn="ctr"/>
            <a:r>
              <a:rPr lang="en-US" sz="1600" b="1" spc="10"/>
              <a:t>Potential symptoms experienced in past 12 months</a:t>
            </a:r>
          </a:p>
        </p:txBody>
      </p:sp>
      <p:sp>
        <p:nvSpPr>
          <p:cNvPr id="3" name="Speech Bubble: Rectangle with Corners Rounded 2">
            <a:extLst>
              <a:ext uri="{FF2B5EF4-FFF2-40B4-BE49-F238E27FC236}">
                <a16:creationId xmlns:a16="http://schemas.microsoft.com/office/drawing/2014/main" id="{F4B35492-01E5-151A-7F73-D6801859FF1E}"/>
              </a:ext>
            </a:extLst>
          </p:cNvPr>
          <p:cNvSpPr/>
          <p:nvPr/>
        </p:nvSpPr>
        <p:spPr>
          <a:xfrm>
            <a:off x="7963784" y="1862851"/>
            <a:ext cx="3911917" cy="69359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Females were more likely than males to report that they experienced any potential red-flag cancer symptom (21% vs 15%) </a:t>
            </a:r>
          </a:p>
        </p:txBody>
      </p:sp>
    </p:spTree>
    <p:extLst>
      <p:ext uri="{BB962C8B-B14F-4D97-AF65-F5344CB8AC3E}">
        <p14:creationId xmlns:p14="http://schemas.microsoft.com/office/powerpoint/2010/main" val="23439365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a:latin typeface="+mn-lt"/>
                <a:ea typeface="+mn-ea"/>
                <a:cs typeface="+mn-cs"/>
              </a:rPr>
              <a:t>When asked about causes of any potential cancer symptoms, external and lifestyle factors were the most commonly attributed causes, followed by an existing physical or mental health problem</a:t>
            </a:r>
            <a:endParaRPr lang="en-GB" sz="2200" spc="10">
              <a:latin typeface="+mn-lt"/>
              <a:ea typeface="+mn-ea"/>
              <a:cs typeface="+mn-cs"/>
            </a:endParaRP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421602"/>
            <a:ext cx="9646603"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H3_rec1. What do you think caused this symptom? Please note, we want to know what </a:t>
            </a:r>
            <a:r>
              <a:rPr lang="en-US" sz="800" b="1"/>
              <a:t>you</a:t>
            </a:r>
            <a:r>
              <a:rPr lang="en-US" sz="800"/>
              <a:t> think caused the symptom, not what a healthcare professional said caused the symptom. Please select all that apply – Any potential cancer symptom</a:t>
            </a:r>
            <a:br>
              <a:rPr lang="en-US" sz="800"/>
            </a:br>
            <a:r>
              <a:rPr lang="en-US" sz="800"/>
              <a:t>Base: All in Northern Ireland experiencing any potential cancer symptoms (N=454)</a:t>
            </a:r>
          </a:p>
        </p:txBody>
      </p:sp>
      <p:graphicFrame>
        <p:nvGraphicFramePr>
          <p:cNvPr id="6" name="Chart 5">
            <a:extLst>
              <a:ext uri="{FF2B5EF4-FFF2-40B4-BE49-F238E27FC236}">
                <a16:creationId xmlns:a16="http://schemas.microsoft.com/office/drawing/2014/main" id="{E451AC33-EDA2-F3B4-20BF-E3D6D6E1A5E3}"/>
              </a:ext>
            </a:extLst>
          </p:cNvPr>
          <p:cNvGraphicFramePr/>
          <p:nvPr>
            <p:extLst>
              <p:ext uri="{D42A27DB-BD31-4B8C-83A1-F6EECF244321}">
                <p14:modId xmlns:p14="http://schemas.microsoft.com/office/powerpoint/2010/main" val="1405221425"/>
              </p:ext>
            </p:extLst>
          </p:nvPr>
        </p:nvGraphicFramePr>
        <p:xfrm>
          <a:off x="384662" y="1950841"/>
          <a:ext cx="11141032" cy="4152247"/>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350284EF-2DD9-C309-BFB0-19A71F067A91}"/>
              </a:ext>
            </a:extLst>
          </p:cNvPr>
          <p:cNvSpPr txBox="1"/>
          <p:nvPr/>
        </p:nvSpPr>
        <p:spPr>
          <a:xfrm>
            <a:off x="3471003" y="1950841"/>
            <a:ext cx="5249993" cy="584775"/>
          </a:xfrm>
          <a:prstGeom prst="rect">
            <a:avLst/>
          </a:prstGeom>
          <a:noFill/>
        </p:spPr>
        <p:txBody>
          <a:bodyPr wrap="square" rtlCol="0">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What respondents thought caused their symptoms</a:t>
            </a:r>
          </a:p>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 any potential cancer symptoms</a:t>
            </a:r>
            <a:endParaRPr lang="en-GB" sz="1600" b="1" i="0" u="none" strike="noStrike" kern="1200" spc="10" baseline="0">
              <a:solidFill>
                <a:schemeClr val="tx1"/>
              </a:solidFill>
              <a:ea typeface="+mn-ea"/>
              <a:cs typeface="+mn-cs"/>
            </a:endParaRPr>
          </a:p>
        </p:txBody>
      </p:sp>
    </p:spTree>
    <p:extLst>
      <p:ext uri="{BB962C8B-B14F-4D97-AF65-F5344CB8AC3E}">
        <p14:creationId xmlns:p14="http://schemas.microsoft.com/office/powerpoint/2010/main" val="38955178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5213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a:latin typeface="+mn-lt"/>
                <a:ea typeface="+mn-ea"/>
                <a:cs typeface="+mn-cs"/>
              </a:rPr>
              <a:t>Identification of existing physical health problems was largely driven by those from lower social grades, with a disability, and living in Western HSC trust</a:t>
            </a:r>
            <a:endParaRPr lang="en-GB" sz="2200" spc="10">
              <a:latin typeface="+mn-lt"/>
              <a:ea typeface="+mn-ea"/>
              <a:cs typeface="+mn-cs"/>
            </a:endParaRPr>
          </a:p>
        </p:txBody>
      </p:sp>
      <p:sp>
        <p:nvSpPr>
          <p:cNvPr id="3" name="TextBox 2">
            <a:extLst>
              <a:ext uri="{FF2B5EF4-FFF2-40B4-BE49-F238E27FC236}">
                <a16:creationId xmlns:a16="http://schemas.microsoft.com/office/drawing/2014/main" id="{0FA3D0E4-D125-F952-8C9D-E674401F96E3}"/>
              </a:ext>
            </a:extLst>
          </p:cNvPr>
          <p:cNvSpPr txBox="1"/>
          <p:nvPr/>
        </p:nvSpPr>
        <p:spPr>
          <a:xfrm>
            <a:off x="3071073" y="1590922"/>
            <a:ext cx="6049854" cy="584775"/>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What respondents thought caused their symptoms</a:t>
            </a:r>
          </a:p>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 any potential cancer symptoms</a:t>
            </a:r>
            <a:endParaRPr lang="en-GB" sz="1600" b="1" i="0" u="none" strike="noStrike" kern="1200" spc="10" baseline="0">
              <a:solidFill>
                <a:schemeClr val="tx1"/>
              </a:solidFill>
              <a:ea typeface="+mn-ea"/>
              <a:cs typeface="+mn-cs"/>
            </a:endParaRPr>
          </a:p>
        </p:txBody>
      </p:sp>
      <p:sp>
        <p:nvSpPr>
          <p:cNvPr id="2" name="Speech Bubble: Rectangle with Corners Rounded 1">
            <a:extLst>
              <a:ext uri="{FF2B5EF4-FFF2-40B4-BE49-F238E27FC236}">
                <a16:creationId xmlns:a16="http://schemas.microsoft.com/office/drawing/2014/main" id="{8C65AB0A-43D9-3C18-E102-06287EF89E7E}"/>
              </a:ext>
            </a:extLst>
          </p:cNvPr>
          <p:cNvSpPr/>
          <p:nvPr/>
        </p:nvSpPr>
        <p:spPr>
          <a:xfrm>
            <a:off x="502355" y="2463440"/>
            <a:ext cx="3528000" cy="18000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endParaRPr lang="en-US" sz="1200">
              <a:solidFill>
                <a:schemeClr val="tx1"/>
              </a:solidFill>
            </a:endParaRPr>
          </a:p>
          <a:p>
            <a:pPr algn="ctr"/>
            <a:endParaRPr lang="en-US" sz="1200">
              <a:solidFill>
                <a:schemeClr val="tx1"/>
              </a:solidFill>
            </a:endParaRPr>
          </a:p>
          <a:p>
            <a:pPr algn="ctr"/>
            <a:r>
              <a:rPr lang="en-US" sz="1200">
                <a:solidFill>
                  <a:schemeClr val="tx1"/>
                </a:solidFill>
              </a:rPr>
              <a:t>18-29s were the most likely to select lifestyle factors (58%) and mental health problems (42%).</a:t>
            </a:r>
          </a:p>
          <a:p>
            <a:pPr algn="ctr"/>
            <a:endParaRPr lang="en-US" sz="1200">
              <a:solidFill>
                <a:schemeClr val="tx1"/>
              </a:solidFill>
            </a:endParaRPr>
          </a:p>
          <a:p>
            <a:pPr algn="ctr"/>
            <a:r>
              <a:rPr lang="en-US" sz="1200">
                <a:solidFill>
                  <a:schemeClr val="tx1"/>
                </a:solidFill>
              </a:rPr>
              <a:t>Those aged 50+ were most likely to select cancer (19%).</a:t>
            </a:r>
          </a:p>
          <a:p>
            <a:pPr algn="ctr"/>
            <a:endParaRPr lang="en-US" sz="1200">
              <a:solidFill>
                <a:schemeClr val="tx1"/>
              </a:solidFill>
            </a:endParaRPr>
          </a:p>
          <a:p>
            <a:pPr algn="ctr"/>
            <a:endParaRPr lang="en-GB" sz="1200">
              <a:solidFill>
                <a:schemeClr val="tx1"/>
              </a:solidFill>
            </a:endParaRPr>
          </a:p>
        </p:txBody>
      </p:sp>
      <p:sp>
        <p:nvSpPr>
          <p:cNvPr id="4" name="Speech Bubble: Rectangle with Corners Rounded 3">
            <a:extLst>
              <a:ext uri="{FF2B5EF4-FFF2-40B4-BE49-F238E27FC236}">
                <a16:creationId xmlns:a16="http://schemas.microsoft.com/office/drawing/2014/main" id="{90F5657E-A6D3-F8D9-341C-73AB82C74E5A}"/>
              </a:ext>
            </a:extLst>
          </p:cNvPr>
          <p:cNvSpPr/>
          <p:nvPr/>
        </p:nvSpPr>
        <p:spPr>
          <a:xfrm>
            <a:off x="2505250" y="4486173"/>
            <a:ext cx="3528000" cy="18000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categorised as a lower social grade (C2DE) and also aged 50 or over were more likely than those who are not to attribute their symptoms to an existing physical health problem (36% vs 27%), and less likely to attribute them to mental health problems (16% vs 33%).</a:t>
            </a:r>
          </a:p>
        </p:txBody>
      </p:sp>
      <p:sp>
        <p:nvSpPr>
          <p:cNvPr id="7" name="Speech Bubble: Rectangle with Corners Rounded 6">
            <a:extLst>
              <a:ext uri="{FF2B5EF4-FFF2-40B4-BE49-F238E27FC236}">
                <a16:creationId xmlns:a16="http://schemas.microsoft.com/office/drawing/2014/main" id="{E9D85075-C0F8-E943-DC58-D40E5CBA301A}"/>
              </a:ext>
            </a:extLst>
          </p:cNvPr>
          <p:cNvSpPr/>
          <p:nvPr/>
        </p:nvSpPr>
        <p:spPr>
          <a:xfrm>
            <a:off x="4446225" y="2463440"/>
            <a:ext cx="3528000" cy="18000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Those categorised as a higher social grade (ABC1) were more likely to attribute their symptoms to a new physical health problem (29% vs 18%), whereas those categorised as a low social grade (C2DE) were more likely to attribute their symptoms to an existing physical health issue (36% vs 22%).</a:t>
            </a:r>
          </a:p>
        </p:txBody>
      </p:sp>
      <p:sp>
        <p:nvSpPr>
          <p:cNvPr id="12" name="Speech Bubble: Rectangle with Corners Rounded 11">
            <a:extLst>
              <a:ext uri="{FF2B5EF4-FFF2-40B4-BE49-F238E27FC236}">
                <a16:creationId xmlns:a16="http://schemas.microsoft.com/office/drawing/2014/main" id="{F8F1505D-8A34-6A05-0560-BB41E419DEF9}"/>
              </a:ext>
            </a:extLst>
          </p:cNvPr>
          <p:cNvSpPr/>
          <p:nvPr/>
        </p:nvSpPr>
        <p:spPr>
          <a:xfrm>
            <a:off x="8208997" y="2456527"/>
            <a:ext cx="3528000" cy="18000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Those living with a disability were more likely than those with no disability to select an existing physical health problem (48%) and medication (22%).</a:t>
            </a:r>
          </a:p>
        </p:txBody>
      </p:sp>
      <p:sp>
        <p:nvSpPr>
          <p:cNvPr id="21" name="Speech Bubble: Rectangle with Corners Rounded 20">
            <a:extLst>
              <a:ext uri="{FF2B5EF4-FFF2-40B4-BE49-F238E27FC236}">
                <a16:creationId xmlns:a16="http://schemas.microsoft.com/office/drawing/2014/main" id="{20C3A33D-4E13-AB79-6B18-766168E2E248}"/>
              </a:ext>
            </a:extLst>
          </p:cNvPr>
          <p:cNvSpPr/>
          <p:nvPr/>
        </p:nvSpPr>
        <p:spPr>
          <a:xfrm>
            <a:off x="6329889" y="4488700"/>
            <a:ext cx="3528000" cy="18000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lumMod val="50000"/>
                  </a:schemeClr>
                </a:solidFill>
              </a:rPr>
              <a:t>Those living in Belfast HSC Trust were the most likely to select mental health problems (38%), while those in Western HSC Trust were the most likely to select existing physical health problems (49%) and medication (24%). </a:t>
            </a:r>
            <a:endParaRPr lang="en-GB" sz="1200">
              <a:solidFill>
                <a:schemeClr val="tx1">
                  <a:lumMod val="50000"/>
                </a:schemeClr>
              </a:solidFill>
            </a:endParaRPr>
          </a:p>
        </p:txBody>
      </p:sp>
      <p:sp>
        <p:nvSpPr>
          <p:cNvPr id="22" name="Rectangle: Rounded Corners 21">
            <a:extLst>
              <a:ext uri="{FF2B5EF4-FFF2-40B4-BE49-F238E27FC236}">
                <a16:creationId xmlns:a16="http://schemas.microsoft.com/office/drawing/2014/main" id="{788F5491-B0EF-7296-8F69-0288BD4FD0A4}"/>
              </a:ext>
            </a:extLst>
          </p:cNvPr>
          <p:cNvSpPr/>
          <p:nvPr/>
        </p:nvSpPr>
        <p:spPr>
          <a:xfrm>
            <a:off x="1256354" y="2304389"/>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Age</a:t>
            </a:r>
          </a:p>
        </p:txBody>
      </p:sp>
      <p:sp>
        <p:nvSpPr>
          <p:cNvPr id="23" name="Rectangle: Rounded Corners 22">
            <a:extLst>
              <a:ext uri="{FF2B5EF4-FFF2-40B4-BE49-F238E27FC236}">
                <a16:creationId xmlns:a16="http://schemas.microsoft.com/office/drawing/2014/main" id="{8CE4E663-80A2-25F2-BABD-32D9D75626BA}"/>
              </a:ext>
            </a:extLst>
          </p:cNvPr>
          <p:cNvSpPr/>
          <p:nvPr/>
        </p:nvSpPr>
        <p:spPr>
          <a:xfrm>
            <a:off x="3282341" y="4400273"/>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C2DE 50+</a:t>
            </a:r>
          </a:p>
        </p:txBody>
      </p:sp>
      <p:sp>
        <p:nvSpPr>
          <p:cNvPr id="24" name="Rectangle: Rounded Corners 23">
            <a:extLst>
              <a:ext uri="{FF2B5EF4-FFF2-40B4-BE49-F238E27FC236}">
                <a16:creationId xmlns:a16="http://schemas.microsoft.com/office/drawing/2014/main" id="{0FF3E7F6-D590-D1F4-F876-39DD7537C39C}"/>
              </a:ext>
            </a:extLst>
          </p:cNvPr>
          <p:cNvSpPr/>
          <p:nvPr/>
        </p:nvSpPr>
        <p:spPr>
          <a:xfrm>
            <a:off x="5246408" y="2333942"/>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Social grade</a:t>
            </a:r>
          </a:p>
        </p:txBody>
      </p:sp>
      <p:sp>
        <p:nvSpPr>
          <p:cNvPr id="25" name="Rectangle: Rounded Corners 24">
            <a:extLst>
              <a:ext uri="{FF2B5EF4-FFF2-40B4-BE49-F238E27FC236}">
                <a16:creationId xmlns:a16="http://schemas.microsoft.com/office/drawing/2014/main" id="{EE3F7AE0-7DAB-1DDC-2A11-96039046B69A}"/>
              </a:ext>
            </a:extLst>
          </p:cNvPr>
          <p:cNvSpPr/>
          <p:nvPr/>
        </p:nvSpPr>
        <p:spPr>
          <a:xfrm>
            <a:off x="8995613" y="2372282"/>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Disability</a:t>
            </a:r>
          </a:p>
        </p:txBody>
      </p:sp>
      <p:sp>
        <p:nvSpPr>
          <p:cNvPr id="27" name="Rectangle: Rounded Corners 26">
            <a:extLst>
              <a:ext uri="{FF2B5EF4-FFF2-40B4-BE49-F238E27FC236}">
                <a16:creationId xmlns:a16="http://schemas.microsoft.com/office/drawing/2014/main" id="{6192737B-6613-B868-3C61-5A3089E576C1}"/>
              </a:ext>
            </a:extLst>
          </p:cNvPr>
          <p:cNvSpPr/>
          <p:nvPr/>
        </p:nvSpPr>
        <p:spPr>
          <a:xfrm>
            <a:off x="7135084" y="4392938"/>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NI Health Trusts</a:t>
            </a:r>
          </a:p>
        </p:txBody>
      </p:sp>
      <p:sp>
        <p:nvSpPr>
          <p:cNvPr id="5" name="Footer Placeholder 5">
            <a:extLst>
              <a:ext uri="{FF2B5EF4-FFF2-40B4-BE49-F238E27FC236}">
                <a16:creationId xmlns:a16="http://schemas.microsoft.com/office/drawing/2014/main" id="{8B45D21A-609A-EBE6-C9B0-5515F86E1CD1}"/>
              </a:ext>
            </a:extLst>
          </p:cNvPr>
          <p:cNvSpPr txBox="1">
            <a:spLocks/>
          </p:cNvSpPr>
          <p:nvPr/>
        </p:nvSpPr>
        <p:spPr>
          <a:xfrm>
            <a:off x="284206" y="6421602"/>
            <a:ext cx="9646603"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H3_rec1. What do you think caused this symptom? Please note, we want to know what </a:t>
            </a:r>
            <a:r>
              <a:rPr lang="en-US" sz="800" b="1"/>
              <a:t>you</a:t>
            </a:r>
            <a:r>
              <a:rPr lang="en-US" sz="800"/>
              <a:t> think caused the symptom, not what a healthcare professional said caused the symptom. Please select all that apply – Any potential cancer symptom</a:t>
            </a:r>
            <a:br>
              <a:rPr lang="en-US" sz="800"/>
            </a:br>
            <a:r>
              <a:rPr lang="en-US" sz="800"/>
              <a:t>Base: All in Northern Ireland experiencing any potential cancer symptoms (N=454)</a:t>
            </a:r>
          </a:p>
        </p:txBody>
      </p:sp>
      <p:sp>
        <p:nvSpPr>
          <p:cNvPr id="6" name="Oval 5">
            <a:extLst>
              <a:ext uri="{FF2B5EF4-FFF2-40B4-BE49-F238E27FC236}">
                <a16:creationId xmlns:a16="http://schemas.microsoft.com/office/drawing/2014/main" id="{651049C8-3CF6-533B-9BF2-D56233EF72DD}"/>
              </a:ext>
            </a:extLst>
          </p:cNvPr>
          <p:cNvSpPr/>
          <p:nvPr/>
        </p:nvSpPr>
        <p:spPr>
          <a:xfrm>
            <a:off x="3282341" y="2256785"/>
            <a:ext cx="169015" cy="15431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711955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241488"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a:latin typeface="+mn-lt"/>
                <a:ea typeface="+mn-ea"/>
                <a:cs typeface="+mn-cs"/>
              </a:rPr>
              <a:t>A similar trend emerged among those who identified any potential non-specific cancer symptoms: lifestyle attribution remained the highest at 43% citing this, however mental health problems ranked slightly higher compared to any cancer symptoms</a:t>
            </a:r>
            <a:endParaRPr lang="en-GB" sz="2200" spc="10">
              <a:latin typeface="+mn-lt"/>
              <a:ea typeface="+mn-ea"/>
              <a:cs typeface="+mn-cs"/>
            </a:endParaRPr>
          </a:p>
        </p:txBody>
      </p:sp>
      <p:sp>
        <p:nvSpPr>
          <p:cNvPr id="5" name="Footer Placeholder 5">
            <a:extLst>
              <a:ext uri="{FF2B5EF4-FFF2-40B4-BE49-F238E27FC236}">
                <a16:creationId xmlns:a16="http://schemas.microsoft.com/office/drawing/2014/main" id="{6E1904A0-D190-AB7A-5264-8ECB1C826CC5}"/>
              </a:ext>
            </a:extLst>
          </p:cNvPr>
          <p:cNvSpPr txBox="1">
            <a:spLocks/>
          </p:cNvSpPr>
          <p:nvPr/>
        </p:nvSpPr>
        <p:spPr>
          <a:xfrm>
            <a:off x="284206" y="6421602"/>
            <a:ext cx="9646603"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H3_rec2. What do you think caused this symptom? Please note, we want to know what </a:t>
            </a:r>
            <a:r>
              <a:rPr lang="en-US" sz="800" b="1"/>
              <a:t>you</a:t>
            </a:r>
            <a:r>
              <a:rPr lang="en-US" sz="800"/>
              <a:t> think caused the symptom, not what a healthcare professional said caused the symptom. Please select all that apply – Any potential non-specific cancer symptom</a:t>
            </a:r>
            <a:br>
              <a:rPr lang="en-US" sz="800"/>
            </a:br>
            <a:r>
              <a:rPr lang="en-US" sz="800"/>
              <a:t>Base: All in Northern Ireland experiencing any non-specific potential cancer symptoms (N=342)</a:t>
            </a:r>
          </a:p>
        </p:txBody>
      </p:sp>
      <p:graphicFrame>
        <p:nvGraphicFramePr>
          <p:cNvPr id="6" name="Chart 5">
            <a:extLst>
              <a:ext uri="{FF2B5EF4-FFF2-40B4-BE49-F238E27FC236}">
                <a16:creationId xmlns:a16="http://schemas.microsoft.com/office/drawing/2014/main" id="{53639C67-E4BA-FF6F-7FE5-B921FC30B9B8}"/>
              </a:ext>
            </a:extLst>
          </p:cNvPr>
          <p:cNvGraphicFramePr/>
          <p:nvPr>
            <p:extLst>
              <p:ext uri="{D42A27DB-BD31-4B8C-83A1-F6EECF244321}">
                <p14:modId xmlns:p14="http://schemas.microsoft.com/office/powerpoint/2010/main" val="4236626373"/>
              </p:ext>
            </p:extLst>
          </p:nvPr>
        </p:nvGraphicFramePr>
        <p:xfrm>
          <a:off x="384662" y="1950841"/>
          <a:ext cx="11141032" cy="4152247"/>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0E7B2483-F416-F51B-DC17-878F47E93999}"/>
              </a:ext>
            </a:extLst>
          </p:cNvPr>
          <p:cNvSpPr txBox="1"/>
          <p:nvPr/>
        </p:nvSpPr>
        <p:spPr>
          <a:xfrm>
            <a:off x="3471003" y="1950841"/>
            <a:ext cx="5249993" cy="584775"/>
          </a:xfrm>
          <a:prstGeom prst="rect">
            <a:avLst/>
          </a:prstGeom>
          <a:noFill/>
        </p:spPr>
        <p:txBody>
          <a:bodyPr wrap="square" rtlCol="0">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What respondents thought caused their symptoms</a:t>
            </a:r>
          </a:p>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 any potential non-specific cancer symptoms</a:t>
            </a:r>
            <a:endParaRPr lang="en-GB" sz="1600" b="1" i="0" u="none" strike="noStrike" kern="1200" spc="10" baseline="0">
              <a:solidFill>
                <a:schemeClr val="tx1"/>
              </a:solidFill>
              <a:ea typeface="+mn-ea"/>
              <a:cs typeface="+mn-cs"/>
            </a:endParaRPr>
          </a:p>
        </p:txBody>
      </p:sp>
    </p:spTree>
    <p:extLst>
      <p:ext uri="{BB962C8B-B14F-4D97-AF65-F5344CB8AC3E}">
        <p14:creationId xmlns:p14="http://schemas.microsoft.com/office/powerpoint/2010/main" val="9609559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47041"/>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000" spc="10">
                <a:latin typeface="+mn-lt"/>
                <a:ea typeface="+mn-ea"/>
                <a:cs typeface="+mn-cs"/>
              </a:rPr>
              <a:t>Consistent with any cancer symptom, non-specific symptoms saw younger respondents driving lifestyle attribution. Links with existing poor health were more commonly selected by those from lower social grades, with a disability and older respondents from lower social grades.</a:t>
            </a:r>
            <a:endParaRPr lang="en-GB" sz="2000" spc="10">
              <a:latin typeface="+mn-lt"/>
              <a:ea typeface="+mn-ea"/>
              <a:cs typeface="+mn-cs"/>
            </a:endParaRPr>
          </a:p>
        </p:txBody>
      </p:sp>
      <p:sp>
        <p:nvSpPr>
          <p:cNvPr id="2" name="Speech Bubble: Rectangle with Corners Rounded 1">
            <a:extLst>
              <a:ext uri="{FF2B5EF4-FFF2-40B4-BE49-F238E27FC236}">
                <a16:creationId xmlns:a16="http://schemas.microsoft.com/office/drawing/2014/main" id="{4CC5A80F-AB84-9598-BCCF-9E43FF2C3AD3}"/>
              </a:ext>
            </a:extLst>
          </p:cNvPr>
          <p:cNvSpPr/>
          <p:nvPr/>
        </p:nvSpPr>
        <p:spPr>
          <a:xfrm>
            <a:off x="502355" y="2673340"/>
            <a:ext cx="3488620" cy="160345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18-29s were more likely to select lifestyle factors (53%),</a:t>
            </a:r>
          </a:p>
          <a:p>
            <a:pPr algn="ctr"/>
            <a:r>
              <a:rPr lang="en-US" sz="1200">
                <a:solidFill>
                  <a:schemeClr val="tx1"/>
                </a:solidFill>
              </a:rPr>
              <a:t>while those aged 50+ were least likely to select this (39%) as well as mental health problems (</a:t>
            </a:r>
            <a:r>
              <a:rPr lang="en-US" sz="1200" dirty="0">
                <a:solidFill>
                  <a:schemeClr val="tx1"/>
                </a:solidFill>
              </a:rPr>
              <a:t>20</a:t>
            </a:r>
            <a:r>
              <a:rPr lang="en-US" sz="1200">
                <a:solidFill>
                  <a:schemeClr val="tx1"/>
                </a:solidFill>
              </a:rPr>
              <a:t>%).</a:t>
            </a:r>
          </a:p>
        </p:txBody>
      </p:sp>
      <p:sp>
        <p:nvSpPr>
          <p:cNvPr id="4" name="Speech Bubble: Rectangle with Corners Rounded 3">
            <a:extLst>
              <a:ext uri="{FF2B5EF4-FFF2-40B4-BE49-F238E27FC236}">
                <a16:creationId xmlns:a16="http://schemas.microsoft.com/office/drawing/2014/main" id="{E8434045-B2C3-F6B9-4128-0ECAE0FDA827}"/>
              </a:ext>
            </a:extLst>
          </p:cNvPr>
          <p:cNvSpPr/>
          <p:nvPr/>
        </p:nvSpPr>
        <p:spPr>
          <a:xfrm>
            <a:off x="4376242" y="2661184"/>
            <a:ext cx="3488620" cy="160345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categorised as a lower social grade (C2DE) and also aged 50 or over were more likely than those who are not to attribute their symptoms to an existing physical health problem (35% vs 24%), and less likely to attribute them to mental health problems (20% vs 37%).</a:t>
            </a:r>
          </a:p>
        </p:txBody>
      </p:sp>
      <p:sp>
        <p:nvSpPr>
          <p:cNvPr id="5" name="Speech Bubble: Rectangle with Corners Rounded 4">
            <a:extLst>
              <a:ext uri="{FF2B5EF4-FFF2-40B4-BE49-F238E27FC236}">
                <a16:creationId xmlns:a16="http://schemas.microsoft.com/office/drawing/2014/main" id="{8A3D9708-2528-17BB-FF73-D5CA932F5530}"/>
              </a:ext>
            </a:extLst>
          </p:cNvPr>
          <p:cNvSpPr/>
          <p:nvPr/>
        </p:nvSpPr>
        <p:spPr>
          <a:xfrm>
            <a:off x="8250129" y="2632375"/>
            <a:ext cx="3488620" cy="160345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Those categorised as a higher social grade (ABC1) were more likely to link their symptoms to a new physical health problem (26% vs 12%), whereas those categorised as a low social grade (C2DE) were more likely to attribute their symptoms to an existing physical health issue (34% vs 20%).</a:t>
            </a:r>
          </a:p>
        </p:txBody>
      </p:sp>
      <p:sp>
        <p:nvSpPr>
          <p:cNvPr id="6" name="Speech Bubble: Rectangle with Corners Rounded 5">
            <a:extLst>
              <a:ext uri="{FF2B5EF4-FFF2-40B4-BE49-F238E27FC236}">
                <a16:creationId xmlns:a16="http://schemas.microsoft.com/office/drawing/2014/main" id="{DA372088-E2C9-33B8-B89C-BDCC91C111EB}"/>
              </a:ext>
            </a:extLst>
          </p:cNvPr>
          <p:cNvSpPr/>
          <p:nvPr/>
        </p:nvSpPr>
        <p:spPr>
          <a:xfrm>
            <a:off x="502355" y="4523459"/>
            <a:ext cx="3488620" cy="160345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Those living with a disability were more likely than those with no disability to select an existing physical health problem (43%) and medication (25%).</a:t>
            </a:r>
          </a:p>
        </p:txBody>
      </p:sp>
      <p:sp>
        <p:nvSpPr>
          <p:cNvPr id="7" name="Speech Bubble: Rectangle with Corners Rounded 6">
            <a:extLst>
              <a:ext uri="{FF2B5EF4-FFF2-40B4-BE49-F238E27FC236}">
                <a16:creationId xmlns:a16="http://schemas.microsoft.com/office/drawing/2014/main" id="{7B0B9DF2-0F1D-92A3-39D9-7BE2A938006B}"/>
              </a:ext>
            </a:extLst>
          </p:cNvPr>
          <p:cNvSpPr/>
          <p:nvPr/>
        </p:nvSpPr>
        <p:spPr>
          <a:xfrm>
            <a:off x="4376242" y="4511303"/>
            <a:ext cx="3488620" cy="160345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Those living in urban areas were more likely than to link their symptoms to a new physical health problems (25%) compared to those living in towns (12%)</a:t>
            </a:r>
          </a:p>
        </p:txBody>
      </p:sp>
      <p:sp>
        <p:nvSpPr>
          <p:cNvPr id="10" name="Rectangle: Rounded Corners 9">
            <a:extLst>
              <a:ext uri="{FF2B5EF4-FFF2-40B4-BE49-F238E27FC236}">
                <a16:creationId xmlns:a16="http://schemas.microsoft.com/office/drawing/2014/main" id="{68DF9B31-D722-0323-C3F0-5E755AE4BE51}"/>
              </a:ext>
            </a:extLst>
          </p:cNvPr>
          <p:cNvSpPr/>
          <p:nvPr/>
        </p:nvSpPr>
        <p:spPr>
          <a:xfrm>
            <a:off x="1288971" y="2518178"/>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Age</a:t>
            </a:r>
          </a:p>
        </p:txBody>
      </p:sp>
      <p:sp>
        <p:nvSpPr>
          <p:cNvPr id="11" name="Rectangle: Rounded Corners 10">
            <a:extLst>
              <a:ext uri="{FF2B5EF4-FFF2-40B4-BE49-F238E27FC236}">
                <a16:creationId xmlns:a16="http://schemas.microsoft.com/office/drawing/2014/main" id="{E5A56A12-E4AA-5F8F-2EB7-5C266D7D13F0}"/>
              </a:ext>
            </a:extLst>
          </p:cNvPr>
          <p:cNvSpPr/>
          <p:nvPr/>
        </p:nvSpPr>
        <p:spPr>
          <a:xfrm>
            <a:off x="5155839" y="2528691"/>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C2DE 50+</a:t>
            </a:r>
          </a:p>
        </p:txBody>
      </p:sp>
      <p:sp>
        <p:nvSpPr>
          <p:cNvPr id="12" name="Rectangle: Rounded Corners 11">
            <a:extLst>
              <a:ext uri="{FF2B5EF4-FFF2-40B4-BE49-F238E27FC236}">
                <a16:creationId xmlns:a16="http://schemas.microsoft.com/office/drawing/2014/main" id="{7D42CB47-D2D7-FE0A-C7EA-369D5787C752}"/>
              </a:ext>
            </a:extLst>
          </p:cNvPr>
          <p:cNvSpPr/>
          <p:nvPr/>
        </p:nvSpPr>
        <p:spPr>
          <a:xfrm>
            <a:off x="9034053" y="2538694"/>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Social grade</a:t>
            </a:r>
          </a:p>
        </p:txBody>
      </p:sp>
      <p:sp>
        <p:nvSpPr>
          <p:cNvPr id="13" name="Rectangle: Rounded Corners 12">
            <a:extLst>
              <a:ext uri="{FF2B5EF4-FFF2-40B4-BE49-F238E27FC236}">
                <a16:creationId xmlns:a16="http://schemas.microsoft.com/office/drawing/2014/main" id="{DEF641FD-5D26-4FC3-994F-415787F62076}"/>
              </a:ext>
            </a:extLst>
          </p:cNvPr>
          <p:cNvSpPr/>
          <p:nvPr/>
        </p:nvSpPr>
        <p:spPr>
          <a:xfrm>
            <a:off x="1288971" y="4439212"/>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Disability</a:t>
            </a:r>
          </a:p>
        </p:txBody>
      </p:sp>
      <p:sp>
        <p:nvSpPr>
          <p:cNvPr id="14" name="Rectangle: Rounded Corners 13">
            <a:extLst>
              <a:ext uri="{FF2B5EF4-FFF2-40B4-BE49-F238E27FC236}">
                <a16:creationId xmlns:a16="http://schemas.microsoft.com/office/drawing/2014/main" id="{F427EFC5-983F-78A1-FE6E-BD2B7958C233}"/>
              </a:ext>
            </a:extLst>
          </p:cNvPr>
          <p:cNvSpPr/>
          <p:nvPr/>
        </p:nvSpPr>
        <p:spPr>
          <a:xfrm>
            <a:off x="5165364" y="4423500"/>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Urban/Town</a:t>
            </a:r>
          </a:p>
        </p:txBody>
      </p:sp>
      <p:sp>
        <p:nvSpPr>
          <p:cNvPr id="19" name="TextBox 18">
            <a:extLst>
              <a:ext uri="{FF2B5EF4-FFF2-40B4-BE49-F238E27FC236}">
                <a16:creationId xmlns:a16="http://schemas.microsoft.com/office/drawing/2014/main" id="{2E38853B-2908-8580-3CD9-4BAF670BFF13}"/>
              </a:ext>
            </a:extLst>
          </p:cNvPr>
          <p:cNvSpPr txBox="1"/>
          <p:nvPr/>
        </p:nvSpPr>
        <p:spPr>
          <a:xfrm>
            <a:off x="3507586" y="1744478"/>
            <a:ext cx="5249993" cy="584775"/>
          </a:xfrm>
          <a:prstGeom prst="rect">
            <a:avLst/>
          </a:prstGeom>
          <a:noFill/>
        </p:spPr>
        <p:txBody>
          <a:bodyPr wrap="square" rtlCol="0">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What respondents thought caused their symptoms</a:t>
            </a:r>
          </a:p>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 any potential non-specific cancer symptoms</a:t>
            </a:r>
            <a:endParaRPr lang="en-GB" sz="1600" b="1" i="0" u="none" strike="noStrike" kern="1200" spc="10" baseline="0">
              <a:solidFill>
                <a:schemeClr val="tx1"/>
              </a:solidFill>
              <a:ea typeface="+mn-ea"/>
              <a:cs typeface="+mn-cs"/>
            </a:endParaRPr>
          </a:p>
        </p:txBody>
      </p:sp>
      <p:sp>
        <p:nvSpPr>
          <p:cNvPr id="20" name="Speech Bubble: Rectangle with Corners Rounded 19">
            <a:extLst>
              <a:ext uri="{FF2B5EF4-FFF2-40B4-BE49-F238E27FC236}">
                <a16:creationId xmlns:a16="http://schemas.microsoft.com/office/drawing/2014/main" id="{509F07A9-70F8-E276-8E34-F087A6376395}"/>
              </a:ext>
            </a:extLst>
          </p:cNvPr>
          <p:cNvSpPr/>
          <p:nvPr/>
        </p:nvSpPr>
        <p:spPr>
          <a:xfrm>
            <a:off x="8250129" y="4480350"/>
            <a:ext cx="3488620" cy="163440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lumMod val="50000"/>
                  </a:schemeClr>
                </a:solidFill>
              </a:rPr>
              <a:t>Those living in Belfast HSC Trust were the most likely to select mental health problems (45%), while those in South Eastern HSC Trust were the most likely to select cancer (18%).</a:t>
            </a:r>
            <a:endParaRPr lang="en-GB" sz="1200">
              <a:solidFill>
                <a:schemeClr val="tx1">
                  <a:lumMod val="50000"/>
                </a:schemeClr>
              </a:solidFill>
            </a:endParaRPr>
          </a:p>
        </p:txBody>
      </p:sp>
      <p:sp>
        <p:nvSpPr>
          <p:cNvPr id="21" name="Rectangle: Rounded Corners 20">
            <a:extLst>
              <a:ext uri="{FF2B5EF4-FFF2-40B4-BE49-F238E27FC236}">
                <a16:creationId xmlns:a16="http://schemas.microsoft.com/office/drawing/2014/main" id="{C9DC24A9-26DA-C0BD-D65A-CBA4C26936B6}"/>
              </a:ext>
            </a:extLst>
          </p:cNvPr>
          <p:cNvSpPr/>
          <p:nvPr/>
        </p:nvSpPr>
        <p:spPr>
          <a:xfrm>
            <a:off x="9055324" y="4384586"/>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NI Health Trusts</a:t>
            </a:r>
          </a:p>
        </p:txBody>
      </p:sp>
      <p:sp>
        <p:nvSpPr>
          <p:cNvPr id="3" name="Footer Placeholder 5">
            <a:extLst>
              <a:ext uri="{FF2B5EF4-FFF2-40B4-BE49-F238E27FC236}">
                <a16:creationId xmlns:a16="http://schemas.microsoft.com/office/drawing/2014/main" id="{C1AC2162-8C5D-C545-1AC2-BC33ACBB078C}"/>
              </a:ext>
            </a:extLst>
          </p:cNvPr>
          <p:cNvSpPr txBox="1">
            <a:spLocks/>
          </p:cNvSpPr>
          <p:nvPr/>
        </p:nvSpPr>
        <p:spPr>
          <a:xfrm>
            <a:off x="284206" y="6421602"/>
            <a:ext cx="9646603"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H3_rec2. What do you think caused this symptom? Please note, we want to know what </a:t>
            </a:r>
            <a:r>
              <a:rPr lang="en-US" sz="800" b="1"/>
              <a:t>you</a:t>
            </a:r>
            <a:r>
              <a:rPr lang="en-US" sz="800"/>
              <a:t> think caused the symptom, not what a healthcare professional said caused the symptom. Please select all that apply – Any potential non-specific cancer symptom</a:t>
            </a:r>
            <a:br>
              <a:rPr lang="en-US" sz="800"/>
            </a:br>
            <a:r>
              <a:rPr lang="en-US" sz="800"/>
              <a:t>Base: All in Northern Ireland experiencing any non-specific potential cancer symptoms (N=342)</a:t>
            </a:r>
          </a:p>
        </p:txBody>
      </p:sp>
      <p:sp>
        <p:nvSpPr>
          <p:cNvPr id="9" name="Oval 8">
            <a:extLst>
              <a:ext uri="{FF2B5EF4-FFF2-40B4-BE49-F238E27FC236}">
                <a16:creationId xmlns:a16="http://schemas.microsoft.com/office/drawing/2014/main" id="{63DE7545-D118-AC2D-32E3-8D1491B21E67}"/>
              </a:ext>
            </a:extLst>
          </p:cNvPr>
          <p:cNvSpPr/>
          <p:nvPr/>
        </p:nvSpPr>
        <p:spPr>
          <a:xfrm>
            <a:off x="3270507" y="2440624"/>
            <a:ext cx="169015" cy="15431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65B44FA2-6365-094C-5FB1-233D4577F0FF}"/>
              </a:ext>
            </a:extLst>
          </p:cNvPr>
          <p:cNvSpPr/>
          <p:nvPr/>
        </p:nvSpPr>
        <p:spPr>
          <a:xfrm>
            <a:off x="10769346" y="4397128"/>
            <a:ext cx="169015" cy="154313"/>
          </a:xfrm>
          <a:prstGeom prst="ellipse">
            <a:avLst/>
          </a:prstGeom>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2FD74E5F-39D0-C5FA-198A-B585E26ADFF6}"/>
              </a:ext>
            </a:extLst>
          </p:cNvPr>
          <p:cNvSpPr/>
          <p:nvPr/>
        </p:nvSpPr>
        <p:spPr>
          <a:xfrm>
            <a:off x="7221883" y="2440624"/>
            <a:ext cx="169015" cy="154313"/>
          </a:xfrm>
          <a:prstGeom prst="ellipse">
            <a:avLst/>
          </a:prstGeom>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12BFFCEA-4C27-DACB-6009-02180B7192DF}"/>
              </a:ext>
            </a:extLst>
          </p:cNvPr>
          <p:cNvSpPr/>
          <p:nvPr/>
        </p:nvSpPr>
        <p:spPr>
          <a:xfrm>
            <a:off x="7250913" y="4319972"/>
            <a:ext cx="169015" cy="15431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69363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EB3B317E-ADE6-A322-D35F-4526559F0B22}"/>
              </a:ext>
            </a:extLst>
          </p:cNvPr>
          <p:cNvSpPr>
            <a:spLocks noGrp="1"/>
          </p:cNvSpPr>
          <p:nvPr>
            <p:ph type="body" sz="quarter" idx="15"/>
          </p:nvPr>
        </p:nvSpPr>
        <p:spPr/>
        <p:txBody>
          <a:bodyPr/>
          <a:lstStyle/>
          <a:p>
            <a:r>
              <a:rPr lang="en-GB">
                <a:latin typeface="+mn-lt"/>
              </a:rPr>
              <a:t>Agenda</a:t>
            </a:r>
          </a:p>
        </p:txBody>
      </p:sp>
      <p:sp>
        <p:nvSpPr>
          <p:cNvPr id="5" name="Text Placeholder 4">
            <a:extLst>
              <a:ext uri="{FF2B5EF4-FFF2-40B4-BE49-F238E27FC236}">
                <a16:creationId xmlns:a16="http://schemas.microsoft.com/office/drawing/2014/main" id="{03BDE19D-63BB-C81D-3DA5-7FD40A4E1B8A}"/>
              </a:ext>
            </a:extLst>
          </p:cNvPr>
          <p:cNvSpPr>
            <a:spLocks noGrp="1"/>
          </p:cNvSpPr>
          <p:nvPr>
            <p:ph type="body" sz="quarter" idx="10"/>
          </p:nvPr>
        </p:nvSpPr>
        <p:spPr/>
        <p:txBody>
          <a:bodyPr/>
          <a:lstStyle/>
          <a:p>
            <a:r>
              <a:rPr lang="en-US">
                <a:latin typeface="+mn-lt"/>
              </a:rPr>
              <a:t>Agenda</a:t>
            </a:r>
          </a:p>
        </p:txBody>
      </p:sp>
      <p:sp>
        <p:nvSpPr>
          <p:cNvPr id="7" name="Text Placeholder 6">
            <a:extLst>
              <a:ext uri="{FF2B5EF4-FFF2-40B4-BE49-F238E27FC236}">
                <a16:creationId xmlns:a16="http://schemas.microsoft.com/office/drawing/2014/main" id="{D5788FC6-4620-ED37-15AA-9AA0242E5267}"/>
              </a:ext>
            </a:extLst>
          </p:cNvPr>
          <p:cNvSpPr>
            <a:spLocks noGrp="1"/>
          </p:cNvSpPr>
          <p:nvPr>
            <p:ph type="body" sz="quarter" idx="17"/>
          </p:nvPr>
        </p:nvSpPr>
        <p:spPr/>
        <p:txBody>
          <a:bodyPr/>
          <a:lstStyle/>
          <a:p>
            <a:r>
              <a:rPr lang="en-US">
                <a:latin typeface="+mn-lt"/>
              </a:rPr>
              <a:t>Executive Summary</a:t>
            </a:r>
          </a:p>
        </p:txBody>
      </p:sp>
      <p:sp>
        <p:nvSpPr>
          <p:cNvPr id="9" name="Text Placeholder 8">
            <a:extLst>
              <a:ext uri="{FF2B5EF4-FFF2-40B4-BE49-F238E27FC236}">
                <a16:creationId xmlns:a16="http://schemas.microsoft.com/office/drawing/2014/main" id="{4AB2A7CA-9AAF-6461-10A1-ED9E174072A1}"/>
              </a:ext>
            </a:extLst>
          </p:cNvPr>
          <p:cNvSpPr>
            <a:spLocks noGrp="1"/>
          </p:cNvSpPr>
          <p:nvPr>
            <p:ph type="body" sz="quarter" idx="19"/>
          </p:nvPr>
        </p:nvSpPr>
        <p:spPr/>
        <p:txBody>
          <a:bodyPr/>
          <a:lstStyle/>
          <a:p>
            <a:r>
              <a:rPr lang="en-GB">
                <a:latin typeface="+mn-lt"/>
              </a:rPr>
              <a:t>Awareness of cancer symptoms and risk factors</a:t>
            </a:r>
            <a:endParaRPr lang="en-US">
              <a:latin typeface="+mn-lt"/>
            </a:endParaRPr>
          </a:p>
        </p:txBody>
      </p:sp>
      <p:sp>
        <p:nvSpPr>
          <p:cNvPr id="11" name="Text Placeholder 10">
            <a:extLst>
              <a:ext uri="{FF2B5EF4-FFF2-40B4-BE49-F238E27FC236}">
                <a16:creationId xmlns:a16="http://schemas.microsoft.com/office/drawing/2014/main" id="{ADD5095D-FFF0-F6A3-757D-C668C78DBCC5}"/>
              </a:ext>
            </a:extLst>
          </p:cNvPr>
          <p:cNvSpPr>
            <a:spLocks noGrp="1"/>
          </p:cNvSpPr>
          <p:nvPr>
            <p:ph type="body" sz="quarter" idx="21"/>
          </p:nvPr>
        </p:nvSpPr>
        <p:spPr/>
        <p:txBody>
          <a:bodyPr/>
          <a:lstStyle/>
          <a:p>
            <a:r>
              <a:rPr lang="en-US" dirty="0">
                <a:latin typeface="+mn-lt"/>
              </a:rPr>
              <a:t>Help seeking</a:t>
            </a:r>
          </a:p>
        </p:txBody>
      </p:sp>
      <p:sp>
        <p:nvSpPr>
          <p:cNvPr id="13" name="Text Placeholder 12">
            <a:extLst>
              <a:ext uri="{FF2B5EF4-FFF2-40B4-BE49-F238E27FC236}">
                <a16:creationId xmlns:a16="http://schemas.microsoft.com/office/drawing/2014/main" id="{1DCC0188-95B2-1F7E-9D50-E28B91100B13}"/>
              </a:ext>
            </a:extLst>
          </p:cNvPr>
          <p:cNvSpPr>
            <a:spLocks noGrp="1"/>
          </p:cNvSpPr>
          <p:nvPr>
            <p:ph type="body" sz="quarter" idx="23"/>
          </p:nvPr>
        </p:nvSpPr>
        <p:spPr/>
        <p:txBody>
          <a:bodyPr/>
          <a:lstStyle/>
          <a:p>
            <a:r>
              <a:rPr lang="en-US">
                <a:latin typeface="+mn-lt"/>
              </a:rPr>
              <a:t>Current health</a:t>
            </a:r>
          </a:p>
        </p:txBody>
      </p:sp>
      <p:sp>
        <p:nvSpPr>
          <p:cNvPr id="15" name="Text Placeholder 14">
            <a:extLst>
              <a:ext uri="{FF2B5EF4-FFF2-40B4-BE49-F238E27FC236}">
                <a16:creationId xmlns:a16="http://schemas.microsoft.com/office/drawing/2014/main" id="{FCF445E7-7153-02A2-D2A1-322554FCBE0E}"/>
              </a:ext>
            </a:extLst>
          </p:cNvPr>
          <p:cNvSpPr>
            <a:spLocks noGrp="1"/>
          </p:cNvSpPr>
          <p:nvPr>
            <p:ph type="body" sz="quarter" idx="25"/>
          </p:nvPr>
        </p:nvSpPr>
        <p:spPr/>
        <p:txBody>
          <a:bodyPr/>
          <a:lstStyle/>
          <a:p>
            <a:r>
              <a:rPr lang="en-GB">
                <a:latin typeface="+mn-lt"/>
              </a:rPr>
              <a:t>Experience and presentation of symptoms</a:t>
            </a:r>
            <a:endParaRPr lang="en-US">
              <a:latin typeface="+mn-lt"/>
            </a:endParaRPr>
          </a:p>
        </p:txBody>
      </p:sp>
      <p:sp>
        <p:nvSpPr>
          <p:cNvPr id="17" name="Text Placeholder 16">
            <a:extLst>
              <a:ext uri="{FF2B5EF4-FFF2-40B4-BE49-F238E27FC236}">
                <a16:creationId xmlns:a16="http://schemas.microsoft.com/office/drawing/2014/main" id="{F016FC77-5B81-2560-2784-6115C15D57D1}"/>
              </a:ext>
            </a:extLst>
          </p:cNvPr>
          <p:cNvSpPr>
            <a:spLocks noGrp="1"/>
          </p:cNvSpPr>
          <p:nvPr>
            <p:ph type="body" sz="quarter" idx="27"/>
          </p:nvPr>
        </p:nvSpPr>
        <p:spPr/>
        <p:txBody>
          <a:bodyPr/>
          <a:lstStyle/>
          <a:p>
            <a:r>
              <a:rPr lang="en-GB">
                <a:latin typeface="+mn-lt"/>
              </a:rPr>
              <a:t>Representation</a:t>
            </a:r>
            <a:endParaRPr lang="en-US">
              <a:latin typeface="+mn-lt"/>
            </a:endParaRPr>
          </a:p>
        </p:txBody>
      </p:sp>
      <p:sp>
        <p:nvSpPr>
          <p:cNvPr id="35" name="Text Placeholder 34">
            <a:extLst>
              <a:ext uri="{FF2B5EF4-FFF2-40B4-BE49-F238E27FC236}">
                <a16:creationId xmlns:a16="http://schemas.microsoft.com/office/drawing/2014/main" id="{D90F8C6F-B960-EC39-2A44-041E525298C7}"/>
              </a:ext>
            </a:extLst>
          </p:cNvPr>
          <p:cNvSpPr>
            <a:spLocks noGrp="1"/>
          </p:cNvSpPr>
          <p:nvPr>
            <p:ph type="body" sz="quarter" idx="32"/>
          </p:nvPr>
        </p:nvSpPr>
        <p:spPr/>
        <p:txBody>
          <a:bodyPr/>
          <a:lstStyle/>
          <a:p>
            <a:r>
              <a:rPr lang="en-GB">
                <a:latin typeface="+mn-lt"/>
              </a:rPr>
              <a:t>01</a:t>
            </a:r>
          </a:p>
        </p:txBody>
      </p:sp>
      <p:sp>
        <p:nvSpPr>
          <p:cNvPr id="37" name="Text Placeholder 36">
            <a:extLst>
              <a:ext uri="{FF2B5EF4-FFF2-40B4-BE49-F238E27FC236}">
                <a16:creationId xmlns:a16="http://schemas.microsoft.com/office/drawing/2014/main" id="{DFD20B75-7587-8EF7-2994-1FBCCA7261B7}"/>
              </a:ext>
            </a:extLst>
          </p:cNvPr>
          <p:cNvSpPr>
            <a:spLocks noGrp="1"/>
          </p:cNvSpPr>
          <p:nvPr>
            <p:ph type="body" sz="quarter" idx="33"/>
          </p:nvPr>
        </p:nvSpPr>
        <p:spPr/>
        <p:txBody>
          <a:bodyPr/>
          <a:lstStyle/>
          <a:p>
            <a:r>
              <a:rPr lang="en-GB">
                <a:latin typeface="+mn-lt"/>
              </a:rPr>
              <a:t>03</a:t>
            </a:r>
          </a:p>
        </p:txBody>
      </p:sp>
      <p:sp>
        <p:nvSpPr>
          <p:cNvPr id="39" name="Text Placeholder 38">
            <a:extLst>
              <a:ext uri="{FF2B5EF4-FFF2-40B4-BE49-F238E27FC236}">
                <a16:creationId xmlns:a16="http://schemas.microsoft.com/office/drawing/2014/main" id="{F53DF80C-22F8-3E98-73BF-269A203711E4}"/>
              </a:ext>
            </a:extLst>
          </p:cNvPr>
          <p:cNvSpPr>
            <a:spLocks noGrp="1"/>
          </p:cNvSpPr>
          <p:nvPr>
            <p:ph type="body" sz="quarter" idx="34"/>
          </p:nvPr>
        </p:nvSpPr>
        <p:spPr/>
        <p:txBody>
          <a:bodyPr/>
          <a:lstStyle/>
          <a:p>
            <a:r>
              <a:rPr lang="en-GB">
                <a:latin typeface="+mn-lt"/>
              </a:rPr>
              <a:t>05</a:t>
            </a:r>
          </a:p>
        </p:txBody>
      </p:sp>
      <p:sp>
        <p:nvSpPr>
          <p:cNvPr id="41" name="Text Placeholder 40">
            <a:extLst>
              <a:ext uri="{FF2B5EF4-FFF2-40B4-BE49-F238E27FC236}">
                <a16:creationId xmlns:a16="http://schemas.microsoft.com/office/drawing/2014/main" id="{7D96DD3A-FC84-5871-8609-2270F37A99AA}"/>
              </a:ext>
            </a:extLst>
          </p:cNvPr>
          <p:cNvSpPr>
            <a:spLocks noGrp="1"/>
          </p:cNvSpPr>
          <p:nvPr>
            <p:ph type="body" sz="quarter" idx="35"/>
          </p:nvPr>
        </p:nvSpPr>
        <p:spPr/>
        <p:txBody>
          <a:bodyPr/>
          <a:lstStyle/>
          <a:p>
            <a:r>
              <a:rPr lang="en-GB">
                <a:latin typeface="+mn-lt"/>
              </a:rPr>
              <a:t>02</a:t>
            </a:r>
          </a:p>
        </p:txBody>
      </p:sp>
      <p:sp>
        <p:nvSpPr>
          <p:cNvPr id="43" name="Text Placeholder 42">
            <a:extLst>
              <a:ext uri="{FF2B5EF4-FFF2-40B4-BE49-F238E27FC236}">
                <a16:creationId xmlns:a16="http://schemas.microsoft.com/office/drawing/2014/main" id="{27E9AFCD-1540-EF80-4291-6D06E90949EA}"/>
              </a:ext>
            </a:extLst>
          </p:cNvPr>
          <p:cNvSpPr>
            <a:spLocks noGrp="1"/>
          </p:cNvSpPr>
          <p:nvPr>
            <p:ph type="body" sz="quarter" idx="36"/>
          </p:nvPr>
        </p:nvSpPr>
        <p:spPr/>
        <p:txBody>
          <a:bodyPr/>
          <a:lstStyle/>
          <a:p>
            <a:r>
              <a:rPr lang="en-GB">
                <a:latin typeface="+mn-lt"/>
              </a:rPr>
              <a:t>04</a:t>
            </a:r>
          </a:p>
        </p:txBody>
      </p:sp>
      <p:sp>
        <p:nvSpPr>
          <p:cNvPr id="45" name="Text Placeholder 44">
            <a:extLst>
              <a:ext uri="{FF2B5EF4-FFF2-40B4-BE49-F238E27FC236}">
                <a16:creationId xmlns:a16="http://schemas.microsoft.com/office/drawing/2014/main" id="{E3EFECD0-BE72-060C-74DE-7C4C3DD92A22}"/>
              </a:ext>
            </a:extLst>
          </p:cNvPr>
          <p:cNvSpPr>
            <a:spLocks noGrp="1"/>
          </p:cNvSpPr>
          <p:nvPr>
            <p:ph type="body" sz="quarter" idx="37"/>
          </p:nvPr>
        </p:nvSpPr>
        <p:spPr/>
        <p:txBody>
          <a:bodyPr/>
          <a:lstStyle/>
          <a:p>
            <a:r>
              <a:rPr lang="en-GB">
                <a:latin typeface="+mn-lt"/>
              </a:rPr>
              <a:t>06</a:t>
            </a:r>
          </a:p>
        </p:txBody>
      </p:sp>
      <p:sp>
        <p:nvSpPr>
          <p:cNvPr id="3" name="Text Placeholder 2">
            <a:extLst>
              <a:ext uri="{FF2B5EF4-FFF2-40B4-BE49-F238E27FC236}">
                <a16:creationId xmlns:a16="http://schemas.microsoft.com/office/drawing/2014/main" id="{B14872F8-7280-FBE4-65A4-0124FAB93C4D}"/>
              </a:ext>
            </a:extLst>
          </p:cNvPr>
          <p:cNvSpPr>
            <a:spLocks noGrp="1"/>
          </p:cNvSpPr>
          <p:nvPr>
            <p:ph type="body" sz="quarter" idx="38"/>
          </p:nvPr>
        </p:nvSpPr>
        <p:spPr>
          <a:xfrm>
            <a:off x="5079448" y="5758571"/>
            <a:ext cx="2163181" cy="780010"/>
          </a:xfrm>
        </p:spPr>
        <p:txBody>
          <a:bodyPr/>
          <a:lstStyle/>
          <a:p>
            <a:r>
              <a:rPr lang="en-GB">
                <a:latin typeface="+mn-lt"/>
              </a:rPr>
              <a:t>Barriers and motivators to help seeking</a:t>
            </a:r>
          </a:p>
        </p:txBody>
      </p:sp>
      <p:sp>
        <p:nvSpPr>
          <p:cNvPr id="6" name="Text Placeholder 5">
            <a:extLst>
              <a:ext uri="{FF2B5EF4-FFF2-40B4-BE49-F238E27FC236}">
                <a16:creationId xmlns:a16="http://schemas.microsoft.com/office/drawing/2014/main" id="{6CA350AC-8D80-BAD7-E54B-FB5D184F6EF1}"/>
              </a:ext>
            </a:extLst>
          </p:cNvPr>
          <p:cNvSpPr>
            <a:spLocks noGrp="1"/>
          </p:cNvSpPr>
          <p:nvPr>
            <p:ph type="body" sz="quarter" idx="39"/>
          </p:nvPr>
        </p:nvSpPr>
        <p:spPr/>
        <p:txBody>
          <a:bodyPr/>
          <a:lstStyle/>
          <a:p>
            <a:r>
              <a:rPr lang="en-GB">
                <a:latin typeface="+mn-lt"/>
              </a:rPr>
              <a:t>Screening</a:t>
            </a:r>
          </a:p>
        </p:txBody>
      </p:sp>
      <p:sp>
        <p:nvSpPr>
          <p:cNvPr id="8" name="Text Placeholder 7">
            <a:extLst>
              <a:ext uri="{FF2B5EF4-FFF2-40B4-BE49-F238E27FC236}">
                <a16:creationId xmlns:a16="http://schemas.microsoft.com/office/drawing/2014/main" id="{48529816-BDB9-D3A4-04A2-A58C8A20DCF4}"/>
              </a:ext>
            </a:extLst>
          </p:cNvPr>
          <p:cNvSpPr>
            <a:spLocks noGrp="1"/>
          </p:cNvSpPr>
          <p:nvPr>
            <p:ph type="body" sz="quarter" idx="40"/>
          </p:nvPr>
        </p:nvSpPr>
        <p:spPr/>
        <p:txBody>
          <a:bodyPr/>
          <a:lstStyle/>
          <a:p>
            <a:r>
              <a:rPr lang="en-GB">
                <a:latin typeface="+mn-lt"/>
              </a:rPr>
              <a:t>07</a:t>
            </a:r>
          </a:p>
        </p:txBody>
      </p:sp>
      <p:sp>
        <p:nvSpPr>
          <p:cNvPr id="10" name="Text Placeholder 9">
            <a:extLst>
              <a:ext uri="{FF2B5EF4-FFF2-40B4-BE49-F238E27FC236}">
                <a16:creationId xmlns:a16="http://schemas.microsoft.com/office/drawing/2014/main" id="{BA1D3269-6A4D-DEA6-1F89-DD6B57D23862}"/>
              </a:ext>
            </a:extLst>
          </p:cNvPr>
          <p:cNvSpPr>
            <a:spLocks noGrp="1"/>
          </p:cNvSpPr>
          <p:nvPr>
            <p:ph type="body" sz="quarter" idx="41"/>
          </p:nvPr>
        </p:nvSpPr>
        <p:spPr/>
        <p:txBody>
          <a:bodyPr/>
          <a:lstStyle/>
          <a:p>
            <a:r>
              <a:rPr lang="en-GB">
                <a:latin typeface="+mn-lt"/>
              </a:rPr>
              <a:t>08</a:t>
            </a:r>
          </a:p>
        </p:txBody>
      </p:sp>
      <p:sp>
        <p:nvSpPr>
          <p:cNvPr id="14" name="Text Placeholder 13">
            <a:extLst>
              <a:ext uri="{FF2B5EF4-FFF2-40B4-BE49-F238E27FC236}">
                <a16:creationId xmlns:a16="http://schemas.microsoft.com/office/drawing/2014/main" id="{12BE0E59-93C9-C492-7075-EEDFDC5626AA}"/>
              </a:ext>
            </a:extLst>
          </p:cNvPr>
          <p:cNvSpPr>
            <a:spLocks noGrp="1"/>
          </p:cNvSpPr>
          <p:nvPr>
            <p:ph type="body" sz="quarter" idx="14"/>
          </p:nvPr>
        </p:nvSpPr>
        <p:spPr/>
        <p:txBody>
          <a:bodyPr/>
          <a:lstStyle/>
          <a:p>
            <a:r>
              <a:rPr lang="en-GB">
                <a:latin typeface="+mn-lt"/>
              </a:rPr>
              <a:t>Cancer Awareness Measure+ 2024 – Northern Ireland</a:t>
            </a:r>
          </a:p>
        </p:txBody>
      </p:sp>
    </p:spTree>
    <p:extLst>
      <p:ext uri="{BB962C8B-B14F-4D97-AF65-F5344CB8AC3E}">
        <p14:creationId xmlns:p14="http://schemas.microsoft.com/office/powerpoint/2010/main" val="41061911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dirty="0">
                <a:latin typeface="+mn-lt"/>
                <a:ea typeface="+mn-ea"/>
                <a:cs typeface="+mn-cs"/>
              </a:rPr>
              <a:t>For red flag symptoms, cancer and lifestyle factors were the most commonly attributed causes of potential red-flag cancer symptoms </a:t>
            </a:r>
            <a:endParaRPr lang="en-GB" sz="2200" spc="10" dirty="0">
              <a:latin typeface="+mn-lt"/>
              <a:ea typeface="+mn-ea"/>
              <a:cs typeface="+mn-cs"/>
            </a:endParaRPr>
          </a:p>
        </p:txBody>
      </p:sp>
      <p:sp>
        <p:nvSpPr>
          <p:cNvPr id="4" name="Footer Placeholder 5">
            <a:extLst>
              <a:ext uri="{FF2B5EF4-FFF2-40B4-BE49-F238E27FC236}">
                <a16:creationId xmlns:a16="http://schemas.microsoft.com/office/drawing/2014/main" id="{B746E187-688D-1512-C77A-667BA7CA1DF7}"/>
              </a:ext>
            </a:extLst>
          </p:cNvPr>
          <p:cNvSpPr txBox="1">
            <a:spLocks/>
          </p:cNvSpPr>
          <p:nvPr/>
        </p:nvSpPr>
        <p:spPr>
          <a:xfrm>
            <a:off x="284206" y="6421601"/>
            <a:ext cx="9646603" cy="4363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H3_rec3. What do you think caused this symptom? Please note, we want to know what </a:t>
            </a:r>
            <a:r>
              <a:rPr lang="en-US" sz="800" b="1"/>
              <a:t>you</a:t>
            </a:r>
            <a:r>
              <a:rPr lang="en-US" sz="800"/>
              <a:t> think caused the symptom, not what a healthcare professional said caused the symptom. Please select all that apply – Any potential red-flag cancer symptom</a:t>
            </a:r>
            <a:br>
              <a:rPr lang="en-US" sz="800"/>
            </a:br>
            <a:r>
              <a:rPr lang="en-US" sz="800"/>
              <a:t>Base: All in Northern Ireland experiencing any red-flag potential cancer symptoms (N=185)</a:t>
            </a:r>
          </a:p>
        </p:txBody>
      </p:sp>
      <p:graphicFrame>
        <p:nvGraphicFramePr>
          <p:cNvPr id="5" name="Chart 4">
            <a:extLst>
              <a:ext uri="{FF2B5EF4-FFF2-40B4-BE49-F238E27FC236}">
                <a16:creationId xmlns:a16="http://schemas.microsoft.com/office/drawing/2014/main" id="{532D1A1B-95C0-3D06-2A19-1352E4224410}"/>
              </a:ext>
            </a:extLst>
          </p:cNvPr>
          <p:cNvGraphicFramePr/>
          <p:nvPr>
            <p:extLst>
              <p:ext uri="{D42A27DB-BD31-4B8C-83A1-F6EECF244321}">
                <p14:modId xmlns:p14="http://schemas.microsoft.com/office/powerpoint/2010/main" val="2072617122"/>
              </p:ext>
            </p:extLst>
          </p:nvPr>
        </p:nvGraphicFramePr>
        <p:xfrm>
          <a:off x="525483" y="1875199"/>
          <a:ext cx="11141032" cy="4152247"/>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A772540D-2BBF-AF6D-754E-C8DE2E6256D7}"/>
              </a:ext>
            </a:extLst>
          </p:cNvPr>
          <p:cNvSpPr txBox="1"/>
          <p:nvPr/>
        </p:nvSpPr>
        <p:spPr>
          <a:xfrm>
            <a:off x="3471003" y="1950841"/>
            <a:ext cx="5249993" cy="584775"/>
          </a:xfrm>
          <a:prstGeom prst="rect">
            <a:avLst/>
          </a:prstGeom>
          <a:noFill/>
        </p:spPr>
        <p:txBody>
          <a:bodyPr wrap="square" rtlCol="0">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What respondents thought caused their symptoms</a:t>
            </a:r>
          </a:p>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 any potential red-flag cancer symptoms</a:t>
            </a:r>
            <a:endParaRPr lang="en-GB" sz="1600" b="1" i="0" u="none" strike="noStrike" kern="1200" spc="10" baseline="0">
              <a:solidFill>
                <a:schemeClr val="tx1"/>
              </a:solidFill>
              <a:ea typeface="+mn-ea"/>
              <a:cs typeface="+mn-cs"/>
            </a:endParaRPr>
          </a:p>
        </p:txBody>
      </p:sp>
    </p:spTree>
    <p:extLst>
      <p:ext uri="{BB962C8B-B14F-4D97-AF65-F5344CB8AC3E}">
        <p14:creationId xmlns:p14="http://schemas.microsoft.com/office/powerpoint/2010/main" val="3256370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a:latin typeface="+mn-lt"/>
                <a:ea typeface="+mn-ea"/>
                <a:cs typeface="+mn-cs"/>
              </a:rPr>
              <a:t>For potential lung cancer symptoms, attribution to existing health problems was the most cited, with a third selecting this. This was followed by lifestyle factors and new physical health problems.</a:t>
            </a:r>
            <a:endParaRPr lang="en-GB" sz="2200" spc="10">
              <a:latin typeface="+mn-lt"/>
              <a:ea typeface="+mn-ea"/>
              <a:cs typeface="+mn-cs"/>
            </a:endParaRPr>
          </a:p>
        </p:txBody>
      </p:sp>
      <p:sp>
        <p:nvSpPr>
          <p:cNvPr id="9" name="Footer Placeholder 5">
            <a:extLst>
              <a:ext uri="{FF2B5EF4-FFF2-40B4-BE49-F238E27FC236}">
                <a16:creationId xmlns:a16="http://schemas.microsoft.com/office/drawing/2014/main" id="{75509FEC-7774-98CC-6F39-42043B33D367}"/>
              </a:ext>
            </a:extLst>
          </p:cNvPr>
          <p:cNvSpPr txBox="1">
            <a:spLocks/>
          </p:cNvSpPr>
          <p:nvPr/>
        </p:nvSpPr>
        <p:spPr>
          <a:xfrm>
            <a:off x="284206" y="6345134"/>
            <a:ext cx="9646603" cy="4363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H3_rec4. What do you think caused this symptom? Please note, we want to know what </a:t>
            </a:r>
            <a:r>
              <a:rPr lang="en-US" sz="800" b="1"/>
              <a:t>you</a:t>
            </a:r>
            <a:r>
              <a:rPr lang="en-US" sz="800"/>
              <a:t> think caused the symptom, not what a healthcare professional said caused the symptom. Please select all that apply – Any potential lung-specific cancer symptom</a:t>
            </a:r>
            <a:br>
              <a:rPr lang="en-US" sz="800"/>
            </a:br>
            <a:r>
              <a:rPr lang="en-US" sz="800"/>
              <a:t>Base: All in Northern Ireland experiencing any lung-specific potential cancer symptoms (N=125)</a:t>
            </a:r>
          </a:p>
        </p:txBody>
      </p:sp>
      <p:graphicFrame>
        <p:nvGraphicFramePr>
          <p:cNvPr id="10" name="Chart 9">
            <a:extLst>
              <a:ext uri="{FF2B5EF4-FFF2-40B4-BE49-F238E27FC236}">
                <a16:creationId xmlns:a16="http://schemas.microsoft.com/office/drawing/2014/main" id="{F65A65E9-8412-0A02-F205-817BF96C8E6D}"/>
              </a:ext>
            </a:extLst>
          </p:cNvPr>
          <p:cNvGraphicFramePr/>
          <p:nvPr>
            <p:extLst>
              <p:ext uri="{D42A27DB-BD31-4B8C-83A1-F6EECF244321}">
                <p14:modId xmlns:p14="http://schemas.microsoft.com/office/powerpoint/2010/main" val="2364336166"/>
              </p:ext>
            </p:extLst>
          </p:nvPr>
        </p:nvGraphicFramePr>
        <p:xfrm>
          <a:off x="525483" y="1831851"/>
          <a:ext cx="11141032" cy="4152247"/>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D66FC17F-554D-0D62-3AE7-E0FA454A8CCA}"/>
              </a:ext>
            </a:extLst>
          </p:cNvPr>
          <p:cNvSpPr txBox="1"/>
          <p:nvPr/>
        </p:nvSpPr>
        <p:spPr>
          <a:xfrm>
            <a:off x="3471003" y="1950841"/>
            <a:ext cx="5249993" cy="584775"/>
          </a:xfrm>
          <a:prstGeom prst="rect">
            <a:avLst/>
          </a:prstGeom>
          <a:noFill/>
        </p:spPr>
        <p:txBody>
          <a:bodyPr wrap="square" rtlCol="0">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What respondents thought caused their symptoms</a:t>
            </a:r>
          </a:p>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 any potential lung-specific cancer symptoms</a:t>
            </a:r>
            <a:endParaRPr lang="en-GB" sz="1600" b="1" i="0" u="none" strike="noStrike" kern="1200" spc="10" baseline="0">
              <a:solidFill>
                <a:schemeClr val="tx1"/>
              </a:solidFill>
              <a:ea typeface="+mn-ea"/>
              <a:cs typeface="+mn-cs"/>
            </a:endParaRPr>
          </a:p>
        </p:txBody>
      </p:sp>
    </p:spTree>
    <p:extLst>
      <p:ext uri="{BB962C8B-B14F-4D97-AF65-F5344CB8AC3E}">
        <p14:creationId xmlns:p14="http://schemas.microsoft.com/office/powerpoint/2010/main" val="40709875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dirty="0">
                <a:latin typeface="+mn-lt"/>
                <a:ea typeface="+mn-ea"/>
                <a:cs typeface="+mn-cs"/>
              </a:rPr>
              <a:t>3 in 10 of those who experienced potential oral cancer symptoms attributed these to lifestyle factors, followed by mental health or existing physical health problems</a:t>
            </a:r>
            <a:endParaRPr lang="en-GB" sz="2200" spc="10" dirty="0">
              <a:latin typeface="+mn-lt"/>
              <a:ea typeface="+mn-ea"/>
              <a:cs typeface="+mn-cs"/>
            </a:endParaRPr>
          </a:p>
        </p:txBody>
      </p:sp>
      <p:sp>
        <p:nvSpPr>
          <p:cNvPr id="4" name="Footer Placeholder 5">
            <a:extLst>
              <a:ext uri="{FF2B5EF4-FFF2-40B4-BE49-F238E27FC236}">
                <a16:creationId xmlns:a16="http://schemas.microsoft.com/office/drawing/2014/main" id="{5CC420B6-D3E9-B442-4B0D-4A15E45D26BC}"/>
              </a:ext>
            </a:extLst>
          </p:cNvPr>
          <p:cNvSpPr txBox="1">
            <a:spLocks/>
          </p:cNvSpPr>
          <p:nvPr/>
        </p:nvSpPr>
        <p:spPr>
          <a:xfrm>
            <a:off x="284206" y="6345134"/>
            <a:ext cx="9646603" cy="4363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H3_rec5. What do you think caused this symptom? Please note, we want to know what </a:t>
            </a:r>
            <a:r>
              <a:rPr lang="en-US" sz="800" b="1"/>
              <a:t>you</a:t>
            </a:r>
            <a:r>
              <a:rPr lang="en-US" sz="800"/>
              <a:t> think caused the symptom, not what a healthcare professional said caused the symptom. Please select all that apply – Any potential oral cancer symptom</a:t>
            </a:r>
            <a:br>
              <a:rPr lang="en-US" sz="800"/>
            </a:br>
            <a:r>
              <a:rPr lang="en-US" sz="800"/>
              <a:t>Base: All in Northern Ireland experiencing any potential oral cancer symptoms (N=148)</a:t>
            </a:r>
          </a:p>
        </p:txBody>
      </p:sp>
      <p:sp>
        <p:nvSpPr>
          <p:cNvPr id="5" name="TextBox 4">
            <a:extLst>
              <a:ext uri="{FF2B5EF4-FFF2-40B4-BE49-F238E27FC236}">
                <a16:creationId xmlns:a16="http://schemas.microsoft.com/office/drawing/2014/main" id="{ADECC65F-00F1-E0B8-75CC-7F918260FA53}"/>
              </a:ext>
            </a:extLst>
          </p:cNvPr>
          <p:cNvSpPr txBox="1"/>
          <p:nvPr/>
        </p:nvSpPr>
        <p:spPr>
          <a:xfrm>
            <a:off x="3471003" y="1866307"/>
            <a:ext cx="5249993" cy="584775"/>
          </a:xfrm>
          <a:prstGeom prst="rect">
            <a:avLst/>
          </a:prstGeom>
          <a:noFill/>
        </p:spPr>
        <p:txBody>
          <a:bodyPr wrap="square" rtlCol="0">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What respondents thought caused their symptoms</a:t>
            </a:r>
          </a:p>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 any potential oral cancer symptoms</a:t>
            </a:r>
            <a:endParaRPr lang="en-GB" sz="1600" b="1" i="0" u="none" strike="noStrike" kern="1200" spc="10" baseline="0">
              <a:solidFill>
                <a:schemeClr val="tx1"/>
              </a:solidFill>
              <a:ea typeface="+mn-ea"/>
              <a:cs typeface="+mn-cs"/>
            </a:endParaRPr>
          </a:p>
        </p:txBody>
      </p:sp>
      <p:graphicFrame>
        <p:nvGraphicFramePr>
          <p:cNvPr id="6" name="Chart 5">
            <a:extLst>
              <a:ext uri="{FF2B5EF4-FFF2-40B4-BE49-F238E27FC236}">
                <a16:creationId xmlns:a16="http://schemas.microsoft.com/office/drawing/2014/main" id="{7DB708B4-8A43-5BB4-6291-E152E1873C57}"/>
              </a:ext>
            </a:extLst>
          </p:cNvPr>
          <p:cNvGraphicFramePr/>
          <p:nvPr>
            <p:extLst>
              <p:ext uri="{D42A27DB-BD31-4B8C-83A1-F6EECF244321}">
                <p14:modId xmlns:p14="http://schemas.microsoft.com/office/powerpoint/2010/main" val="3884497510"/>
              </p:ext>
            </p:extLst>
          </p:nvPr>
        </p:nvGraphicFramePr>
        <p:xfrm>
          <a:off x="525483" y="1771937"/>
          <a:ext cx="11141032" cy="415224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342710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43E74-D0E9-1323-BB8B-791207B3DC5E}"/>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C6C9A067-BE3A-ABC8-0F63-EC75EBA6B5F6}"/>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Of those who reported experiencing any potential cancer symptom, around 1 in 3 were concerned about the seriousness of them, although concern was highest among potential red-flag symptoms</a:t>
            </a:r>
          </a:p>
        </p:txBody>
      </p:sp>
      <p:sp>
        <p:nvSpPr>
          <p:cNvPr id="16" name="Footer Placeholder 5">
            <a:extLst>
              <a:ext uri="{FF2B5EF4-FFF2-40B4-BE49-F238E27FC236}">
                <a16:creationId xmlns:a16="http://schemas.microsoft.com/office/drawing/2014/main" id="{6D8F6B51-E42C-238B-A42E-3424CB87738E}"/>
              </a:ext>
            </a:extLst>
          </p:cNvPr>
          <p:cNvSpPr txBox="1">
            <a:spLocks/>
          </p:cNvSpPr>
          <p:nvPr/>
        </p:nvSpPr>
        <p:spPr>
          <a:xfrm>
            <a:off x="284206" y="6366359"/>
            <a:ext cx="11383538" cy="47154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H2_rec. You said that you have experienced [symptom] in the last 6 months. We would now like to ask you a few more questions about this. How concerned have you been that this symptom might be serious? Please select one answer.</a:t>
            </a:r>
          </a:p>
          <a:p>
            <a:r>
              <a:rPr lang="en-US" sz="800" dirty="0"/>
              <a:t>Base: All in Northern Ireland experiencing… (Any cancer symptom: N=454; Any non-specific cancer symptom: N=342; Any red-flag cancer symptom: N=185; Any lung-specific cancer symptom: N=125; Any oral cancer symptom: N=148). </a:t>
            </a:r>
          </a:p>
          <a:p>
            <a:r>
              <a:rPr lang="en-US" sz="800" dirty="0"/>
              <a:t>Note – the results will not total 100% due to multiple questions on different symptoms being combined (e.g. if a respondent is quite concerned about one symptom, and very concerned about another, they will be counted twice)</a:t>
            </a:r>
          </a:p>
        </p:txBody>
      </p:sp>
      <p:sp>
        <p:nvSpPr>
          <p:cNvPr id="2" name="TextBox 1">
            <a:extLst>
              <a:ext uri="{FF2B5EF4-FFF2-40B4-BE49-F238E27FC236}">
                <a16:creationId xmlns:a16="http://schemas.microsoft.com/office/drawing/2014/main" id="{1A6DDF13-18A6-C529-7E93-0AEA4CE3C94B}"/>
              </a:ext>
            </a:extLst>
          </p:cNvPr>
          <p:cNvSpPr txBox="1"/>
          <p:nvPr/>
        </p:nvSpPr>
        <p:spPr>
          <a:xfrm>
            <a:off x="3046521" y="1624261"/>
            <a:ext cx="6098958"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a:solidFill>
                  <a:schemeClr val="tx1"/>
                </a:solidFill>
                <a:ea typeface="+mn-ea"/>
                <a:cs typeface="+mn-cs"/>
              </a:rPr>
              <a:t>Concern regarding symptoms</a:t>
            </a:r>
            <a:endParaRPr lang="en-GB" sz="1800" b="1" i="0" u="none" strike="noStrike" kern="1200" spc="10" baseline="0">
              <a:solidFill>
                <a:schemeClr val="tx1"/>
              </a:solidFill>
              <a:ea typeface="+mn-ea"/>
              <a:cs typeface="+mn-cs"/>
            </a:endParaRPr>
          </a:p>
        </p:txBody>
      </p:sp>
      <p:graphicFrame>
        <p:nvGraphicFramePr>
          <p:cNvPr id="9" name="Chart 8">
            <a:extLst>
              <a:ext uri="{FF2B5EF4-FFF2-40B4-BE49-F238E27FC236}">
                <a16:creationId xmlns:a16="http://schemas.microsoft.com/office/drawing/2014/main" id="{89F1BFF5-8D8E-C062-F798-2B0144AA0836}"/>
              </a:ext>
            </a:extLst>
          </p:cNvPr>
          <p:cNvGraphicFramePr/>
          <p:nvPr>
            <p:extLst>
              <p:ext uri="{D42A27DB-BD31-4B8C-83A1-F6EECF244321}">
                <p14:modId xmlns:p14="http://schemas.microsoft.com/office/powerpoint/2010/main" val="3962746928"/>
              </p:ext>
            </p:extLst>
          </p:nvPr>
        </p:nvGraphicFramePr>
        <p:xfrm>
          <a:off x="668036" y="2217109"/>
          <a:ext cx="10615877" cy="4044722"/>
        </p:xfrm>
        <a:graphic>
          <a:graphicData uri="http://schemas.openxmlformats.org/drawingml/2006/chart">
            <c:chart xmlns:c="http://schemas.openxmlformats.org/drawingml/2006/chart" xmlns:r="http://schemas.openxmlformats.org/officeDocument/2006/relationships" r:id="rId3"/>
          </a:graphicData>
        </a:graphic>
      </p:graphicFrame>
      <p:sp>
        <p:nvSpPr>
          <p:cNvPr id="3" name="Speech Bubble: Rectangle with Corners Rounded 2">
            <a:extLst>
              <a:ext uri="{FF2B5EF4-FFF2-40B4-BE49-F238E27FC236}">
                <a16:creationId xmlns:a16="http://schemas.microsoft.com/office/drawing/2014/main" id="{1431366F-12C7-6B3E-B48C-666DC47E3055}"/>
              </a:ext>
            </a:extLst>
          </p:cNvPr>
          <p:cNvSpPr/>
          <p:nvPr/>
        </p:nvSpPr>
        <p:spPr>
          <a:xfrm>
            <a:off x="8635194" y="2041157"/>
            <a:ext cx="3032550" cy="185199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a:ln>
                  <a:noFill/>
                </a:ln>
                <a:solidFill>
                  <a:srgbClr val="000000"/>
                </a:solidFill>
                <a:effectLst/>
                <a:uLnTx/>
                <a:uFillTx/>
                <a:latin typeface="Arial" panose="020B0604020202020204"/>
                <a:ea typeface="+mn-ea"/>
                <a:cs typeface="+mn-cs"/>
              </a:rPr>
              <a:t>Total % concerned (Net: extremely/quite a bit)</a:t>
            </a:r>
            <a:br>
              <a:rPr kumimoji="0" lang="en-GB" sz="1200" b="1" i="0" u="sng" strike="noStrike" kern="1200" cap="none" spc="0" normalizeH="0" baseline="0" noProof="0">
                <a:ln>
                  <a:noFill/>
                </a:ln>
                <a:solidFill>
                  <a:srgbClr val="000000"/>
                </a:solidFill>
                <a:effectLst/>
                <a:uLnTx/>
                <a:uFillTx/>
                <a:latin typeface="Arial" panose="020B0604020202020204"/>
                <a:ea typeface="+mn-ea"/>
                <a:cs typeface="+mn-cs"/>
              </a:rPr>
            </a:br>
            <a:endParaRPr kumimoji="0" lang="en-GB" sz="1200" b="1" i="0" u="sng"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FF0087"/>
                </a:solidFill>
                <a:effectLst/>
                <a:uLnTx/>
                <a:uFillTx/>
                <a:latin typeface="Arial" panose="020B0604020202020204"/>
                <a:ea typeface="+mn-ea"/>
                <a:cs typeface="+mn-cs"/>
              </a:rPr>
              <a:t>Any potential cancer symptom: </a:t>
            </a:r>
            <a:r>
              <a:rPr kumimoji="0" lang="en-GB" sz="1400" b="1" i="0" u="none" strike="noStrike" kern="1200" cap="none" spc="0" normalizeH="0" baseline="0" noProof="0">
                <a:ln>
                  <a:noFill/>
                </a:ln>
                <a:solidFill>
                  <a:srgbClr val="FF0087"/>
                </a:solidFill>
                <a:effectLst/>
                <a:uLnTx/>
                <a:uFillTx/>
                <a:latin typeface="Arial" panose="020B0604020202020204"/>
                <a:ea typeface="+mn-ea"/>
                <a:cs typeface="+mn-cs"/>
              </a:rPr>
              <a:t>32%</a:t>
            </a:r>
            <a:endParaRPr kumimoji="0" lang="en-GB" sz="1600" b="1" i="0" u="none" strike="noStrike" kern="1200" cap="none" spc="0" normalizeH="0" baseline="0" noProof="0">
              <a:ln>
                <a:noFill/>
              </a:ln>
              <a:solidFill>
                <a:srgbClr val="FF0087"/>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7E"/>
                </a:solidFill>
                <a:effectLst/>
                <a:uLnTx/>
                <a:uFillTx/>
                <a:latin typeface="Arial" panose="020B0604020202020204"/>
                <a:ea typeface="+mn-ea"/>
                <a:cs typeface="+mn-cs"/>
              </a:rPr>
              <a:t>Any potential non-specific symptom: </a:t>
            </a:r>
            <a:r>
              <a:rPr lang="en-GB" sz="1400" b="1">
                <a:solidFill>
                  <a:srgbClr val="00007E"/>
                </a:solidFill>
                <a:latin typeface="Arial" panose="020B0604020202020204"/>
              </a:rPr>
              <a:t>27</a:t>
            </a:r>
            <a:r>
              <a:rPr kumimoji="0" lang="en-GB" sz="1400" b="1" i="0" u="none" strike="noStrike" kern="1200" cap="none" spc="0" normalizeH="0" baseline="0" noProof="0">
                <a:ln>
                  <a:noFill/>
                </a:ln>
                <a:solidFill>
                  <a:srgbClr val="00007E"/>
                </a:solidFill>
                <a:effectLst/>
                <a:uLnTx/>
                <a:uFillTx/>
                <a:latin typeface="Arial" panose="020B0604020202020204"/>
                <a:ea typeface="+mn-ea"/>
                <a:cs typeface="+mn-cs"/>
              </a:rPr>
              <a:t>%</a:t>
            </a:r>
            <a:endParaRPr kumimoji="0" lang="en-GB" sz="1100" b="1" i="0" u="none" strike="noStrike" kern="1200" cap="none" spc="0" normalizeH="0" baseline="0" noProof="0">
              <a:ln>
                <a:noFill/>
              </a:ln>
              <a:solidFill>
                <a:srgbClr val="00007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9CEE"/>
                </a:solidFill>
                <a:effectLst/>
                <a:uLnTx/>
                <a:uFillTx/>
                <a:latin typeface="Arial" panose="020B0604020202020204"/>
                <a:ea typeface="+mn-ea"/>
                <a:cs typeface="+mn-cs"/>
              </a:rPr>
              <a:t>Any potential red-flag symptom: </a:t>
            </a:r>
            <a:r>
              <a:rPr kumimoji="0" lang="en-GB" sz="1400" b="1" i="0" u="none" strike="noStrike" kern="1200" cap="none" spc="0" normalizeH="0" baseline="0" noProof="0">
                <a:ln>
                  <a:noFill/>
                </a:ln>
                <a:solidFill>
                  <a:srgbClr val="009CEE"/>
                </a:solidFill>
                <a:effectLst/>
                <a:uLnTx/>
                <a:uFillTx/>
                <a:latin typeface="Arial" panose="020B0604020202020204"/>
                <a:ea typeface="+mn-ea"/>
                <a:cs typeface="+mn-cs"/>
              </a:rPr>
              <a:t>35%</a:t>
            </a:r>
            <a:br>
              <a:rPr kumimoji="0" lang="en-GB" sz="1400" b="1" i="0" u="none" strike="noStrike" kern="1200" cap="none" spc="0" normalizeH="0" baseline="0" noProof="0">
                <a:ln>
                  <a:noFill/>
                </a:ln>
                <a:solidFill>
                  <a:srgbClr val="009CEE"/>
                </a:solidFill>
                <a:effectLst/>
                <a:uLnTx/>
                <a:uFillTx/>
                <a:latin typeface="Arial" panose="020B0604020202020204"/>
                <a:ea typeface="+mn-ea"/>
                <a:cs typeface="+mn-cs"/>
              </a:rPr>
            </a:br>
            <a:r>
              <a:rPr kumimoji="0" lang="en-GB" sz="1100" b="0" i="0" u="none" strike="noStrike" kern="1200" cap="none" spc="0" normalizeH="0" baseline="0" noProof="0">
                <a:ln>
                  <a:noFill/>
                </a:ln>
                <a:solidFill>
                  <a:srgbClr val="FF0087">
                    <a:lumMod val="40000"/>
                    <a:lumOff val="60000"/>
                  </a:srgbClr>
                </a:solidFill>
                <a:effectLst/>
                <a:uLnTx/>
                <a:uFillTx/>
                <a:latin typeface="Arial" panose="020B0604020202020204"/>
                <a:ea typeface="+mn-ea"/>
                <a:cs typeface="+mn-cs"/>
              </a:rPr>
              <a:t>Any potential lung-specific symptom: </a:t>
            </a:r>
            <a:r>
              <a:rPr lang="en-GB" sz="1400" b="1">
                <a:solidFill>
                  <a:srgbClr val="FF0087">
                    <a:lumMod val="40000"/>
                    <a:lumOff val="60000"/>
                  </a:srgbClr>
                </a:solidFill>
                <a:latin typeface="Arial" panose="020B0604020202020204"/>
              </a:rPr>
              <a:t>19</a:t>
            </a:r>
            <a:r>
              <a:rPr kumimoji="0" lang="en-GB" sz="1400" b="1" i="0" u="none" strike="noStrike" kern="1200" cap="none" spc="0" normalizeH="0" baseline="0" noProof="0">
                <a:ln>
                  <a:noFill/>
                </a:ln>
                <a:solidFill>
                  <a:srgbClr val="FF0087">
                    <a:lumMod val="40000"/>
                    <a:lumOff val="60000"/>
                  </a:srgbClr>
                </a:solidFill>
                <a:effectLst/>
                <a:uLnTx/>
                <a:uFillTx/>
                <a:latin typeface="Arial" panose="020B0604020202020204"/>
                <a:ea typeface="+mn-ea"/>
                <a:cs typeface="+mn-cs"/>
              </a:rPr>
              <a:t>%</a:t>
            </a:r>
            <a:br>
              <a:rPr kumimoji="0" lang="en-GB" sz="1100" b="1" i="0" u="none" strike="noStrike" kern="1200" cap="none" spc="0" normalizeH="0" baseline="0" noProof="0">
                <a:ln>
                  <a:noFill/>
                </a:ln>
                <a:solidFill>
                  <a:srgbClr val="FF0087">
                    <a:lumMod val="20000"/>
                    <a:lumOff val="80000"/>
                  </a:srgbClr>
                </a:solidFill>
                <a:effectLst/>
                <a:uLnTx/>
                <a:uFillTx/>
                <a:latin typeface="Arial" panose="020B0604020202020204"/>
                <a:ea typeface="+mn-ea"/>
                <a:cs typeface="+mn-cs"/>
              </a:rPr>
            </a:br>
            <a:r>
              <a:rPr kumimoji="0" lang="en-GB" sz="1100" b="0" i="0" u="none" strike="noStrike" kern="1200" cap="none" spc="0" normalizeH="0" baseline="0" noProof="0">
                <a:ln>
                  <a:noFill/>
                </a:ln>
                <a:solidFill>
                  <a:srgbClr val="009CEE">
                    <a:lumMod val="40000"/>
                    <a:lumOff val="60000"/>
                  </a:srgbClr>
                </a:solidFill>
                <a:effectLst/>
                <a:uLnTx/>
                <a:uFillTx/>
                <a:latin typeface="Arial" panose="020B0604020202020204"/>
                <a:ea typeface="+mn-ea"/>
                <a:cs typeface="+mn-cs"/>
              </a:rPr>
              <a:t>Any potential oral cancer symptom: </a:t>
            </a:r>
            <a:r>
              <a:rPr lang="en-GB" sz="1400" b="1">
                <a:solidFill>
                  <a:srgbClr val="009CEE">
                    <a:lumMod val="40000"/>
                    <a:lumOff val="60000"/>
                  </a:srgbClr>
                </a:solidFill>
                <a:latin typeface="Arial" panose="020B0604020202020204"/>
              </a:rPr>
              <a:t>33</a:t>
            </a:r>
            <a:r>
              <a:rPr kumimoji="0" lang="en-GB" sz="1400" b="1" i="0" u="none" strike="noStrike" kern="1200" cap="none" spc="0" normalizeH="0" baseline="0" noProof="0">
                <a:ln>
                  <a:noFill/>
                </a:ln>
                <a:solidFill>
                  <a:srgbClr val="009CEE">
                    <a:lumMod val="40000"/>
                    <a:lumOff val="60000"/>
                  </a:srgbClr>
                </a:solidFill>
                <a:effectLst/>
                <a:uLnTx/>
                <a:uFillTx/>
                <a:latin typeface="Arial" panose="020B0604020202020204"/>
                <a:ea typeface="+mn-ea"/>
                <a:cs typeface="+mn-cs"/>
              </a:rPr>
              <a:t>%</a:t>
            </a:r>
            <a:endParaRPr kumimoji="0" lang="en-GB" sz="1800" b="1" i="0" u="none" strike="noStrike" kern="1200" cap="none" spc="0" normalizeH="0" baseline="0" noProof="0">
              <a:ln>
                <a:noFill/>
              </a:ln>
              <a:solidFill>
                <a:srgbClr val="009CEE">
                  <a:lumMod val="40000"/>
                  <a:lumOff val="6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588993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528A88B1-C690-A0A8-31B3-3558FC960D86}"/>
              </a:ext>
            </a:extLst>
          </p:cNvPr>
          <p:cNvGrpSpPr/>
          <p:nvPr/>
        </p:nvGrpSpPr>
        <p:grpSpPr>
          <a:xfrm>
            <a:off x="541253" y="1191425"/>
            <a:ext cx="11219265" cy="3918112"/>
            <a:chOff x="541253" y="844389"/>
            <a:chExt cx="11219265" cy="3918112"/>
          </a:xfrm>
        </p:grpSpPr>
        <p:graphicFrame>
          <p:nvGraphicFramePr>
            <p:cNvPr id="7" name="Chart 6">
              <a:extLst>
                <a:ext uri="{FF2B5EF4-FFF2-40B4-BE49-F238E27FC236}">
                  <a16:creationId xmlns:a16="http://schemas.microsoft.com/office/drawing/2014/main" id="{C2586547-9929-7751-7B4D-941201FA440E}"/>
                </a:ext>
              </a:extLst>
            </p:cNvPr>
            <p:cNvGraphicFramePr/>
            <p:nvPr>
              <p:extLst>
                <p:ext uri="{D42A27DB-BD31-4B8C-83A1-F6EECF244321}">
                  <p14:modId xmlns:p14="http://schemas.microsoft.com/office/powerpoint/2010/main" val="868955496"/>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sp>
          <p:nvSpPr>
            <p:cNvPr id="22" name="Rectangle 21">
              <a:extLst>
                <a:ext uri="{FF2B5EF4-FFF2-40B4-BE49-F238E27FC236}">
                  <a16:creationId xmlns:a16="http://schemas.microsoft.com/office/drawing/2014/main" id="{4D113A80-4F6A-8B1E-A1A6-C2FF0FB28C9B}"/>
                </a:ext>
              </a:extLst>
            </p:cNvPr>
            <p:cNvSpPr/>
            <p:nvPr/>
          </p:nvSpPr>
          <p:spPr>
            <a:xfrm>
              <a:off x="8790155" y="3432432"/>
              <a:ext cx="853440" cy="29692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Disability</a:t>
              </a:r>
            </a:p>
          </p:txBody>
        </p:sp>
        <p:sp>
          <p:nvSpPr>
            <p:cNvPr id="10" name="Rectangle 9">
              <a:extLst>
                <a:ext uri="{FF2B5EF4-FFF2-40B4-BE49-F238E27FC236}">
                  <a16:creationId xmlns:a16="http://schemas.microsoft.com/office/drawing/2014/main" id="{0107154C-0268-A2F9-6BAE-380982F2A5E1}"/>
                </a:ext>
              </a:extLst>
            </p:cNvPr>
            <p:cNvSpPr/>
            <p:nvPr/>
          </p:nvSpPr>
          <p:spPr>
            <a:xfrm>
              <a:off x="561850" y="3438428"/>
              <a:ext cx="654697" cy="30846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a:t>
              </a:r>
            </a:p>
          </p:txBody>
        </p:sp>
        <p:sp>
          <p:nvSpPr>
            <p:cNvPr id="14" name="Rectangle 13">
              <a:extLst>
                <a:ext uri="{FF2B5EF4-FFF2-40B4-BE49-F238E27FC236}">
                  <a16:creationId xmlns:a16="http://schemas.microsoft.com/office/drawing/2014/main" id="{907153C9-C81B-3F54-CED6-FD893F8634D8}"/>
                </a:ext>
              </a:extLst>
            </p:cNvPr>
            <p:cNvSpPr/>
            <p:nvPr/>
          </p:nvSpPr>
          <p:spPr>
            <a:xfrm>
              <a:off x="1627327" y="3423920"/>
              <a:ext cx="586766" cy="33906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Male</a:t>
              </a:r>
            </a:p>
          </p:txBody>
        </p:sp>
        <p:sp>
          <p:nvSpPr>
            <p:cNvPr id="15" name="Rectangle 14">
              <a:extLst>
                <a:ext uri="{FF2B5EF4-FFF2-40B4-BE49-F238E27FC236}">
                  <a16:creationId xmlns:a16="http://schemas.microsoft.com/office/drawing/2014/main" id="{A3B8CFCC-2A0B-4FD5-5FEF-BC9F99A975F6}"/>
                </a:ext>
              </a:extLst>
            </p:cNvPr>
            <p:cNvSpPr/>
            <p:nvPr/>
          </p:nvSpPr>
          <p:spPr>
            <a:xfrm>
              <a:off x="2115120" y="3433358"/>
              <a:ext cx="692243" cy="32963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Female</a:t>
              </a:r>
            </a:p>
          </p:txBody>
        </p:sp>
        <p:sp>
          <p:nvSpPr>
            <p:cNvPr id="19" name="Rectangle 18">
              <a:extLst>
                <a:ext uri="{FF2B5EF4-FFF2-40B4-BE49-F238E27FC236}">
                  <a16:creationId xmlns:a16="http://schemas.microsoft.com/office/drawing/2014/main" id="{CCF4C308-069C-3041-360C-770DB72B385A}"/>
                </a:ext>
              </a:extLst>
            </p:cNvPr>
            <p:cNvSpPr/>
            <p:nvPr/>
          </p:nvSpPr>
          <p:spPr>
            <a:xfrm>
              <a:off x="5259593" y="3451946"/>
              <a:ext cx="628112" cy="31898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ABC1</a:t>
              </a:r>
            </a:p>
          </p:txBody>
        </p:sp>
        <p:sp>
          <p:nvSpPr>
            <p:cNvPr id="20" name="Rectangle 19">
              <a:extLst>
                <a:ext uri="{FF2B5EF4-FFF2-40B4-BE49-F238E27FC236}">
                  <a16:creationId xmlns:a16="http://schemas.microsoft.com/office/drawing/2014/main" id="{E9BB790D-9502-EB15-1A00-EE951E829EE1}"/>
                </a:ext>
              </a:extLst>
            </p:cNvPr>
            <p:cNvSpPr/>
            <p:nvPr/>
          </p:nvSpPr>
          <p:spPr>
            <a:xfrm>
              <a:off x="5761326" y="3430301"/>
              <a:ext cx="628113" cy="35924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a:t>
              </a:r>
            </a:p>
          </p:txBody>
        </p:sp>
        <p:sp>
          <p:nvSpPr>
            <p:cNvPr id="21" name="Rectangle 20">
              <a:extLst>
                <a:ext uri="{FF2B5EF4-FFF2-40B4-BE49-F238E27FC236}">
                  <a16:creationId xmlns:a16="http://schemas.microsoft.com/office/drawing/2014/main" id="{9F4FC84E-876E-ECC3-BD2B-0C737A7BE384}"/>
                </a:ext>
              </a:extLst>
            </p:cNvPr>
            <p:cNvSpPr/>
            <p:nvPr/>
          </p:nvSpPr>
          <p:spPr>
            <a:xfrm>
              <a:off x="8159760" y="3450865"/>
              <a:ext cx="853440" cy="39152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No disability</a:t>
              </a:r>
            </a:p>
          </p:txBody>
        </p:sp>
        <p:sp>
          <p:nvSpPr>
            <p:cNvPr id="25" name="Rectangle 24">
              <a:extLst>
                <a:ext uri="{FF2B5EF4-FFF2-40B4-BE49-F238E27FC236}">
                  <a16:creationId xmlns:a16="http://schemas.microsoft.com/office/drawing/2014/main" id="{FEC34255-3F7B-1609-86E1-1D8A36CFBF8D}"/>
                </a:ext>
              </a:extLst>
            </p:cNvPr>
            <p:cNvSpPr/>
            <p:nvPr/>
          </p:nvSpPr>
          <p:spPr>
            <a:xfrm>
              <a:off x="9804676" y="3448916"/>
              <a:ext cx="684596" cy="27626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Urban</a:t>
              </a:r>
            </a:p>
          </p:txBody>
        </p:sp>
        <p:sp>
          <p:nvSpPr>
            <p:cNvPr id="26" name="Rectangle 25">
              <a:extLst>
                <a:ext uri="{FF2B5EF4-FFF2-40B4-BE49-F238E27FC236}">
                  <a16:creationId xmlns:a16="http://schemas.microsoft.com/office/drawing/2014/main" id="{57A22782-F084-791D-B7EA-D9E031792BEA}"/>
                </a:ext>
              </a:extLst>
            </p:cNvPr>
            <p:cNvSpPr/>
            <p:nvPr/>
          </p:nvSpPr>
          <p:spPr>
            <a:xfrm>
              <a:off x="10830248" y="3454054"/>
              <a:ext cx="729553" cy="28879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Rural</a:t>
              </a:r>
            </a:p>
          </p:txBody>
        </p:sp>
        <p:cxnSp>
          <p:nvCxnSpPr>
            <p:cNvPr id="28" name="Straight Connector 27">
              <a:extLst>
                <a:ext uri="{FF2B5EF4-FFF2-40B4-BE49-F238E27FC236}">
                  <a16:creationId xmlns:a16="http://schemas.microsoft.com/office/drawing/2014/main" id="{3C5C3D42-2FCE-1D34-F73B-8A706E4E8662}"/>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sp>
          <p:nvSpPr>
            <p:cNvPr id="29" name="Isosceles Triangle 28">
              <a:extLst>
                <a:ext uri="{FF2B5EF4-FFF2-40B4-BE49-F238E27FC236}">
                  <a16:creationId xmlns:a16="http://schemas.microsoft.com/office/drawing/2014/main" id="{E889553B-45C6-7A8C-CF6E-60A105D90ED4}"/>
                </a:ext>
              </a:extLst>
            </p:cNvPr>
            <p:cNvSpPr>
              <a:spLocks noChangeAspect="1"/>
            </p:cNvSpPr>
            <p:nvPr/>
          </p:nvSpPr>
          <p:spPr>
            <a:xfrm>
              <a:off x="9076924" y="2164966"/>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0" name="Isosceles Triangle 29">
              <a:extLst>
                <a:ext uri="{FF2B5EF4-FFF2-40B4-BE49-F238E27FC236}">
                  <a16:creationId xmlns:a16="http://schemas.microsoft.com/office/drawing/2014/main" id="{6881776B-EF3E-B774-A2CE-4C2C3B01E298}"/>
                </a:ext>
              </a:extLst>
            </p:cNvPr>
            <p:cNvSpPr>
              <a:spLocks noChangeAspect="1"/>
            </p:cNvSpPr>
            <p:nvPr/>
          </p:nvSpPr>
          <p:spPr>
            <a:xfrm rot="10800000">
              <a:off x="8518423" y="2434935"/>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grpSp>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Concern regarding any potential cancer symptom increases significantly among those with a disability, living in urban areas and in Belfast HSC Trust</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5983243"/>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H2_rec1. You said that you have experienced [symptom] in the last 6 months. We would now like to ask you a few more questions about this. How concerned have you been that this symptom might be serious? Please select one answer.</a:t>
            </a:r>
          </a:p>
          <a:p>
            <a:r>
              <a:rPr lang="en-US" sz="800" dirty="0"/>
              <a:t>Base: All in Northern Ireland who experienced any potential cancer symptom (All: N=454; Male: N=210; Female: N=243; 18-29: N=62; 30-49: N=149; 50+: N=243; ABC1: N=269; C2DE: N=185; C2DE 50+: N=110; Not C2DE 50+: N=344; No disability: N=265; Disability: N=185; Urban: N=197; Town: N=129; Rural: N=128; Belfast HSC Trust: N=90).</a:t>
            </a:r>
          </a:p>
          <a:p>
            <a:r>
              <a:rPr lang="en-US" sz="800" dirty="0"/>
              <a:t>*Total concerned – net of those who are extremely or quite a bit concerned </a:t>
            </a:r>
          </a:p>
          <a:p>
            <a:r>
              <a:rPr lang="en-US" sz="800" dirty="0"/>
              <a:t>Note – this refers to multiple questions being combined (e.g. if a respondent is quite concerned about one symptom, and very concerned about another, they will be counted twice)</a:t>
            </a:r>
            <a:endParaRPr lang="en-GB" sz="800" dirty="0"/>
          </a:p>
          <a:p>
            <a:r>
              <a:rPr lang="en-US" sz="800" dirty="0">
                <a:solidFill>
                  <a:srgbClr val="FF0000"/>
                </a:solidFill>
              </a:rPr>
              <a:t> </a:t>
            </a:r>
          </a:p>
          <a:p>
            <a:endParaRPr lang="en-US" sz="800" dirty="0">
              <a:solidFill>
                <a:srgbClr val="FF0000"/>
              </a:solidFill>
            </a:endParaRPr>
          </a:p>
          <a:p>
            <a:endParaRPr lang="en-US" sz="800" dirty="0">
              <a:solidFill>
                <a:srgbClr val="FF0000"/>
              </a:solidFill>
            </a:endParaRPr>
          </a:p>
        </p:txBody>
      </p:sp>
      <p:sp>
        <p:nvSpPr>
          <p:cNvPr id="2" name="TextBox 1">
            <a:extLst>
              <a:ext uri="{FF2B5EF4-FFF2-40B4-BE49-F238E27FC236}">
                <a16:creationId xmlns:a16="http://schemas.microsoft.com/office/drawing/2014/main" id="{C8F2C093-8874-C5DF-6335-64B4714D43E6}"/>
              </a:ext>
            </a:extLst>
          </p:cNvPr>
          <p:cNvSpPr txBox="1"/>
          <p:nvPr/>
        </p:nvSpPr>
        <p:spPr>
          <a:xfrm>
            <a:off x="3062289" y="1615455"/>
            <a:ext cx="6098958" cy="584775"/>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Total* concern regarding any potential cancer symptom – by demographics</a:t>
            </a:r>
            <a:endParaRPr lang="en-GB" sz="1600" b="1" i="0" u="none" strike="noStrike" kern="1200" spc="10" baseline="0">
              <a:solidFill>
                <a:schemeClr val="tx1"/>
              </a:solidFill>
              <a:ea typeface="+mn-ea"/>
              <a:cs typeface="+mn-cs"/>
            </a:endParaRPr>
          </a:p>
        </p:txBody>
      </p:sp>
      <p:sp>
        <p:nvSpPr>
          <p:cNvPr id="11" name="TextBox 10">
            <a:extLst>
              <a:ext uri="{FF2B5EF4-FFF2-40B4-BE49-F238E27FC236}">
                <a16:creationId xmlns:a16="http://schemas.microsoft.com/office/drawing/2014/main" id="{EFF0BC44-8DD5-DF55-B40F-6F2D431CC6AC}"/>
              </a:ext>
            </a:extLst>
          </p:cNvPr>
          <p:cNvSpPr txBox="1"/>
          <p:nvPr/>
        </p:nvSpPr>
        <p:spPr>
          <a:xfrm>
            <a:off x="10250457" y="6312460"/>
            <a:ext cx="1688851" cy="307777"/>
          </a:xfrm>
          <a:prstGeom prst="rect">
            <a:avLst/>
          </a:prstGeom>
          <a:noFill/>
        </p:spPr>
        <p:txBody>
          <a:bodyPr wrap="square" lIns="0" tIns="0" rIns="0" bIns="0" rtlCol="0">
            <a:spAutoFit/>
          </a:bodyPr>
          <a:lstStyle/>
          <a:p>
            <a:pPr algn="ctr"/>
            <a:r>
              <a:rPr lang="en-US" sz="1000"/>
              <a:t>Show statistically significant differences between groups</a:t>
            </a:r>
            <a:endParaRPr lang="en-GB" sz="1000"/>
          </a:p>
        </p:txBody>
      </p:sp>
      <p:sp>
        <p:nvSpPr>
          <p:cNvPr id="12" name="Isosceles Triangle 11">
            <a:extLst>
              <a:ext uri="{FF2B5EF4-FFF2-40B4-BE49-F238E27FC236}">
                <a16:creationId xmlns:a16="http://schemas.microsoft.com/office/drawing/2014/main" id="{35DA1CAF-C6CE-143E-C7F0-9C5C1F0ED20D}"/>
              </a:ext>
            </a:extLst>
          </p:cNvPr>
          <p:cNvSpPr>
            <a:spLocks noChangeAspect="1"/>
          </p:cNvSpPr>
          <p:nvPr/>
        </p:nvSpPr>
        <p:spPr>
          <a:xfrm>
            <a:off x="10084595" y="632713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3" name="Isosceles Triangle 12">
            <a:extLst>
              <a:ext uri="{FF2B5EF4-FFF2-40B4-BE49-F238E27FC236}">
                <a16:creationId xmlns:a16="http://schemas.microsoft.com/office/drawing/2014/main" id="{EE0CAB80-070C-5E34-BED5-CCCA295BFD99}"/>
              </a:ext>
            </a:extLst>
          </p:cNvPr>
          <p:cNvSpPr>
            <a:spLocks noChangeAspect="1"/>
          </p:cNvSpPr>
          <p:nvPr/>
        </p:nvSpPr>
        <p:spPr>
          <a:xfrm rot="10800000">
            <a:off x="10084595" y="6523320"/>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5" name="Speech Bubble: Rectangle with Corners Rounded 34">
            <a:extLst>
              <a:ext uri="{FF2B5EF4-FFF2-40B4-BE49-F238E27FC236}">
                <a16:creationId xmlns:a16="http://schemas.microsoft.com/office/drawing/2014/main" id="{825B374A-8808-B3F3-39EB-B2C6A0007C9F}"/>
              </a:ext>
            </a:extLst>
          </p:cNvPr>
          <p:cNvSpPr/>
          <p:nvPr/>
        </p:nvSpPr>
        <p:spPr>
          <a:xfrm>
            <a:off x="3567309" y="4819038"/>
            <a:ext cx="4640792" cy="91973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lumMod val="50000"/>
                  </a:schemeClr>
                </a:solidFill>
              </a:rPr>
              <a:t>Those living in Belfast HSC Trust were the most likely to report being concern over the seriousness of any potential cancer symptom (41%)</a:t>
            </a:r>
          </a:p>
        </p:txBody>
      </p:sp>
      <p:sp>
        <p:nvSpPr>
          <p:cNvPr id="4" name="Rectangle 3">
            <a:extLst>
              <a:ext uri="{FF2B5EF4-FFF2-40B4-BE49-F238E27FC236}">
                <a16:creationId xmlns:a16="http://schemas.microsoft.com/office/drawing/2014/main" id="{DDCF41C9-6D44-F21C-144E-AE97FE1AACB2}"/>
              </a:ext>
            </a:extLst>
          </p:cNvPr>
          <p:cNvSpPr/>
          <p:nvPr/>
        </p:nvSpPr>
        <p:spPr>
          <a:xfrm>
            <a:off x="3210021" y="3785893"/>
            <a:ext cx="619144" cy="31898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18-29</a:t>
            </a:r>
          </a:p>
        </p:txBody>
      </p:sp>
      <p:sp>
        <p:nvSpPr>
          <p:cNvPr id="5" name="Rectangle 4">
            <a:extLst>
              <a:ext uri="{FF2B5EF4-FFF2-40B4-BE49-F238E27FC236}">
                <a16:creationId xmlns:a16="http://schemas.microsoft.com/office/drawing/2014/main" id="{FFBD0558-6B91-793C-9C60-2626001CF205}"/>
              </a:ext>
            </a:extLst>
          </p:cNvPr>
          <p:cNvSpPr/>
          <p:nvPr/>
        </p:nvSpPr>
        <p:spPr>
          <a:xfrm>
            <a:off x="3747977" y="3785893"/>
            <a:ext cx="619144" cy="31898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30-49</a:t>
            </a:r>
          </a:p>
        </p:txBody>
      </p:sp>
      <p:sp>
        <p:nvSpPr>
          <p:cNvPr id="6" name="Rectangle 5">
            <a:extLst>
              <a:ext uri="{FF2B5EF4-FFF2-40B4-BE49-F238E27FC236}">
                <a16:creationId xmlns:a16="http://schemas.microsoft.com/office/drawing/2014/main" id="{BBBAAA3C-30EE-E8A6-167F-4AF68C5C8F24}"/>
              </a:ext>
            </a:extLst>
          </p:cNvPr>
          <p:cNvSpPr/>
          <p:nvPr/>
        </p:nvSpPr>
        <p:spPr>
          <a:xfrm>
            <a:off x="4277115" y="3785893"/>
            <a:ext cx="466240" cy="31898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50+</a:t>
            </a:r>
          </a:p>
        </p:txBody>
      </p:sp>
      <p:sp>
        <p:nvSpPr>
          <p:cNvPr id="9" name="Rectangle 8">
            <a:extLst>
              <a:ext uri="{FF2B5EF4-FFF2-40B4-BE49-F238E27FC236}">
                <a16:creationId xmlns:a16="http://schemas.microsoft.com/office/drawing/2014/main" id="{0E1240E5-6A00-205D-7F28-CFADC9F574FD}"/>
              </a:ext>
            </a:extLst>
          </p:cNvPr>
          <p:cNvSpPr/>
          <p:nvPr/>
        </p:nvSpPr>
        <p:spPr>
          <a:xfrm>
            <a:off x="10384040" y="3787598"/>
            <a:ext cx="598708" cy="28879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Town</a:t>
            </a:r>
          </a:p>
        </p:txBody>
      </p:sp>
      <p:sp>
        <p:nvSpPr>
          <p:cNvPr id="3" name="Oval 2">
            <a:extLst>
              <a:ext uri="{FF2B5EF4-FFF2-40B4-BE49-F238E27FC236}">
                <a16:creationId xmlns:a16="http://schemas.microsoft.com/office/drawing/2014/main" id="{20722740-1BDA-9D3A-9581-9B38D3B79B7E}"/>
              </a:ext>
            </a:extLst>
          </p:cNvPr>
          <p:cNvSpPr/>
          <p:nvPr/>
        </p:nvSpPr>
        <p:spPr>
          <a:xfrm>
            <a:off x="3401070" y="4136583"/>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894017E9-7CE1-CC09-3AA2-FD13EE545F7B}"/>
              </a:ext>
            </a:extLst>
          </p:cNvPr>
          <p:cNvSpPr/>
          <p:nvPr/>
        </p:nvSpPr>
        <p:spPr>
          <a:xfrm>
            <a:off x="6783128" y="3834516"/>
            <a:ext cx="628113" cy="35924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 50+</a:t>
            </a:r>
          </a:p>
        </p:txBody>
      </p:sp>
      <p:sp>
        <p:nvSpPr>
          <p:cNvPr id="31" name="Rectangle 30">
            <a:extLst>
              <a:ext uri="{FF2B5EF4-FFF2-40B4-BE49-F238E27FC236}">
                <a16:creationId xmlns:a16="http://schemas.microsoft.com/office/drawing/2014/main" id="{F9CB3349-6895-B71D-71CF-B2D8E4CD26D4}"/>
              </a:ext>
            </a:extLst>
          </p:cNvPr>
          <p:cNvSpPr/>
          <p:nvPr/>
        </p:nvSpPr>
        <p:spPr>
          <a:xfrm>
            <a:off x="7292944" y="3925258"/>
            <a:ext cx="628113" cy="35924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Not C2DE 50+</a:t>
            </a:r>
          </a:p>
        </p:txBody>
      </p:sp>
      <p:sp>
        <p:nvSpPr>
          <p:cNvPr id="32" name="Isosceles Triangle 31">
            <a:extLst>
              <a:ext uri="{FF2B5EF4-FFF2-40B4-BE49-F238E27FC236}">
                <a16:creationId xmlns:a16="http://schemas.microsoft.com/office/drawing/2014/main" id="{6326E2E4-B465-BED8-9BD2-833938346D68}"/>
              </a:ext>
            </a:extLst>
          </p:cNvPr>
          <p:cNvSpPr>
            <a:spLocks noChangeAspect="1"/>
          </p:cNvSpPr>
          <p:nvPr/>
        </p:nvSpPr>
        <p:spPr>
          <a:xfrm>
            <a:off x="10116451" y="2511238"/>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3" name="Isosceles Triangle 32">
            <a:extLst>
              <a:ext uri="{FF2B5EF4-FFF2-40B4-BE49-F238E27FC236}">
                <a16:creationId xmlns:a16="http://schemas.microsoft.com/office/drawing/2014/main" id="{9172D3BC-FFEE-8841-E5A3-8DCD8B8C0DC2}"/>
              </a:ext>
            </a:extLst>
          </p:cNvPr>
          <p:cNvSpPr>
            <a:spLocks noChangeAspect="1"/>
          </p:cNvSpPr>
          <p:nvPr/>
        </p:nvSpPr>
        <p:spPr>
          <a:xfrm rot="10800000">
            <a:off x="11094882" y="2765494"/>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3" name="Oval 42">
            <a:extLst>
              <a:ext uri="{FF2B5EF4-FFF2-40B4-BE49-F238E27FC236}">
                <a16:creationId xmlns:a16="http://schemas.microsoft.com/office/drawing/2014/main" id="{D8E26288-4D61-D2CC-AEEE-5733A74F05C3}"/>
              </a:ext>
            </a:extLst>
          </p:cNvPr>
          <p:cNvSpPr/>
          <p:nvPr/>
        </p:nvSpPr>
        <p:spPr>
          <a:xfrm>
            <a:off x="6461357" y="5393231"/>
            <a:ext cx="169015" cy="15431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88562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A9AA21-0578-BEC7-C898-394477ECB7A1}"/>
              </a:ext>
            </a:extLst>
          </p:cNvPr>
          <p:cNvSpPr>
            <a:spLocks noGrp="1"/>
          </p:cNvSpPr>
          <p:nvPr>
            <p:ph type="body" sz="quarter" idx="10"/>
          </p:nvPr>
        </p:nvSpPr>
        <p:spPr>
          <a:prstGeom prst="rect">
            <a:avLst/>
          </a:prstGeom>
        </p:spPr>
        <p:txBody>
          <a:bodyPr/>
          <a:lstStyle/>
          <a:p>
            <a:r>
              <a:rPr lang="en-US">
                <a:latin typeface="+mn-lt"/>
              </a:rPr>
              <a:t>Seeking help </a:t>
            </a:r>
          </a:p>
        </p:txBody>
      </p:sp>
      <p:sp>
        <p:nvSpPr>
          <p:cNvPr id="2" name="Text Placeholder 3">
            <a:extLst>
              <a:ext uri="{FF2B5EF4-FFF2-40B4-BE49-F238E27FC236}">
                <a16:creationId xmlns:a16="http://schemas.microsoft.com/office/drawing/2014/main" id="{3A84F14E-4367-45F3-359C-0EAEB2069E8E}"/>
              </a:ext>
            </a:extLst>
          </p:cNvPr>
          <p:cNvSpPr>
            <a:spLocks noGrp="1"/>
          </p:cNvSpPr>
          <p:nvPr>
            <p:ph type="body" sz="quarter" idx="13"/>
          </p:nvPr>
        </p:nvSpPr>
        <p:spPr>
          <a:xfrm>
            <a:off x="5835650" y="273050"/>
            <a:ext cx="5375275" cy="365125"/>
          </a:xfrm>
        </p:spPr>
        <p:txBody>
          <a:bodyPr/>
          <a:lstStyle/>
          <a:p>
            <a:r>
              <a:rPr lang="en-GB">
                <a:latin typeface="+mn-lt"/>
              </a:rPr>
              <a:t>Cancer Awareness Measure+ 2024 – Northern Ireland</a:t>
            </a:r>
          </a:p>
        </p:txBody>
      </p:sp>
    </p:spTree>
    <p:extLst>
      <p:ext uri="{BB962C8B-B14F-4D97-AF65-F5344CB8AC3E}">
        <p14:creationId xmlns:p14="http://schemas.microsoft.com/office/powerpoint/2010/main" val="24389232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60AFCCA7-386E-AC9C-FDEA-BA1811803BDC}"/>
              </a:ext>
            </a:extLst>
          </p:cNvPr>
          <p:cNvSpPr txBox="1">
            <a:spLocks/>
          </p:cNvSpPr>
          <p:nvPr/>
        </p:nvSpPr>
        <p:spPr>
          <a:xfrm>
            <a:off x="269983" y="188884"/>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After noticing their symptom, just under 6 in 10 reported successfully contacting their GP, while 1 in 4 did not contact a healthcare professional for any potential cancer symptom</a:t>
            </a:r>
          </a:p>
        </p:txBody>
      </p:sp>
      <p:sp>
        <p:nvSpPr>
          <p:cNvPr id="8" name="TextBox 7">
            <a:extLst>
              <a:ext uri="{FF2B5EF4-FFF2-40B4-BE49-F238E27FC236}">
                <a16:creationId xmlns:a16="http://schemas.microsoft.com/office/drawing/2014/main" id="{D637A334-5547-113D-3CCA-B8D671014732}"/>
              </a:ext>
            </a:extLst>
          </p:cNvPr>
          <p:cNvSpPr txBox="1"/>
          <p:nvPr/>
        </p:nvSpPr>
        <p:spPr>
          <a:xfrm>
            <a:off x="2416621" y="1362420"/>
            <a:ext cx="7358758" cy="338554"/>
          </a:xfrm>
          <a:prstGeom prst="rect">
            <a:avLst/>
          </a:prstGeom>
          <a:noFill/>
        </p:spPr>
        <p:txBody>
          <a:bodyPr wrap="square" rtlCol="0">
            <a:spAutoFit/>
          </a:bodyPr>
          <a:lstStyle/>
          <a:p>
            <a:pPr algn="ctr"/>
            <a:r>
              <a:rPr lang="en-US" sz="1600" b="1" spc="10"/>
              <a:t>Actions taken after noticing symptom</a:t>
            </a:r>
          </a:p>
        </p:txBody>
      </p:sp>
      <p:sp>
        <p:nvSpPr>
          <p:cNvPr id="3" name="Footer Placeholder 5">
            <a:extLst>
              <a:ext uri="{FF2B5EF4-FFF2-40B4-BE49-F238E27FC236}">
                <a16:creationId xmlns:a16="http://schemas.microsoft.com/office/drawing/2014/main" id="{C8264695-A1C7-B1F8-A633-6D96D67DC467}"/>
              </a:ext>
            </a:extLst>
          </p:cNvPr>
          <p:cNvSpPr txBox="1">
            <a:spLocks/>
          </p:cNvSpPr>
          <p:nvPr/>
        </p:nvSpPr>
        <p:spPr>
          <a:xfrm>
            <a:off x="269983" y="6489476"/>
            <a:ext cx="11383538" cy="33855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H4_rec. You said that you have experienced [symptom] in the last 12 months. We would now like to ask you a few more questions about this. Which of the following, if any, did you do after noticing the symptom? Please select all that apply.</a:t>
            </a:r>
          </a:p>
          <a:p>
            <a:r>
              <a:rPr lang="en-US" sz="800"/>
              <a:t>Base: All in Northern Ireland experiencing…(Any cancer symptom: N=454; Any non-specific cancer symptom: N=342; Any red-flag cancer symptom: N=185; Any lung-specific cancer symptom: N=125; Any oral cancer symptom: N=148). </a:t>
            </a:r>
          </a:p>
        </p:txBody>
      </p:sp>
      <p:graphicFrame>
        <p:nvGraphicFramePr>
          <p:cNvPr id="7" name="Chart 6">
            <a:extLst>
              <a:ext uri="{FF2B5EF4-FFF2-40B4-BE49-F238E27FC236}">
                <a16:creationId xmlns:a16="http://schemas.microsoft.com/office/drawing/2014/main" id="{7E33414B-33E8-20EF-561E-F551B8D8C706}"/>
              </a:ext>
            </a:extLst>
          </p:cNvPr>
          <p:cNvGraphicFramePr/>
          <p:nvPr>
            <p:extLst>
              <p:ext uri="{D42A27DB-BD31-4B8C-83A1-F6EECF244321}">
                <p14:modId xmlns:p14="http://schemas.microsoft.com/office/powerpoint/2010/main" val="3787410221"/>
              </p:ext>
            </p:extLst>
          </p:nvPr>
        </p:nvGraphicFramePr>
        <p:xfrm>
          <a:off x="363591" y="1697523"/>
          <a:ext cx="11196321" cy="4723354"/>
        </p:xfrm>
        <a:graphic>
          <a:graphicData uri="http://schemas.openxmlformats.org/drawingml/2006/chart">
            <c:chart xmlns:c="http://schemas.openxmlformats.org/drawingml/2006/chart" xmlns:r="http://schemas.openxmlformats.org/officeDocument/2006/relationships" r:id="rId3"/>
          </a:graphicData>
        </a:graphic>
      </p:graphicFrame>
      <p:sp>
        <p:nvSpPr>
          <p:cNvPr id="12" name="Speech Bubble: Rectangle with Corners Rounded 11">
            <a:extLst>
              <a:ext uri="{FF2B5EF4-FFF2-40B4-BE49-F238E27FC236}">
                <a16:creationId xmlns:a16="http://schemas.microsoft.com/office/drawing/2014/main" id="{500EC94F-BFCB-488C-3923-F7F5F7825389}"/>
              </a:ext>
            </a:extLst>
          </p:cNvPr>
          <p:cNvSpPr/>
          <p:nvPr/>
        </p:nvSpPr>
        <p:spPr>
          <a:xfrm>
            <a:off x="8259104" y="3531904"/>
            <a:ext cx="3032550" cy="185199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a:ln>
                  <a:noFill/>
                </a:ln>
                <a:solidFill>
                  <a:srgbClr val="000000"/>
                </a:solidFill>
                <a:effectLst/>
                <a:uLnTx/>
                <a:uFillTx/>
                <a:latin typeface="Arial" panose="020B0604020202020204"/>
                <a:ea typeface="+mn-ea"/>
                <a:cs typeface="+mn-cs"/>
              </a:rPr>
              <a:t>Total % who contacted GP (successfully or not)</a:t>
            </a:r>
            <a:br>
              <a:rPr kumimoji="0" lang="en-GB" sz="1200" b="1" i="0" u="sng" strike="noStrike" kern="1200" cap="none" spc="0" normalizeH="0" baseline="0" noProof="0">
                <a:ln>
                  <a:noFill/>
                </a:ln>
                <a:solidFill>
                  <a:srgbClr val="000000"/>
                </a:solidFill>
                <a:effectLst/>
                <a:uLnTx/>
                <a:uFillTx/>
                <a:latin typeface="Arial" panose="020B0604020202020204"/>
                <a:ea typeface="+mn-ea"/>
                <a:cs typeface="+mn-cs"/>
              </a:rPr>
            </a:br>
            <a:endParaRPr kumimoji="0" lang="en-GB" sz="1200" b="1" i="0" u="sng"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FF0087"/>
                </a:solidFill>
                <a:effectLst/>
                <a:uLnTx/>
                <a:uFillTx/>
                <a:latin typeface="Arial" panose="020B0604020202020204"/>
                <a:ea typeface="+mn-ea"/>
                <a:cs typeface="+mn-cs"/>
              </a:rPr>
              <a:t>Any potential cancer symptom: </a:t>
            </a:r>
            <a:r>
              <a:rPr lang="en-GB" sz="1400" b="1">
                <a:solidFill>
                  <a:srgbClr val="FF0087"/>
                </a:solidFill>
                <a:latin typeface="Arial" panose="020B0604020202020204"/>
              </a:rPr>
              <a:t>64</a:t>
            </a:r>
            <a:r>
              <a:rPr kumimoji="0" lang="en-GB" sz="1400" b="1" i="0" u="none" strike="noStrike" kern="1200" cap="none" spc="0" normalizeH="0" baseline="0" noProof="0">
                <a:ln>
                  <a:noFill/>
                </a:ln>
                <a:solidFill>
                  <a:srgbClr val="FF0087"/>
                </a:solidFill>
                <a:effectLst/>
                <a:uLnTx/>
                <a:uFillTx/>
                <a:latin typeface="Arial" panose="020B0604020202020204"/>
                <a:ea typeface="+mn-ea"/>
                <a:cs typeface="+mn-cs"/>
              </a:rPr>
              <a:t>%</a:t>
            </a:r>
            <a:endParaRPr kumimoji="0" lang="en-GB" sz="1600" b="1" i="0" u="none" strike="noStrike" kern="1200" cap="none" spc="0" normalizeH="0" baseline="0" noProof="0">
              <a:ln>
                <a:noFill/>
              </a:ln>
              <a:solidFill>
                <a:srgbClr val="FF0087"/>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7E"/>
                </a:solidFill>
                <a:effectLst/>
                <a:uLnTx/>
                <a:uFillTx/>
                <a:latin typeface="Arial" panose="020B0604020202020204"/>
                <a:ea typeface="+mn-ea"/>
                <a:cs typeface="+mn-cs"/>
              </a:rPr>
              <a:t>Any potential non-specific symptom: </a:t>
            </a:r>
            <a:r>
              <a:rPr lang="en-GB" sz="1400" b="1">
                <a:solidFill>
                  <a:srgbClr val="00007E"/>
                </a:solidFill>
                <a:latin typeface="Arial" panose="020B0604020202020204"/>
              </a:rPr>
              <a:t>57</a:t>
            </a:r>
            <a:r>
              <a:rPr kumimoji="0" lang="en-GB" sz="1400" b="1" i="0" u="none" strike="noStrike" kern="1200" cap="none" spc="0" normalizeH="0" baseline="0" noProof="0">
                <a:ln>
                  <a:noFill/>
                </a:ln>
                <a:solidFill>
                  <a:srgbClr val="00007E"/>
                </a:solidFill>
                <a:effectLst/>
                <a:uLnTx/>
                <a:uFillTx/>
                <a:latin typeface="Arial" panose="020B0604020202020204"/>
                <a:ea typeface="+mn-ea"/>
                <a:cs typeface="+mn-cs"/>
              </a:rPr>
              <a:t>%</a:t>
            </a:r>
            <a:endParaRPr kumimoji="0" lang="en-GB" sz="1100" b="1" i="0" u="none" strike="noStrike" kern="1200" cap="none" spc="0" normalizeH="0" baseline="0" noProof="0">
              <a:ln>
                <a:noFill/>
              </a:ln>
              <a:solidFill>
                <a:srgbClr val="00007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9CEE"/>
                </a:solidFill>
                <a:effectLst/>
                <a:uLnTx/>
                <a:uFillTx/>
                <a:latin typeface="Arial" panose="020B0604020202020204"/>
                <a:ea typeface="+mn-ea"/>
                <a:cs typeface="+mn-cs"/>
              </a:rPr>
              <a:t>Any potential red-flag symptom: </a:t>
            </a:r>
            <a:r>
              <a:rPr kumimoji="0" lang="en-GB" sz="1400" b="1" i="0" u="none" strike="noStrike" kern="1200" cap="none" spc="0" normalizeH="0" baseline="0" noProof="0">
                <a:ln>
                  <a:noFill/>
                </a:ln>
                <a:solidFill>
                  <a:srgbClr val="009CEE"/>
                </a:solidFill>
                <a:effectLst/>
                <a:uLnTx/>
                <a:uFillTx/>
                <a:latin typeface="Arial" panose="020B0604020202020204"/>
                <a:ea typeface="+mn-ea"/>
                <a:cs typeface="+mn-cs"/>
              </a:rPr>
              <a:t>59%</a:t>
            </a:r>
            <a:br>
              <a:rPr kumimoji="0" lang="en-GB" sz="1400" b="1" i="0" u="none" strike="noStrike" kern="1200" cap="none" spc="0" normalizeH="0" baseline="0" noProof="0">
                <a:ln>
                  <a:noFill/>
                </a:ln>
                <a:solidFill>
                  <a:srgbClr val="009CEE"/>
                </a:solidFill>
                <a:effectLst/>
                <a:uLnTx/>
                <a:uFillTx/>
                <a:latin typeface="Arial" panose="020B0604020202020204"/>
                <a:ea typeface="+mn-ea"/>
                <a:cs typeface="+mn-cs"/>
              </a:rPr>
            </a:br>
            <a:r>
              <a:rPr kumimoji="0" lang="en-GB" sz="1100" b="0" i="0" u="none" strike="noStrike" kern="1200" cap="none" spc="0" normalizeH="0" baseline="0" noProof="0">
                <a:ln>
                  <a:noFill/>
                </a:ln>
                <a:solidFill>
                  <a:srgbClr val="FF0087">
                    <a:lumMod val="40000"/>
                    <a:lumOff val="60000"/>
                  </a:srgbClr>
                </a:solidFill>
                <a:effectLst/>
                <a:uLnTx/>
                <a:uFillTx/>
                <a:latin typeface="Arial" panose="020B0604020202020204"/>
                <a:ea typeface="+mn-ea"/>
                <a:cs typeface="+mn-cs"/>
              </a:rPr>
              <a:t>Any potential lung-specific symptom: </a:t>
            </a:r>
            <a:r>
              <a:rPr kumimoji="0" lang="en-GB" sz="1400" b="1" i="0" u="none" strike="noStrike" kern="1200" cap="none" spc="0" normalizeH="0" baseline="0" noProof="0">
                <a:ln>
                  <a:noFill/>
                </a:ln>
                <a:solidFill>
                  <a:srgbClr val="FF0087">
                    <a:lumMod val="40000"/>
                    <a:lumOff val="60000"/>
                  </a:srgbClr>
                </a:solidFill>
                <a:effectLst/>
                <a:uLnTx/>
                <a:uFillTx/>
                <a:latin typeface="Arial" panose="020B0604020202020204"/>
                <a:ea typeface="+mn-ea"/>
                <a:cs typeface="+mn-cs"/>
              </a:rPr>
              <a:t>49%</a:t>
            </a:r>
            <a:br>
              <a:rPr kumimoji="0" lang="en-GB" sz="1100" b="1" i="0" u="none" strike="noStrike" kern="1200" cap="none" spc="0" normalizeH="0" baseline="0" noProof="0">
                <a:ln>
                  <a:noFill/>
                </a:ln>
                <a:solidFill>
                  <a:srgbClr val="FF0087">
                    <a:lumMod val="20000"/>
                    <a:lumOff val="80000"/>
                  </a:srgbClr>
                </a:solidFill>
                <a:effectLst/>
                <a:uLnTx/>
                <a:uFillTx/>
                <a:latin typeface="Arial" panose="020B0604020202020204"/>
                <a:ea typeface="+mn-ea"/>
                <a:cs typeface="+mn-cs"/>
              </a:rPr>
            </a:br>
            <a:r>
              <a:rPr kumimoji="0" lang="en-GB" sz="1100" b="0" i="0" u="none" strike="noStrike" kern="1200" cap="none" spc="0" normalizeH="0" baseline="0" noProof="0">
                <a:ln>
                  <a:noFill/>
                </a:ln>
                <a:solidFill>
                  <a:srgbClr val="009CEE">
                    <a:lumMod val="40000"/>
                    <a:lumOff val="60000"/>
                  </a:srgbClr>
                </a:solidFill>
                <a:effectLst/>
                <a:uLnTx/>
                <a:uFillTx/>
                <a:latin typeface="Arial" panose="020B0604020202020204"/>
                <a:ea typeface="+mn-ea"/>
                <a:cs typeface="+mn-cs"/>
              </a:rPr>
              <a:t>Any potential oral cancer symptom: </a:t>
            </a:r>
            <a:r>
              <a:rPr lang="en-GB" sz="1400" b="1">
                <a:solidFill>
                  <a:srgbClr val="009CEE">
                    <a:lumMod val="40000"/>
                    <a:lumOff val="60000"/>
                  </a:srgbClr>
                </a:solidFill>
                <a:latin typeface="Arial" panose="020B0604020202020204"/>
              </a:rPr>
              <a:t>58</a:t>
            </a:r>
            <a:r>
              <a:rPr kumimoji="0" lang="en-GB" sz="1400" b="1" i="0" u="none" strike="noStrike" kern="1200" cap="none" spc="0" normalizeH="0" baseline="0" noProof="0">
                <a:ln>
                  <a:noFill/>
                </a:ln>
                <a:solidFill>
                  <a:srgbClr val="009CEE">
                    <a:lumMod val="40000"/>
                    <a:lumOff val="60000"/>
                  </a:srgbClr>
                </a:solidFill>
                <a:effectLst/>
                <a:uLnTx/>
                <a:uFillTx/>
                <a:latin typeface="Arial" panose="020B0604020202020204"/>
                <a:ea typeface="+mn-ea"/>
                <a:cs typeface="+mn-cs"/>
              </a:rPr>
              <a:t>%</a:t>
            </a:r>
            <a:endParaRPr kumimoji="0" lang="en-GB" sz="1800" b="1" i="0" u="none" strike="noStrike" kern="1200" cap="none" spc="0" normalizeH="0" baseline="0" noProof="0">
              <a:ln>
                <a:noFill/>
              </a:ln>
              <a:solidFill>
                <a:srgbClr val="009CEE">
                  <a:lumMod val="40000"/>
                  <a:lumOff val="6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104350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60AFCCA7-386E-AC9C-FDEA-BA1811803BD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6 in 10 of those who experienced any potential cancer symptom contacted their GP within 6 months</a:t>
            </a:r>
          </a:p>
        </p:txBody>
      </p:sp>
      <p:sp>
        <p:nvSpPr>
          <p:cNvPr id="8" name="TextBox 7">
            <a:extLst>
              <a:ext uri="{FF2B5EF4-FFF2-40B4-BE49-F238E27FC236}">
                <a16:creationId xmlns:a16="http://schemas.microsoft.com/office/drawing/2014/main" id="{D637A334-5547-113D-3CCA-B8D671014732}"/>
              </a:ext>
            </a:extLst>
          </p:cNvPr>
          <p:cNvSpPr txBox="1"/>
          <p:nvPr/>
        </p:nvSpPr>
        <p:spPr>
          <a:xfrm>
            <a:off x="2100262" y="1776735"/>
            <a:ext cx="7991475" cy="338554"/>
          </a:xfrm>
          <a:prstGeom prst="rect">
            <a:avLst/>
          </a:prstGeom>
          <a:noFill/>
        </p:spPr>
        <p:txBody>
          <a:bodyPr wrap="square" rtlCol="0">
            <a:spAutoFit/>
          </a:bodyPr>
          <a:lstStyle/>
          <a:p>
            <a:pPr algn="ctr"/>
            <a:r>
              <a:rPr lang="en-US" sz="1600" b="1" spc="10"/>
              <a:t>Proportion who contacted their GP within 6 months of noticing the symptom</a:t>
            </a:r>
          </a:p>
        </p:txBody>
      </p:sp>
      <p:graphicFrame>
        <p:nvGraphicFramePr>
          <p:cNvPr id="10" name="Chart 9">
            <a:extLst>
              <a:ext uri="{FF2B5EF4-FFF2-40B4-BE49-F238E27FC236}">
                <a16:creationId xmlns:a16="http://schemas.microsoft.com/office/drawing/2014/main" id="{50EE0BCF-366B-CF4F-B166-3CDE667668FD}"/>
              </a:ext>
            </a:extLst>
          </p:cNvPr>
          <p:cNvGraphicFramePr/>
          <p:nvPr>
            <p:extLst>
              <p:ext uri="{D42A27DB-BD31-4B8C-83A1-F6EECF244321}">
                <p14:modId xmlns:p14="http://schemas.microsoft.com/office/powerpoint/2010/main" val="3991623477"/>
              </p:ext>
            </p:extLst>
          </p:nvPr>
        </p:nvGraphicFramePr>
        <p:xfrm>
          <a:off x="754581" y="2055468"/>
          <a:ext cx="10200281" cy="4133861"/>
        </p:xfrm>
        <a:graphic>
          <a:graphicData uri="http://schemas.openxmlformats.org/drawingml/2006/chart">
            <c:chart xmlns:c="http://schemas.openxmlformats.org/drawingml/2006/chart" xmlns:r="http://schemas.openxmlformats.org/officeDocument/2006/relationships" r:id="rId3"/>
          </a:graphicData>
        </a:graphic>
      </p:graphicFrame>
      <p:sp>
        <p:nvSpPr>
          <p:cNvPr id="11" name="Footer Placeholder 5">
            <a:extLst>
              <a:ext uri="{FF2B5EF4-FFF2-40B4-BE49-F238E27FC236}">
                <a16:creationId xmlns:a16="http://schemas.microsoft.com/office/drawing/2014/main" id="{BF2330A4-FA91-E2B5-1681-1006A47CB98D}"/>
              </a:ext>
            </a:extLst>
          </p:cNvPr>
          <p:cNvSpPr txBox="1">
            <a:spLocks/>
          </p:cNvSpPr>
          <p:nvPr/>
        </p:nvSpPr>
        <p:spPr>
          <a:xfrm>
            <a:off x="335360" y="6357468"/>
            <a:ext cx="10889688"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H5_rec. How long after you first noticed the symptom did you contact your GP surgery/practice? This includes if you called or tried to call the surgery/practice, or if you completed an online/e-consultation form to request an appointment. Please select one answer.</a:t>
            </a:r>
            <a:br>
              <a:rPr lang="en-US" sz="800" dirty="0"/>
            </a:br>
            <a:r>
              <a:rPr lang="en-US" sz="800" dirty="0"/>
              <a:t>Base: All in Northern Ireland experiencing…(Any cancer symptom: N=454; Any non-specific cancer symptom: N=342; Any red-flag cancer symptom: N=185; Any lung-specific cancer symptom: N=125; Any oral cancer symptom: N=148). </a:t>
            </a:r>
          </a:p>
          <a:p>
            <a:endParaRPr lang="en-US" sz="800" dirty="0"/>
          </a:p>
        </p:txBody>
      </p:sp>
    </p:spTree>
    <p:extLst>
      <p:ext uri="{BB962C8B-B14F-4D97-AF65-F5344CB8AC3E}">
        <p14:creationId xmlns:p14="http://schemas.microsoft.com/office/powerpoint/2010/main" val="19529677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214177C9-A701-5CC4-5F88-C645C9FEB11A}"/>
              </a:ext>
            </a:extLst>
          </p:cNvPr>
          <p:cNvSpPr txBox="1"/>
          <p:nvPr/>
        </p:nvSpPr>
        <p:spPr>
          <a:xfrm>
            <a:off x="2224978" y="1546616"/>
            <a:ext cx="7742044" cy="584775"/>
          </a:xfrm>
          <a:prstGeom prst="rect">
            <a:avLst/>
          </a:prstGeom>
          <a:noFill/>
        </p:spPr>
        <p:txBody>
          <a:bodyPr wrap="square" rtlCol="0">
            <a:spAutoFit/>
          </a:bodyPr>
          <a:lstStyle/>
          <a:p>
            <a:pPr algn="ctr"/>
            <a:r>
              <a:rPr lang="en-US" sz="1600" b="1" spc="10" dirty="0"/>
              <a:t>Of those who experienced any potential cancer symptom and contacted their GP within 6 months</a:t>
            </a:r>
          </a:p>
        </p:txBody>
      </p:sp>
      <p:grpSp>
        <p:nvGrpSpPr>
          <p:cNvPr id="6" name="Group 5">
            <a:extLst>
              <a:ext uri="{FF2B5EF4-FFF2-40B4-BE49-F238E27FC236}">
                <a16:creationId xmlns:a16="http://schemas.microsoft.com/office/drawing/2014/main" id="{2243D784-833E-E549-68E3-896C1E31CB5D}"/>
              </a:ext>
            </a:extLst>
          </p:cNvPr>
          <p:cNvGrpSpPr/>
          <p:nvPr/>
        </p:nvGrpSpPr>
        <p:grpSpPr>
          <a:xfrm>
            <a:off x="441224" y="1435200"/>
            <a:ext cx="11595739" cy="4499757"/>
            <a:chOff x="541253" y="844389"/>
            <a:chExt cx="11219265" cy="3918112"/>
          </a:xfrm>
        </p:grpSpPr>
        <p:graphicFrame>
          <p:nvGraphicFramePr>
            <p:cNvPr id="7" name="Chart 6">
              <a:extLst>
                <a:ext uri="{FF2B5EF4-FFF2-40B4-BE49-F238E27FC236}">
                  <a16:creationId xmlns:a16="http://schemas.microsoft.com/office/drawing/2014/main" id="{F31619A2-812B-0867-DCA3-5CD33922F211}"/>
                </a:ext>
              </a:extLst>
            </p:cNvPr>
            <p:cNvGraphicFramePr/>
            <p:nvPr>
              <p:extLst>
                <p:ext uri="{D42A27DB-BD31-4B8C-83A1-F6EECF244321}">
                  <p14:modId xmlns:p14="http://schemas.microsoft.com/office/powerpoint/2010/main" val="3373295616"/>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cxnSp>
          <p:nvCxnSpPr>
            <p:cNvPr id="21" name="Straight Connector 20">
              <a:extLst>
                <a:ext uri="{FF2B5EF4-FFF2-40B4-BE49-F238E27FC236}">
                  <a16:creationId xmlns:a16="http://schemas.microsoft.com/office/drawing/2014/main" id="{4AD26E95-C7F1-F393-29D7-AD57DF382836}"/>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sp>
          <p:nvSpPr>
            <p:cNvPr id="22" name="Isosceles Triangle 21">
              <a:extLst>
                <a:ext uri="{FF2B5EF4-FFF2-40B4-BE49-F238E27FC236}">
                  <a16:creationId xmlns:a16="http://schemas.microsoft.com/office/drawing/2014/main" id="{2200C55D-0D28-7701-4173-85D5A6BBF826}"/>
                </a:ext>
              </a:extLst>
            </p:cNvPr>
            <p:cNvSpPr>
              <a:spLocks noChangeAspect="1"/>
            </p:cNvSpPr>
            <p:nvPr/>
          </p:nvSpPr>
          <p:spPr>
            <a:xfrm>
              <a:off x="6975237" y="1557435"/>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3" name="Isosceles Triangle 22">
              <a:extLst>
                <a:ext uri="{FF2B5EF4-FFF2-40B4-BE49-F238E27FC236}">
                  <a16:creationId xmlns:a16="http://schemas.microsoft.com/office/drawing/2014/main" id="{89DD1FFB-B1B3-0261-B745-6A77AFDD6D76}"/>
                </a:ext>
              </a:extLst>
            </p:cNvPr>
            <p:cNvSpPr>
              <a:spLocks noChangeAspect="1"/>
            </p:cNvSpPr>
            <p:nvPr/>
          </p:nvSpPr>
          <p:spPr>
            <a:xfrm rot="10800000">
              <a:off x="7504661" y="1800689"/>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grpSp>
      <p:sp>
        <p:nvSpPr>
          <p:cNvPr id="28" name="TextBox 27">
            <a:extLst>
              <a:ext uri="{FF2B5EF4-FFF2-40B4-BE49-F238E27FC236}">
                <a16:creationId xmlns:a16="http://schemas.microsoft.com/office/drawing/2014/main" id="{17C6E182-F21E-C396-659E-CBD386DE6CAE}"/>
              </a:ext>
            </a:extLst>
          </p:cNvPr>
          <p:cNvSpPr txBox="1"/>
          <p:nvPr/>
        </p:nvSpPr>
        <p:spPr>
          <a:xfrm>
            <a:off x="10348112" y="6365726"/>
            <a:ext cx="1688851" cy="307777"/>
          </a:xfrm>
          <a:prstGeom prst="rect">
            <a:avLst/>
          </a:prstGeom>
          <a:noFill/>
        </p:spPr>
        <p:txBody>
          <a:bodyPr wrap="square" lIns="0" tIns="0" rIns="0" bIns="0" rtlCol="0">
            <a:spAutoFit/>
          </a:bodyPr>
          <a:lstStyle/>
          <a:p>
            <a:pPr algn="ctr"/>
            <a:r>
              <a:rPr lang="en-US" sz="1000"/>
              <a:t>Show statistically significant differences between groups</a:t>
            </a:r>
            <a:endParaRPr lang="en-GB" sz="1000"/>
          </a:p>
        </p:txBody>
      </p:sp>
      <p:sp>
        <p:nvSpPr>
          <p:cNvPr id="29" name="Isosceles Triangle 28">
            <a:extLst>
              <a:ext uri="{FF2B5EF4-FFF2-40B4-BE49-F238E27FC236}">
                <a16:creationId xmlns:a16="http://schemas.microsoft.com/office/drawing/2014/main" id="{33BC089A-C4EE-8CF1-D123-839005F74673}"/>
              </a:ext>
            </a:extLst>
          </p:cNvPr>
          <p:cNvSpPr>
            <a:spLocks noChangeAspect="1"/>
          </p:cNvSpPr>
          <p:nvPr/>
        </p:nvSpPr>
        <p:spPr>
          <a:xfrm>
            <a:off x="10182250" y="6380397"/>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0" name="Isosceles Triangle 29">
            <a:extLst>
              <a:ext uri="{FF2B5EF4-FFF2-40B4-BE49-F238E27FC236}">
                <a16:creationId xmlns:a16="http://schemas.microsoft.com/office/drawing/2014/main" id="{63CB3151-A13A-2647-D082-07EF5659742A}"/>
              </a:ext>
            </a:extLst>
          </p:cNvPr>
          <p:cNvSpPr>
            <a:spLocks noChangeAspect="1"/>
          </p:cNvSpPr>
          <p:nvPr/>
        </p:nvSpPr>
        <p:spPr>
          <a:xfrm rot="10800000">
            <a:off x="10182250" y="657658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1" name="Footer Placeholder 5">
            <a:extLst>
              <a:ext uri="{FF2B5EF4-FFF2-40B4-BE49-F238E27FC236}">
                <a16:creationId xmlns:a16="http://schemas.microsoft.com/office/drawing/2014/main" id="{8810B0E4-FA0A-50CE-B377-BB371BD0DA8A}"/>
              </a:ext>
            </a:extLst>
          </p:cNvPr>
          <p:cNvSpPr txBox="1">
            <a:spLocks/>
          </p:cNvSpPr>
          <p:nvPr/>
        </p:nvSpPr>
        <p:spPr>
          <a:xfrm>
            <a:off x="348276" y="6209563"/>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H5_rec1. How long after you first noticed the symptom did you contact your GP surgery/practice? This includes if you called or tried to call the surgery/practice, or if you completed an online/e-consultation form to request an appointment. Please select one answer.</a:t>
            </a:r>
            <a:br>
              <a:rPr lang="en-US" sz="800" dirty="0"/>
            </a:br>
            <a:r>
              <a:rPr lang="en-US" sz="800" dirty="0"/>
              <a:t>Base: All in Northern Ireland who experienced any potential cancer symptom (All: N=454; Male: N=210; Female: N=243; 18-29: N=62; 30-49: N=149; 50+: N=243; ABC1: N=269; C2DE: N=185; C2DE 50+: N=110; Not C2DE 50+: N=344; No disability: N=265; Disability: N=185; Urban: N=197; Town: N=129; Rural: N=128; Western HSC Trust: N=53)</a:t>
            </a:r>
          </a:p>
        </p:txBody>
      </p:sp>
      <p:sp>
        <p:nvSpPr>
          <p:cNvPr id="35" name="Title 4">
            <a:extLst>
              <a:ext uri="{FF2B5EF4-FFF2-40B4-BE49-F238E27FC236}">
                <a16:creationId xmlns:a16="http://schemas.microsoft.com/office/drawing/2014/main" id="{251AF4C5-C196-5C12-D76D-2C312138196A}"/>
              </a:ext>
            </a:extLst>
          </p:cNvPr>
          <p:cNvSpPr txBox="1">
            <a:spLocks/>
          </p:cNvSpPr>
          <p:nvPr/>
        </p:nvSpPr>
        <p:spPr>
          <a:xfrm>
            <a:off x="360365" y="284544"/>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Likelihood to contact their GP within 6 months increased for those living in urban areas and in Western HSC Trust, those aged 50+, as well as those in this age group in lower social grades</a:t>
            </a:r>
          </a:p>
        </p:txBody>
      </p:sp>
      <p:sp>
        <p:nvSpPr>
          <p:cNvPr id="2" name="Rectangle 1">
            <a:extLst>
              <a:ext uri="{FF2B5EF4-FFF2-40B4-BE49-F238E27FC236}">
                <a16:creationId xmlns:a16="http://schemas.microsoft.com/office/drawing/2014/main" id="{F3BA6347-6DD5-0F9B-6AAB-E498F6D99EEB}"/>
              </a:ext>
            </a:extLst>
          </p:cNvPr>
          <p:cNvSpPr/>
          <p:nvPr/>
        </p:nvSpPr>
        <p:spPr>
          <a:xfrm>
            <a:off x="8953958" y="4403545"/>
            <a:ext cx="822207" cy="28879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Disability</a:t>
            </a:r>
          </a:p>
        </p:txBody>
      </p:sp>
      <p:sp>
        <p:nvSpPr>
          <p:cNvPr id="3" name="Rectangle 2">
            <a:extLst>
              <a:ext uri="{FF2B5EF4-FFF2-40B4-BE49-F238E27FC236}">
                <a16:creationId xmlns:a16="http://schemas.microsoft.com/office/drawing/2014/main" id="{1AC56837-79D2-5A63-EC23-130AC562041E}"/>
              </a:ext>
            </a:extLst>
          </p:cNvPr>
          <p:cNvSpPr/>
          <p:nvPr/>
        </p:nvSpPr>
        <p:spPr>
          <a:xfrm>
            <a:off x="8379280" y="4418683"/>
            <a:ext cx="785506" cy="47566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No disability</a:t>
            </a:r>
          </a:p>
        </p:txBody>
      </p:sp>
      <p:sp>
        <p:nvSpPr>
          <p:cNvPr id="4" name="Rectangle 3">
            <a:extLst>
              <a:ext uri="{FF2B5EF4-FFF2-40B4-BE49-F238E27FC236}">
                <a16:creationId xmlns:a16="http://schemas.microsoft.com/office/drawing/2014/main" id="{0ED36C44-74F0-56CC-F766-8F8611B68B7A}"/>
              </a:ext>
            </a:extLst>
          </p:cNvPr>
          <p:cNvSpPr/>
          <p:nvPr/>
        </p:nvSpPr>
        <p:spPr>
          <a:xfrm>
            <a:off x="396983" y="4433114"/>
            <a:ext cx="858483" cy="15964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a:t>
            </a:r>
          </a:p>
        </p:txBody>
      </p:sp>
      <p:sp>
        <p:nvSpPr>
          <p:cNvPr id="5" name="Rectangle 4">
            <a:extLst>
              <a:ext uri="{FF2B5EF4-FFF2-40B4-BE49-F238E27FC236}">
                <a16:creationId xmlns:a16="http://schemas.microsoft.com/office/drawing/2014/main" id="{19D24F66-45F0-98F2-6F59-B1371789A1FB}"/>
              </a:ext>
            </a:extLst>
          </p:cNvPr>
          <p:cNvSpPr/>
          <p:nvPr/>
        </p:nvSpPr>
        <p:spPr>
          <a:xfrm>
            <a:off x="3227371" y="4448792"/>
            <a:ext cx="588098" cy="14534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18-29</a:t>
            </a:r>
          </a:p>
        </p:txBody>
      </p:sp>
      <p:sp>
        <p:nvSpPr>
          <p:cNvPr id="8" name="Rectangle 7">
            <a:extLst>
              <a:ext uri="{FF2B5EF4-FFF2-40B4-BE49-F238E27FC236}">
                <a16:creationId xmlns:a16="http://schemas.microsoft.com/office/drawing/2014/main" id="{6CEFCEFC-0047-C2E8-C00D-B8DE21CCDF18}"/>
              </a:ext>
            </a:extLst>
          </p:cNvPr>
          <p:cNvSpPr/>
          <p:nvPr/>
        </p:nvSpPr>
        <p:spPr>
          <a:xfrm>
            <a:off x="3739107" y="4440163"/>
            <a:ext cx="582001" cy="160717"/>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30-49</a:t>
            </a:r>
          </a:p>
        </p:txBody>
      </p:sp>
      <p:sp>
        <p:nvSpPr>
          <p:cNvPr id="9" name="Rectangle 8">
            <a:extLst>
              <a:ext uri="{FF2B5EF4-FFF2-40B4-BE49-F238E27FC236}">
                <a16:creationId xmlns:a16="http://schemas.microsoft.com/office/drawing/2014/main" id="{64237B30-FA52-1FBD-98F0-F0D15D02FDA5}"/>
              </a:ext>
            </a:extLst>
          </p:cNvPr>
          <p:cNvSpPr/>
          <p:nvPr/>
        </p:nvSpPr>
        <p:spPr>
          <a:xfrm>
            <a:off x="4325363" y="4445661"/>
            <a:ext cx="449664" cy="14691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50+</a:t>
            </a:r>
          </a:p>
        </p:txBody>
      </p:sp>
      <p:sp>
        <p:nvSpPr>
          <p:cNvPr id="16" name="Rectangle 15">
            <a:extLst>
              <a:ext uri="{FF2B5EF4-FFF2-40B4-BE49-F238E27FC236}">
                <a16:creationId xmlns:a16="http://schemas.microsoft.com/office/drawing/2014/main" id="{29774451-1B67-C273-45A9-EF1AF443FFB1}"/>
              </a:ext>
            </a:extLst>
          </p:cNvPr>
          <p:cNvSpPr/>
          <p:nvPr/>
        </p:nvSpPr>
        <p:spPr>
          <a:xfrm>
            <a:off x="5340669" y="4422886"/>
            <a:ext cx="599892" cy="18328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ABC1</a:t>
            </a:r>
          </a:p>
        </p:txBody>
      </p:sp>
      <p:sp>
        <p:nvSpPr>
          <p:cNvPr id="17" name="Rectangle 16">
            <a:extLst>
              <a:ext uri="{FF2B5EF4-FFF2-40B4-BE49-F238E27FC236}">
                <a16:creationId xmlns:a16="http://schemas.microsoft.com/office/drawing/2014/main" id="{F6DDC30E-9D3D-AAA9-E57E-2AD10A5E344F}"/>
              </a:ext>
            </a:extLst>
          </p:cNvPr>
          <p:cNvSpPr/>
          <p:nvPr/>
        </p:nvSpPr>
        <p:spPr>
          <a:xfrm>
            <a:off x="5816562" y="4446332"/>
            <a:ext cx="621192" cy="12177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a:t>
            </a:r>
          </a:p>
        </p:txBody>
      </p:sp>
      <p:sp>
        <p:nvSpPr>
          <p:cNvPr id="19" name="Rectangle 18">
            <a:extLst>
              <a:ext uri="{FF2B5EF4-FFF2-40B4-BE49-F238E27FC236}">
                <a16:creationId xmlns:a16="http://schemas.microsoft.com/office/drawing/2014/main" id="{ED028C01-521F-D238-DD27-9D54DF9655D5}"/>
              </a:ext>
            </a:extLst>
          </p:cNvPr>
          <p:cNvSpPr/>
          <p:nvPr/>
        </p:nvSpPr>
        <p:spPr>
          <a:xfrm>
            <a:off x="1623946" y="4449436"/>
            <a:ext cx="543616" cy="15594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Male</a:t>
            </a:r>
          </a:p>
        </p:txBody>
      </p:sp>
      <p:sp>
        <p:nvSpPr>
          <p:cNvPr id="20" name="Rectangle 19">
            <a:extLst>
              <a:ext uri="{FF2B5EF4-FFF2-40B4-BE49-F238E27FC236}">
                <a16:creationId xmlns:a16="http://schemas.microsoft.com/office/drawing/2014/main" id="{AC29971A-2573-82D2-3E68-656AAACD02C1}"/>
              </a:ext>
            </a:extLst>
          </p:cNvPr>
          <p:cNvSpPr/>
          <p:nvPr/>
        </p:nvSpPr>
        <p:spPr>
          <a:xfrm>
            <a:off x="2055227" y="4449617"/>
            <a:ext cx="788044" cy="14534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Female</a:t>
            </a:r>
          </a:p>
        </p:txBody>
      </p:sp>
      <p:sp>
        <p:nvSpPr>
          <p:cNvPr id="36" name="Rectangle 35">
            <a:extLst>
              <a:ext uri="{FF2B5EF4-FFF2-40B4-BE49-F238E27FC236}">
                <a16:creationId xmlns:a16="http://schemas.microsoft.com/office/drawing/2014/main" id="{E2DDBDE7-2EC9-C528-8852-73476E842EDC}"/>
              </a:ext>
            </a:extLst>
          </p:cNvPr>
          <p:cNvSpPr/>
          <p:nvPr/>
        </p:nvSpPr>
        <p:spPr>
          <a:xfrm>
            <a:off x="10058796" y="4411955"/>
            <a:ext cx="604099" cy="28879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Urban</a:t>
            </a:r>
          </a:p>
        </p:txBody>
      </p:sp>
      <p:sp>
        <p:nvSpPr>
          <p:cNvPr id="37" name="Rectangle 36">
            <a:extLst>
              <a:ext uri="{FF2B5EF4-FFF2-40B4-BE49-F238E27FC236}">
                <a16:creationId xmlns:a16="http://schemas.microsoft.com/office/drawing/2014/main" id="{52EAC010-0E14-1933-F65F-AA46A50EA905}"/>
              </a:ext>
            </a:extLst>
          </p:cNvPr>
          <p:cNvSpPr/>
          <p:nvPr/>
        </p:nvSpPr>
        <p:spPr>
          <a:xfrm>
            <a:off x="10655984" y="4403545"/>
            <a:ext cx="567104" cy="28879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Town</a:t>
            </a:r>
          </a:p>
        </p:txBody>
      </p:sp>
      <p:sp>
        <p:nvSpPr>
          <p:cNvPr id="38" name="Rectangle 37">
            <a:extLst>
              <a:ext uri="{FF2B5EF4-FFF2-40B4-BE49-F238E27FC236}">
                <a16:creationId xmlns:a16="http://schemas.microsoft.com/office/drawing/2014/main" id="{A9E462E9-EF38-6919-6C9A-4324732B90BA}"/>
              </a:ext>
            </a:extLst>
          </p:cNvPr>
          <p:cNvSpPr/>
          <p:nvPr/>
        </p:nvSpPr>
        <p:spPr>
          <a:xfrm>
            <a:off x="11159595" y="4425225"/>
            <a:ext cx="687290" cy="24558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Rural</a:t>
            </a:r>
          </a:p>
        </p:txBody>
      </p:sp>
      <p:sp>
        <p:nvSpPr>
          <p:cNvPr id="40" name="Speech Bubble: Rectangle with Corners Rounded 39">
            <a:extLst>
              <a:ext uri="{FF2B5EF4-FFF2-40B4-BE49-F238E27FC236}">
                <a16:creationId xmlns:a16="http://schemas.microsoft.com/office/drawing/2014/main" id="{423ED52A-FBD9-94A4-B1DC-C8DB0A1D2DB4}"/>
              </a:ext>
            </a:extLst>
          </p:cNvPr>
          <p:cNvSpPr/>
          <p:nvPr/>
        </p:nvSpPr>
        <p:spPr>
          <a:xfrm>
            <a:off x="2788681" y="5242670"/>
            <a:ext cx="6055762" cy="692287"/>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lumMod val="50000"/>
                  </a:schemeClr>
                </a:solidFill>
              </a:rPr>
              <a:t>Those living in the Western HSC Trust were the most likely to have contacted their GP within 6 months of experiencing any potential cancer symptom (69%)</a:t>
            </a:r>
          </a:p>
        </p:txBody>
      </p:sp>
      <p:sp>
        <p:nvSpPr>
          <p:cNvPr id="12" name="Isosceles Triangle 11">
            <a:extLst>
              <a:ext uri="{FF2B5EF4-FFF2-40B4-BE49-F238E27FC236}">
                <a16:creationId xmlns:a16="http://schemas.microsoft.com/office/drawing/2014/main" id="{1561C26C-C4AE-423C-FED6-EAB3D73C2FB7}"/>
              </a:ext>
            </a:extLst>
          </p:cNvPr>
          <p:cNvSpPr>
            <a:spLocks noChangeAspect="1"/>
          </p:cNvSpPr>
          <p:nvPr/>
        </p:nvSpPr>
        <p:spPr>
          <a:xfrm>
            <a:off x="4456517" y="2226375"/>
            <a:ext cx="171428" cy="155900"/>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3" name="Isosceles Triangle 12">
            <a:extLst>
              <a:ext uri="{FF2B5EF4-FFF2-40B4-BE49-F238E27FC236}">
                <a16:creationId xmlns:a16="http://schemas.microsoft.com/office/drawing/2014/main" id="{C8136A44-D3DC-E807-5E22-D825CB0E23C1}"/>
              </a:ext>
            </a:extLst>
          </p:cNvPr>
          <p:cNvSpPr>
            <a:spLocks noChangeAspect="1"/>
          </p:cNvSpPr>
          <p:nvPr/>
        </p:nvSpPr>
        <p:spPr>
          <a:xfrm rot="10800000">
            <a:off x="3382218" y="2807008"/>
            <a:ext cx="171428" cy="151397"/>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8" name="Oval 17">
            <a:extLst>
              <a:ext uri="{FF2B5EF4-FFF2-40B4-BE49-F238E27FC236}">
                <a16:creationId xmlns:a16="http://schemas.microsoft.com/office/drawing/2014/main" id="{48E1A139-D8BC-30AB-04E1-4DA914A816DB}"/>
              </a:ext>
            </a:extLst>
          </p:cNvPr>
          <p:cNvSpPr/>
          <p:nvPr/>
        </p:nvSpPr>
        <p:spPr>
          <a:xfrm>
            <a:off x="3389836" y="4646400"/>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317E66A9-7560-01E4-757B-5B13B3F92BDD}"/>
              </a:ext>
            </a:extLst>
          </p:cNvPr>
          <p:cNvSpPr/>
          <p:nvPr/>
        </p:nvSpPr>
        <p:spPr>
          <a:xfrm>
            <a:off x="6927458" y="4443916"/>
            <a:ext cx="628113" cy="35924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 50+</a:t>
            </a:r>
          </a:p>
        </p:txBody>
      </p:sp>
      <p:sp>
        <p:nvSpPr>
          <p:cNvPr id="27" name="Rectangle 26">
            <a:extLst>
              <a:ext uri="{FF2B5EF4-FFF2-40B4-BE49-F238E27FC236}">
                <a16:creationId xmlns:a16="http://schemas.microsoft.com/office/drawing/2014/main" id="{96EDE572-4FFA-38A0-04C6-3A332BF095F4}"/>
              </a:ext>
            </a:extLst>
          </p:cNvPr>
          <p:cNvSpPr/>
          <p:nvPr/>
        </p:nvSpPr>
        <p:spPr>
          <a:xfrm>
            <a:off x="7430974" y="4524370"/>
            <a:ext cx="628113" cy="35924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Not C2DE 50+</a:t>
            </a:r>
          </a:p>
        </p:txBody>
      </p:sp>
      <p:sp>
        <p:nvSpPr>
          <p:cNvPr id="39" name="Isosceles Triangle 38">
            <a:extLst>
              <a:ext uri="{FF2B5EF4-FFF2-40B4-BE49-F238E27FC236}">
                <a16:creationId xmlns:a16="http://schemas.microsoft.com/office/drawing/2014/main" id="{50ADD721-42EF-0D31-F4C8-8108F40BF10F}"/>
              </a:ext>
            </a:extLst>
          </p:cNvPr>
          <p:cNvSpPr>
            <a:spLocks noChangeAspect="1"/>
          </p:cNvSpPr>
          <p:nvPr/>
        </p:nvSpPr>
        <p:spPr>
          <a:xfrm>
            <a:off x="10296151" y="2307040"/>
            <a:ext cx="171428" cy="155900"/>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1" name="Isosceles Triangle 40">
            <a:extLst>
              <a:ext uri="{FF2B5EF4-FFF2-40B4-BE49-F238E27FC236}">
                <a16:creationId xmlns:a16="http://schemas.microsoft.com/office/drawing/2014/main" id="{CF57741F-08DC-B439-7403-236D57AEC432}"/>
              </a:ext>
            </a:extLst>
          </p:cNvPr>
          <p:cNvSpPr>
            <a:spLocks noChangeAspect="1"/>
          </p:cNvSpPr>
          <p:nvPr/>
        </p:nvSpPr>
        <p:spPr>
          <a:xfrm rot="10800000">
            <a:off x="11340479" y="2627303"/>
            <a:ext cx="171428" cy="15590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3" name="Oval 42">
            <a:extLst>
              <a:ext uri="{FF2B5EF4-FFF2-40B4-BE49-F238E27FC236}">
                <a16:creationId xmlns:a16="http://schemas.microsoft.com/office/drawing/2014/main" id="{8F90B5CF-52EA-4C7C-0525-D501B8B71B5B}"/>
              </a:ext>
            </a:extLst>
          </p:cNvPr>
          <p:cNvSpPr/>
          <p:nvPr/>
        </p:nvSpPr>
        <p:spPr>
          <a:xfrm>
            <a:off x="3113607" y="5598438"/>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131028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7BC04981-0DB1-1176-D390-D94D4CDF4A53}"/>
              </a:ext>
            </a:extLst>
          </p:cNvPr>
          <p:cNvSpPr txBox="1">
            <a:spLocks/>
          </p:cNvSpPr>
          <p:nvPr/>
        </p:nvSpPr>
        <p:spPr>
          <a:xfrm>
            <a:off x="403627" y="6209360"/>
            <a:ext cx="10741955" cy="62531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H6_rec. How long after first contacting your GP surgery/practice did you then discuss the symptom with a healthcare professional? This includes if a healthcare professional called to speak to you, even if you didn't make an official appointment. If you had an appointment, this includes whether this took place in person or remotely. A remote appointment may have been over the phone, by video call or online messaging. Please select one answer. </a:t>
            </a:r>
            <a:br>
              <a:rPr lang="en-US" sz="800" dirty="0"/>
            </a:br>
            <a:r>
              <a:rPr lang="en-US" sz="800" dirty="0"/>
              <a:t>Base: All in Northern Ireland who contacted their doctor (Any potential cancer symptom: N=332; Any potential non-specific cancer symptom: N=226; Any potential red-flag cancer symptom: N=128; Any potential lung-specific cancer symptom: N=77; Any potential oral cancer symptom: N=108)</a:t>
            </a:r>
            <a:br>
              <a:rPr lang="en-US" sz="800" dirty="0"/>
            </a:br>
            <a:r>
              <a:rPr lang="en-US" sz="800" dirty="0"/>
              <a:t>*Don’t know/Prefer not to say responses excluded.</a:t>
            </a:r>
          </a:p>
        </p:txBody>
      </p:sp>
      <p:graphicFrame>
        <p:nvGraphicFramePr>
          <p:cNvPr id="7" name="Chart 6">
            <a:extLst>
              <a:ext uri="{FF2B5EF4-FFF2-40B4-BE49-F238E27FC236}">
                <a16:creationId xmlns:a16="http://schemas.microsoft.com/office/drawing/2014/main" id="{739A82C4-0E34-31E3-00C9-27BCB5785286}"/>
              </a:ext>
            </a:extLst>
          </p:cNvPr>
          <p:cNvGraphicFramePr/>
          <p:nvPr>
            <p:extLst>
              <p:ext uri="{D42A27DB-BD31-4B8C-83A1-F6EECF244321}">
                <p14:modId xmlns:p14="http://schemas.microsoft.com/office/powerpoint/2010/main" val="3437864264"/>
              </p:ext>
            </p:extLst>
          </p:nvPr>
        </p:nvGraphicFramePr>
        <p:xfrm>
          <a:off x="284206" y="1961582"/>
          <a:ext cx="11409030" cy="426967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357E246C-547F-1080-9DC3-4A6E27D95672}"/>
              </a:ext>
            </a:extLst>
          </p:cNvPr>
          <p:cNvSpPr txBox="1"/>
          <p:nvPr/>
        </p:nvSpPr>
        <p:spPr>
          <a:xfrm>
            <a:off x="1245495" y="1502280"/>
            <a:ext cx="9701010" cy="338554"/>
          </a:xfrm>
          <a:prstGeom prst="rect">
            <a:avLst/>
          </a:prstGeom>
          <a:noFill/>
        </p:spPr>
        <p:txBody>
          <a:bodyPr wrap="square" rtlCol="0">
            <a:spAutoFit/>
          </a:bodyPr>
          <a:lstStyle/>
          <a:p>
            <a:pPr algn="ctr"/>
            <a:r>
              <a:rPr lang="en-US" sz="1600" b="1" spc="10"/>
              <a:t>How long after contacting your GP did you discuss the symptom with a healthcare professional</a:t>
            </a:r>
          </a:p>
        </p:txBody>
      </p:sp>
      <p:sp>
        <p:nvSpPr>
          <p:cNvPr id="11" name="Title 4">
            <a:extLst>
              <a:ext uri="{FF2B5EF4-FFF2-40B4-BE49-F238E27FC236}">
                <a16:creationId xmlns:a16="http://schemas.microsoft.com/office/drawing/2014/main" id="{A9CB2F6F-2C30-23C0-D72A-6652AB9F7EBC}"/>
              </a:ext>
            </a:extLst>
          </p:cNvPr>
          <p:cNvSpPr txBox="1">
            <a:spLocks/>
          </p:cNvSpPr>
          <p:nvPr/>
        </p:nvSpPr>
        <p:spPr>
          <a:xfrm>
            <a:off x="284206" y="202850"/>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Across all symptom types, around 8 in 10 said they spoke to a healthcare professional within 2 weeks after contacting their GP, with at least 1 in 3 who said this took place the same day</a:t>
            </a:r>
          </a:p>
        </p:txBody>
      </p:sp>
      <p:sp>
        <p:nvSpPr>
          <p:cNvPr id="15" name="Right Brace 14">
            <a:extLst>
              <a:ext uri="{FF2B5EF4-FFF2-40B4-BE49-F238E27FC236}">
                <a16:creationId xmlns:a16="http://schemas.microsoft.com/office/drawing/2014/main" id="{A6FBBED6-6144-24F3-2C30-7636CB5F7E05}"/>
              </a:ext>
            </a:extLst>
          </p:cNvPr>
          <p:cNvSpPr/>
          <p:nvPr/>
        </p:nvSpPr>
        <p:spPr>
          <a:xfrm>
            <a:off x="2420766" y="2388002"/>
            <a:ext cx="167066" cy="255982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6" name="TextBox 15">
            <a:extLst>
              <a:ext uri="{FF2B5EF4-FFF2-40B4-BE49-F238E27FC236}">
                <a16:creationId xmlns:a16="http://schemas.microsoft.com/office/drawing/2014/main" id="{E05AD4E7-B7E0-505B-BB2E-3A86585567E4}"/>
              </a:ext>
            </a:extLst>
          </p:cNvPr>
          <p:cNvSpPr txBox="1"/>
          <p:nvPr/>
        </p:nvSpPr>
        <p:spPr>
          <a:xfrm>
            <a:off x="2590800" y="3294143"/>
            <a:ext cx="863600" cy="615553"/>
          </a:xfrm>
          <a:prstGeom prst="rect">
            <a:avLst/>
          </a:prstGeom>
          <a:noFill/>
        </p:spPr>
        <p:txBody>
          <a:bodyPr wrap="square" rtlCol="0">
            <a:spAutoFit/>
          </a:bodyPr>
          <a:lstStyle/>
          <a:p>
            <a:pPr algn="ctr"/>
            <a:r>
              <a:rPr lang="en-GB" sz="1100">
                <a:solidFill>
                  <a:schemeClr val="accent1"/>
                </a:solidFill>
              </a:rPr>
              <a:t>Net: Up to 2 weeks: </a:t>
            </a:r>
            <a:r>
              <a:rPr lang="en-GB" sz="1200" b="1">
                <a:solidFill>
                  <a:schemeClr val="accent1"/>
                </a:solidFill>
              </a:rPr>
              <a:t>80%</a:t>
            </a:r>
            <a:endParaRPr lang="en-GB" sz="1100" b="1">
              <a:solidFill>
                <a:schemeClr val="accent1"/>
              </a:solidFill>
            </a:endParaRPr>
          </a:p>
        </p:txBody>
      </p:sp>
      <p:sp>
        <p:nvSpPr>
          <p:cNvPr id="19" name="TextBox 18">
            <a:extLst>
              <a:ext uri="{FF2B5EF4-FFF2-40B4-BE49-F238E27FC236}">
                <a16:creationId xmlns:a16="http://schemas.microsoft.com/office/drawing/2014/main" id="{90DE762B-1FF6-A6DF-A925-727EC804B703}"/>
              </a:ext>
            </a:extLst>
          </p:cNvPr>
          <p:cNvSpPr txBox="1"/>
          <p:nvPr/>
        </p:nvSpPr>
        <p:spPr>
          <a:xfrm>
            <a:off x="1557165" y="1832116"/>
            <a:ext cx="933825" cy="600164"/>
          </a:xfrm>
          <a:prstGeom prst="rect">
            <a:avLst/>
          </a:prstGeom>
          <a:noFill/>
        </p:spPr>
        <p:txBody>
          <a:bodyPr wrap="square" rtlCol="0">
            <a:spAutoFit/>
          </a:bodyPr>
          <a:lstStyle/>
          <a:p>
            <a:pPr algn="ctr"/>
            <a:r>
              <a:rPr lang="en-GB" sz="1100" b="1">
                <a:solidFill>
                  <a:schemeClr val="accent1"/>
                </a:solidFill>
              </a:rPr>
              <a:t>Up to 1 month:</a:t>
            </a:r>
          </a:p>
          <a:p>
            <a:pPr algn="ctr"/>
            <a:r>
              <a:rPr lang="en-GB" sz="1100" b="1">
                <a:solidFill>
                  <a:schemeClr val="accent1"/>
                </a:solidFill>
              </a:rPr>
              <a:t>89%</a:t>
            </a:r>
          </a:p>
        </p:txBody>
      </p:sp>
      <p:sp>
        <p:nvSpPr>
          <p:cNvPr id="20" name="Right Brace 19">
            <a:extLst>
              <a:ext uri="{FF2B5EF4-FFF2-40B4-BE49-F238E27FC236}">
                <a16:creationId xmlns:a16="http://schemas.microsoft.com/office/drawing/2014/main" id="{779AF7EA-563B-0D72-A5A2-BBD03C5A8464}"/>
              </a:ext>
            </a:extLst>
          </p:cNvPr>
          <p:cNvSpPr/>
          <p:nvPr/>
        </p:nvSpPr>
        <p:spPr>
          <a:xfrm>
            <a:off x="4566590" y="2388003"/>
            <a:ext cx="138042" cy="255982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1" name="TextBox 20">
            <a:extLst>
              <a:ext uri="{FF2B5EF4-FFF2-40B4-BE49-F238E27FC236}">
                <a16:creationId xmlns:a16="http://schemas.microsoft.com/office/drawing/2014/main" id="{F2CA7055-1A84-BBD3-44FB-CD7C956CB673}"/>
              </a:ext>
            </a:extLst>
          </p:cNvPr>
          <p:cNvSpPr txBox="1"/>
          <p:nvPr/>
        </p:nvSpPr>
        <p:spPr>
          <a:xfrm>
            <a:off x="4651607" y="3294143"/>
            <a:ext cx="863600" cy="615553"/>
          </a:xfrm>
          <a:prstGeom prst="rect">
            <a:avLst/>
          </a:prstGeom>
          <a:noFill/>
        </p:spPr>
        <p:txBody>
          <a:bodyPr wrap="square" rtlCol="0">
            <a:spAutoFit/>
          </a:bodyPr>
          <a:lstStyle/>
          <a:p>
            <a:pPr algn="ctr"/>
            <a:r>
              <a:rPr lang="en-GB" sz="1100">
                <a:solidFill>
                  <a:schemeClr val="accent1"/>
                </a:solidFill>
              </a:rPr>
              <a:t>Net: Up to 2 weeks: </a:t>
            </a:r>
            <a:r>
              <a:rPr lang="en-GB" sz="1200" b="1">
                <a:solidFill>
                  <a:schemeClr val="accent1"/>
                </a:solidFill>
              </a:rPr>
              <a:t>79%</a:t>
            </a:r>
            <a:endParaRPr lang="en-GB" sz="1100" b="1">
              <a:solidFill>
                <a:schemeClr val="accent1"/>
              </a:solidFill>
            </a:endParaRPr>
          </a:p>
        </p:txBody>
      </p:sp>
      <p:sp>
        <p:nvSpPr>
          <p:cNvPr id="30" name="TextBox 29">
            <a:extLst>
              <a:ext uri="{FF2B5EF4-FFF2-40B4-BE49-F238E27FC236}">
                <a16:creationId xmlns:a16="http://schemas.microsoft.com/office/drawing/2014/main" id="{6B3E6FF9-969B-9ADD-4A1E-28D51A937EE5}"/>
              </a:ext>
            </a:extLst>
          </p:cNvPr>
          <p:cNvSpPr txBox="1"/>
          <p:nvPr/>
        </p:nvSpPr>
        <p:spPr>
          <a:xfrm>
            <a:off x="3747211" y="1832116"/>
            <a:ext cx="933825" cy="600164"/>
          </a:xfrm>
          <a:prstGeom prst="rect">
            <a:avLst/>
          </a:prstGeom>
          <a:noFill/>
        </p:spPr>
        <p:txBody>
          <a:bodyPr wrap="square" rtlCol="0">
            <a:spAutoFit/>
          </a:bodyPr>
          <a:lstStyle/>
          <a:p>
            <a:pPr algn="ctr"/>
            <a:r>
              <a:rPr lang="en-GB" sz="1100" b="1">
                <a:solidFill>
                  <a:schemeClr val="accent1"/>
                </a:solidFill>
              </a:rPr>
              <a:t>Up to 1 month:</a:t>
            </a:r>
          </a:p>
          <a:p>
            <a:pPr algn="ctr"/>
            <a:r>
              <a:rPr lang="en-GB" sz="1100" b="1">
                <a:solidFill>
                  <a:schemeClr val="accent1"/>
                </a:solidFill>
              </a:rPr>
              <a:t>86%</a:t>
            </a:r>
          </a:p>
        </p:txBody>
      </p:sp>
      <p:sp>
        <p:nvSpPr>
          <p:cNvPr id="31" name="Right Brace 30">
            <a:extLst>
              <a:ext uri="{FF2B5EF4-FFF2-40B4-BE49-F238E27FC236}">
                <a16:creationId xmlns:a16="http://schemas.microsoft.com/office/drawing/2014/main" id="{5046DD77-720E-61EC-3B09-A3A300AE02A7}"/>
              </a:ext>
            </a:extLst>
          </p:cNvPr>
          <p:cNvSpPr/>
          <p:nvPr/>
        </p:nvSpPr>
        <p:spPr>
          <a:xfrm>
            <a:off x="6686024" y="2390550"/>
            <a:ext cx="185332" cy="263865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2" name="TextBox 31">
            <a:extLst>
              <a:ext uri="{FF2B5EF4-FFF2-40B4-BE49-F238E27FC236}">
                <a16:creationId xmlns:a16="http://schemas.microsoft.com/office/drawing/2014/main" id="{9A4C6C76-36C3-C036-4AD9-EFA298FF22C2}"/>
              </a:ext>
            </a:extLst>
          </p:cNvPr>
          <p:cNvSpPr txBox="1"/>
          <p:nvPr/>
        </p:nvSpPr>
        <p:spPr>
          <a:xfrm>
            <a:off x="6839654" y="3327171"/>
            <a:ext cx="863600" cy="615553"/>
          </a:xfrm>
          <a:prstGeom prst="rect">
            <a:avLst/>
          </a:prstGeom>
          <a:noFill/>
        </p:spPr>
        <p:txBody>
          <a:bodyPr wrap="square" rtlCol="0">
            <a:spAutoFit/>
          </a:bodyPr>
          <a:lstStyle/>
          <a:p>
            <a:pPr algn="ctr"/>
            <a:r>
              <a:rPr lang="en-GB" sz="1100">
                <a:solidFill>
                  <a:schemeClr val="accent1"/>
                </a:solidFill>
              </a:rPr>
              <a:t>Net: Up to 2 weeks: </a:t>
            </a:r>
            <a:r>
              <a:rPr lang="en-GB" sz="1200" b="1">
                <a:solidFill>
                  <a:schemeClr val="accent1"/>
                </a:solidFill>
              </a:rPr>
              <a:t>83%</a:t>
            </a:r>
            <a:endParaRPr lang="en-GB" sz="1100" b="1">
              <a:solidFill>
                <a:schemeClr val="accent1"/>
              </a:solidFill>
            </a:endParaRPr>
          </a:p>
        </p:txBody>
      </p:sp>
      <p:sp>
        <p:nvSpPr>
          <p:cNvPr id="33" name="TextBox 32">
            <a:extLst>
              <a:ext uri="{FF2B5EF4-FFF2-40B4-BE49-F238E27FC236}">
                <a16:creationId xmlns:a16="http://schemas.microsoft.com/office/drawing/2014/main" id="{5A2B6362-6ED8-600D-97F8-8F5606BB6A88}"/>
              </a:ext>
            </a:extLst>
          </p:cNvPr>
          <p:cNvSpPr txBox="1"/>
          <p:nvPr/>
        </p:nvSpPr>
        <p:spPr>
          <a:xfrm>
            <a:off x="5895099" y="1832116"/>
            <a:ext cx="933825" cy="600164"/>
          </a:xfrm>
          <a:prstGeom prst="rect">
            <a:avLst/>
          </a:prstGeom>
          <a:noFill/>
        </p:spPr>
        <p:txBody>
          <a:bodyPr wrap="square" rtlCol="0">
            <a:spAutoFit/>
          </a:bodyPr>
          <a:lstStyle/>
          <a:p>
            <a:pPr algn="ctr"/>
            <a:r>
              <a:rPr lang="en-GB" sz="1100" b="1">
                <a:solidFill>
                  <a:schemeClr val="accent1"/>
                </a:solidFill>
              </a:rPr>
              <a:t>Up to 1 month:</a:t>
            </a:r>
          </a:p>
          <a:p>
            <a:pPr algn="ctr"/>
            <a:r>
              <a:rPr lang="en-GB" sz="1100" b="1">
                <a:solidFill>
                  <a:schemeClr val="accent1"/>
                </a:solidFill>
              </a:rPr>
              <a:t>89%</a:t>
            </a:r>
          </a:p>
        </p:txBody>
      </p:sp>
      <p:sp>
        <p:nvSpPr>
          <p:cNvPr id="34" name="Right Brace 33">
            <a:extLst>
              <a:ext uri="{FF2B5EF4-FFF2-40B4-BE49-F238E27FC236}">
                <a16:creationId xmlns:a16="http://schemas.microsoft.com/office/drawing/2014/main" id="{52FEC7C0-F478-DD13-A9C1-24C6CF6E1DC2}"/>
              </a:ext>
            </a:extLst>
          </p:cNvPr>
          <p:cNvSpPr/>
          <p:nvPr/>
        </p:nvSpPr>
        <p:spPr>
          <a:xfrm>
            <a:off x="8862633" y="2388002"/>
            <a:ext cx="138042" cy="255982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5" name="TextBox 34">
            <a:extLst>
              <a:ext uri="{FF2B5EF4-FFF2-40B4-BE49-F238E27FC236}">
                <a16:creationId xmlns:a16="http://schemas.microsoft.com/office/drawing/2014/main" id="{0DE33581-DB1B-C84D-176F-67D57C37CB13}"/>
              </a:ext>
            </a:extLst>
          </p:cNvPr>
          <p:cNvSpPr txBox="1"/>
          <p:nvPr/>
        </p:nvSpPr>
        <p:spPr>
          <a:xfrm>
            <a:off x="8886229" y="3338574"/>
            <a:ext cx="863600" cy="615553"/>
          </a:xfrm>
          <a:prstGeom prst="rect">
            <a:avLst/>
          </a:prstGeom>
          <a:noFill/>
        </p:spPr>
        <p:txBody>
          <a:bodyPr wrap="square" rtlCol="0">
            <a:spAutoFit/>
          </a:bodyPr>
          <a:lstStyle/>
          <a:p>
            <a:pPr algn="ctr"/>
            <a:r>
              <a:rPr lang="en-GB" sz="1100">
                <a:solidFill>
                  <a:schemeClr val="accent1"/>
                </a:solidFill>
              </a:rPr>
              <a:t>Net: Up to 2 weeks: </a:t>
            </a:r>
            <a:r>
              <a:rPr lang="en-GB" sz="1200" b="1">
                <a:solidFill>
                  <a:schemeClr val="accent1"/>
                </a:solidFill>
              </a:rPr>
              <a:t>78%</a:t>
            </a:r>
            <a:endParaRPr lang="en-GB" sz="1100" b="1">
              <a:solidFill>
                <a:schemeClr val="accent1"/>
              </a:solidFill>
            </a:endParaRPr>
          </a:p>
        </p:txBody>
      </p:sp>
      <p:sp>
        <p:nvSpPr>
          <p:cNvPr id="36" name="TextBox 35">
            <a:extLst>
              <a:ext uri="{FF2B5EF4-FFF2-40B4-BE49-F238E27FC236}">
                <a16:creationId xmlns:a16="http://schemas.microsoft.com/office/drawing/2014/main" id="{2602617C-236C-F4EE-9B95-B43A269F3FCA}"/>
              </a:ext>
            </a:extLst>
          </p:cNvPr>
          <p:cNvSpPr txBox="1"/>
          <p:nvPr/>
        </p:nvSpPr>
        <p:spPr>
          <a:xfrm>
            <a:off x="7999741" y="1832116"/>
            <a:ext cx="933825" cy="600164"/>
          </a:xfrm>
          <a:prstGeom prst="rect">
            <a:avLst/>
          </a:prstGeom>
          <a:noFill/>
        </p:spPr>
        <p:txBody>
          <a:bodyPr wrap="square" rtlCol="0">
            <a:spAutoFit/>
          </a:bodyPr>
          <a:lstStyle/>
          <a:p>
            <a:pPr algn="ctr"/>
            <a:r>
              <a:rPr lang="en-GB" sz="1100" b="1">
                <a:solidFill>
                  <a:schemeClr val="accent1"/>
                </a:solidFill>
              </a:rPr>
              <a:t>Up to 1 month:</a:t>
            </a:r>
          </a:p>
          <a:p>
            <a:pPr algn="ctr"/>
            <a:r>
              <a:rPr lang="en-GB" sz="1100" b="1">
                <a:solidFill>
                  <a:schemeClr val="accent1"/>
                </a:solidFill>
              </a:rPr>
              <a:t>88%</a:t>
            </a:r>
          </a:p>
        </p:txBody>
      </p:sp>
      <p:sp>
        <p:nvSpPr>
          <p:cNvPr id="37" name="Right Brace 36">
            <a:extLst>
              <a:ext uri="{FF2B5EF4-FFF2-40B4-BE49-F238E27FC236}">
                <a16:creationId xmlns:a16="http://schemas.microsoft.com/office/drawing/2014/main" id="{7B16E7DD-1427-4789-80D3-4D41F07DFF23}"/>
              </a:ext>
            </a:extLst>
          </p:cNvPr>
          <p:cNvSpPr/>
          <p:nvPr/>
        </p:nvSpPr>
        <p:spPr>
          <a:xfrm>
            <a:off x="10991952" y="2390550"/>
            <a:ext cx="153630" cy="255982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 name="TextBox 37">
            <a:extLst>
              <a:ext uri="{FF2B5EF4-FFF2-40B4-BE49-F238E27FC236}">
                <a16:creationId xmlns:a16="http://schemas.microsoft.com/office/drawing/2014/main" id="{A313468C-A26A-E6FC-B8D7-2CB7D7B617F3}"/>
              </a:ext>
            </a:extLst>
          </p:cNvPr>
          <p:cNvSpPr txBox="1"/>
          <p:nvPr/>
        </p:nvSpPr>
        <p:spPr>
          <a:xfrm>
            <a:off x="11145582" y="3327171"/>
            <a:ext cx="863600" cy="615553"/>
          </a:xfrm>
          <a:prstGeom prst="rect">
            <a:avLst/>
          </a:prstGeom>
          <a:noFill/>
        </p:spPr>
        <p:txBody>
          <a:bodyPr wrap="square" rtlCol="0">
            <a:spAutoFit/>
          </a:bodyPr>
          <a:lstStyle/>
          <a:p>
            <a:pPr algn="ctr"/>
            <a:r>
              <a:rPr lang="en-GB" sz="1100">
                <a:solidFill>
                  <a:schemeClr val="accent1"/>
                </a:solidFill>
              </a:rPr>
              <a:t>Net: Up to 2 weeks: </a:t>
            </a:r>
            <a:r>
              <a:rPr lang="en-GB" sz="1200" b="1">
                <a:solidFill>
                  <a:schemeClr val="accent1"/>
                </a:solidFill>
              </a:rPr>
              <a:t>79%</a:t>
            </a:r>
            <a:endParaRPr lang="en-GB" sz="1100" b="1">
              <a:solidFill>
                <a:schemeClr val="accent1"/>
              </a:solidFill>
            </a:endParaRPr>
          </a:p>
        </p:txBody>
      </p:sp>
      <p:sp>
        <p:nvSpPr>
          <p:cNvPr id="39" name="TextBox 38">
            <a:extLst>
              <a:ext uri="{FF2B5EF4-FFF2-40B4-BE49-F238E27FC236}">
                <a16:creationId xmlns:a16="http://schemas.microsoft.com/office/drawing/2014/main" id="{D1E2C9C5-9216-59CF-705D-B99936ACF9D6}"/>
              </a:ext>
            </a:extLst>
          </p:cNvPr>
          <p:cNvSpPr txBox="1"/>
          <p:nvPr/>
        </p:nvSpPr>
        <p:spPr>
          <a:xfrm>
            <a:off x="10181720" y="1835432"/>
            <a:ext cx="933825" cy="600164"/>
          </a:xfrm>
          <a:prstGeom prst="rect">
            <a:avLst/>
          </a:prstGeom>
          <a:noFill/>
        </p:spPr>
        <p:txBody>
          <a:bodyPr wrap="square" rtlCol="0">
            <a:spAutoFit/>
          </a:bodyPr>
          <a:lstStyle/>
          <a:p>
            <a:pPr algn="ctr"/>
            <a:r>
              <a:rPr lang="en-GB" sz="1100" b="1">
                <a:solidFill>
                  <a:schemeClr val="accent1"/>
                </a:solidFill>
              </a:rPr>
              <a:t>Up to 1 month:</a:t>
            </a:r>
          </a:p>
          <a:p>
            <a:pPr algn="ctr"/>
            <a:r>
              <a:rPr lang="en-GB" sz="1100" b="1">
                <a:solidFill>
                  <a:schemeClr val="accent1"/>
                </a:solidFill>
              </a:rPr>
              <a:t>83%</a:t>
            </a:r>
          </a:p>
        </p:txBody>
      </p:sp>
      <p:sp>
        <p:nvSpPr>
          <p:cNvPr id="2" name="Oval 1">
            <a:extLst>
              <a:ext uri="{FF2B5EF4-FFF2-40B4-BE49-F238E27FC236}">
                <a16:creationId xmlns:a16="http://schemas.microsoft.com/office/drawing/2014/main" id="{B429FCEE-ABA5-AC2D-97A9-6B76E94CFA63}"/>
              </a:ext>
            </a:extLst>
          </p:cNvPr>
          <p:cNvSpPr/>
          <p:nvPr/>
        </p:nvSpPr>
        <p:spPr>
          <a:xfrm>
            <a:off x="9048462" y="5683614"/>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041177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B97BDB5-755A-C5A4-EE2E-6068C7C3389E}"/>
              </a:ext>
            </a:extLst>
          </p:cNvPr>
          <p:cNvSpPr>
            <a:spLocks noGrp="1"/>
          </p:cNvSpPr>
          <p:nvPr>
            <p:ph type="body" sz="quarter" idx="10"/>
          </p:nvPr>
        </p:nvSpPr>
        <p:spPr>
          <a:xfrm>
            <a:off x="289560" y="1352677"/>
            <a:ext cx="6077684" cy="1628029"/>
          </a:xfrm>
          <a:prstGeom prst="rect">
            <a:avLst/>
          </a:prstGeom>
        </p:spPr>
        <p:txBody>
          <a:bodyPr/>
          <a:lstStyle/>
          <a:p>
            <a:r>
              <a:rPr lang="en-US">
                <a:latin typeface="+mn-lt"/>
              </a:rPr>
              <a:t>Executive Summary</a:t>
            </a:r>
          </a:p>
        </p:txBody>
      </p:sp>
      <p:sp>
        <p:nvSpPr>
          <p:cNvPr id="7" name="Text Placeholder 3">
            <a:extLst>
              <a:ext uri="{FF2B5EF4-FFF2-40B4-BE49-F238E27FC236}">
                <a16:creationId xmlns:a16="http://schemas.microsoft.com/office/drawing/2014/main" id="{46892CB9-7826-74F0-08A8-AFA9B9237E79}"/>
              </a:ext>
            </a:extLst>
          </p:cNvPr>
          <p:cNvSpPr>
            <a:spLocks noGrp="1"/>
          </p:cNvSpPr>
          <p:nvPr>
            <p:ph type="body" sz="quarter" idx="13"/>
          </p:nvPr>
        </p:nvSpPr>
        <p:spPr>
          <a:xfrm>
            <a:off x="5835650" y="273050"/>
            <a:ext cx="5375275" cy="365125"/>
          </a:xfrm>
        </p:spPr>
        <p:txBody>
          <a:bodyPr/>
          <a:lstStyle/>
          <a:p>
            <a:r>
              <a:rPr lang="en-GB">
                <a:latin typeface="+mj-lt"/>
              </a:rPr>
              <a:t>Cancer Awareness Measure+ – November 2024</a:t>
            </a:r>
          </a:p>
        </p:txBody>
      </p:sp>
    </p:spTree>
    <p:extLst>
      <p:ext uri="{BB962C8B-B14F-4D97-AF65-F5344CB8AC3E}">
        <p14:creationId xmlns:p14="http://schemas.microsoft.com/office/powerpoint/2010/main" val="28567693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A9AA21-0578-BEC7-C898-394477ECB7A1}"/>
              </a:ext>
            </a:extLst>
          </p:cNvPr>
          <p:cNvSpPr>
            <a:spLocks noGrp="1"/>
          </p:cNvSpPr>
          <p:nvPr>
            <p:ph type="body" sz="quarter" idx="10"/>
          </p:nvPr>
        </p:nvSpPr>
        <p:spPr>
          <a:prstGeom prst="rect">
            <a:avLst/>
          </a:prstGeom>
        </p:spPr>
        <p:txBody>
          <a:bodyPr/>
          <a:lstStyle/>
          <a:p>
            <a:r>
              <a:rPr lang="en-US">
                <a:latin typeface="+mn-lt"/>
              </a:rPr>
              <a:t>Re-presentation</a:t>
            </a:r>
          </a:p>
        </p:txBody>
      </p:sp>
      <p:sp>
        <p:nvSpPr>
          <p:cNvPr id="2" name="Text Placeholder 3">
            <a:extLst>
              <a:ext uri="{FF2B5EF4-FFF2-40B4-BE49-F238E27FC236}">
                <a16:creationId xmlns:a16="http://schemas.microsoft.com/office/drawing/2014/main" id="{A7681138-A89D-B2DB-B3DF-40F77BC49336}"/>
              </a:ext>
            </a:extLst>
          </p:cNvPr>
          <p:cNvSpPr>
            <a:spLocks noGrp="1"/>
          </p:cNvSpPr>
          <p:nvPr>
            <p:ph type="body" sz="quarter" idx="13"/>
          </p:nvPr>
        </p:nvSpPr>
        <p:spPr>
          <a:xfrm>
            <a:off x="5835650" y="273050"/>
            <a:ext cx="5375275" cy="365125"/>
          </a:xfrm>
        </p:spPr>
        <p:txBody>
          <a:bodyPr/>
          <a:lstStyle/>
          <a:p>
            <a:r>
              <a:rPr lang="en-GB">
                <a:latin typeface="+mn-lt"/>
              </a:rPr>
              <a:t>Cancer Awareness Measure+ 2024 – Northern Ireland</a:t>
            </a:r>
          </a:p>
        </p:txBody>
      </p:sp>
    </p:spTree>
    <p:extLst>
      <p:ext uri="{BB962C8B-B14F-4D97-AF65-F5344CB8AC3E}">
        <p14:creationId xmlns:p14="http://schemas.microsoft.com/office/powerpoint/2010/main" val="14332594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A5CA4EB-663A-9532-F39E-AF1601CCD335}"/>
              </a:ext>
            </a:extLst>
          </p:cNvPr>
          <p:cNvSpPr txBox="1">
            <a:spLocks/>
          </p:cNvSpPr>
          <p:nvPr/>
        </p:nvSpPr>
        <p:spPr>
          <a:xfrm>
            <a:off x="284206" y="6161942"/>
            <a:ext cx="8772897"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I2_rec. After how long did you contact your GP surgery/practice again about the symptom? </a:t>
            </a:r>
          </a:p>
          <a:p>
            <a:r>
              <a:rPr lang="en-US" sz="800"/>
              <a:t>Base: All who continued to experience… any cancer symptom (N=248); Any non-specific cancer symptom (N=168); Any red-flag cancer symptom (N=89); Any lung-specific cancer symptom (N=51); Any oral cancer symptom (N=73)</a:t>
            </a:r>
          </a:p>
          <a:p>
            <a:r>
              <a:rPr lang="en-US" sz="800"/>
              <a:t>N.B. data does not add up to 100% as multiple symptoms were discussed </a:t>
            </a:r>
          </a:p>
          <a:p>
            <a:r>
              <a:rPr lang="en-US" sz="800"/>
              <a:t>*DK/PNTS not included in chart</a:t>
            </a:r>
          </a:p>
        </p:txBody>
      </p:sp>
      <p:sp>
        <p:nvSpPr>
          <p:cNvPr id="7" name="Title 4">
            <a:extLst>
              <a:ext uri="{FF2B5EF4-FFF2-40B4-BE49-F238E27FC236}">
                <a16:creationId xmlns:a16="http://schemas.microsoft.com/office/drawing/2014/main" id="{8967F546-9041-61F2-CBE1-4E7705676777}"/>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Over half of those who continued to experience a potential cancer symptom recontacted their GP</a:t>
            </a:r>
          </a:p>
        </p:txBody>
      </p:sp>
      <p:sp>
        <p:nvSpPr>
          <p:cNvPr id="8" name="TextBox 7">
            <a:extLst>
              <a:ext uri="{FF2B5EF4-FFF2-40B4-BE49-F238E27FC236}">
                <a16:creationId xmlns:a16="http://schemas.microsoft.com/office/drawing/2014/main" id="{C7173F3A-001F-8130-E9E0-DEA2C61011D2}"/>
              </a:ext>
            </a:extLst>
          </p:cNvPr>
          <p:cNvSpPr txBox="1"/>
          <p:nvPr/>
        </p:nvSpPr>
        <p:spPr>
          <a:xfrm>
            <a:off x="1878841" y="1660522"/>
            <a:ext cx="9113520" cy="338554"/>
          </a:xfrm>
          <a:prstGeom prst="rect">
            <a:avLst/>
          </a:prstGeom>
          <a:noFill/>
        </p:spPr>
        <p:txBody>
          <a:bodyPr wrap="square" rtlCol="0">
            <a:spAutoFit/>
          </a:bodyPr>
          <a:lstStyle/>
          <a:p>
            <a:pPr algn="ctr"/>
            <a:r>
              <a:rPr lang="en-US" sz="1600" b="1" spc="10"/>
              <a:t>If respondents went back to their GP after still experiencing symptom</a:t>
            </a:r>
          </a:p>
        </p:txBody>
      </p:sp>
      <p:graphicFrame>
        <p:nvGraphicFramePr>
          <p:cNvPr id="3" name="Chart 2">
            <a:extLst>
              <a:ext uri="{FF2B5EF4-FFF2-40B4-BE49-F238E27FC236}">
                <a16:creationId xmlns:a16="http://schemas.microsoft.com/office/drawing/2014/main" id="{A43E919E-C9C0-A3E5-9DE1-F82FBA48CC3D}"/>
              </a:ext>
            </a:extLst>
          </p:cNvPr>
          <p:cNvGraphicFramePr/>
          <p:nvPr>
            <p:extLst>
              <p:ext uri="{D42A27DB-BD31-4B8C-83A1-F6EECF244321}">
                <p14:modId xmlns:p14="http://schemas.microsoft.com/office/powerpoint/2010/main" val="958926960"/>
              </p:ext>
            </p:extLst>
          </p:nvPr>
        </p:nvGraphicFramePr>
        <p:xfrm>
          <a:off x="861163" y="1999076"/>
          <a:ext cx="10321187" cy="4180782"/>
        </p:xfrm>
        <a:graphic>
          <a:graphicData uri="http://schemas.openxmlformats.org/drawingml/2006/chart">
            <c:chart xmlns:c="http://schemas.openxmlformats.org/drawingml/2006/chart" xmlns:r="http://schemas.openxmlformats.org/officeDocument/2006/relationships" r:id="rId3"/>
          </a:graphicData>
        </a:graphic>
      </p:graphicFrame>
      <p:sp>
        <p:nvSpPr>
          <p:cNvPr id="2" name="Oval 1">
            <a:extLst>
              <a:ext uri="{FF2B5EF4-FFF2-40B4-BE49-F238E27FC236}">
                <a16:creationId xmlns:a16="http://schemas.microsoft.com/office/drawing/2014/main" id="{D129038D-19EB-D3AC-9E7F-321B6B413226}"/>
              </a:ext>
            </a:extLst>
          </p:cNvPr>
          <p:cNvSpPr/>
          <p:nvPr/>
        </p:nvSpPr>
        <p:spPr>
          <a:xfrm>
            <a:off x="10137947" y="3813942"/>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6BF1C257-B128-D227-D63C-2652354A3694}"/>
              </a:ext>
            </a:extLst>
          </p:cNvPr>
          <p:cNvSpPr/>
          <p:nvPr/>
        </p:nvSpPr>
        <p:spPr>
          <a:xfrm>
            <a:off x="10137947" y="4480692"/>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D07EA3AE-D1A3-C6FC-98C7-ACBC1B9AC496}"/>
              </a:ext>
            </a:extLst>
          </p:cNvPr>
          <p:cNvSpPr/>
          <p:nvPr/>
        </p:nvSpPr>
        <p:spPr>
          <a:xfrm>
            <a:off x="10137946" y="5236789"/>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932707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7ACF5A4-0EAB-9DDC-5970-FD514D9F6D74}"/>
              </a:ext>
            </a:extLst>
          </p:cNvPr>
          <p:cNvSpPr txBox="1">
            <a:spLocks/>
          </p:cNvSpPr>
          <p:nvPr/>
        </p:nvSpPr>
        <p:spPr>
          <a:xfrm>
            <a:off x="295538" y="6339013"/>
            <a:ext cx="9697994" cy="47566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I2_rec1. After how long did you contact your GP surgery/practice again about the symptom? </a:t>
            </a:r>
          </a:p>
          <a:p>
            <a:r>
              <a:rPr lang="en-US" sz="800" dirty="0"/>
              <a:t>Base: Any still experiencing any cancer symptom (All: N=248; Males: N= 115; Females: N=133: 18-49: N=114;  50+: N= 134; ABC1: N=150; C2DE: N=98; C2DE and 50+: N=58; Not C2DE 50+: N=190; Not living with a disability: N= 136; Living with a disability: N=110; Urban: N=123; Town: N=61; Rural: N=64; Belfast HSC Trust: N=59; Norther HSC Trust: N=65)</a:t>
            </a:r>
          </a:p>
        </p:txBody>
      </p:sp>
      <p:sp>
        <p:nvSpPr>
          <p:cNvPr id="7" name="Title 4">
            <a:extLst>
              <a:ext uri="{FF2B5EF4-FFF2-40B4-BE49-F238E27FC236}">
                <a16:creationId xmlns:a16="http://schemas.microsoft.com/office/drawing/2014/main" id="{62923F77-57E6-BD51-483E-795693287C5F}"/>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Those in the Belfast HSC Trust were more likely to report recontacting their doctor compared to those in the Northern HSC Trust</a:t>
            </a:r>
          </a:p>
        </p:txBody>
      </p:sp>
      <p:sp>
        <p:nvSpPr>
          <p:cNvPr id="8" name="TextBox 7">
            <a:extLst>
              <a:ext uri="{FF2B5EF4-FFF2-40B4-BE49-F238E27FC236}">
                <a16:creationId xmlns:a16="http://schemas.microsoft.com/office/drawing/2014/main" id="{A98D6234-C747-0832-264D-501A0FBB9511}"/>
              </a:ext>
            </a:extLst>
          </p:cNvPr>
          <p:cNvSpPr txBox="1"/>
          <p:nvPr/>
        </p:nvSpPr>
        <p:spPr>
          <a:xfrm>
            <a:off x="1354793" y="1557278"/>
            <a:ext cx="9113520" cy="338554"/>
          </a:xfrm>
          <a:prstGeom prst="rect">
            <a:avLst/>
          </a:prstGeom>
          <a:noFill/>
        </p:spPr>
        <p:txBody>
          <a:bodyPr wrap="square" rtlCol="0">
            <a:spAutoFit/>
          </a:bodyPr>
          <a:lstStyle/>
          <a:p>
            <a:pPr algn="ctr"/>
            <a:r>
              <a:rPr lang="en-US" sz="1600" b="1" spc="10" dirty="0"/>
              <a:t>If respondents went back to their GP after still experiencing any potential cancer symptom</a:t>
            </a:r>
          </a:p>
        </p:txBody>
      </p:sp>
      <p:sp>
        <p:nvSpPr>
          <p:cNvPr id="18" name="TextBox 17">
            <a:extLst>
              <a:ext uri="{FF2B5EF4-FFF2-40B4-BE49-F238E27FC236}">
                <a16:creationId xmlns:a16="http://schemas.microsoft.com/office/drawing/2014/main" id="{C561C8E5-7AA5-E2C9-983F-CB3E720338C8}"/>
              </a:ext>
            </a:extLst>
          </p:cNvPr>
          <p:cNvSpPr txBox="1"/>
          <p:nvPr/>
        </p:nvSpPr>
        <p:spPr>
          <a:xfrm>
            <a:off x="10281767" y="6463770"/>
            <a:ext cx="1884565" cy="307777"/>
          </a:xfrm>
          <a:prstGeom prst="rect">
            <a:avLst/>
          </a:prstGeom>
          <a:noFill/>
        </p:spPr>
        <p:txBody>
          <a:bodyPr wrap="square" lIns="0" tIns="0" rIns="0" bIns="0" rtlCol="0">
            <a:spAutoFit/>
          </a:bodyPr>
          <a:lstStyle/>
          <a:p>
            <a:pPr algn="ctr"/>
            <a:r>
              <a:rPr lang="en-US" sz="1000"/>
              <a:t>Show statistically significant differences between subgroups</a:t>
            </a:r>
            <a:endParaRPr lang="en-GB" sz="1000"/>
          </a:p>
        </p:txBody>
      </p:sp>
      <p:sp>
        <p:nvSpPr>
          <p:cNvPr id="19" name="Isosceles Triangle 18">
            <a:extLst>
              <a:ext uri="{FF2B5EF4-FFF2-40B4-BE49-F238E27FC236}">
                <a16:creationId xmlns:a16="http://schemas.microsoft.com/office/drawing/2014/main" id="{D5281956-FB47-FA14-4F21-EA6530A1D786}"/>
              </a:ext>
            </a:extLst>
          </p:cNvPr>
          <p:cNvSpPr>
            <a:spLocks noChangeAspect="1"/>
          </p:cNvSpPr>
          <p:nvPr/>
        </p:nvSpPr>
        <p:spPr>
          <a:xfrm>
            <a:off x="10115905" y="647844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0" name="Isosceles Triangle 19">
            <a:extLst>
              <a:ext uri="{FF2B5EF4-FFF2-40B4-BE49-F238E27FC236}">
                <a16:creationId xmlns:a16="http://schemas.microsoft.com/office/drawing/2014/main" id="{7DF02E94-B56C-C9F3-7A45-A6D3615DB5FA}"/>
              </a:ext>
            </a:extLst>
          </p:cNvPr>
          <p:cNvSpPr>
            <a:spLocks noChangeAspect="1"/>
          </p:cNvSpPr>
          <p:nvPr/>
        </p:nvSpPr>
        <p:spPr>
          <a:xfrm rot="10800000">
            <a:off x="10115905" y="6674630"/>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grpSp>
        <p:nvGrpSpPr>
          <p:cNvPr id="5" name="Group 4">
            <a:extLst>
              <a:ext uri="{FF2B5EF4-FFF2-40B4-BE49-F238E27FC236}">
                <a16:creationId xmlns:a16="http://schemas.microsoft.com/office/drawing/2014/main" id="{95581265-90FE-2FDD-E792-42EE4CF5DDCC}"/>
              </a:ext>
            </a:extLst>
          </p:cNvPr>
          <p:cNvGrpSpPr/>
          <p:nvPr/>
        </p:nvGrpSpPr>
        <p:grpSpPr>
          <a:xfrm>
            <a:off x="441224" y="1656883"/>
            <a:ext cx="11595739" cy="4499757"/>
            <a:chOff x="541253" y="844389"/>
            <a:chExt cx="11219265" cy="3918112"/>
          </a:xfrm>
        </p:grpSpPr>
        <p:graphicFrame>
          <p:nvGraphicFramePr>
            <p:cNvPr id="9" name="Chart 8">
              <a:extLst>
                <a:ext uri="{FF2B5EF4-FFF2-40B4-BE49-F238E27FC236}">
                  <a16:creationId xmlns:a16="http://schemas.microsoft.com/office/drawing/2014/main" id="{C1B190F9-871B-7774-D5EC-528CCC723FD2}"/>
                </a:ext>
              </a:extLst>
            </p:cNvPr>
            <p:cNvGraphicFramePr/>
            <p:nvPr>
              <p:extLst>
                <p:ext uri="{D42A27DB-BD31-4B8C-83A1-F6EECF244321}">
                  <p14:modId xmlns:p14="http://schemas.microsoft.com/office/powerpoint/2010/main" val="816141499"/>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cxnSp>
          <p:nvCxnSpPr>
            <p:cNvPr id="10" name="Straight Connector 9">
              <a:extLst>
                <a:ext uri="{FF2B5EF4-FFF2-40B4-BE49-F238E27FC236}">
                  <a16:creationId xmlns:a16="http://schemas.microsoft.com/office/drawing/2014/main" id="{4F066D3E-6F32-1268-8746-749DF1DF7B5B}"/>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grpSp>
      <p:sp>
        <p:nvSpPr>
          <p:cNvPr id="11" name="Rectangle 10">
            <a:extLst>
              <a:ext uri="{FF2B5EF4-FFF2-40B4-BE49-F238E27FC236}">
                <a16:creationId xmlns:a16="http://schemas.microsoft.com/office/drawing/2014/main" id="{BD7C8C42-D178-F05A-F968-794B70C05BF3}"/>
              </a:ext>
            </a:extLst>
          </p:cNvPr>
          <p:cNvSpPr/>
          <p:nvPr/>
        </p:nvSpPr>
        <p:spPr>
          <a:xfrm>
            <a:off x="7763001" y="4638604"/>
            <a:ext cx="818702" cy="3800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Disability</a:t>
            </a:r>
          </a:p>
        </p:txBody>
      </p:sp>
      <p:sp>
        <p:nvSpPr>
          <p:cNvPr id="12" name="Rectangle 11">
            <a:extLst>
              <a:ext uri="{FF2B5EF4-FFF2-40B4-BE49-F238E27FC236}">
                <a16:creationId xmlns:a16="http://schemas.microsoft.com/office/drawing/2014/main" id="{54F54029-2103-90E0-C0E3-B558F1F80C30}"/>
              </a:ext>
            </a:extLst>
          </p:cNvPr>
          <p:cNvSpPr/>
          <p:nvPr/>
        </p:nvSpPr>
        <p:spPr>
          <a:xfrm>
            <a:off x="7213729" y="4661268"/>
            <a:ext cx="776428" cy="5126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No disability</a:t>
            </a:r>
          </a:p>
        </p:txBody>
      </p:sp>
      <p:sp>
        <p:nvSpPr>
          <p:cNvPr id="13" name="Rectangle 12">
            <a:extLst>
              <a:ext uri="{FF2B5EF4-FFF2-40B4-BE49-F238E27FC236}">
                <a16:creationId xmlns:a16="http://schemas.microsoft.com/office/drawing/2014/main" id="{34CA4A27-3038-016F-21A3-94085944AFDB}"/>
              </a:ext>
            </a:extLst>
          </p:cNvPr>
          <p:cNvSpPr/>
          <p:nvPr/>
        </p:nvSpPr>
        <p:spPr>
          <a:xfrm>
            <a:off x="396983" y="4713601"/>
            <a:ext cx="858483" cy="15964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a:t>
            </a:r>
          </a:p>
        </p:txBody>
      </p:sp>
      <p:sp>
        <p:nvSpPr>
          <p:cNvPr id="15" name="Rectangle 14">
            <a:extLst>
              <a:ext uri="{FF2B5EF4-FFF2-40B4-BE49-F238E27FC236}">
                <a16:creationId xmlns:a16="http://schemas.microsoft.com/office/drawing/2014/main" id="{8002C355-F910-711E-F7EB-E12EB6F0A483}"/>
              </a:ext>
            </a:extLst>
          </p:cNvPr>
          <p:cNvSpPr/>
          <p:nvPr/>
        </p:nvSpPr>
        <p:spPr>
          <a:xfrm>
            <a:off x="2897002" y="4704026"/>
            <a:ext cx="731919" cy="19507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18-49*</a:t>
            </a:r>
          </a:p>
        </p:txBody>
      </p:sp>
      <p:sp>
        <p:nvSpPr>
          <p:cNvPr id="16" name="Rectangle 15">
            <a:extLst>
              <a:ext uri="{FF2B5EF4-FFF2-40B4-BE49-F238E27FC236}">
                <a16:creationId xmlns:a16="http://schemas.microsoft.com/office/drawing/2014/main" id="{D346BFFC-91AA-21E0-4287-884AFB22A9E7}"/>
              </a:ext>
            </a:extLst>
          </p:cNvPr>
          <p:cNvSpPr/>
          <p:nvPr/>
        </p:nvSpPr>
        <p:spPr>
          <a:xfrm>
            <a:off x="3596977" y="4727752"/>
            <a:ext cx="449664" cy="14691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50+</a:t>
            </a:r>
          </a:p>
        </p:txBody>
      </p:sp>
      <p:sp>
        <p:nvSpPr>
          <p:cNvPr id="17" name="Rectangle 16">
            <a:extLst>
              <a:ext uri="{FF2B5EF4-FFF2-40B4-BE49-F238E27FC236}">
                <a16:creationId xmlns:a16="http://schemas.microsoft.com/office/drawing/2014/main" id="{E4507240-3644-4DFC-27DD-7ED18B3AA340}"/>
              </a:ext>
            </a:extLst>
          </p:cNvPr>
          <p:cNvSpPr/>
          <p:nvPr/>
        </p:nvSpPr>
        <p:spPr>
          <a:xfrm>
            <a:off x="4421664" y="4689953"/>
            <a:ext cx="599892" cy="18328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ABC1</a:t>
            </a:r>
          </a:p>
        </p:txBody>
      </p:sp>
      <p:sp>
        <p:nvSpPr>
          <p:cNvPr id="21" name="Rectangle 20">
            <a:extLst>
              <a:ext uri="{FF2B5EF4-FFF2-40B4-BE49-F238E27FC236}">
                <a16:creationId xmlns:a16="http://schemas.microsoft.com/office/drawing/2014/main" id="{8BC3068D-FEB7-6DB8-2101-9F1ECF288901}"/>
              </a:ext>
            </a:extLst>
          </p:cNvPr>
          <p:cNvSpPr/>
          <p:nvPr/>
        </p:nvSpPr>
        <p:spPr>
          <a:xfrm>
            <a:off x="4891573" y="4725885"/>
            <a:ext cx="621192" cy="12177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a:t>
            </a:r>
          </a:p>
        </p:txBody>
      </p:sp>
      <p:sp>
        <p:nvSpPr>
          <p:cNvPr id="22" name="Rectangle 21">
            <a:extLst>
              <a:ext uri="{FF2B5EF4-FFF2-40B4-BE49-F238E27FC236}">
                <a16:creationId xmlns:a16="http://schemas.microsoft.com/office/drawing/2014/main" id="{F6AFAAAF-93C0-9942-905F-34C7E6AEE108}"/>
              </a:ext>
            </a:extLst>
          </p:cNvPr>
          <p:cNvSpPr/>
          <p:nvPr/>
        </p:nvSpPr>
        <p:spPr>
          <a:xfrm>
            <a:off x="1504615" y="4700021"/>
            <a:ext cx="543616" cy="15594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Male</a:t>
            </a:r>
          </a:p>
        </p:txBody>
      </p:sp>
      <p:sp>
        <p:nvSpPr>
          <p:cNvPr id="23" name="Rectangle 22">
            <a:extLst>
              <a:ext uri="{FF2B5EF4-FFF2-40B4-BE49-F238E27FC236}">
                <a16:creationId xmlns:a16="http://schemas.microsoft.com/office/drawing/2014/main" id="{97EA7EA3-8C63-7882-C537-CC5697D5C9D8}"/>
              </a:ext>
            </a:extLst>
          </p:cNvPr>
          <p:cNvSpPr/>
          <p:nvPr/>
        </p:nvSpPr>
        <p:spPr>
          <a:xfrm>
            <a:off x="1935825" y="4710625"/>
            <a:ext cx="788044" cy="14534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Female</a:t>
            </a:r>
          </a:p>
        </p:txBody>
      </p:sp>
      <p:sp>
        <p:nvSpPr>
          <p:cNvPr id="24" name="Rectangle 23">
            <a:extLst>
              <a:ext uri="{FF2B5EF4-FFF2-40B4-BE49-F238E27FC236}">
                <a16:creationId xmlns:a16="http://schemas.microsoft.com/office/drawing/2014/main" id="{590A748F-FB8F-642C-B332-590B6E6D3A8A}"/>
              </a:ext>
            </a:extLst>
          </p:cNvPr>
          <p:cNvSpPr/>
          <p:nvPr/>
        </p:nvSpPr>
        <p:spPr>
          <a:xfrm>
            <a:off x="8664623" y="4634017"/>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Urban </a:t>
            </a:r>
          </a:p>
        </p:txBody>
      </p:sp>
      <p:sp>
        <p:nvSpPr>
          <p:cNvPr id="25" name="Rectangle 24">
            <a:extLst>
              <a:ext uri="{FF2B5EF4-FFF2-40B4-BE49-F238E27FC236}">
                <a16:creationId xmlns:a16="http://schemas.microsoft.com/office/drawing/2014/main" id="{AC2593DB-E392-469C-4146-FCDF8154745C}"/>
              </a:ext>
            </a:extLst>
          </p:cNvPr>
          <p:cNvSpPr/>
          <p:nvPr/>
        </p:nvSpPr>
        <p:spPr>
          <a:xfrm>
            <a:off x="9164670" y="4698408"/>
            <a:ext cx="739225" cy="3297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Town</a:t>
            </a:r>
          </a:p>
        </p:txBody>
      </p:sp>
      <p:sp>
        <p:nvSpPr>
          <p:cNvPr id="26" name="Rectangle 25">
            <a:extLst>
              <a:ext uri="{FF2B5EF4-FFF2-40B4-BE49-F238E27FC236}">
                <a16:creationId xmlns:a16="http://schemas.microsoft.com/office/drawing/2014/main" id="{DC1DD2AE-B983-C377-96E0-5E9C570C5A85}"/>
              </a:ext>
            </a:extLst>
          </p:cNvPr>
          <p:cNvSpPr/>
          <p:nvPr/>
        </p:nvSpPr>
        <p:spPr>
          <a:xfrm>
            <a:off x="9634996" y="4634018"/>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Rural</a:t>
            </a:r>
          </a:p>
        </p:txBody>
      </p:sp>
      <p:sp>
        <p:nvSpPr>
          <p:cNvPr id="27" name="Rectangle 26">
            <a:extLst>
              <a:ext uri="{FF2B5EF4-FFF2-40B4-BE49-F238E27FC236}">
                <a16:creationId xmlns:a16="http://schemas.microsoft.com/office/drawing/2014/main" id="{87C14C4D-9EFE-5F97-44AB-9DF261F51C87}"/>
              </a:ext>
            </a:extLst>
          </p:cNvPr>
          <p:cNvSpPr/>
          <p:nvPr/>
        </p:nvSpPr>
        <p:spPr>
          <a:xfrm>
            <a:off x="5908104" y="4815729"/>
            <a:ext cx="621192" cy="17073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a:t>
            </a:r>
          </a:p>
          <a:p>
            <a:pPr algn="ctr"/>
            <a:r>
              <a:rPr lang="en-GB" sz="1200">
                <a:solidFill>
                  <a:schemeClr val="tx1"/>
                </a:solidFill>
              </a:rPr>
              <a:t>50+</a:t>
            </a:r>
          </a:p>
        </p:txBody>
      </p:sp>
      <p:sp>
        <p:nvSpPr>
          <p:cNvPr id="28" name="Oval 27">
            <a:extLst>
              <a:ext uri="{FF2B5EF4-FFF2-40B4-BE49-F238E27FC236}">
                <a16:creationId xmlns:a16="http://schemas.microsoft.com/office/drawing/2014/main" id="{40DC2C07-8F18-A738-1EF8-E2F6ABF382E6}"/>
              </a:ext>
            </a:extLst>
          </p:cNvPr>
          <p:cNvSpPr/>
          <p:nvPr/>
        </p:nvSpPr>
        <p:spPr>
          <a:xfrm>
            <a:off x="9941308" y="5083553"/>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1FACF96B-5146-3989-B46F-954040EE7948}"/>
              </a:ext>
            </a:extLst>
          </p:cNvPr>
          <p:cNvSpPr/>
          <p:nvPr/>
        </p:nvSpPr>
        <p:spPr>
          <a:xfrm>
            <a:off x="9456223" y="5083552"/>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5716302E-50E0-83CD-DD91-C65E5987B6F7}"/>
              </a:ext>
            </a:extLst>
          </p:cNvPr>
          <p:cNvSpPr/>
          <p:nvPr/>
        </p:nvSpPr>
        <p:spPr>
          <a:xfrm>
            <a:off x="8957554" y="5081781"/>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C1F57FC5-4D04-2ECC-ED92-DED9CF5EBC27}"/>
              </a:ext>
            </a:extLst>
          </p:cNvPr>
          <p:cNvSpPr/>
          <p:nvPr/>
        </p:nvSpPr>
        <p:spPr>
          <a:xfrm>
            <a:off x="6065608" y="5127581"/>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950F2533-4605-976A-BC41-B681799A2F1E}"/>
              </a:ext>
            </a:extLst>
          </p:cNvPr>
          <p:cNvSpPr/>
          <p:nvPr/>
        </p:nvSpPr>
        <p:spPr>
          <a:xfrm>
            <a:off x="5058210" y="5045922"/>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B4827C78-5E5E-0E6A-C85A-8B1319773F40}"/>
              </a:ext>
            </a:extLst>
          </p:cNvPr>
          <p:cNvSpPr/>
          <p:nvPr/>
        </p:nvSpPr>
        <p:spPr>
          <a:xfrm>
            <a:off x="10553179" y="4780776"/>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Belfast HSC Trust </a:t>
            </a:r>
          </a:p>
        </p:txBody>
      </p:sp>
      <p:sp>
        <p:nvSpPr>
          <p:cNvPr id="34" name="Rectangle 33">
            <a:extLst>
              <a:ext uri="{FF2B5EF4-FFF2-40B4-BE49-F238E27FC236}">
                <a16:creationId xmlns:a16="http://schemas.microsoft.com/office/drawing/2014/main" id="{55B25BCB-0DBC-F606-F208-ACFFC97048B5}"/>
              </a:ext>
            </a:extLst>
          </p:cNvPr>
          <p:cNvSpPr/>
          <p:nvPr/>
        </p:nvSpPr>
        <p:spPr>
          <a:xfrm>
            <a:off x="11114464" y="4789200"/>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Northern HSC Trust </a:t>
            </a:r>
          </a:p>
        </p:txBody>
      </p:sp>
      <p:sp>
        <p:nvSpPr>
          <p:cNvPr id="55" name="Oval 54">
            <a:extLst>
              <a:ext uri="{FF2B5EF4-FFF2-40B4-BE49-F238E27FC236}">
                <a16:creationId xmlns:a16="http://schemas.microsoft.com/office/drawing/2014/main" id="{38AD89FC-CD49-67BD-9DDA-B919AD3B9ECC}"/>
              </a:ext>
            </a:extLst>
          </p:cNvPr>
          <p:cNvSpPr/>
          <p:nvPr/>
        </p:nvSpPr>
        <p:spPr>
          <a:xfrm>
            <a:off x="10878340" y="5382516"/>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2DFE26DA-71F8-5438-F23A-69086A5F9433}"/>
              </a:ext>
            </a:extLst>
          </p:cNvPr>
          <p:cNvSpPr/>
          <p:nvPr/>
        </p:nvSpPr>
        <p:spPr>
          <a:xfrm>
            <a:off x="11427420" y="5382516"/>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Isosceles Triangle 56">
            <a:extLst>
              <a:ext uri="{FF2B5EF4-FFF2-40B4-BE49-F238E27FC236}">
                <a16:creationId xmlns:a16="http://schemas.microsoft.com/office/drawing/2014/main" id="{A81F3E17-D994-3FBA-90A6-754D9E0BE469}"/>
              </a:ext>
            </a:extLst>
          </p:cNvPr>
          <p:cNvSpPr>
            <a:spLocks noChangeAspect="1"/>
          </p:cNvSpPr>
          <p:nvPr/>
        </p:nvSpPr>
        <p:spPr>
          <a:xfrm>
            <a:off x="10888372" y="2957873"/>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58" name="Isosceles Triangle 57">
            <a:extLst>
              <a:ext uri="{FF2B5EF4-FFF2-40B4-BE49-F238E27FC236}">
                <a16:creationId xmlns:a16="http://schemas.microsoft.com/office/drawing/2014/main" id="{4F6466F9-9A11-4E3A-D2EC-D055F6EBDF96}"/>
              </a:ext>
            </a:extLst>
          </p:cNvPr>
          <p:cNvSpPr>
            <a:spLocks noChangeAspect="1"/>
          </p:cNvSpPr>
          <p:nvPr/>
        </p:nvSpPr>
        <p:spPr>
          <a:xfrm rot="10800000">
            <a:off x="11375321" y="3425065"/>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Rectangle 1">
            <a:extLst>
              <a:ext uri="{FF2B5EF4-FFF2-40B4-BE49-F238E27FC236}">
                <a16:creationId xmlns:a16="http://schemas.microsoft.com/office/drawing/2014/main" id="{8B716ABE-4868-169E-4E3A-8D099B4FF79A}"/>
              </a:ext>
            </a:extLst>
          </p:cNvPr>
          <p:cNvSpPr/>
          <p:nvPr/>
        </p:nvSpPr>
        <p:spPr>
          <a:xfrm>
            <a:off x="6367758" y="4880860"/>
            <a:ext cx="621192" cy="17073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 not C2DE</a:t>
            </a:r>
          </a:p>
          <a:p>
            <a:pPr algn="ctr"/>
            <a:r>
              <a:rPr lang="en-GB" sz="1200">
                <a:solidFill>
                  <a:schemeClr val="tx1"/>
                </a:solidFill>
              </a:rPr>
              <a:t>50+</a:t>
            </a:r>
          </a:p>
        </p:txBody>
      </p:sp>
    </p:spTree>
    <p:extLst>
      <p:ext uri="{BB962C8B-B14F-4D97-AF65-F5344CB8AC3E}">
        <p14:creationId xmlns:p14="http://schemas.microsoft.com/office/powerpoint/2010/main" val="31224701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E92F2041-274F-A200-FDF4-17A84CFF65D9}"/>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The higher rate of recontact among those with a lung cancer symptom was mainly due to higher proportions reporting that they contacted their doctor within 2 weeks</a:t>
            </a:r>
          </a:p>
        </p:txBody>
      </p:sp>
      <p:sp>
        <p:nvSpPr>
          <p:cNvPr id="7" name="TextBox 6">
            <a:extLst>
              <a:ext uri="{FF2B5EF4-FFF2-40B4-BE49-F238E27FC236}">
                <a16:creationId xmlns:a16="http://schemas.microsoft.com/office/drawing/2014/main" id="{130E81EA-A2A7-4F05-B320-C75B3F3246FD}"/>
              </a:ext>
            </a:extLst>
          </p:cNvPr>
          <p:cNvSpPr txBox="1"/>
          <p:nvPr/>
        </p:nvSpPr>
        <p:spPr>
          <a:xfrm>
            <a:off x="1199926" y="1546140"/>
            <a:ext cx="9792148" cy="338554"/>
          </a:xfrm>
          <a:prstGeom prst="rect">
            <a:avLst/>
          </a:prstGeom>
          <a:noFill/>
        </p:spPr>
        <p:txBody>
          <a:bodyPr wrap="square" rtlCol="0">
            <a:spAutoFit/>
          </a:bodyPr>
          <a:lstStyle/>
          <a:p>
            <a:pPr algn="ctr"/>
            <a:r>
              <a:rPr lang="en-US" sz="1600" b="1" spc="10"/>
              <a:t>How long after noticing they were still experiencing the symptom, did they recontact their doctor</a:t>
            </a:r>
          </a:p>
        </p:txBody>
      </p:sp>
      <p:sp>
        <p:nvSpPr>
          <p:cNvPr id="8" name="Footer Placeholder 5">
            <a:extLst>
              <a:ext uri="{FF2B5EF4-FFF2-40B4-BE49-F238E27FC236}">
                <a16:creationId xmlns:a16="http://schemas.microsoft.com/office/drawing/2014/main" id="{E077AD10-7966-C0F6-BA9F-30F2E0AA76E3}"/>
              </a:ext>
            </a:extLst>
          </p:cNvPr>
          <p:cNvSpPr txBox="1">
            <a:spLocks/>
          </p:cNvSpPr>
          <p:nvPr/>
        </p:nvSpPr>
        <p:spPr>
          <a:xfrm>
            <a:off x="284206" y="6106411"/>
            <a:ext cx="8686476"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I2_rec. After how long did you contact your GP surgery/practice again about the symptom? </a:t>
            </a:r>
          </a:p>
          <a:p>
            <a:r>
              <a:rPr lang="en-US" sz="800"/>
              <a:t>Base: All who continued to experience… any cancer symptom (N=248); Any non-specific cancer symptom (N=168); Any red-flag cancer symptom (N=89); Any lung-specific cancer symptom (N=51); Any oral cancer symptom (N=73)</a:t>
            </a:r>
          </a:p>
          <a:p>
            <a:r>
              <a:rPr lang="en-US" sz="800"/>
              <a:t>N.B. data does not add up to 100% as multiple symptoms were discussed </a:t>
            </a:r>
          </a:p>
          <a:p>
            <a:r>
              <a:rPr lang="en-US" sz="800"/>
              <a:t>*DK/PNTS not included in chare</a:t>
            </a:r>
          </a:p>
        </p:txBody>
      </p:sp>
      <p:graphicFrame>
        <p:nvGraphicFramePr>
          <p:cNvPr id="9" name="Chart 8">
            <a:extLst>
              <a:ext uri="{FF2B5EF4-FFF2-40B4-BE49-F238E27FC236}">
                <a16:creationId xmlns:a16="http://schemas.microsoft.com/office/drawing/2014/main" id="{1C7E469C-1A1A-1A42-6706-49BE83A781AC}"/>
              </a:ext>
            </a:extLst>
          </p:cNvPr>
          <p:cNvGraphicFramePr/>
          <p:nvPr>
            <p:extLst>
              <p:ext uri="{D42A27DB-BD31-4B8C-83A1-F6EECF244321}">
                <p14:modId xmlns:p14="http://schemas.microsoft.com/office/powerpoint/2010/main" val="1768194449"/>
              </p:ext>
            </p:extLst>
          </p:nvPr>
        </p:nvGraphicFramePr>
        <p:xfrm>
          <a:off x="572409" y="2002118"/>
          <a:ext cx="11047182" cy="4265252"/>
        </p:xfrm>
        <a:graphic>
          <a:graphicData uri="http://schemas.openxmlformats.org/drawingml/2006/chart">
            <c:chart xmlns:c="http://schemas.openxmlformats.org/drawingml/2006/chart" xmlns:r="http://schemas.openxmlformats.org/officeDocument/2006/relationships" r:id="rId3"/>
          </a:graphicData>
        </a:graphic>
      </p:graphicFrame>
      <p:sp>
        <p:nvSpPr>
          <p:cNvPr id="2" name="Oval 1">
            <a:extLst>
              <a:ext uri="{FF2B5EF4-FFF2-40B4-BE49-F238E27FC236}">
                <a16:creationId xmlns:a16="http://schemas.microsoft.com/office/drawing/2014/main" id="{F5642546-3234-5110-9DEE-8083540E2374}"/>
              </a:ext>
            </a:extLst>
          </p:cNvPr>
          <p:cNvSpPr/>
          <p:nvPr/>
        </p:nvSpPr>
        <p:spPr>
          <a:xfrm>
            <a:off x="10534553" y="3601385"/>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973272F0-8987-5682-EBE2-A82249B2F33C}"/>
              </a:ext>
            </a:extLst>
          </p:cNvPr>
          <p:cNvSpPr/>
          <p:nvPr/>
        </p:nvSpPr>
        <p:spPr>
          <a:xfrm>
            <a:off x="10878310" y="4080906"/>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B9714872-E0EE-D5CF-3A1F-B559A6FC0A7E}"/>
              </a:ext>
            </a:extLst>
          </p:cNvPr>
          <p:cNvSpPr/>
          <p:nvPr/>
        </p:nvSpPr>
        <p:spPr>
          <a:xfrm>
            <a:off x="10948840" y="4618897"/>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027245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A9AA21-0578-BEC7-C898-394477ECB7A1}"/>
              </a:ext>
            </a:extLst>
          </p:cNvPr>
          <p:cNvSpPr>
            <a:spLocks noGrp="1"/>
          </p:cNvSpPr>
          <p:nvPr>
            <p:ph type="body" sz="quarter" idx="10"/>
          </p:nvPr>
        </p:nvSpPr>
        <p:spPr>
          <a:prstGeom prst="rect">
            <a:avLst/>
          </a:prstGeom>
        </p:spPr>
        <p:txBody>
          <a:bodyPr/>
          <a:lstStyle/>
          <a:p>
            <a:r>
              <a:rPr lang="en-US">
                <a:latin typeface="+mn-lt"/>
              </a:rPr>
              <a:t>Barriers and motivators to help seeking</a:t>
            </a:r>
          </a:p>
        </p:txBody>
      </p:sp>
      <p:sp>
        <p:nvSpPr>
          <p:cNvPr id="2" name="Text Placeholder 3">
            <a:extLst>
              <a:ext uri="{FF2B5EF4-FFF2-40B4-BE49-F238E27FC236}">
                <a16:creationId xmlns:a16="http://schemas.microsoft.com/office/drawing/2014/main" id="{3A84F14E-4367-45F3-359C-0EAEB2069E8E}"/>
              </a:ext>
            </a:extLst>
          </p:cNvPr>
          <p:cNvSpPr>
            <a:spLocks noGrp="1"/>
          </p:cNvSpPr>
          <p:nvPr>
            <p:ph type="body" sz="quarter" idx="13"/>
          </p:nvPr>
        </p:nvSpPr>
        <p:spPr>
          <a:xfrm>
            <a:off x="5835650" y="273050"/>
            <a:ext cx="5375275" cy="365125"/>
          </a:xfrm>
        </p:spPr>
        <p:txBody>
          <a:bodyPr/>
          <a:lstStyle/>
          <a:p>
            <a:r>
              <a:rPr lang="en-GB">
                <a:latin typeface="+mn-lt"/>
              </a:rPr>
              <a:t>Cancer Awareness Measure+ 2024 – Northern Ireland</a:t>
            </a:r>
          </a:p>
        </p:txBody>
      </p:sp>
    </p:spTree>
    <p:extLst>
      <p:ext uri="{BB962C8B-B14F-4D97-AF65-F5344CB8AC3E}">
        <p14:creationId xmlns:p14="http://schemas.microsoft.com/office/powerpoint/2010/main" val="28085615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022B9765-AB40-732B-DFB2-1D9469C540F3}"/>
              </a:ext>
            </a:extLst>
          </p:cNvPr>
          <p:cNvSpPr txBox="1">
            <a:spLocks/>
          </p:cNvSpPr>
          <p:nvPr/>
        </p:nvSpPr>
        <p:spPr>
          <a:xfrm>
            <a:off x="284206" y="203079"/>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More than half of adults tried to contact their GP about any symptoms in the last 12 months. Of this group, 3 in 4 were able to make an appointment. Most commonly this was with a GP or doctor.</a:t>
            </a:r>
          </a:p>
        </p:txBody>
      </p:sp>
      <p:sp>
        <p:nvSpPr>
          <p:cNvPr id="12" name="Footer Placeholder 5">
            <a:extLst>
              <a:ext uri="{FF2B5EF4-FFF2-40B4-BE49-F238E27FC236}">
                <a16:creationId xmlns:a16="http://schemas.microsoft.com/office/drawing/2014/main" id="{80F01655-5B18-E914-7B3E-95BA2B664301}"/>
              </a:ext>
            </a:extLst>
          </p:cNvPr>
          <p:cNvSpPr txBox="1">
            <a:spLocks/>
          </p:cNvSpPr>
          <p:nvPr/>
        </p:nvSpPr>
        <p:spPr>
          <a:xfrm>
            <a:off x="284206" y="6339749"/>
            <a:ext cx="10634400"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F1. In the last 12 months, have you tried to contact your GP surgery/practice about any symptoms or health concerns that you had? Base: All in Northern Ireland (N=1,001)</a:t>
            </a:r>
          </a:p>
          <a:p>
            <a:r>
              <a:rPr lang="en-US" sz="800"/>
              <a:t>F2. Were you able to make an appointment? Base:  All who tried to contact GP in last 12 months (N=571)</a:t>
            </a:r>
          </a:p>
          <a:p>
            <a:r>
              <a:rPr lang="en-US" sz="800"/>
              <a:t>F4. Which healthcare professional did you discuss your symptom or health concern with at your GP surgery/practice? Base:  All who made an appointment with GP (N=433)</a:t>
            </a:r>
          </a:p>
          <a:p>
            <a:endParaRPr lang="en-US" sz="800"/>
          </a:p>
        </p:txBody>
      </p:sp>
      <p:sp>
        <p:nvSpPr>
          <p:cNvPr id="14" name="TextBox 13">
            <a:extLst>
              <a:ext uri="{FF2B5EF4-FFF2-40B4-BE49-F238E27FC236}">
                <a16:creationId xmlns:a16="http://schemas.microsoft.com/office/drawing/2014/main" id="{0DD0E7F3-CAD0-B3EB-CA17-E6A577E9FA23}"/>
              </a:ext>
            </a:extLst>
          </p:cNvPr>
          <p:cNvSpPr txBox="1"/>
          <p:nvPr/>
        </p:nvSpPr>
        <p:spPr>
          <a:xfrm>
            <a:off x="2068066" y="1480748"/>
            <a:ext cx="7742044" cy="338554"/>
          </a:xfrm>
          <a:prstGeom prst="rect">
            <a:avLst/>
          </a:prstGeom>
          <a:noFill/>
        </p:spPr>
        <p:txBody>
          <a:bodyPr wrap="square" rtlCol="0">
            <a:spAutoFit/>
          </a:bodyPr>
          <a:lstStyle/>
          <a:p>
            <a:pPr algn="ctr"/>
            <a:r>
              <a:rPr lang="en-US" sz="1600" b="1" spc="10"/>
              <a:t>HCP discussed symptom or health concern with</a:t>
            </a:r>
          </a:p>
        </p:txBody>
      </p:sp>
      <p:graphicFrame>
        <p:nvGraphicFramePr>
          <p:cNvPr id="3" name="Chart 2">
            <a:extLst>
              <a:ext uri="{FF2B5EF4-FFF2-40B4-BE49-F238E27FC236}">
                <a16:creationId xmlns:a16="http://schemas.microsoft.com/office/drawing/2014/main" id="{11A3B0DA-647E-26DB-460A-781FAE9DB806}"/>
              </a:ext>
            </a:extLst>
          </p:cNvPr>
          <p:cNvGraphicFramePr/>
          <p:nvPr>
            <p:extLst>
              <p:ext uri="{D42A27DB-BD31-4B8C-83A1-F6EECF244321}">
                <p14:modId xmlns:p14="http://schemas.microsoft.com/office/powerpoint/2010/main" val="1730797170"/>
              </p:ext>
            </p:extLst>
          </p:nvPr>
        </p:nvGraphicFramePr>
        <p:xfrm>
          <a:off x="4167964" y="1907072"/>
          <a:ext cx="7548792" cy="4459172"/>
        </p:xfrm>
        <a:graphic>
          <a:graphicData uri="http://schemas.openxmlformats.org/drawingml/2006/chart">
            <c:chart xmlns:c="http://schemas.openxmlformats.org/drawingml/2006/chart" xmlns:r="http://schemas.openxmlformats.org/officeDocument/2006/relationships" r:id="rId3"/>
          </a:graphicData>
        </a:graphic>
      </p:graphicFrame>
      <p:sp>
        <p:nvSpPr>
          <p:cNvPr id="2" name="Rounded Rectangle 14">
            <a:extLst>
              <a:ext uri="{FF2B5EF4-FFF2-40B4-BE49-F238E27FC236}">
                <a16:creationId xmlns:a16="http://schemas.microsoft.com/office/drawing/2014/main" id="{D4B5E170-4D9E-7EF2-DC13-7686C335AB03}"/>
              </a:ext>
            </a:extLst>
          </p:cNvPr>
          <p:cNvSpPr/>
          <p:nvPr/>
        </p:nvSpPr>
        <p:spPr>
          <a:xfrm>
            <a:off x="572756" y="2237141"/>
            <a:ext cx="2990622" cy="1512634"/>
          </a:xfrm>
          <a:prstGeom prst="roundRect">
            <a:avLst>
              <a:gd name="adj" fmla="val 4719"/>
            </a:avLst>
          </a:prstGeom>
          <a:solidFill>
            <a:schemeClr val="bg1"/>
          </a:solidFill>
          <a:ln w="12700">
            <a:noFill/>
          </a:ln>
          <a:effectLst>
            <a:outerShdw blurRad="264591" dist="381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1404000" rIns="288000" bIns="288000" rtlCol="0" anchor="t" anchorCtr="0"/>
          <a:lstStyle/>
          <a:p>
            <a:pPr algn="ctr"/>
            <a:endParaRPr lang="en-US" sz="3200">
              <a:solidFill>
                <a:schemeClr val="tx1"/>
              </a:solidFill>
              <a:latin typeface="Arial Black" panose="020B0A04020102020204" pitchFamily="34" charset="0"/>
            </a:endParaRPr>
          </a:p>
        </p:txBody>
      </p:sp>
      <p:sp>
        <p:nvSpPr>
          <p:cNvPr id="9" name="Rounded Rectangle 14">
            <a:extLst>
              <a:ext uri="{FF2B5EF4-FFF2-40B4-BE49-F238E27FC236}">
                <a16:creationId xmlns:a16="http://schemas.microsoft.com/office/drawing/2014/main" id="{9DCF14E6-B19D-059F-D462-6ABE8B541591}"/>
              </a:ext>
            </a:extLst>
          </p:cNvPr>
          <p:cNvSpPr/>
          <p:nvPr/>
        </p:nvSpPr>
        <p:spPr>
          <a:xfrm>
            <a:off x="572755" y="4122648"/>
            <a:ext cx="2990622" cy="1512634"/>
          </a:xfrm>
          <a:prstGeom prst="roundRect">
            <a:avLst>
              <a:gd name="adj" fmla="val 4719"/>
            </a:avLst>
          </a:prstGeom>
          <a:solidFill>
            <a:schemeClr val="bg1"/>
          </a:solidFill>
          <a:ln w="12700">
            <a:noFill/>
          </a:ln>
          <a:effectLst>
            <a:outerShdw blurRad="264591" dist="381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1404000" rIns="288000" bIns="288000" rtlCol="0" anchor="t" anchorCtr="0"/>
          <a:lstStyle/>
          <a:p>
            <a:endParaRPr lang="en-US" sz="700">
              <a:solidFill>
                <a:schemeClr val="tx1"/>
              </a:solidFill>
              <a:latin typeface="+mj-lt"/>
            </a:endParaRPr>
          </a:p>
        </p:txBody>
      </p:sp>
      <p:sp>
        <p:nvSpPr>
          <p:cNvPr id="10" name="TextBox 9">
            <a:extLst>
              <a:ext uri="{FF2B5EF4-FFF2-40B4-BE49-F238E27FC236}">
                <a16:creationId xmlns:a16="http://schemas.microsoft.com/office/drawing/2014/main" id="{101D8F6A-46C1-DEEF-AF40-970D3F5D35ED}"/>
              </a:ext>
            </a:extLst>
          </p:cNvPr>
          <p:cNvSpPr txBox="1"/>
          <p:nvPr/>
        </p:nvSpPr>
        <p:spPr>
          <a:xfrm>
            <a:off x="863055" y="2469021"/>
            <a:ext cx="2402958" cy="1015663"/>
          </a:xfrm>
          <a:prstGeom prst="rect">
            <a:avLst/>
          </a:prstGeom>
          <a:noFill/>
        </p:spPr>
        <p:txBody>
          <a:bodyPr wrap="square" rtlCol="0">
            <a:spAutoFit/>
          </a:bodyPr>
          <a:lstStyle/>
          <a:p>
            <a:pPr algn="ctr"/>
            <a:r>
              <a:rPr lang="en-GB" sz="2800">
                <a:solidFill>
                  <a:schemeClr val="accent4"/>
                </a:solidFill>
                <a:latin typeface="Arial Black" panose="020B0A04020102020204" pitchFamily="34" charset="0"/>
              </a:rPr>
              <a:t>55%</a:t>
            </a:r>
          </a:p>
          <a:p>
            <a:pPr algn="ctr"/>
            <a:endParaRPr lang="en-GB" sz="800">
              <a:latin typeface="Arial Black" panose="020B0A04020102020204" pitchFamily="34" charset="0"/>
            </a:endParaRPr>
          </a:p>
          <a:p>
            <a:pPr algn="ctr"/>
            <a:r>
              <a:rPr lang="en-GB" sz="1200"/>
              <a:t>Tried to contact their GP about any symptoms in last 12 months</a:t>
            </a:r>
          </a:p>
        </p:txBody>
      </p:sp>
      <p:sp>
        <p:nvSpPr>
          <p:cNvPr id="13" name="TextBox 12">
            <a:extLst>
              <a:ext uri="{FF2B5EF4-FFF2-40B4-BE49-F238E27FC236}">
                <a16:creationId xmlns:a16="http://schemas.microsoft.com/office/drawing/2014/main" id="{D7F33AB7-48E0-D6A1-876E-036CA46AAB24}"/>
              </a:ext>
            </a:extLst>
          </p:cNvPr>
          <p:cNvSpPr txBox="1"/>
          <p:nvPr/>
        </p:nvSpPr>
        <p:spPr>
          <a:xfrm>
            <a:off x="863055" y="4186467"/>
            <a:ext cx="2402958" cy="1384995"/>
          </a:xfrm>
          <a:prstGeom prst="rect">
            <a:avLst/>
          </a:prstGeom>
          <a:noFill/>
        </p:spPr>
        <p:txBody>
          <a:bodyPr wrap="square" rtlCol="0">
            <a:spAutoFit/>
          </a:bodyPr>
          <a:lstStyle/>
          <a:p>
            <a:pPr algn="ctr"/>
            <a:r>
              <a:rPr lang="en-GB" sz="2800">
                <a:solidFill>
                  <a:schemeClr val="accent4"/>
                </a:solidFill>
                <a:latin typeface="Arial Black" panose="020B0A04020102020204" pitchFamily="34" charset="0"/>
              </a:rPr>
              <a:t>74%</a:t>
            </a:r>
          </a:p>
          <a:p>
            <a:pPr algn="ctr"/>
            <a:endParaRPr lang="en-GB" sz="800">
              <a:latin typeface="Arial Black" panose="020B0A04020102020204" pitchFamily="34" charset="0"/>
            </a:endParaRPr>
          </a:p>
          <a:p>
            <a:pPr algn="ctr"/>
            <a:r>
              <a:rPr lang="en-GB" sz="1200"/>
              <a:t>Of those who tried to contact their GP about any symptoms in last 12 months were able to make an appointment</a:t>
            </a:r>
          </a:p>
        </p:txBody>
      </p:sp>
    </p:spTree>
    <p:extLst>
      <p:ext uri="{BB962C8B-B14F-4D97-AF65-F5344CB8AC3E}">
        <p14:creationId xmlns:p14="http://schemas.microsoft.com/office/powerpoint/2010/main" val="21505326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C3C94F1F-EC4A-BD07-21EC-8E3723560437}"/>
              </a:ext>
            </a:extLst>
          </p:cNvPr>
          <p:cNvSpPr txBox="1">
            <a:spLocks/>
          </p:cNvSpPr>
          <p:nvPr/>
        </p:nvSpPr>
        <p:spPr>
          <a:xfrm>
            <a:off x="284206" y="203079"/>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Over 1 in 3 contacted the GP practice only once to try and make an appointment, although 60% reported contacting them more than once.</a:t>
            </a:r>
          </a:p>
        </p:txBody>
      </p:sp>
      <p:sp>
        <p:nvSpPr>
          <p:cNvPr id="2" name="Footer Placeholder 5">
            <a:extLst>
              <a:ext uri="{FF2B5EF4-FFF2-40B4-BE49-F238E27FC236}">
                <a16:creationId xmlns:a16="http://schemas.microsoft.com/office/drawing/2014/main" id="{B83D8462-56E0-4816-66FF-3113F621E7B5}"/>
              </a:ext>
            </a:extLst>
          </p:cNvPr>
          <p:cNvSpPr txBox="1">
            <a:spLocks/>
          </p:cNvSpPr>
          <p:nvPr/>
        </p:nvSpPr>
        <p:spPr>
          <a:xfrm>
            <a:off x="413742" y="6448787"/>
            <a:ext cx="8977908" cy="18703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F3. How many times did you contact the GP surgery/practice to make an appointment? </a:t>
            </a:r>
          </a:p>
          <a:p>
            <a:r>
              <a:rPr lang="en-US" sz="800"/>
              <a:t>Base:  All who did/did not make an appointment with GP after trying (N=564); all who made an appointment (N=433); all who did not make an appointment (N=131)</a:t>
            </a:r>
          </a:p>
        </p:txBody>
      </p:sp>
      <p:graphicFrame>
        <p:nvGraphicFramePr>
          <p:cNvPr id="3" name="Chart 2">
            <a:extLst>
              <a:ext uri="{FF2B5EF4-FFF2-40B4-BE49-F238E27FC236}">
                <a16:creationId xmlns:a16="http://schemas.microsoft.com/office/drawing/2014/main" id="{CCFFCC85-5AA7-34DB-4B07-72D855E31644}"/>
              </a:ext>
            </a:extLst>
          </p:cNvPr>
          <p:cNvGraphicFramePr/>
          <p:nvPr>
            <p:extLst>
              <p:ext uri="{D42A27DB-BD31-4B8C-83A1-F6EECF244321}">
                <p14:modId xmlns:p14="http://schemas.microsoft.com/office/powerpoint/2010/main" val="3482346485"/>
              </p:ext>
            </p:extLst>
          </p:nvPr>
        </p:nvGraphicFramePr>
        <p:xfrm>
          <a:off x="-1034004" y="1741094"/>
          <a:ext cx="7668707" cy="4913827"/>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303C628C-70AC-3045-A299-4EE4A27C807E}"/>
              </a:ext>
            </a:extLst>
          </p:cNvPr>
          <p:cNvSpPr txBox="1"/>
          <p:nvPr/>
        </p:nvSpPr>
        <p:spPr>
          <a:xfrm>
            <a:off x="2414457" y="1402539"/>
            <a:ext cx="7742044" cy="338554"/>
          </a:xfrm>
          <a:prstGeom prst="rect">
            <a:avLst/>
          </a:prstGeom>
          <a:noFill/>
        </p:spPr>
        <p:txBody>
          <a:bodyPr wrap="square" rtlCol="0">
            <a:spAutoFit/>
          </a:bodyPr>
          <a:lstStyle/>
          <a:p>
            <a:pPr algn="ctr"/>
            <a:r>
              <a:rPr lang="en-US" sz="1600" b="1" spc="10"/>
              <a:t>How many times GP practice was contacted</a:t>
            </a:r>
          </a:p>
        </p:txBody>
      </p:sp>
      <p:sp>
        <p:nvSpPr>
          <p:cNvPr id="10" name="Rectangle: Rounded Corners 9">
            <a:extLst>
              <a:ext uri="{FF2B5EF4-FFF2-40B4-BE49-F238E27FC236}">
                <a16:creationId xmlns:a16="http://schemas.microsoft.com/office/drawing/2014/main" id="{97CB76BE-5B4F-FD69-7A79-EAC389033A5C}"/>
              </a:ext>
            </a:extLst>
          </p:cNvPr>
          <p:cNvSpPr/>
          <p:nvPr/>
        </p:nvSpPr>
        <p:spPr>
          <a:xfrm>
            <a:off x="8680148" y="2545800"/>
            <a:ext cx="2952705" cy="745721"/>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Those aged 50 and over were more likely to only try once (41%), compared to 18-29s (25%) and 30-49s (30%)</a:t>
            </a:r>
          </a:p>
        </p:txBody>
      </p:sp>
      <p:sp>
        <p:nvSpPr>
          <p:cNvPr id="27" name="TextBox 26">
            <a:extLst>
              <a:ext uri="{FF2B5EF4-FFF2-40B4-BE49-F238E27FC236}">
                <a16:creationId xmlns:a16="http://schemas.microsoft.com/office/drawing/2014/main" id="{6C50B9CA-1528-D7D4-49CA-2DB9C1FB11B4}"/>
              </a:ext>
            </a:extLst>
          </p:cNvPr>
          <p:cNvSpPr txBox="1"/>
          <p:nvPr/>
        </p:nvSpPr>
        <p:spPr>
          <a:xfrm>
            <a:off x="5881613" y="2805372"/>
            <a:ext cx="2338264" cy="954107"/>
          </a:xfrm>
          <a:prstGeom prst="rect">
            <a:avLst/>
          </a:prstGeom>
          <a:noFill/>
        </p:spPr>
        <p:txBody>
          <a:bodyPr wrap="square" rtlCol="0">
            <a:spAutoFit/>
          </a:bodyPr>
          <a:lstStyle/>
          <a:p>
            <a:pPr algn="ctr"/>
            <a:r>
              <a:rPr lang="en-GB" sz="3200" b="1" spc="10">
                <a:solidFill>
                  <a:schemeClr val="accent1"/>
                </a:solidFill>
              </a:rPr>
              <a:t>74% </a:t>
            </a:r>
          </a:p>
          <a:p>
            <a:pPr algn="ctr"/>
            <a:r>
              <a:rPr lang="en-GB" sz="1400" b="1" spc="10"/>
              <a:t>Made an appointment</a:t>
            </a:r>
            <a:br>
              <a:rPr lang="en-GB" sz="1000" b="1" spc="10"/>
            </a:br>
            <a:endParaRPr lang="en-GB" sz="1000" i="1" spc="10">
              <a:solidFill>
                <a:schemeClr val="accent4">
                  <a:lumMod val="75000"/>
                </a:schemeClr>
              </a:solidFill>
            </a:endParaRPr>
          </a:p>
        </p:txBody>
      </p:sp>
      <p:sp>
        <p:nvSpPr>
          <p:cNvPr id="28" name="TextBox 27">
            <a:extLst>
              <a:ext uri="{FF2B5EF4-FFF2-40B4-BE49-F238E27FC236}">
                <a16:creationId xmlns:a16="http://schemas.microsoft.com/office/drawing/2014/main" id="{EE63153E-D3D0-94A6-5812-BAA78E29CC7C}"/>
              </a:ext>
            </a:extLst>
          </p:cNvPr>
          <p:cNvSpPr txBox="1"/>
          <p:nvPr/>
        </p:nvSpPr>
        <p:spPr>
          <a:xfrm>
            <a:off x="5929670" y="3759479"/>
            <a:ext cx="2216888" cy="1231106"/>
          </a:xfrm>
          <a:prstGeom prst="rect">
            <a:avLst/>
          </a:prstGeom>
          <a:noFill/>
        </p:spPr>
        <p:txBody>
          <a:bodyPr wrap="square" rtlCol="0">
            <a:spAutoFit/>
          </a:bodyPr>
          <a:lstStyle/>
          <a:p>
            <a:pPr algn="ctr"/>
            <a:r>
              <a:rPr lang="en-GB" sz="1400" b="1" spc="10"/>
              <a:t>Of those who didn’t make an appointment…</a:t>
            </a:r>
          </a:p>
          <a:p>
            <a:pPr algn="ctr"/>
            <a:r>
              <a:rPr lang="en-GB" sz="3200" b="1" spc="10">
                <a:solidFill>
                  <a:schemeClr val="accent2"/>
                </a:solidFill>
              </a:rPr>
              <a:t>86%</a:t>
            </a:r>
            <a:r>
              <a:rPr lang="en-GB" sz="3200" b="1" spc="10">
                <a:solidFill>
                  <a:schemeClr val="accent1"/>
                </a:solidFill>
              </a:rPr>
              <a:t> </a:t>
            </a:r>
          </a:p>
          <a:p>
            <a:pPr algn="ctr"/>
            <a:r>
              <a:rPr lang="en-GB" sz="1400" b="1" spc="10"/>
              <a:t>Tried more than once</a:t>
            </a:r>
          </a:p>
        </p:txBody>
      </p:sp>
      <p:cxnSp>
        <p:nvCxnSpPr>
          <p:cNvPr id="29" name="Straight Connector 28">
            <a:extLst>
              <a:ext uri="{FF2B5EF4-FFF2-40B4-BE49-F238E27FC236}">
                <a16:creationId xmlns:a16="http://schemas.microsoft.com/office/drawing/2014/main" id="{5D82FE87-7472-E126-0254-4F2DDA9BB69D}"/>
              </a:ext>
            </a:extLst>
          </p:cNvPr>
          <p:cNvCxnSpPr>
            <a:cxnSpLocks/>
          </p:cNvCxnSpPr>
          <p:nvPr/>
        </p:nvCxnSpPr>
        <p:spPr>
          <a:xfrm>
            <a:off x="5751259" y="3738764"/>
            <a:ext cx="257371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 name="Rectangle: Rounded Corners 6">
            <a:extLst>
              <a:ext uri="{FF2B5EF4-FFF2-40B4-BE49-F238E27FC236}">
                <a16:creationId xmlns:a16="http://schemas.microsoft.com/office/drawing/2014/main" id="{C58ECB77-4F3B-A1D2-78ED-50FD2CF2665C}"/>
              </a:ext>
            </a:extLst>
          </p:cNvPr>
          <p:cNvSpPr/>
          <p:nvPr/>
        </p:nvSpPr>
        <p:spPr>
          <a:xfrm>
            <a:off x="8680148" y="4530151"/>
            <a:ext cx="2952706" cy="1217435"/>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Those with a disability were less likely to try only once (29%) compared to those without a disability (40%). Those with a disability were more likely to try more than once (66% vs 56%)</a:t>
            </a:r>
          </a:p>
        </p:txBody>
      </p:sp>
      <p:sp>
        <p:nvSpPr>
          <p:cNvPr id="8" name="Rectangle: Rounded Corners 7">
            <a:extLst>
              <a:ext uri="{FF2B5EF4-FFF2-40B4-BE49-F238E27FC236}">
                <a16:creationId xmlns:a16="http://schemas.microsoft.com/office/drawing/2014/main" id="{535BEC5F-9C50-E47E-A83C-4176EB03E543}"/>
              </a:ext>
            </a:extLst>
          </p:cNvPr>
          <p:cNvSpPr/>
          <p:nvPr/>
        </p:nvSpPr>
        <p:spPr>
          <a:xfrm>
            <a:off x="8680148" y="3558268"/>
            <a:ext cx="2952705" cy="684428"/>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Male were more likely to only try once (41%) compared to females (32%)</a:t>
            </a:r>
          </a:p>
        </p:txBody>
      </p:sp>
    </p:spTree>
    <p:extLst>
      <p:ext uri="{BB962C8B-B14F-4D97-AF65-F5344CB8AC3E}">
        <p14:creationId xmlns:p14="http://schemas.microsoft.com/office/powerpoint/2010/main" val="39255175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C3C94F1F-EC4A-BD07-21EC-8E3723560437}"/>
              </a:ext>
            </a:extLst>
          </p:cNvPr>
          <p:cNvSpPr txBox="1">
            <a:spLocks/>
          </p:cNvSpPr>
          <p:nvPr/>
        </p:nvSpPr>
        <p:spPr>
          <a:xfrm>
            <a:off x="284206" y="203079"/>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Not being able to get through on the phone was the biggest reason for not making an appointment, followed by lack of available appointments. </a:t>
            </a:r>
          </a:p>
        </p:txBody>
      </p:sp>
      <p:sp>
        <p:nvSpPr>
          <p:cNvPr id="2" name="Footer Placeholder 5">
            <a:extLst>
              <a:ext uri="{FF2B5EF4-FFF2-40B4-BE49-F238E27FC236}">
                <a16:creationId xmlns:a16="http://schemas.microsoft.com/office/drawing/2014/main" id="{B83D8462-56E0-4816-66FF-3113F621E7B5}"/>
              </a:ext>
            </a:extLst>
          </p:cNvPr>
          <p:cNvSpPr txBox="1">
            <a:spLocks/>
          </p:cNvSpPr>
          <p:nvPr/>
        </p:nvSpPr>
        <p:spPr>
          <a:xfrm>
            <a:off x="284206" y="6414282"/>
            <a:ext cx="10761077" cy="33855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F5. You said that you tried to contact your GP surgery/practice in the last 12 months but were unable to make an appointment. Which of the following BEST describes why you were unable to make an appointment?</a:t>
            </a:r>
          </a:p>
          <a:p>
            <a:r>
              <a:rPr lang="en-US" sz="800"/>
              <a:t>Base: All who tried but did not make an appointment (N=131)</a:t>
            </a:r>
          </a:p>
        </p:txBody>
      </p:sp>
      <p:sp>
        <p:nvSpPr>
          <p:cNvPr id="4" name="TextBox 3">
            <a:extLst>
              <a:ext uri="{FF2B5EF4-FFF2-40B4-BE49-F238E27FC236}">
                <a16:creationId xmlns:a16="http://schemas.microsoft.com/office/drawing/2014/main" id="{303C628C-70AC-3045-A299-4EE4A27C807E}"/>
              </a:ext>
            </a:extLst>
          </p:cNvPr>
          <p:cNvSpPr txBox="1"/>
          <p:nvPr/>
        </p:nvSpPr>
        <p:spPr>
          <a:xfrm>
            <a:off x="2281669" y="1298043"/>
            <a:ext cx="7742044" cy="338554"/>
          </a:xfrm>
          <a:prstGeom prst="rect">
            <a:avLst/>
          </a:prstGeom>
          <a:noFill/>
        </p:spPr>
        <p:txBody>
          <a:bodyPr wrap="square" rtlCol="0">
            <a:spAutoFit/>
          </a:bodyPr>
          <a:lstStyle/>
          <a:p>
            <a:pPr algn="ctr"/>
            <a:r>
              <a:rPr lang="en-US" sz="1600" b="1" spc="10"/>
              <a:t>Reason for not making an appointment</a:t>
            </a:r>
          </a:p>
        </p:txBody>
      </p:sp>
      <p:graphicFrame>
        <p:nvGraphicFramePr>
          <p:cNvPr id="3" name="Chart 2">
            <a:extLst>
              <a:ext uri="{FF2B5EF4-FFF2-40B4-BE49-F238E27FC236}">
                <a16:creationId xmlns:a16="http://schemas.microsoft.com/office/drawing/2014/main" id="{FBFB7BE5-A9A5-5F2F-4950-EE0048E4B850}"/>
              </a:ext>
            </a:extLst>
          </p:cNvPr>
          <p:cNvGraphicFramePr/>
          <p:nvPr>
            <p:extLst>
              <p:ext uri="{D42A27DB-BD31-4B8C-83A1-F6EECF244321}">
                <p14:modId xmlns:p14="http://schemas.microsoft.com/office/powerpoint/2010/main" val="197074414"/>
              </p:ext>
            </p:extLst>
          </p:nvPr>
        </p:nvGraphicFramePr>
        <p:xfrm>
          <a:off x="2338361" y="1600336"/>
          <a:ext cx="7628661" cy="474628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119702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C3C94F1F-EC4A-BD07-21EC-8E3723560437}"/>
              </a:ext>
            </a:extLst>
          </p:cNvPr>
          <p:cNvSpPr txBox="1">
            <a:spLocks/>
          </p:cNvSpPr>
          <p:nvPr/>
        </p:nvSpPr>
        <p:spPr>
          <a:xfrm>
            <a:off x="284206" y="203079"/>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Respondents were most likely to look for information online after not being able to make an appointment. 2 in 5 reported taking no further action.</a:t>
            </a:r>
          </a:p>
        </p:txBody>
      </p:sp>
      <p:sp>
        <p:nvSpPr>
          <p:cNvPr id="2" name="Footer Placeholder 5">
            <a:extLst>
              <a:ext uri="{FF2B5EF4-FFF2-40B4-BE49-F238E27FC236}">
                <a16:creationId xmlns:a16="http://schemas.microsoft.com/office/drawing/2014/main" id="{B83D8462-56E0-4816-66FF-3113F621E7B5}"/>
              </a:ext>
            </a:extLst>
          </p:cNvPr>
          <p:cNvSpPr txBox="1">
            <a:spLocks/>
          </p:cNvSpPr>
          <p:nvPr/>
        </p:nvSpPr>
        <p:spPr>
          <a:xfrm>
            <a:off x="284206" y="6414005"/>
            <a:ext cx="10761077" cy="2061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F6. You said that you tried to contact your GP surgery/practice in the last 12 months but were unable to make an appointment. Which of the following, if any, did you do next?</a:t>
            </a:r>
          </a:p>
          <a:p>
            <a:r>
              <a:rPr lang="en-US" sz="800"/>
              <a:t>Base: All who tried but did not make an appointment (N=131)</a:t>
            </a:r>
          </a:p>
        </p:txBody>
      </p:sp>
      <p:graphicFrame>
        <p:nvGraphicFramePr>
          <p:cNvPr id="8" name="Chart 7">
            <a:extLst>
              <a:ext uri="{FF2B5EF4-FFF2-40B4-BE49-F238E27FC236}">
                <a16:creationId xmlns:a16="http://schemas.microsoft.com/office/drawing/2014/main" id="{2A4AF01B-3137-9803-4452-A45621399A2C}"/>
              </a:ext>
            </a:extLst>
          </p:cNvPr>
          <p:cNvGraphicFramePr/>
          <p:nvPr>
            <p:extLst>
              <p:ext uri="{D42A27DB-BD31-4B8C-83A1-F6EECF244321}">
                <p14:modId xmlns:p14="http://schemas.microsoft.com/office/powerpoint/2010/main" val="3576535952"/>
              </p:ext>
            </p:extLst>
          </p:nvPr>
        </p:nvGraphicFramePr>
        <p:xfrm>
          <a:off x="1686465" y="1597079"/>
          <a:ext cx="9563237" cy="4583243"/>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D499837C-117C-9AB5-F476-C7BB27E30B2D}"/>
              </a:ext>
            </a:extLst>
          </p:cNvPr>
          <p:cNvSpPr txBox="1"/>
          <p:nvPr/>
        </p:nvSpPr>
        <p:spPr>
          <a:xfrm>
            <a:off x="2224978" y="1271586"/>
            <a:ext cx="7742044" cy="338554"/>
          </a:xfrm>
          <a:prstGeom prst="rect">
            <a:avLst/>
          </a:prstGeom>
          <a:noFill/>
        </p:spPr>
        <p:txBody>
          <a:bodyPr wrap="square" rtlCol="0">
            <a:spAutoFit/>
          </a:bodyPr>
          <a:lstStyle/>
          <a:p>
            <a:pPr algn="ctr"/>
            <a:r>
              <a:rPr lang="en-US" sz="1600" b="1" spc="10"/>
              <a:t>Action after not making an appointment</a:t>
            </a:r>
          </a:p>
        </p:txBody>
      </p:sp>
    </p:spTree>
    <p:extLst>
      <p:ext uri="{BB962C8B-B14F-4D97-AF65-F5344CB8AC3E}">
        <p14:creationId xmlns:p14="http://schemas.microsoft.com/office/powerpoint/2010/main" val="28430364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BEB9D09B-4DEF-43C1-48E4-33A43CE2AE39}"/>
              </a:ext>
            </a:extLst>
          </p:cNvPr>
          <p:cNvSpPr txBox="1">
            <a:spLocks/>
          </p:cNvSpPr>
          <p:nvPr/>
        </p:nvSpPr>
        <p:spPr>
          <a:xfrm>
            <a:off x="444900" y="6379454"/>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D2. How much, if at all, did the following play a role in your decision?  Please select one answer for each statement.</a:t>
            </a:r>
          </a:p>
          <a:p>
            <a:r>
              <a:rPr lang="en-US" sz="800" dirty="0"/>
              <a:t>Base: All who have discussed a symptom/health concern with HCP (N=573)</a:t>
            </a:r>
          </a:p>
          <a:p>
            <a:r>
              <a:rPr lang="en-US" sz="800" dirty="0"/>
              <a:t>* Chart excludes DK, PNTS</a:t>
            </a:r>
          </a:p>
        </p:txBody>
      </p:sp>
      <p:sp>
        <p:nvSpPr>
          <p:cNvPr id="7" name="Title 4">
            <a:extLst>
              <a:ext uri="{FF2B5EF4-FFF2-40B4-BE49-F238E27FC236}">
                <a16:creationId xmlns:a16="http://schemas.microsoft.com/office/drawing/2014/main" id="{8EB7E43A-821B-D5BF-9D07-6A92C6B10610}"/>
              </a:ext>
            </a:extLst>
          </p:cNvPr>
          <p:cNvSpPr txBox="1">
            <a:spLocks/>
          </p:cNvSpPr>
          <p:nvPr/>
        </p:nvSpPr>
        <p:spPr>
          <a:xfrm>
            <a:off x="284206" y="203080"/>
            <a:ext cx="11031494" cy="945333"/>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100" spc="10" dirty="0">
                <a:latin typeface="+mn-lt"/>
                <a:ea typeface="+mn-ea"/>
                <a:cs typeface="+mn-cs"/>
              </a:rPr>
              <a:t>Worsening, persistent, or unusual symptoms were the most influential drivers for seeking medical assistance. Less than 3 in 10 identified thinking their symptom was a symptom of cancer as being influential.</a:t>
            </a:r>
          </a:p>
        </p:txBody>
      </p:sp>
      <p:sp>
        <p:nvSpPr>
          <p:cNvPr id="8" name="TextBox 7">
            <a:extLst>
              <a:ext uri="{FF2B5EF4-FFF2-40B4-BE49-F238E27FC236}">
                <a16:creationId xmlns:a16="http://schemas.microsoft.com/office/drawing/2014/main" id="{8384E4FD-CA25-465B-30CA-CCD8A3410798}"/>
              </a:ext>
            </a:extLst>
          </p:cNvPr>
          <p:cNvSpPr txBox="1"/>
          <p:nvPr/>
        </p:nvSpPr>
        <p:spPr>
          <a:xfrm>
            <a:off x="749190" y="1469648"/>
            <a:ext cx="6345943" cy="584775"/>
          </a:xfrm>
          <a:prstGeom prst="rect">
            <a:avLst/>
          </a:prstGeom>
          <a:noFill/>
        </p:spPr>
        <p:txBody>
          <a:bodyPr wrap="square" rtlCol="0">
            <a:spAutoFit/>
          </a:bodyPr>
          <a:lstStyle/>
          <a:p>
            <a:pPr algn="ctr"/>
            <a:r>
              <a:rPr lang="en-US" sz="1600" b="1" spc="10" dirty="0"/>
              <a:t>The extent different factors played into decision to discuss symptom with healthcare professional</a:t>
            </a:r>
          </a:p>
        </p:txBody>
      </p:sp>
      <p:graphicFrame>
        <p:nvGraphicFramePr>
          <p:cNvPr id="9" name="Chart 8">
            <a:extLst>
              <a:ext uri="{FF2B5EF4-FFF2-40B4-BE49-F238E27FC236}">
                <a16:creationId xmlns:a16="http://schemas.microsoft.com/office/drawing/2014/main" id="{7D41F09C-1D18-8EB1-D30A-A68B9B46063F}"/>
              </a:ext>
            </a:extLst>
          </p:cNvPr>
          <p:cNvGraphicFramePr/>
          <p:nvPr>
            <p:extLst>
              <p:ext uri="{D42A27DB-BD31-4B8C-83A1-F6EECF244321}">
                <p14:modId xmlns:p14="http://schemas.microsoft.com/office/powerpoint/2010/main" val="4180732007"/>
              </p:ext>
            </p:extLst>
          </p:nvPr>
        </p:nvGraphicFramePr>
        <p:xfrm>
          <a:off x="-204892" y="2054423"/>
          <a:ext cx="8254108" cy="4180782"/>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Group 1">
            <a:extLst>
              <a:ext uri="{FF2B5EF4-FFF2-40B4-BE49-F238E27FC236}">
                <a16:creationId xmlns:a16="http://schemas.microsoft.com/office/drawing/2014/main" id="{955E4771-ECB5-0FC3-3878-6DF597ACF62A}"/>
              </a:ext>
            </a:extLst>
          </p:cNvPr>
          <p:cNvGrpSpPr/>
          <p:nvPr/>
        </p:nvGrpSpPr>
        <p:grpSpPr>
          <a:xfrm>
            <a:off x="8531373" y="1265308"/>
            <a:ext cx="2993324" cy="993454"/>
            <a:chOff x="10450689" y="4356957"/>
            <a:chExt cx="1700114" cy="1239611"/>
          </a:xfrm>
        </p:grpSpPr>
        <p:sp>
          <p:nvSpPr>
            <p:cNvPr id="4" name="Rounded Rectangle 14">
              <a:extLst>
                <a:ext uri="{FF2B5EF4-FFF2-40B4-BE49-F238E27FC236}">
                  <a16:creationId xmlns:a16="http://schemas.microsoft.com/office/drawing/2014/main" id="{38C427A1-1FA6-7883-46F3-464B5525439D}"/>
                </a:ext>
              </a:extLst>
            </p:cNvPr>
            <p:cNvSpPr/>
            <p:nvPr/>
          </p:nvSpPr>
          <p:spPr>
            <a:xfrm>
              <a:off x="10450689" y="4389292"/>
              <a:ext cx="1700114" cy="1207276"/>
            </a:xfrm>
            <a:prstGeom prst="roundRect">
              <a:avLst>
                <a:gd name="adj" fmla="val 4719"/>
              </a:avLst>
            </a:prstGeom>
            <a:solidFill>
              <a:schemeClr val="bg1"/>
            </a:solidFill>
            <a:ln w="12700">
              <a:noFill/>
            </a:ln>
            <a:effectLst>
              <a:outerShdw blurRad="264591" dist="381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1404000" rIns="288000" bIns="288000" rtlCol="0" anchor="t" anchorCtr="0"/>
            <a:lstStyle/>
            <a:p>
              <a:pPr algn="ctr"/>
              <a:endParaRPr lang="en-US" sz="1050">
                <a:solidFill>
                  <a:schemeClr val="accent1"/>
                </a:solidFill>
                <a:latin typeface="Arial Black" panose="020B0A04020102020204" pitchFamily="34" charset="0"/>
              </a:endParaRPr>
            </a:p>
          </p:txBody>
        </p:sp>
        <p:sp>
          <p:nvSpPr>
            <p:cNvPr id="5" name="TextBox 4">
              <a:extLst>
                <a:ext uri="{FF2B5EF4-FFF2-40B4-BE49-F238E27FC236}">
                  <a16:creationId xmlns:a16="http://schemas.microsoft.com/office/drawing/2014/main" id="{639069B0-F0D6-91C1-8461-9ABCCDEBD4FA}"/>
                </a:ext>
              </a:extLst>
            </p:cNvPr>
            <p:cNvSpPr txBox="1"/>
            <p:nvPr/>
          </p:nvSpPr>
          <p:spPr>
            <a:xfrm>
              <a:off x="10481957" y="4356957"/>
              <a:ext cx="1633873" cy="1239610"/>
            </a:xfrm>
            <a:prstGeom prst="rect">
              <a:avLst/>
            </a:prstGeom>
            <a:noFill/>
          </p:spPr>
          <p:txBody>
            <a:bodyPr wrap="square" rtlCol="0">
              <a:spAutoFit/>
            </a:bodyPr>
            <a:lstStyle/>
            <a:p>
              <a:pPr algn="ctr"/>
              <a:r>
                <a:rPr lang="en-GB" sz="1200" b="1" spc="10"/>
                <a:t>On average, respondents identified</a:t>
              </a:r>
            </a:p>
            <a:p>
              <a:pPr algn="ctr"/>
              <a:endParaRPr lang="en-GB" sz="700" b="1" spc="10"/>
            </a:p>
            <a:p>
              <a:pPr algn="ctr"/>
              <a:r>
                <a:rPr lang="en-GB">
                  <a:solidFill>
                    <a:schemeClr val="accent1"/>
                  </a:solidFill>
                  <a:latin typeface="Arial Black" panose="020B0A04020102020204" pitchFamily="34" charset="0"/>
                </a:rPr>
                <a:t>4.69</a:t>
              </a:r>
              <a:r>
                <a:rPr lang="en-GB" sz="1600">
                  <a:solidFill>
                    <a:schemeClr val="accent1"/>
                  </a:solidFill>
                  <a:latin typeface="Arial Black" panose="020B0A04020102020204" pitchFamily="34" charset="0"/>
                </a:rPr>
                <a:t> </a:t>
              </a:r>
              <a:r>
                <a:rPr lang="en-GB" sz="1200" b="1" spc="10"/>
                <a:t>(mean)</a:t>
              </a:r>
            </a:p>
            <a:p>
              <a:pPr algn="ctr"/>
              <a:endParaRPr lang="en-GB" sz="800">
                <a:solidFill>
                  <a:schemeClr val="accent1"/>
                </a:solidFill>
                <a:latin typeface="Arial Black" panose="020B0A04020102020204" pitchFamily="34" charset="0"/>
              </a:endParaRPr>
            </a:p>
            <a:p>
              <a:pPr algn="ctr"/>
              <a:r>
                <a:rPr lang="en-GB" sz="1200" b="1" spc="10"/>
                <a:t>prompts as influential</a:t>
              </a:r>
            </a:p>
          </p:txBody>
        </p:sp>
      </p:grpSp>
      <p:sp>
        <p:nvSpPr>
          <p:cNvPr id="10" name="Speech Bubble: Rectangle with Corners Rounded 9">
            <a:extLst>
              <a:ext uri="{FF2B5EF4-FFF2-40B4-BE49-F238E27FC236}">
                <a16:creationId xmlns:a16="http://schemas.microsoft.com/office/drawing/2014/main" id="{71F62946-41F1-078F-F0D8-8BBC7B4AA66D}"/>
              </a:ext>
            </a:extLst>
          </p:cNvPr>
          <p:cNvSpPr/>
          <p:nvPr/>
        </p:nvSpPr>
        <p:spPr>
          <a:xfrm>
            <a:off x="8134745" y="2427433"/>
            <a:ext cx="1690760" cy="380777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lumMod val="50000"/>
                  </a:schemeClr>
                </a:solidFill>
              </a:rPr>
              <a:t>18-29: </a:t>
            </a:r>
            <a:r>
              <a:rPr lang="en-GB" sz="1200" b="1">
                <a:solidFill>
                  <a:schemeClr val="accent1"/>
                </a:solidFill>
              </a:rPr>
              <a:t>5.59</a:t>
            </a:r>
          </a:p>
          <a:p>
            <a:pPr algn="ctr"/>
            <a:r>
              <a:rPr lang="en-GB" sz="1200">
                <a:solidFill>
                  <a:schemeClr val="tx1">
                    <a:lumMod val="50000"/>
                  </a:schemeClr>
                </a:solidFill>
              </a:rPr>
              <a:t>30-49: </a:t>
            </a:r>
            <a:r>
              <a:rPr lang="en-GB" sz="1200" b="1">
                <a:solidFill>
                  <a:schemeClr val="accent1"/>
                </a:solidFill>
              </a:rPr>
              <a:t>4.70</a:t>
            </a:r>
          </a:p>
          <a:p>
            <a:pPr algn="ctr"/>
            <a:r>
              <a:rPr lang="en-GB" sz="1200">
                <a:solidFill>
                  <a:schemeClr val="tx1">
                    <a:lumMod val="50000"/>
                  </a:schemeClr>
                </a:solidFill>
              </a:rPr>
              <a:t>50+: </a:t>
            </a:r>
            <a:r>
              <a:rPr lang="en-GB" sz="1200" b="1">
                <a:solidFill>
                  <a:schemeClr val="accent1"/>
                </a:solidFill>
              </a:rPr>
              <a:t>4.46</a:t>
            </a:r>
          </a:p>
          <a:p>
            <a:pPr algn="ctr"/>
            <a:endParaRPr lang="en-GB" sz="500">
              <a:solidFill>
                <a:schemeClr val="tx1">
                  <a:lumMod val="50000"/>
                </a:schemeClr>
              </a:solidFill>
            </a:endParaRPr>
          </a:p>
          <a:p>
            <a:pPr algn="ctr"/>
            <a:r>
              <a:rPr lang="en-GB" sz="1200">
                <a:solidFill>
                  <a:schemeClr val="tx1">
                    <a:lumMod val="50000"/>
                  </a:schemeClr>
                </a:solidFill>
              </a:rPr>
              <a:t>Male: </a:t>
            </a:r>
            <a:r>
              <a:rPr lang="en-GB" sz="1200" b="1">
                <a:solidFill>
                  <a:schemeClr val="accent1"/>
                </a:solidFill>
              </a:rPr>
              <a:t>4.68</a:t>
            </a:r>
          </a:p>
          <a:p>
            <a:pPr algn="ctr"/>
            <a:r>
              <a:rPr lang="en-GB" sz="1200">
                <a:solidFill>
                  <a:schemeClr val="tx1">
                    <a:lumMod val="50000"/>
                  </a:schemeClr>
                </a:solidFill>
              </a:rPr>
              <a:t>Female: </a:t>
            </a:r>
            <a:r>
              <a:rPr lang="en-GB" sz="1200" b="1">
                <a:solidFill>
                  <a:schemeClr val="accent1"/>
                </a:solidFill>
              </a:rPr>
              <a:t>4.70</a:t>
            </a:r>
            <a:r>
              <a:rPr lang="en-GB" sz="1200">
                <a:solidFill>
                  <a:schemeClr val="tx1">
                    <a:lumMod val="50000"/>
                  </a:schemeClr>
                </a:solidFill>
              </a:rPr>
              <a:t> </a:t>
            </a:r>
            <a:endParaRPr lang="en-GB" sz="1200" b="1">
              <a:solidFill>
                <a:schemeClr val="accent1"/>
              </a:solidFill>
            </a:endParaRPr>
          </a:p>
          <a:p>
            <a:pPr algn="ctr"/>
            <a:endParaRPr lang="en-GB" sz="500">
              <a:solidFill>
                <a:schemeClr val="tx1">
                  <a:lumMod val="50000"/>
                </a:schemeClr>
              </a:solidFill>
            </a:endParaRPr>
          </a:p>
          <a:p>
            <a:pPr algn="ctr"/>
            <a:r>
              <a:rPr lang="en-GB" sz="1200">
                <a:solidFill>
                  <a:schemeClr val="tx1">
                    <a:lumMod val="50000"/>
                  </a:schemeClr>
                </a:solidFill>
              </a:rPr>
              <a:t>ABC1: </a:t>
            </a:r>
            <a:r>
              <a:rPr lang="en-GB" sz="1200" b="1">
                <a:solidFill>
                  <a:schemeClr val="accent1"/>
                </a:solidFill>
              </a:rPr>
              <a:t>4.72</a:t>
            </a:r>
          </a:p>
          <a:p>
            <a:pPr algn="ctr"/>
            <a:r>
              <a:rPr lang="en-GB" sz="1200">
                <a:solidFill>
                  <a:schemeClr val="tx1">
                    <a:lumMod val="50000"/>
                  </a:schemeClr>
                </a:solidFill>
              </a:rPr>
              <a:t>C2DE: </a:t>
            </a:r>
            <a:r>
              <a:rPr lang="en-GB" sz="1200" b="1">
                <a:solidFill>
                  <a:schemeClr val="accent1"/>
                </a:solidFill>
              </a:rPr>
              <a:t>4.70</a:t>
            </a:r>
            <a:r>
              <a:rPr lang="en-GB" sz="1200">
                <a:solidFill>
                  <a:schemeClr val="tx1">
                    <a:lumMod val="50000"/>
                  </a:schemeClr>
                </a:solidFill>
              </a:rPr>
              <a:t> </a:t>
            </a:r>
            <a:endParaRPr lang="en-GB" sz="1200" b="1">
              <a:solidFill>
                <a:schemeClr val="accent1"/>
              </a:solidFill>
            </a:endParaRPr>
          </a:p>
          <a:p>
            <a:pPr algn="ctr"/>
            <a:r>
              <a:rPr lang="en-GB" sz="1200">
                <a:solidFill>
                  <a:schemeClr val="tx1">
                    <a:lumMod val="50000"/>
                  </a:schemeClr>
                </a:solidFill>
              </a:rPr>
              <a:t>C2DE 50+: </a:t>
            </a:r>
            <a:r>
              <a:rPr lang="en-GB" sz="1200" b="1">
                <a:solidFill>
                  <a:schemeClr val="accent1"/>
                </a:solidFill>
              </a:rPr>
              <a:t>4.48</a:t>
            </a:r>
          </a:p>
          <a:p>
            <a:pPr algn="ctr"/>
            <a:r>
              <a:rPr lang="en-GB" sz="1200">
                <a:solidFill>
                  <a:schemeClr val="tx1">
                    <a:lumMod val="50000"/>
                  </a:schemeClr>
                </a:solidFill>
              </a:rPr>
              <a:t>Not C2DE 50+: </a:t>
            </a:r>
            <a:r>
              <a:rPr lang="en-GB" sz="1200" b="1">
                <a:solidFill>
                  <a:schemeClr val="accent1"/>
                </a:solidFill>
              </a:rPr>
              <a:t>4.78</a:t>
            </a:r>
          </a:p>
          <a:p>
            <a:pPr algn="ctr"/>
            <a:endParaRPr lang="en-GB" sz="500">
              <a:solidFill>
                <a:schemeClr val="tx1">
                  <a:lumMod val="50000"/>
                </a:schemeClr>
              </a:solidFill>
            </a:endParaRPr>
          </a:p>
          <a:p>
            <a:pPr algn="ctr"/>
            <a:endParaRPr lang="en-GB" sz="500">
              <a:solidFill>
                <a:schemeClr val="tx1">
                  <a:lumMod val="50000"/>
                </a:schemeClr>
              </a:solidFill>
            </a:endParaRPr>
          </a:p>
          <a:p>
            <a:pPr algn="ctr"/>
            <a:r>
              <a:rPr lang="en-GB" sz="1200">
                <a:solidFill>
                  <a:schemeClr val="tx1">
                    <a:lumMod val="50000"/>
                  </a:schemeClr>
                </a:solidFill>
              </a:rPr>
              <a:t>Disability: </a:t>
            </a:r>
            <a:r>
              <a:rPr lang="en-GB" sz="1200" b="1">
                <a:solidFill>
                  <a:schemeClr val="accent1"/>
                </a:solidFill>
              </a:rPr>
              <a:t>4.88</a:t>
            </a:r>
          </a:p>
          <a:p>
            <a:pPr algn="ctr"/>
            <a:r>
              <a:rPr lang="en-GB" sz="1200">
                <a:solidFill>
                  <a:schemeClr val="tx1">
                    <a:lumMod val="50000"/>
                  </a:schemeClr>
                </a:solidFill>
              </a:rPr>
              <a:t>No disability: </a:t>
            </a:r>
            <a:r>
              <a:rPr lang="en-GB" sz="1200" b="1">
                <a:solidFill>
                  <a:schemeClr val="accent1"/>
                </a:solidFill>
              </a:rPr>
              <a:t>4.50</a:t>
            </a:r>
          </a:p>
          <a:p>
            <a:pPr algn="ctr"/>
            <a:endParaRPr lang="en-GB" sz="1200" b="1">
              <a:solidFill>
                <a:schemeClr val="accent1"/>
              </a:solidFill>
            </a:endParaRPr>
          </a:p>
          <a:p>
            <a:pPr algn="ctr"/>
            <a:r>
              <a:rPr lang="en-GB" sz="1200">
                <a:solidFill>
                  <a:schemeClr val="tx1">
                    <a:lumMod val="50000"/>
                  </a:schemeClr>
                </a:solidFill>
              </a:rPr>
              <a:t>Urban: </a:t>
            </a:r>
            <a:r>
              <a:rPr lang="en-GB" sz="1200" b="1">
                <a:solidFill>
                  <a:schemeClr val="accent1"/>
                </a:solidFill>
              </a:rPr>
              <a:t>4.69</a:t>
            </a:r>
          </a:p>
          <a:p>
            <a:pPr algn="ctr"/>
            <a:r>
              <a:rPr lang="en-GB" sz="1200">
                <a:solidFill>
                  <a:schemeClr val="tx1">
                    <a:lumMod val="50000"/>
                  </a:schemeClr>
                </a:solidFill>
              </a:rPr>
              <a:t>Town: </a:t>
            </a:r>
            <a:r>
              <a:rPr lang="en-GB" sz="1200" b="1">
                <a:solidFill>
                  <a:schemeClr val="accent1"/>
                </a:solidFill>
              </a:rPr>
              <a:t>4.88</a:t>
            </a:r>
          </a:p>
          <a:p>
            <a:pPr algn="ctr"/>
            <a:r>
              <a:rPr lang="en-GB" sz="1200">
                <a:solidFill>
                  <a:schemeClr val="tx1">
                    <a:lumMod val="50000"/>
                  </a:schemeClr>
                </a:solidFill>
              </a:rPr>
              <a:t>Rural: </a:t>
            </a:r>
            <a:r>
              <a:rPr lang="en-GB" sz="1200" b="1">
                <a:solidFill>
                  <a:schemeClr val="accent1"/>
                </a:solidFill>
              </a:rPr>
              <a:t>4.49</a:t>
            </a:r>
          </a:p>
          <a:p>
            <a:pPr algn="ctr"/>
            <a:endParaRPr lang="en-GB" sz="500">
              <a:solidFill>
                <a:schemeClr val="tx1">
                  <a:lumMod val="50000"/>
                </a:schemeClr>
              </a:solidFill>
            </a:endParaRPr>
          </a:p>
        </p:txBody>
      </p:sp>
      <p:sp>
        <p:nvSpPr>
          <p:cNvPr id="11" name="Speech Bubble: Rectangle with Corners Rounded 10">
            <a:extLst>
              <a:ext uri="{FF2B5EF4-FFF2-40B4-BE49-F238E27FC236}">
                <a16:creationId xmlns:a16="http://schemas.microsoft.com/office/drawing/2014/main" id="{E166A4E7-15CD-37EB-CAE5-1A4082AB3201}"/>
              </a:ext>
            </a:extLst>
          </p:cNvPr>
          <p:cNvSpPr/>
          <p:nvPr/>
        </p:nvSpPr>
        <p:spPr>
          <a:xfrm>
            <a:off x="9911034" y="3213651"/>
            <a:ext cx="2142718" cy="200242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lumMod val="50000"/>
                  </a:schemeClr>
                </a:solidFill>
              </a:rPr>
              <a:t>Belfast HSC Trust: </a:t>
            </a:r>
            <a:r>
              <a:rPr lang="en-GB" sz="1200" b="1">
                <a:solidFill>
                  <a:schemeClr val="accent1"/>
                </a:solidFill>
              </a:rPr>
              <a:t>4.52</a:t>
            </a:r>
          </a:p>
          <a:p>
            <a:pPr algn="ctr"/>
            <a:r>
              <a:rPr lang="en-GB" sz="1200">
                <a:solidFill>
                  <a:schemeClr val="tx1">
                    <a:lumMod val="50000"/>
                  </a:schemeClr>
                </a:solidFill>
              </a:rPr>
              <a:t>Northern HSC Trust: </a:t>
            </a:r>
            <a:r>
              <a:rPr lang="en-GB" sz="1200" b="1">
                <a:solidFill>
                  <a:schemeClr val="accent1"/>
                </a:solidFill>
              </a:rPr>
              <a:t>4.77</a:t>
            </a:r>
          </a:p>
          <a:p>
            <a:pPr algn="ctr"/>
            <a:r>
              <a:rPr lang="en-GB" sz="1200">
                <a:solidFill>
                  <a:schemeClr val="tx1">
                    <a:lumMod val="50000"/>
                  </a:schemeClr>
                </a:solidFill>
              </a:rPr>
              <a:t>South Eastern HSC Trust: </a:t>
            </a:r>
            <a:r>
              <a:rPr lang="en-GB" sz="1200" b="1">
                <a:solidFill>
                  <a:schemeClr val="accent1"/>
                </a:solidFill>
              </a:rPr>
              <a:t>4.40</a:t>
            </a:r>
          </a:p>
          <a:p>
            <a:pPr algn="ctr"/>
            <a:r>
              <a:rPr lang="en-GB" sz="1200">
                <a:solidFill>
                  <a:schemeClr val="tx1">
                    <a:lumMod val="50000"/>
                  </a:schemeClr>
                </a:solidFill>
              </a:rPr>
              <a:t>Southern HSC Trust: </a:t>
            </a:r>
            <a:r>
              <a:rPr lang="en-GB" sz="1200" b="1">
                <a:solidFill>
                  <a:schemeClr val="accent1"/>
                </a:solidFill>
              </a:rPr>
              <a:t>5.01</a:t>
            </a:r>
          </a:p>
          <a:p>
            <a:pPr algn="ctr"/>
            <a:r>
              <a:rPr lang="en-GB" sz="1200">
                <a:solidFill>
                  <a:schemeClr val="tx1">
                    <a:lumMod val="50000"/>
                  </a:schemeClr>
                </a:solidFill>
              </a:rPr>
              <a:t>Western HSC Trust: </a:t>
            </a:r>
            <a:r>
              <a:rPr lang="en-GB" sz="1200" b="1">
                <a:solidFill>
                  <a:schemeClr val="accent1"/>
                </a:solidFill>
              </a:rPr>
              <a:t>5.03</a:t>
            </a:r>
          </a:p>
        </p:txBody>
      </p:sp>
    </p:spTree>
    <p:extLst>
      <p:ext uri="{BB962C8B-B14F-4D97-AF65-F5344CB8AC3E}">
        <p14:creationId xmlns:p14="http://schemas.microsoft.com/office/powerpoint/2010/main" val="10409555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BB666D-E0E9-41A7-146A-14213543A56E}"/>
              </a:ext>
            </a:extLst>
          </p:cNvPr>
          <p:cNvSpPr>
            <a:spLocks noGrp="1"/>
          </p:cNvSpPr>
          <p:nvPr>
            <p:ph type="body" sz="quarter" idx="10"/>
          </p:nvPr>
        </p:nvSpPr>
        <p:spPr>
          <a:xfrm>
            <a:off x="374677" y="993852"/>
            <a:ext cx="5852732" cy="654253"/>
          </a:xfrm>
        </p:spPr>
        <p:txBody>
          <a:bodyPr/>
          <a:lstStyle/>
          <a:p>
            <a:r>
              <a:rPr lang="en-GB">
                <a:latin typeface="+mn-lt"/>
              </a:rPr>
              <a:t>Background and methodology</a:t>
            </a:r>
          </a:p>
        </p:txBody>
      </p:sp>
      <p:sp>
        <p:nvSpPr>
          <p:cNvPr id="6" name="Text Placeholder 5">
            <a:extLst>
              <a:ext uri="{FF2B5EF4-FFF2-40B4-BE49-F238E27FC236}">
                <a16:creationId xmlns:a16="http://schemas.microsoft.com/office/drawing/2014/main" id="{1F6D81B9-463B-991A-DA42-8C56CCCDDA4C}"/>
              </a:ext>
            </a:extLst>
          </p:cNvPr>
          <p:cNvSpPr>
            <a:spLocks noGrp="1"/>
          </p:cNvSpPr>
          <p:nvPr>
            <p:ph type="body" sz="quarter" idx="13"/>
          </p:nvPr>
        </p:nvSpPr>
        <p:spPr>
          <a:xfrm>
            <a:off x="289559" y="2037752"/>
            <a:ext cx="10921320" cy="3776354"/>
          </a:xfrm>
        </p:spPr>
        <p:txBody>
          <a:bodyPr/>
          <a:lstStyle/>
          <a:p>
            <a:pPr marL="342900" indent="-342900">
              <a:buFont typeface="Arial" panose="020B0604020202020204" pitchFamily="34" charset="0"/>
              <a:buChar char="•"/>
            </a:pPr>
            <a:r>
              <a:rPr lang="en-US" sz="1600" dirty="0">
                <a:latin typeface="+mn-lt"/>
              </a:rPr>
              <a:t>This report presents the Northern Ireland findings from the 2024 Cancer Awareness Measure+ survey. This is the seventh Measure survey to be conducted by YouGov.</a:t>
            </a:r>
          </a:p>
          <a:p>
            <a:pPr marL="342900" indent="-342900">
              <a:buFont typeface="Arial" panose="020B0604020202020204" pitchFamily="34" charset="0"/>
              <a:buChar char="•"/>
            </a:pPr>
            <a:r>
              <a:rPr lang="en-US" sz="1600" dirty="0">
                <a:latin typeface="+mn-lt"/>
              </a:rPr>
              <a:t>Fieldwork for this wave was conducted via YouGov’s online panel between the 6</a:t>
            </a:r>
            <a:r>
              <a:rPr lang="en-US" sz="1600" baseline="30000" dirty="0">
                <a:latin typeface="+mn-lt"/>
              </a:rPr>
              <a:t>th</a:t>
            </a:r>
            <a:r>
              <a:rPr lang="en-US" sz="1600" dirty="0">
                <a:latin typeface="+mn-lt"/>
              </a:rPr>
              <a:t> and the 29</a:t>
            </a:r>
            <a:r>
              <a:rPr lang="en-US" sz="1600" baseline="30000" dirty="0">
                <a:latin typeface="+mn-lt"/>
              </a:rPr>
              <a:t>th</a:t>
            </a:r>
            <a:r>
              <a:rPr lang="en-US" sz="1600" dirty="0">
                <a:latin typeface="+mn-lt"/>
              </a:rPr>
              <a:t> November 2024.</a:t>
            </a:r>
          </a:p>
          <a:p>
            <a:pPr marL="1028700" lvl="1" indent="-342900"/>
            <a:r>
              <a:rPr lang="en-US" sz="1600" dirty="0"/>
              <a:t>Previous waves of this survey were conducted: </a:t>
            </a:r>
            <a:r>
              <a:rPr lang="en-US" sz="1600" dirty="0">
                <a:latin typeface="+mn-lt"/>
              </a:rPr>
              <a:t>8</a:t>
            </a:r>
            <a:r>
              <a:rPr lang="en-US" sz="1600" baseline="30000" dirty="0">
                <a:latin typeface="+mn-lt"/>
              </a:rPr>
              <a:t>th</a:t>
            </a:r>
            <a:r>
              <a:rPr lang="en-US" sz="1600" dirty="0">
                <a:latin typeface="+mn-lt"/>
              </a:rPr>
              <a:t> to 28</a:t>
            </a:r>
            <a:r>
              <a:rPr lang="en-US" sz="1600" baseline="30000" dirty="0">
                <a:latin typeface="+mn-lt"/>
              </a:rPr>
              <a:t>th</a:t>
            </a:r>
            <a:r>
              <a:rPr lang="en-US" sz="1600" dirty="0">
                <a:latin typeface="+mn-lt"/>
              </a:rPr>
              <a:t> September 2023; </a:t>
            </a:r>
            <a:r>
              <a:rPr lang="en-US" sz="1600" dirty="0"/>
              <a:t>2</a:t>
            </a:r>
            <a:r>
              <a:rPr lang="en-US" sz="1600" baseline="30000" dirty="0"/>
              <a:t>nd</a:t>
            </a:r>
            <a:r>
              <a:rPr lang="en-US" sz="1600" dirty="0"/>
              <a:t> to 22</a:t>
            </a:r>
            <a:r>
              <a:rPr lang="en-US" sz="1600" baseline="30000" dirty="0"/>
              <a:t>nd</a:t>
            </a:r>
            <a:r>
              <a:rPr lang="en-US" sz="1600" dirty="0"/>
              <a:t> February 2023, 20</a:t>
            </a:r>
            <a:r>
              <a:rPr lang="en-US" sz="1600" baseline="30000" dirty="0"/>
              <a:t>th</a:t>
            </a:r>
            <a:r>
              <a:rPr lang="en-US" sz="1600" dirty="0"/>
              <a:t> to 30</a:t>
            </a:r>
            <a:r>
              <a:rPr lang="en-US" sz="1600" baseline="30000" dirty="0"/>
              <a:t>th</a:t>
            </a:r>
            <a:r>
              <a:rPr lang="en-US" sz="1600" dirty="0"/>
              <a:t> September 2022, 9th February to the 5th March 2022 and the 8th and 30th September 2021 </a:t>
            </a:r>
          </a:p>
          <a:p>
            <a:pPr marL="1028700" lvl="1" indent="-342900"/>
            <a:endParaRPr lang="en-US" sz="1600" dirty="0"/>
          </a:p>
          <a:p>
            <a:pPr marL="342900" indent="-342900">
              <a:buFont typeface="Arial" panose="020B0604020202020204" pitchFamily="34" charset="0"/>
              <a:buChar char="•"/>
            </a:pPr>
            <a:r>
              <a:rPr lang="en-US" sz="1600" dirty="0">
                <a:latin typeface="+mn-lt"/>
              </a:rPr>
              <a:t>In total, 1,001 people in Northern Ireland completed the survey in November 2024. </a:t>
            </a:r>
          </a:p>
          <a:p>
            <a:pPr marL="1028700" lvl="1" indent="-342900"/>
            <a:r>
              <a:rPr lang="en-US" sz="1600" dirty="0"/>
              <a:t>The sample was boosted among Ethnic minority and LGBTQ+ respondents to allow for more robust analysis among the subgroups</a:t>
            </a:r>
            <a:br>
              <a:rPr lang="en-US" sz="1600" dirty="0"/>
            </a:br>
            <a:endParaRPr lang="en-US" sz="1600" dirty="0"/>
          </a:p>
          <a:p>
            <a:pPr marL="342900" indent="-342900">
              <a:buFont typeface="Arial" panose="020B0604020202020204" pitchFamily="34" charset="0"/>
              <a:buChar char="•"/>
            </a:pPr>
            <a:r>
              <a:rPr lang="en-US" sz="1600" dirty="0">
                <a:latin typeface="+mn-lt"/>
              </a:rPr>
              <a:t>Results have been weighted by age, gender, social grade, region and ethnicity and are representative of all Northern Irish adults aged 18 and above.</a:t>
            </a:r>
          </a:p>
          <a:p>
            <a:pPr marL="342900" indent="-342900">
              <a:buFont typeface="Arial" panose="020B0604020202020204" pitchFamily="34" charset="0"/>
              <a:buChar char="•"/>
            </a:pPr>
            <a:endParaRPr lang="en-GB" sz="1600" dirty="0">
              <a:latin typeface="+mn-lt"/>
            </a:endParaRPr>
          </a:p>
          <a:p>
            <a:endParaRPr lang="en-GB" sz="1600" dirty="0">
              <a:latin typeface="+mn-lt"/>
            </a:endParaRPr>
          </a:p>
        </p:txBody>
      </p:sp>
      <p:sp>
        <p:nvSpPr>
          <p:cNvPr id="8" name="Text Placeholder 7">
            <a:extLst>
              <a:ext uri="{FF2B5EF4-FFF2-40B4-BE49-F238E27FC236}">
                <a16:creationId xmlns:a16="http://schemas.microsoft.com/office/drawing/2014/main" id="{8E6B3514-F7A2-7321-ADCD-D172D76AB967}"/>
              </a:ext>
            </a:extLst>
          </p:cNvPr>
          <p:cNvSpPr>
            <a:spLocks noGrp="1"/>
          </p:cNvSpPr>
          <p:nvPr>
            <p:ph type="body" sz="quarter" idx="15"/>
          </p:nvPr>
        </p:nvSpPr>
        <p:spPr/>
        <p:txBody>
          <a:bodyPr/>
          <a:lstStyle/>
          <a:p>
            <a:r>
              <a:rPr lang="en-GB">
                <a:latin typeface="+mn-lt"/>
              </a:rPr>
              <a:t>Executive Summary</a:t>
            </a:r>
          </a:p>
        </p:txBody>
      </p:sp>
      <p:sp>
        <p:nvSpPr>
          <p:cNvPr id="3" name="Text Placeholder 2">
            <a:extLst>
              <a:ext uri="{FF2B5EF4-FFF2-40B4-BE49-F238E27FC236}">
                <a16:creationId xmlns:a16="http://schemas.microsoft.com/office/drawing/2014/main" id="{21EED96C-504D-C677-6093-972C146EFA75}"/>
              </a:ext>
            </a:extLst>
          </p:cNvPr>
          <p:cNvSpPr>
            <a:spLocks noGrp="1"/>
          </p:cNvSpPr>
          <p:nvPr>
            <p:ph type="body" sz="quarter" idx="14"/>
          </p:nvPr>
        </p:nvSpPr>
        <p:spPr/>
        <p:txBody>
          <a:bodyPr/>
          <a:lstStyle/>
          <a:p>
            <a:r>
              <a:rPr lang="en-GB">
                <a:latin typeface="+mn-lt"/>
              </a:rPr>
              <a:t>Cancer Awareness Measure+ 2024 – Northern Ireland</a:t>
            </a:r>
          </a:p>
          <a:p>
            <a:endParaRPr lang="en-GB"/>
          </a:p>
        </p:txBody>
      </p:sp>
    </p:spTree>
    <p:extLst>
      <p:ext uri="{BB962C8B-B14F-4D97-AF65-F5344CB8AC3E}">
        <p14:creationId xmlns:p14="http://schemas.microsoft.com/office/powerpoint/2010/main" val="39234293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EE750F32-2C43-A0E7-5F65-1119EA8B4F79}"/>
              </a:ext>
            </a:extLst>
          </p:cNvPr>
          <p:cNvSpPr txBox="1">
            <a:spLocks/>
          </p:cNvSpPr>
          <p:nvPr/>
        </p:nvSpPr>
        <p:spPr>
          <a:xfrm>
            <a:off x="284206" y="404586"/>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Young adults more commonly identified almost all factors compared to older adults, most notably being encouraged by friends and family, and looking a symptom up online</a:t>
            </a:r>
          </a:p>
        </p:txBody>
      </p:sp>
      <p:sp>
        <p:nvSpPr>
          <p:cNvPr id="7" name="TextBox 6">
            <a:extLst>
              <a:ext uri="{FF2B5EF4-FFF2-40B4-BE49-F238E27FC236}">
                <a16:creationId xmlns:a16="http://schemas.microsoft.com/office/drawing/2014/main" id="{9FCDB020-5C5D-B627-264A-28F2E227D4D9}"/>
              </a:ext>
            </a:extLst>
          </p:cNvPr>
          <p:cNvSpPr txBox="1"/>
          <p:nvPr/>
        </p:nvSpPr>
        <p:spPr>
          <a:xfrm>
            <a:off x="1539240" y="1847276"/>
            <a:ext cx="9113520" cy="338554"/>
          </a:xfrm>
          <a:prstGeom prst="rect">
            <a:avLst/>
          </a:prstGeom>
          <a:noFill/>
        </p:spPr>
        <p:txBody>
          <a:bodyPr wrap="square" rtlCol="0">
            <a:spAutoFit/>
          </a:bodyPr>
          <a:lstStyle/>
          <a:p>
            <a:pPr algn="ctr"/>
            <a:r>
              <a:rPr lang="en-US" sz="1600" b="1" spc="10"/>
              <a:t>Influential prompts for seeking medical help (Net: A lot/ a little)</a:t>
            </a:r>
          </a:p>
        </p:txBody>
      </p:sp>
      <p:sp>
        <p:nvSpPr>
          <p:cNvPr id="10" name="Speech Bubble: Rectangle with Corners Rounded 9">
            <a:extLst>
              <a:ext uri="{FF2B5EF4-FFF2-40B4-BE49-F238E27FC236}">
                <a16:creationId xmlns:a16="http://schemas.microsoft.com/office/drawing/2014/main" id="{A18525FA-C40C-ABC3-58CB-2C0DDCD33729}"/>
              </a:ext>
            </a:extLst>
          </p:cNvPr>
          <p:cNvSpPr/>
          <p:nvPr/>
        </p:nvSpPr>
        <p:spPr>
          <a:xfrm>
            <a:off x="4376242" y="2977152"/>
            <a:ext cx="3488620" cy="197535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Younger respondents (18-29) more commonly identified almost all factors as influential compared to those 50+, including: having a symptom they though could be a sign of cancer (36% vs 25%), having an unusual symptom (76% vs 62%), being encouraged by friends or family (72% vs 34%) and looking the symptom up online and seeing it could be serious (53% vs 23%).</a:t>
            </a:r>
          </a:p>
        </p:txBody>
      </p:sp>
      <p:sp>
        <p:nvSpPr>
          <p:cNvPr id="11" name="Speech Bubble: Rectangle with Corners Rounded 10">
            <a:extLst>
              <a:ext uri="{FF2B5EF4-FFF2-40B4-BE49-F238E27FC236}">
                <a16:creationId xmlns:a16="http://schemas.microsoft.com/office/drawing/2014/main" id="{FEB4D976-1F35-371C-34D9-3931982C3B07}"/>
              </a:ext>
            </a:extLst>
          </p:cNvPr>
          <p:cNvSpPr/>
          <p:nvPr/>
        </p:nvSpPr>
        <p:spPr>
          <a:xfrm>
            <a:off x="8250129" y="2992163"/>
            <a:ext cx="3488620" cy="1960338"/>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solidFill>
              </a:rPr>
              <a:t>Females were more likely than males to </a:t>
            </a:r>
            <a:r>
              <a:rPr lang="en-US" sz="1200">
                <a:solidFill>
                  <a:schemeClr val="tx1"/>
                </a:solidFill>
              </a:rPr>
              <a:t>look the symptom up online and seeing it could be serious (34% vs 25%) and treat the symptom themselves (56% vs 46%).</a:t>
            </a:r>
            <a:endParaRPr lang="en-GB" sz="1200">
              <a:solidFill>
                <a:schemeClr val="tx1"/>
              </a:solidFill>
            </a:endParaRPr>
          </a:p>
        </p:txBody>
      </p:sp>
      <p:sp>
        <p:nvSpPr>
          <p:cNvPr id="12" name="Speech Bubble: Rectangle with Corners Rounded 11">
            <a:extLst>
              <a:ext uri="{FF2B5EF4-FFF2-40B4-BE49-F238E27FC236}">
                <a16:creationId xmlns:a16="http://schemas.microsoft.com/office/drawing/2014/main" id="{E70DB7CC-8086-1D59-E83F-1258D2EF1A28}"/>
              </a:ext>
            </a:extLst>
          </p:cNvPr>
          <p:cNvSpPr/>
          <p:nvPr/>
        </p:nvSpPr>
        <p:spPr>
          <a:xfrm>
            <a:off x="394100" y="2977152"/>
            <a:ext cx="3488620" cy="197535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Respondents with a disability were more likely than those without to identify if a symptom painful or bothersome (70% vs 57%), and if attending an appointment for an existing condition (34% vs 21%).</a:t>
            </a:r>
          </a:p>
        </p:txBody>
      </p:sp>
      <p:sp>
        <p:nvSpPr>
          <p:cNvPr id="16" name="Rectangle: Rounded Corners 15">
            <a:extLst>
              <a:ext uri="{FF2B5EF4-FFF2-40B4-BE49-F238E27FC236}">
                <a16:creationId xmlns:a16="http://schemas.microsoft.com/office/drawing/2014/main" id="{55A31800-0C69-D0CE-7F93-6CA5EC490DC6}"/>
              </a:ext>
            </a:extLst>
          </p:cNvPr>
          <p:cNvSpPr/>
          <p:nvPr/>
        </p:nvSpPr>
        <p:spPr>
          <a:xfrm>
            <a:off x="5155839" y="2892905"/>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Age</a:t>
            </a:r>
          </a:p>
        </p:txBody>
      </p:sp>
      <p:sp>
        <p:nvSpPr>
          <p:cNvPr id="17" name="Rectangle: Rounded Corners 16">
            <a:extLst>
              <a:ext uri="{FF2B5EF4-FFF2-40B4-BE49-F238E27FC236}">
                <a16:creationId xmlns:a16="http://schemas.microsoft.com/office/drawing/2014/main" id="{6AC8FCF7-64B8-B862-F05F-1E4D156A759E}"/>
              </a:ext>
            </a:extLst>
          </p:cNvPr>
          <p:cNvSpPr/>
          <p:nvPr/>
        </p:nvSpPr>
        <p:spPr>
          <a:xfrm>
            <a:off x="9027220" y="2881389"/>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Sex at birth</a:t>
            </a:r>
          </a:p>
        </p:txBody>
      </p:sp>
      <p:sp>
        <p:nvSpPr>
          <p:cNvPr id="18" name="Rectangle: Rounded Corners 17">
            <a:extLst>
              <a:ext uri="{FF2B5EF4-FFF2-40B4-BE49-F238E27FC236}">
                <a16:creationId xmlns:a16="http://schemas.microsoft.com/office/drawing/2014/main" id="{749CCCDC-A284-7EE7-4802-75D65A1753FD}"/>
              </a:ext>
            </a:extLst>
          </p:cNvPr>
          <p:cNvSpPr/>
          <p:nvPr/>
        </p:nvSpPr>
        <p:spPr>
          <a:xfrm>
            <a:off x="1173697" y="2892905"/>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Disability</a:t>
            </a:r>
          </a:p>
        </p:txBody>
      </p:sp>
      <p:sp>
        <p:nvSpPr>
          <p:cNvPr id="21" name="Footer Placeholder 5">
            <a:extLst>
              <a:ext uri="{FF2B5EF4-FFF2-40B4-BE49-F238E27FC236}">
                <a16:creationId xmlns:a16="http://schemas.microsoft.com/office/drawing/2014/main" id="{7F8FDEF4-EAC4-37CE-B7A5-606F4E79409F}"/>
              </a:ext>
            </a:extLst>
          </p:cNvPr>
          <p:cNvSpPr txBox="1">
            <a:spLocks/>
          </p:cNvSpPr>
          <p:nvPr/>
        </p:nvSpPr>
        <p:spPr>
          <a:xfrm>
            <a:off x="394100" y="6493961"/>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D2. How much, if at all, did the following play a role in your decision?  Please select one answer for each statement.</a:t>
            </a:r>
          </a:p>
          <a:p>
            <a:r>
              <a:rPr lang="en-US" sz="800" dirty="0"/>
              <a:t>Base: All in Northern Ireland who have discussed a symptom/health concern with HCP (N=573)</a:t>
            </a:r>
          </a:p>
        </p:txBody>
      </p:sp>
    </p:spTree>
    <p:extLst>
      <p:ext uri="{BB962C8B-B14F-4D97-AF65-F5344CB8AC3E}">
        <p14:creationId xmlns:p14="http://schemas.microsoft.com/office/powerpoint/2010/main" val="8892669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4DAE7A15-584E-AA75-3B43-1D1C0E85D589}"/>
              </a:ext>
            </a:extLst>
          </p:cNvPr>
          <p:cNvSpPr txBox="1">
            <a:spLocks/>
          </p:cNvSpPr>
          <p:nvPr/>
        </p:nvSpPr>
        <p:spPr>
          <a:xfrm>
            <a:off x="284206" y="203080"/>
            <a:ext cx="11385104"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Perceptions around difficulty getting an appointment were the most important barriers to seeking help. This was followed by not wanting to be seen as someone who makes a fuss.</a:t>
            </a:r>
          </a:p>
        </p:txBody>
      </p:sp>
      <p:sp>
        <p:nvSpPr>
          <p:cNvPr id="9" name="Footer Placeholder 5">
            <a:extLst>
              <a:ext uri="{FF2B5EF4-FFF2-40B4-BE49-F238E27FC236}">
                <a16:creationId xmlns:a16="http://schemas.microsoft.com/office/drawing/2014/main" id="{DE2C33A7-0257-E5D0-476B-D6E9ECCF98EF}"/>
              </a:ext>
            </a:extLst>
          </p:cNvPr>
          <p:cNvSpPr txBox="1">
            <a:spLocks/>
          </p:cNvSpPr>
          <p:nvPr/>
        </p:nvSpPr>
        <p:spPr>
          <a:xfrm>
            <a:off x="284206" y="6328751"/>
            <a:ext cx="8453356"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D4. Think back to the last time you thought about discussing a symptom or health concern you had with a healthcare professional. We want to understand what made you delay or put you off going.  How much, if at all, did the following make you delay or put you off going? </a:t>
            </a:r>
          </a:p>
          <a:p>
            <a:r>
              <a:rPr lang="en-US" sz="800"/>
              <a:t>Base: All in Northern Ireland (N=1,001)</a:t>
            </a:r>
          </a:p>
          <a:p>
            <a:r>
              <a:rPr lang="en-US" sz="800"/>
              <a:t>* Chart excludes DK, PNTS</a:t>
            </a:r>
          </a:p>
        </p:txBody>
      </p:sp>
      <p:graphicFrame>
        <p:nvGraphicFramePr>
          <p:cNvPr id="3" name="Chart 2">
            <a:extLst>
              <a:ext uri="{FF2B5EF4-FFF2-40B4-BE49-F238E27FC236}">
                <a16:creationId xmlns:a16="http://schemas.microsoft.com/office/drawing/2014/main" id="{580DE7FC-C2E6-6FEF-D83C-E09F6CDE3EFC}"/>
              </a:ext>
            </a:extLst>
          </p:cNvPr>
          <p:cNvGraphicFramePr/>
          <p:nvPr>
            <p:extLst>
              <p:ext uri="{D42A27DB-BD31-4B8C-83A1-F6EECF244321}">
                <p14:modId xmlns:p14="http://schemas.microsoft.com/office/powerpoint/2010/main" val="1029877346"/>
              </p:ext>
            </p:extLst>
          </p:nvPr>
        </p:nvGraphicFramePr>
        <p:xfrm>
          <a:off x="277079" y="2160001"/>
          <a:ext cx="7762875" cy="418078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5A0B8131-6278-1333-97D8-75ED8FFCF1A2}"/>
              </a:ext>
            </a:extLst>
          </p:cNvPr>
          <p:cNvSpPr txBox="1"/>
          <p:nvPr/>
        </p:nvSpPr>
        <p:spPr>
          <a:xfrm>
            <a:off x="-398244" y="1296135"/>
            <a:ext cx="9113520" cy="584775"/>
          </a:xfrm>
          <a:prstGeom prst="rect">
            <a:avLst/>
          </a:prstGeom>
          <a:noFill/>
        </p:spPr>
        <p:txBody>
          <a:bodyPr wrap="square" rtlCol="0">
            <a:spAutoFit/>
          </a:bodyPr>
          <a:lstStyle/>
          <a:p>
            <a:pPr algn="ctr"/>
            <a:r>
              <a:rPr lang="en-US" sz="1600" b="1" spc="10" dirty="0"/>
              <a:t>The extent barriers delayed respondents discussing symptoms with healthcare professionals (Top 10)</a:t>
            </a:r>
          </a:p>
        </p:txBody>
      </p:sp>
      <p:grpSp>
        <p:nvGrpSpPr>
          <p:cNvPr id="7" name="Group 6">
            <a:extLst>
              <a:ext uri="{FF2B5EF4-FFF2-40B4-BE49-F238E27FC236}">
                <a16:creationId xmlns:a16="http://schemas.microsoft.com/office/drawing/2014/main" id="{A5DDF12F-7108-7540-3105-F215C592FBF2}"/>
              </a:ext>
            </a:extLst>
          </p:cNvPr>
          <p:cNvGrpSpPr/>
          <p:nvPr/>
        </p:nvGrpSpPr>
        <p:grpSpPr>
          <a:xfrm>
            <a:off x="8715276" y="1166547"/>
            <a:ext cx="2993324" cy="993454"/>
            <a:chOff x="10450689" y="4356957"/>
            <a:chExt cx="1700114" cy="1239611"/>
          </a:xfrm>
        </p:grpSpPr>
        <p:sp>
          <p:nvSpPr>
            <p:cNvPr id="10" name="Rounded Rectangle 14">
              <a:extLst>
                <a:ext uri="{FF2B5EF4-FFF2-40B4-BE49-F238E27FC236}">
                  <a16:creationId xmlns:a16="http://schemas.microsoft.com/office/drawing/2014/main" id="{C10AD5A6-0D92-D4C7-707C-E52F83A9CE91}"/>
                </a:ext>
              </a:extLst>
            </p:cNvPr>
            <p:cNvSpPr/>
            <p:nvPr/>
          </p:nvSpPr>
          <p:spPr>
            <a:xfrm>
              <a:off x="10450689" y="4389292"/>
              <a:ext cx="1700114" cy="1207276"/>
            </a:xfrm>
            <a:prstGeom prst="roundRect">
              <a:avLst>
                <a:gd name="adj" fmla="val 4719"/>
              </a:avLst>
            </a:prstGeom>
            <a:solidFill>
              <a:schemeClr val="bg1"/>
            </a:solidFill>
            <a:ln w="12700">
              <a:noFill/>
            </a:ln>
            <a:effectLst>
              <a:outerShdw blurRad="264591" dist="381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1404000" rIns="288000" bIns="288000" rtlCol="0" anchor="t" anchorCtr="0"/>
            <a:lstStyle/>
            <a:p>
              <a:pPr algn="ctr"/>
              <a:endParaRPr lang="en-US" sz="1050">
                <a:solidFill>
                  <a:schemeClr val="accent1"/>
                </a:solidFill>
                <a:latin typeface="Arial Black" panose="020B0A04020102020204" pitchFamily="34" charset="0"/>
              </a:endParaRPr>
            </a:p>
          </p:txBody>
        </p:sp>
        <p:sp>
          <p:nvSpPr>
            <p:cNvPr id="11" name="TextBox 10">
              <a:extLst>
                <a:ext uri="{FF2B5EF4-FFF2-40B4-BE49-F238E27FC236}">
                  <a16:creationId xmlns:a16="http://schemas.microsoft.com/office/drawing/2014/main" id="{DCBE2676-2670-E147-AE70-FA342B2A22F8}"/>
                </a:ext>
              </a:extLst>
            </p:cNvPr>
            <p:cNvSpPr txBox="1"/>
            <p:nvPr/>
          </p:nvSpPr>
          <p:spPr>
            <a:xfrm>
              <a:off x="10481957" y="4356957"/>
              <a:ext cx="1633873" cy="1171314"/>
            </a:xfrm>
            <a:prstGeom prst="rect">
              <a:avLst/>
            </a:prstGeom>
            <a:noFill/>
          </p:spPr>
          <p:txBody>
            <a:bodyPr wrap="square" rtlCol="0">
              <a:spAutoFit/>
            </a:bodyPr>
            <a:lstStyle/>
            <a:p>
              <a:pPr algn="ctr"/>
              <a:r>
                <a:rPr lang="en-GB" sz="1200" b="1" spc="10"/>
                <a:t>On average, respondents identified</a:t>
              </a:r>
            </a:p>
            <a:p>
              <a:pPr algn="ctr"/>
              <a:endParaRPr lang="en-GB" sz="700" b="1" spc="10"/>
            </a:p>
            <a:p>
              <a:pPr algn="ctr"/>
              <a:r>
                <a:rPr lang="en-GB" sz="1600">
                  <a:solidFill>
                    <a:schemeClr val="accent1"/>
                  </a:solidFill>
                  <a:latin typeface="Arial Black" panose="020B0A04020102020204" pitchFamily="34" charset="0"/>
                </a:rPr>
                <a:t>7.22 </a:t>
              </a:r>
              <a:r>
                <a:rPr lang="en-GB" sz="1200" b="1" spc="10"/>
                <a:t>(mean)</a:t>
              </a:r>
            </a:p>
            <a:p>
              <a:pPr algn="ctr"/>
              <a:endParaRPr lang="en-GB" sz="800">
                <a:solidFill>
                  <a:schemeClr val="accent1"/>
                </a:solidFill>
                <a:latin typeface="Arial Black" panose="020B0A04020102020204" pitchFamily="34" charset="0"/>
              </a:endParaRPr>
            </a:p>
            <a:p>
              <a:pPr algn="ctr"/>
              <a:r>
                <a:rPr lang="en-GB" sz="1200" b="1" spc="10"/>
                <a:t>barriers as influential</a:t>
              </a:r>
            </a:p>
          </p:txBody>
        </p:sp>
      </p:grpSp>
      <p:sp>
        <p:nvSpPr>
          <p:cNvPr id="4" name="Speech Bubble: Rectangle with Corners Rounded 3">
            <a:extLst>
              <a:ext uri="{FF2B5EF4-FFF2-40B4-BE49-F238E27FC236}">
                <a16:creationId xmlns:a16="http://schemas.microsoft.com/office/drawing/2014/main" id="{3F91065B-3D16-0E2B-D728-133FA7D55540}"/>
              </a:ext>
            </a:extLst>
          </p:cNvPr>
          <p:cNvSpPr/>
          <p:nvPr/>
        </p:nvSpPr>
        <p:spPr>
          <a:xfrm>
            <a:off x="8106024" y="2271783"/>
            <a:ext cx="1690760" cy="380777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lumMod val="50000"/>
                  </a:schemeClr>
                </a:solidFill>
              </a:rPr>
              <a:t>18-29: </a:t>
            </a:r>
            <a:r>
              <a:rPr lang="en-GB" sz="1200" b="1">
                <a:solidFill>
                  <a:schemeClr val="accent1"/>
                </a:solidFill>
              </a:rPr>
              <a:t>8.29</a:t>
            </a:r>
          </a:p>
          <a:p>
            <a:pPr algn="ctr"/>
            <a:r>
              <a:rPr lang="en-GB" sz="1200">
                <a:solidFill>
                  <a:schemeClr val="tx1">
                    <a:lumMod val="50000"/>
                  </a:schemeClr>
                </a:solidFill>
              </a:rPr>
              <a:t>30-49: </a:t>
            </a:r>
            <a:r>
              <a:rPr lang="en-GB" sz="1200" b="1">
                <a:solidFill>
                  <a:schemeClr val="accent1"/>
                </a:solidFill>
              </a:rPr>
              <a:t>7.35</a:t>
            </a:r>
          </a:p>
          <a:p>
            <a:pPr algn="ctr"/>
            <a:r>
              <a:rPr lang="en-GB" sz="1200">
                <a:solidFill>
                  <a:schemeClr val="tx1">
                    <a:lumMod val="50000"/>
                  </a:schemeClr>
                </a:solidFill>
              </a:rPr>
              <a:t>50+: </a:t>
            </a:r>
            <a:r>
              <a:rPr lang="en-GB" sz="1200" b="1">
                <a:solidFill>
                  <a:schemeClr val="accent1"/>
                </a:solidFill>
              </a:rPr>
              <a:t>6.75</a:t>
            </a:r>
          </a:p>
          <a:p>
            <a:pPr algn="ctr"/>
            <a:endParaRPr lang="en-GB" sz="500">
              <a:solidFill>
                <a:schemeClr val="tx1">
                  <a:lumMod val="50000"/>
                </a:schemeClr>
              </a:solidFill>
            </a:endParaRPr>
          </a:p>
          <a:p>
            <a:pPr algn="ctr"/>
            <a:r>
              <a:rPr lang="en-GB" sz="1200">
                <a:solidFill>
                  <a:schemeClr val="tx1">
                    <a:lumMod val="50000"/>
                  </a:schemeClr>
                </a:solidFill>
              </a:rPr>
              <a:t>Male: </a:t>
            </a:r>
            <a:r>
              <a:rPr lang="en-GB" sz="1200" b="1">
                <a:solidFill>
                  <a:schemeClr val="accent1"/>
                </a:solidFill>
              </a:rPr>
              <a:t>6.57</a:t>
            </a:r>
          </a:p>
          <a:p>
            <a:pPr algn="ctr"/>
            <a:r>
              <a:rPr lang="en-GB" sz="1200">
                <a:solidFill>
                  <a:schemeClr val="tx1">
                    <a:lumMod val="50000"/>
                  </a:schemeClr>
                </a:solidFill>
              </a:rPr>
              <a:t>Female: </a:t>
            </a:r>
            <a:r>
              <a:rPr lang="en-GB" sz="1200" b="1">
                <a:solidFill>
                  <a:schemeClr val="accent1"/>
                </a:solidFill>
              </a:rPr>
              <a:t>7.88</a:t>
            </a:r>
            <a:r>
              <a:rPr lang="en-GB" sz="1200">
                <a:solidFill>
                  <a:schemeClr val="tx1">
                    <a:lumMod val="50000"/>
                  </a:schemeClr>
                </a:solidFill>
              </a:rPr>
              <a:t> </a:t>
            </a:r>
            <a:endParaRPr lang="en-GB" sz="1200" b="1">
              <a:solidFill>
                <a:schemeClr val="accent1"/>
              </a:solidFill>
            </a:endParaRPr>
          </a:p>
          <a:p>
            <a:pPr algn="ctr"/>
            <a:endParaRPr lang="en-GB" sz="500">
              <a:solidFill>
                <a:schemeClr val="tx1">
                  <a:lumMod val="50000"/>
                </a:schemeClr>
              </a:solidFill>
            </a:endParaRPr>
          </a:p>
          <a:p>
            <a:pPr algn="ctr"/>
            <a:r>
              <a:rPr lang="en-GB" sz="1200">
                <a:solidFill>
                  <a:schemeClr val="tx1">
                    <a:lumMod val="50000"/>
                  </a:schemeClr>
                </a:solidFill>
              </a:rPr>
              <a:t>ABC1: </a:t>
            </a:r>
            <a:r>
              <a:rPr lang="en-GB" sz="1200" b="1">
                <a:solidFill>
                  <a:schemeClr val="accent1"/>
                </a:solidFill>
              </a:rPr>
              <a:t>7.16</a:t>
            </a:r>
          </a:p>
          <a:p>
            <a:pPr algn="ctr"/>
            <a:r>
              <a:rPr lang="en-GB" sz="1200">
                <a:solidFill>
                  <a:schemeClr val="tx1">
                    <a:lumMod val="50000"/>
                  </a:schemeClr>
                </a:solidFill>
              </a:rPr>
              <a:t>C2DE: </a:t>
            </a:r>
            <a:r>
              <a:rPr lang="en-GB" sz="1200" b="1">
                <a:solidFill>
                  <a:schemeClr val="accent1"/>
                </a:solidFill>
              </a:rPr>
              <a:t>7.26</a:t>
            </a:r>
            <a:r>
              <a:rPr lang="en-GB" sz="1200">
                <a:solidFill>
                  <a:schemeClr val="tx1">
                    <a:lumMod val="50000"/>
                  </a:schemeClr>
                </a:solidFill>
              </a:rPr>
              <a:t> </a:t>
            </a:r>
            <a:endParaRPr lang="en-GB" sz="1200" b="1">
              <a:solidFill>
                <a:schemeClr val="accent1"/>
              </a:solidFill>
            </a:endParaRPr>
          </a:p>
          <a:p>
            <a:pPr algn="ctr"/>
            <a:r>
              <a:rPr lang="en-GB" sz="1200">
                <a:solidFill>
                  <a:schemeClr val="tx1">
                    <a:lumMod val="50000"/>
                  </a:schemeClr>
                </a:solidFill>
              </a:rPr>
              <a:t>C2DE 50+: </a:t>
            </a:r>
            <a:r>
              <a:rPr lang="en-GB" sz="1200" b="1">
                <a:solidFill>
                  <a:schemeClr val="accent1"/>
                </a:solidFill>
              </a:rPr>
              <a:t>6.74</a:t>
            </a:r>
          </a:p>
          <a:p>
            <a:pPr algn="ctr"/>
            <a:r>
              <a:rPr lang="en-GB" sz="1200">
                <a:solidFill>
                  <a:schemeClr val="tx1">
                    <a:lumMod val="50000"/>
                  </a:schemeClr>
                </a:solidFill>
              </a:rPr>
              <a:t>C2DE 50+: </a:t>
            </a:r>
            <a:r>
              <a:rPr lang="en-GB" sz="1200" b="1">
                <a:solidFill>
                  <a:schemeClr val="accent1"/>
                </a:solidFill>
              </a:rPr>
              <a:t>7.41</a:t>
            </a:r>
          </a:p>
          <a:p>
            <a:pPr algn="ctr"/>
            <a:endParaRPr lang="en-GB" sz="500">
              <a:solidFill>
                <a:schemeClr val="tx1">
                  <a:lumMod val="50000"/>
                </a:schemeClr>
              </a:solidFill>
            </a:endParaRPr>
          </a:p>
          <a:p>
            <a:pPr algn="ctr"/>
            <a:endParaRPr lang="en-GB" sz="500">
              <a:solidFill>
                <a:schemeClr val="tx1">
                  <a:lumMod val="50000"/>
                </a:schemeClr>
              </a:solidFill>
            </a:endParaRPr>
          </a:p>
          <a:p>
            <a:pPr algn="ctr"/>
            <a:r>
              <a:rPr lang="en-GB" sz="1200">
                <a:solidFill>
                  <a:schemeClr val="tx1">
                    <a:lumMod val="50000"/>
                  </a:schemeClr>
                </a:solidFill>
              </a:rPr>
              <a:t>Disability: </a:t>
            </a:r>
            <a:r>
              <a:rPr lang="en-GB" sz="1200" b="1">
                <a:solidFill>
                  <a:schemeClr val="accent1"/>
                </a:solidFill>
              </a:rPr>
              <a:t>8.10</a:t>
            </a:r>
          </a:p>
          <a:p>
            <a:pPr algn="ctr"/>
            <a:r>
              <a:rPr lang="en-GB" sz="1200">
                <a:solidFill>
                  <a:schemeClr val="tx1">
                    <a:lumMod val="50000"/>
                  </a:schemeClr>
                </a:solidFill>
              </a:rPr>
              <a:t>No disability: </a:t>
            </a:r>
            <a:r>
              <a:rPr lang="en-GB" sz="1200" b="1">
                <a:solidFill>
                  <a:schemeClr val="accent1"/>
                </a:solidFill>
              </a:rPr>
              <a:t>6.78</a:t>
            </a:r>
          </a:p>
          <a:p>
            <a:pPr algn="ctr"/>
            <a:endParaRPr lang="en-GB" sz="1200" b="1">
              <a:solidFill>
                <a:schemeClr val="accent1"/>
              </a:solidFill>
            </a:endParaRPr>
          </a:p>
          <a:p>
            <a:pPr algn="ctr"/>
            <a:r>
              <a:rPr lang="en-GB" sz="1200">
                <a:solidFill>
                  <a:schemeClr val="tx1">
                    <a:lumMod val="50000"/>
                  </a:schemeClr>
                </a:solidFill>
              </a:rPr>
              <a:t>Urban: </a:t>
            </a:r>
            <a:r>
              <a:rPr lang="en-GB" sz="1200" b="1">
                <a:solidFill>
                  <a:schemeClr val="accent1"/>
                </a:solidFill>
              </a:rPr>
              <a:t>7.10</a:t>
            </a:r>
          </a:p>
          <a:p>
            <a:pPr algn="ctr"/>
            <a:r>
              <a:rPr lang="en-GB" sz="1200">
                <a:solidFill>
                  <a:schemeClr val="tx1">
                    <a:lumMod val="50000"/>
                  </a:schemeClr>
                </a:solidFill>
              </a:rPr>
              <a:t>Town: </a:t>
            </a:r>
            <a:r>
              <a:rPr lang="en-GB" sz="1200" b="1">
                <a:solidFill>
                  <a:schemeClr val="accent1"/>
                </a:solidFill>
              </a:rPr>
              <a:t>7.74</a:t>
            </a:r>
          </a:p>
          <a:p>
            <a:pPr algn="ctr"/>
            <a:r>
              <a:rPr lang="en-GB" sz="1200">
                <a:solidFill>
                  <a:schemeClr val="tx1">
                    <a:lumMod val="50000"/>
                  </a:schemeClr>
                </a:solidFill>
              </a:rPr>
              <a:t>Rural: </a:t>
            </a:r>
            <a:r>
              <a:rPr lang="en-GB" sz="1200" b="1">
                <a:solidFill>
                  <a:schemeClr val="accent1"/>
                </a:solidFill>
              </a:rPr>
              <a:t>6.99</a:t>
            </a:r>
          </a:p>
          <a:p>
            <a:pPr algn="ctr"/>
            <a:endParaRPr lang="en-GB" sz="500">
              <a:solidFill>
                <a:schemeClr val="tx1">
                  <a:lumMod val="50000"/>
                </a:schemeClr>
              </a:solidFill>
            </a:endParaRPr>
          </a:p>
        </p:txBody>
      </p:sp>
      <p:sp>
        <p:nvSpPr>
          <p:cNvPr id="8" name="Speech Bubble: Rectangle with Corners Rounded 7">
            <a:extLst>
              <a:ext uri="{FF2B5EF4-FFF2-40B4-BE49-F238E27FC236}">
                <a16:creationId xmlns:a16="http://schemas.microsoft.com/office/drawing/2014/main" id="{5FC25304-5411-9A90-8D4E-BAFD0E97942D}"/>
              </a:ext>
            </a:extLst>
          </p:cNvPr>
          <p:cNvSpPr/>
          <p:nvPr/>
        </p:nvSpPr>
        <p:spPr>
          <a:xfrm>
            <a:off x="9862854" y="3174457"/>
            <a:ext cx="2159697" cy="200242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lumMod val="50000"/>
                  </a:schemeClr>
                </a:solidFill>
              </a:rPr>
              <a:t>Belfast HSC Trust: </a:t>
            </a:r>
            <a:r>
              <a:rPr lang="en-GB" sz="1200" b="1">
                <a:solidFill>
                  <a:schemeClr val="accent1"/>
                </a:solidFill>
              </a:rPr>
              <a:t>7.14</a:t>
            </a:r>
          </a:p>
          <a:p>
            <a:pPr algn="ctr"/>
            <a:r>
              <a:rPr lang="en-GB" sz="1200">
                <a:solidFill>
                  <a:schemeClr val="tx1">
                    <a:lumMod val="50000"/>
                  </a:schemeClr>
                </a:solidFill>
              </a:rPr>
              <a:t>Northern HSC Trust: </a:t>
            </a:r>
            <a:r>
              <a:rPr lang="en-GB" sz="1200" b="1">
                <a:solidFill>
                  <a:schemeClr val="accent1"/>
                </a:solidFill>
              </a:rPr>
              <a:t>7.64</a:t>
            </a:r>
          </a:p>
          <a:p>
            <a:pPr algn="ctr"/>
            <a:r>
              <a:rPr lang="en-GB" sz="1200">
                <a:solidFill>
                  <a:schemeClr val="tx1">
                    <a:lumMod val="50000"/>
                  </a:schemeClr>
                </a:solidFill>
              </a:rPr>
              <a:t>South Eastern HSC Trust: </a:t>
            </a:r>
            <a:r>
              <a:rPr lang="en-GB" sz="1200" b="1">
                <a:solidFill>
                  <a:schemeClr val="accent1"/>
                </a:solidFill>
              </a:rPr>
              <a:t>7.00</a:t>
            </a:r>
          </a:p>
          <a:p>
            <a:pPr algn="ctr"/>
            <a:r>
              <a:rPr lang="en-GB" sz="1200">
                <a:solidFill>
                  <a:schemeClr val="tx1">
                    <a:lumMod val="50000"/>
                  </a:schemeClr>
                </a:solidFill>
              </a:rPr>
              <a:t>Southern HSC Trust: </a:t>
            </a:r>
            <a:r>
              <a:rPr lang="en-GB" sz="1200" b="1">
                <a:solidFill>
                  <a:schemeClr val="accent1"/>
                </a:solidFill>
              </a:rPr>
              <a:t>7.01</a:t>
            </a:r>
          </a:p>
          <a:p>
            <a:pPr algn="ctr"/>
            <a:r>
              <a:rPr lang="en-GB" sz="1200">
                <a:solidFill>
                  <a:schemeClr val="tx1">
                    <a:lumMod val="50000"/>
                  </a:schemeClr>
                </a:solidFill>
              </a:rPr>
              <a:t>Western HSC Trust: </a:t>
            </a:r>
            <a:r>
              <a:rPr lang="en-GB" sz="1200" b="1">
                <a:solidFill>
                  <a:schemeClr val="accent1"/>
                </a:solidFill>
              </a:rPr>
              <a:t>6.96</a:t>
            </a:r>
          </a:p>
        </p:txBody>
      </p:sp>
    </p:spTree>
    <p:extLst>
      <p:ext uri="{BB962C8B-B14F-4D97-AF65-F5344CB8AC3E}">
        <p14:creationId xmlns:p14="http://schemas.microsoft.com/office/powerpoint/2010/main" val="23491676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EE750F32-2C43-A0E7-5F65-1119EA8B4F79}"/>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Females, those with a disability and young adults were more likely across nearly all barriers to identify them as influential</a:t>
            </a:r>
          </a:p>
        </p:txBody>
      </p:sp>
      <p:sp>
        <p:nvSpPr>
          <p:cNvPr id="7" name="TextBox 6">
            <a:extLst>
              <a:ext uri="{FF2B5EF4-FFF2-40B4-BE49-F238E27FC236}">
                <a16:creationId xmlns:a16="http://schemas.microsoft.com/office/drawing/2014/main" id="{9FCDB020-5C5D-B627-264A-28F2E227D4D9}"/>
              </a:ext>
            </a:extLst>
          </p:cNvPr>
          <p:cNvSpPr txBox="1"/>
          <p:nvPr/>
        </p:nvSpPr>
        <p:spPr>
          <a:xfrm>
            <a:off x="1340291" y="1444627"/>
            <a:ext cx="9113520" cy="338554"/>
          </a:xfrm>
          <a:prstGeom prst="rect">
            <a:avLst/>
          </a:prstGeom>
          <a:noFill/>
        </p:spPr>
        <p:txBody>
          <a:bodyPr wrap="square" rtlCol="0">
            <a:spAutoFit/>
          </a:bodyPr>
          <a:lstStyle/>
          <a:p>
            <a:pPr algn="ctr"/>
            <a:r>
              <a:rPr lang="en-US" sz="1600" b="1" spc="10"/>
              <a:t>Influential barriers to seeking medical help (Net: A lot/ a little)</a:t>
            </a:r>
          </a:p>
        </p:txBody>
      </p:sp>
      <p:sp>
        <p:nvSpPr>
          <p:cNvPr id="10" name="Speech Bubble: Rectangle with Corners Rounded 9">
            <a:extLst>
              <a:ext uri="{FF2B5EF4-FFF2-40B4-BE49-F238E27FC236}">
                <a16:creationId xmlns:a16="http://schemas.microsoft.com/office/drawing/2014/main" id="{A18525FA-C40C-ABC3-58CB-2C0DDCD33729}"/>
              </a:ext>
            </a:extLst>
          </p:cNvPr>
          <p:cNvSpPr/>
          <p:nvPr/>
        </p:nvSpPr>
        <p:spPr>
          <a:xfrm>
            <a:off x="2157676" y="2162033"/>
            <a:ext cx="3891775"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Younger respondents (18-29) were more likely to identify the majority of barriers compared to older adults, including that they’re embarrassed to talk about their symptoms (34% vs 30-49: 24%, 50+: 17%), worried to waste a healthcare professional’s time (47% vs 30-49: 37%, 50+: 40%) and they were too busy to seek medical attention (44% vs 30-49: 37%, 50+: 16%).</a:t>
            </a:r>
          </a:p>
        </p:txBody>
      </p:sp>
      <p:sp>
        <p:nvSpPr>
          <p:cNvPr id="11" name="Speech Bubble: Rectangle with Corners Rounded 10">
            <a:extLst>
              <a:ext uri="{FF2B5EF4-FFF2-40B4-BE49-F238E27FC236}">
                <a16:creationId xmlns:a16="http://schemas.microsoft.com/office/drawing/2014/main" id="{FEB4D976-1F35-371C-34D9-3931982C3B07}"/>
              </a:ext>
            </a:extLst>
          </p:cNvPr>
          <p:cNvSpPr/>
          <p:nvPr/>
        </p:nvSpPr>
        <p:spPr>
          <a:xfrm>
            <a:off x="6248399" y="2133224"/>
            <a:ext cx="3648635"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solidFill>
              </a:rPr>
              <a:t>Female respondents were more likely to identify the majority of barriers compared to males, including deciding they could manage symptoms themselves (48% vs 36%), thinking the symptom was related an existing illness (42% vs 31%), worrying about putting extra strain on the NHS (36% vs 29%) and not wanting to be seen to be making a fuss (54% vs 42%).</a:t>
            </a:r>
          </a:p>
        </p:txBody>
      </p:sp>
      <p:sp>
        <p:nvSpPr>
          <p:cNvPr id="12" name="Speech Bubble: Rectangle with Corners Rounded 11">
            <a:extLst>
              <a:ext uri="{FF2B5EF4-FFF2-40B4-BE49-F238E27FC236}">
                <a16:creationId xmlns:a16="http://schemas.microsoft.com/office/drawing/2014/main" id="{E70DB7CC-8086-1D59-E83F-1258D2EF1A28}"/>
              </a:ext>
            </a:extLst>
          </p:cNvPr>
          <p:cNvSpPr/>
          <p:nvPr/>
        </p:nvSpPr>
        <p:spPr>
          <a:xfrm>
            <a:off x="2157675" y="4310897"/>
            <a:ext cx="3891775" cy="171851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solidFill>
              </a:rPr>
              <a:t>Respondents living with a disability were more likely than those without to identify the majority of barriers, including finding it difficult to get a certain professional (59% vs 45%), it being too difficult to get to the appointment (24% vs 8%) or thinking it was linked to an existing illness (51% vs 30%). They were less likely to say that it was unlikely to be serious (41% vs 47%) or that they were too busy (20% vs 32%).</a:t>
            </a:r>
          </a:p>
        </p:txBody>
      </p:sp>
      <p:sp>
        <p:nvSpPr>
          <p:cNvPr id="14" name="Speech Bubble: Rectangle with Corners Rounded 13">
            <a:extLst>
              <a:ext uri="{FF2B5EF4-FFF2-40B4-BE49-F238E27FC236}">
                <a16:creationId xmlns:a16="http://schemas.microsoft.com/office/drawing/2014/main" id="{93726484-BABD-8BB2-246B-72CB5B5D4EFF}"/>
              </a:ext>
            </a:extLst>
          </p:cNvPr>
          <p:cNvSpPr/>
          <p:nvPr/>
        </p:nvSpPr>
        <p:spPr>
          <a:xfrm>
            <a:off x="6248400" y="4290817"/>
            <a:ext cx="3648634" cy="173859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Those from a lower social grade (C2DE) were less likely than those from a higher social grade (ABC1) to state they were too busy (24% vs 34%), and that they decided they could manage their symptoms on their own (39% vs 46%). </a:t>
            </a:r>
          </a:p>
        </p:txBody>
      </p:sp>
      <p:sp>
        <p:nvSpPr>
          <p:cNvPr id="16" name="Rectangle: Rounded Corners 15">
            <a:extLst>
              <a:ext uri="{FF2B5EF4-FFF2-40B4-BE49-F238E27FC236}">
                <a16:creationId xmlns:a16="http://schemas.microsoft.com/office/drawing/2014/main" id="{55A31800-0C69-D0CE-7F93-6CA5EC490DC6}"/>
              </a:ext>
            </a:extLst>
          </p:cNvPr>
          <p:cNvSpPr/>
          <p:nvPr/>
        </p:nvSpPr>
        <p:spPr>
          <a:xfrm>
            <a:off x="3154110" y="1978795"/>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Age</a:t>
            </a:r>
          </a:p>
        </p:txBody>
      </p:sp>
      <p:sp>
        <p:nvSpPr>
          <p:cNvPr id="17" name="Rectangle: Rounded Corners 16">
            <a:extLst>
              <a:ext uri="{FF2B5EF4-FFF2-40B4-BE49-F238E27FC236}">
                <a16:creationId xmlns:a16="http://schemas.microsoft.com/office/drawing/2014/main" id="{6AC8FCF7-64B8-B862-F05F-1E4D156A759E}"/>
              </a:ext>
            </a:extLst>
          </p:cNvPr>
          <p:cNvSpPr/>
          <p:nvPr/>
        </p:nvSpPr>
        <p:spPr>
          <a:xfrm>
            <a:off x="7032324" y="1955345"/>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Sex at birth</a:t>
            </a:r>
          </a:p>
        </p:txBody>
      </p:sp>
      <p:sp>
        <p:nvSpPr>
          <p:cNvPr id="18" name="Rectangle: Rounded Corners 17">
            <a:extLst>
              <a:ext uri="{FF2B5EF4-FFF2-40B4-BE49-F238E27FC236}">
                <a16:creationId xmlns:a16="http://schemas.microsoft.com/office/drawing/2014/main" id="{749CCCDC-A284-7EE7-4802-75D65A1753FD}"/>
              </a:ext>
            </a:extLst>
          </p:cNvPr>
          <p:cNvSpPr/>
          <p:nvPr/>
        </p:nvSpPr>
        <p:spPr>
          <a:xfrm>
            <a:off x="3136578" y="4137442"/>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Disability</a:t>
            </a:r>
          </a:p>
        </p:txBody>
      </p:sp>
      <p:sp>
        <p:nvSpPr>
          <p:cNvPr id="20" name="Rectangle: Rounded Corners 19">
            <a:extLst>
              <a:ext uri="{FF2B5EF4-FFF2-40B4-BE49-F238E27FC236}">
                <a16:creationId xmlns:a16="http://schemas.microsoft.com/office/drawing/2014/main" id="{011C7FBC-9AC9-F585-0151-A2D735C590F5}"/>
              </a:ext>
            </a:extLst>
          </p:cNvPr>
          <p:cNvSpPr/>
          <p:nvPr/>
        </p:nvSpPr>
        <p:spPr>
          <a:xfrm>
            <a:off x="7041849" y="4120205"/>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Social grade</a:t>
            </a:r>
          </a:p>
        </p:txBody>
      </p:sp>
      <p:sp>
        <p:nvSpPr>
          <p:cNvPr id="21" name="Footer Placeholder 5">
            <a:extLst>
              <a:ext uri="{FF2B5EF4-FFF2-40B4-BE49-F238E27FC236}">
                <a16:creationId xmlns:a16="http://schemas.microsoft.com/office/drawing/2014/main" id="{7F8FDEF4-EAC4-37CE-B7A5-606F4E79409F}"/>
              </a:ext>
            </a:extLst>
          </p:cNvPr>
          <p:cNvSpPr txBox="1">
            <a:spLocks/>
          </p:cNvSpPr>
          <p:nvPr/>
        </p:nvSpPr>
        <p:spPr>
          <a:xfrm>
            <a:off x="444900" y="6379454"/>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D4. Think back to the last time you thought about discussing a symptom or health concern you had with a healthcare professional. We want to understand what made you delay or put you off going.  How much, if at all, did the following make you delay or put you off going? </a:t>
            </a:r>
          </a:p>
          <a:p>
            <a:r>
              <a:rPr lang="en-US" sz="800"/>
              <a:t>Base: All in Northern Ireland (N=1,001)</a:t>
            </a:r>
          </a:p>
          <a:p>
            <a:endParaRPr lang="en-US" sz="800"/>
          </a:p>
        </p:txBody>
      </p:sp>
    </p:spTree>
    <p:extLst>
      <p:ext uri="{BB962C8B-B14F-4D97-AF65-F5344CB8AC3E}">
        <p14:creationId xmlns:p14="http://schemas.microsoft.com/office/powerpoint/2010/main" val="5903097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622C361C-6A01-5E4B-CA7F-0F4941F70834}"/>
              </a:ext>
            </a:extLst>
          </p:cNvPr>
          <p:cNvGraphicFramePr/>
          <p:nvPr>
            <p:extLst>
              <p:ext uri="{D42A27DB-BD31-4B8C-83A1-F6EECF244321}">
                <p14:modId xmlns:p14="http://schemas.microsoft.com/office/powerpoint/2010/main" val="77324677"/>
              </p:ext>
            </p:extLst>
          </p:nvPr>
        </p:nvGraphicFramePr>
        <p:xfrm>
          <a:off x="834900" y="1881352"/>
          <a:ext cx="10453210" cy="4707877"/>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4">
            <a:extLst>
              <a:ext uri="{FF2B5EF4-FFF2-40B4-BE49-F238E27FC236}">
                <a16:creationId xmlns:a16="http://schemas.microsoft.com/office/drawing/2014/main" id="{A12CEE90-FC8D-4F29-F5B3-359C6F31A990}"/>
              </a:ext>
            </a:extLst>
          </p:cNvPr>
          <p:cNvSpPr txBox="1">
            <a:spLocks/>
          </p:cNvSpPr>
          <p:nvPr/>
        </p:nvSpPr>
        <p:spPr>
          <a:xfrm>
            <a:off x="276701" y="16035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85% don’t think the NHS has enough staff or equipment to adequately </a:t>
            </a:r>
            <a:r>
              <a:rPr lang="en-GB" sz="2200" u="sng" spc="10" dirty="0">
                <a:latin typeface="+mn-lt"/>
                <a:ea typeface="+mn-ea"/>
                <a:cs typeface="+mn-cs"/>
              </a:rPr>
              <a:t>diagnose</a:t>
            </a:r>
            <a:r>
              <a:rPr lang="en-GB" sz="2200" spc="10" dirty="0">
                <a:latin typeface="+mn-lt"/>
                <a:ea typeface="+mn-ea"/>
                <a:cs typeface="+mn-cs"/>
              </a:rPr>
              <a:t> cancer, while </a:t>
            </a:r>
            <a:r>
              <a:rPr lang="en-GB" sz="2200" spc="10">
                <a:latin typeface="+mn-lt"/>
                <a:ea typeface="+mn-ea"/>
                <a:cs typeface="+mn-cs"/>
              </a:rPr>
              <a:t>81</a:t>
            </a:r>
            <a:r>
              <a:rPr lang="en-GB" sz="2200" spc="10" dirty="0">
                <a:latin typeface="+mn-lt"/>
                <a:ea typeface="+mn-ea"/>
                <a:cs typeface="+mn-cs"/>
              </a:rPr>
              <a:t>% agreed that they don’t think the NHS has enough staff or equipment to </a:t>
            </a:r>
            <a:r>
              <a:rPr lang="en-GB" sz="2200" u="sng" spc="10" dirty="0">
                <a:latin typeface="+mn-lt"/>
                <a:ea typeface="+mn-ea"/>
                <a:cs typeface="+mn-cs"/>
              </a:rPr>
              <a:t>treat</a:t>
            </a:r>
            <a:r>
              <a:rPr lang="en-GB" sz="2200" spc="10" dirty="0">
                <a:latin typeface="+mn-lt"/>
                <a:ea typeface="+mn-ea"/>
                <a:cs typeface="+mn-cs"/>
              </a:rPr>
              <a:t> cancer.</a:t>
            </a:r>
          </a:p>
        </p:txBody>
      </p:sp>
      <p:sp>
        <p:nvSpPr>
          <p:cNvPr id="7" name="TextBox 6">
            <a:extLst>
              <a:ext uri="{FF2B5EF4-FFF2-40B4-BE49-F238E27FC236}">
                <a16:creationId xmlns:a16="http://schemas.microsoft.com/office/drawing/2014/main" id="{184C8FC6-9540-774E-E5D6-D95896488898}"/>
              </a:ext>
            </a:extLst>
          </p:cNvPr>
          <p:cNvSpPr txBox="1"/>
          <p:nvPr/>
        </p:nvSpPr>
        <p:spPr>
          <a:xfrm>
            <a:off x="860322" y="1416873"/>
            <a:ext cx="9988799"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a:solidFill>
                  <a:schemeClr val="tx1"/>
                </a:solidFill>
                <a:ea typeface="+mn-ea"/>
                <a:cs typeface="+mn-cs"/>
              </a:rPr>
              <a:t>Perceptions of the NHS</a:t>
            </a:r>
          </a:p>
        </p:txBody>
      </p:sp>
      <p:sp>
        <p:nvSpPr>
          <p:cNvPr id="9" name="Footer Placeholder 5">
            <a:extLst>
              <a:ext uri="{FF2B5EF4-FFF2-40B4-BE49-F238E27FC236}">
                <a16:creationId xmlns:a16="http://schemas.microsoft.com/office/drawing/2014/main" id="{39CC05CC-01A0-8202-EBF7-236FA066B088}"/>
              </a:ext>
            </a:extLst>
          </p:cNvPr>
          <p:cNvSpPr txBox="1">
            <a:spLocks/>
          </p:cNvSpPr>
          <p:nvPr/>
        </p:nvSpPr>
        <p:spPr>
          <a:xfrm>
            <a:off x="276701" y="6428270"/>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E1. How much do you agree or disagree with the following statements? </a:t>
            </a:r>
          </a:p>
          <a:p>
            <a:r>
              <a:rPr lang="en-US" sz="800"/>
              <a:t>Base: All in Northern Ireland (N=1,001) </a:t>
            </a:r>
          </a:p>
        </p:txBody>
      </p:sp>
      <p:sp>
        <p:nvSpPr>
          <p:cNvPr id="3" name="TextBox 1">
            <a:extLst>
              <a:ext uri="{FF2B5EF4-FFF2-40B4-BE49-F238E27FC236}">
                <a16:creationId xmlns:a16="http://schemas.microsoft.com/office/drawing/2014/main" id="{DD63BD5A-16D6-7B19-E3D3-83D98A893062}"/>
              </a:ext>
            </a:extLst>
          </p:cNvPr>
          <p:cNvSpPr txBox="1"/>
          <p:nvPr/>
        </p:nvSpPr>
        <p:spPr>
          <a:xfrm>
            <a:off x="350231" y="2167980"/>
            <a:ext cx="1970759" cy="276999"/>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a:solidFill>
                  <a:schemeClr val="accent1">
                    <a:lumMod val="75000"/>
                  </a:schemeClr>
                </a:solidFill>
              </a:rPr>
              <a:t>Total agree: </a:t>
            </a:r>
            <a:endParaRPr lang="en-GB" sz="1800" b="1">
              <a:solidFill>
                <a:schemeClr val="accent1">
                  <a:lumMod val="75000"/>
                </a:schemeClr>
              </a:solidFill>
            </a:endParaRPr>
          </a:p>
        </p:txBody>
      </p:sp>
      <p:sp>
        <p:nvSpPr>
          <p:cNvPr id="8" name="TextBox 7">
            <a:extLst>
              <a:ext uri="{FF2B5EF4-FFF2-40B4-BE49-F238E27FC236}">
                <a16:creationId xmlns:a16="http://schemas.microsoft.com/office/drawing/2014/main" id="{99760D23-14C9-C30A-5807-02B1F95F1FD9}"/>
              </a:ext>
            </a:extLst>
          </p:cNvPr>
          <p:cNvSpPr txBox="1"/>
          <p:nvPr/>
        </p:nvSpPr>
        <p:spPr>
          <a:xfrm>
            <a:off x="7956235" y="2075648"/>
            <a:ext cx="936852" cy="461665"/>
          </a:xfrm>
          <a:prstGeom prst="rect">
            <a:avLst/>
          </a:prstGeom>
          <a:noFill/>
        </p:spPr>
        <p:txBody>
          <a:bodyPr wrap="square" rtlCol="0">
            <a:spAutoFit/>
          </a:bodyPr>
          <a:lstStyle/>
          <a:p>
            <a:pPr algn="ctr"/>
            <a:r>
              <a:rPr lang="en-GB" sz="2400" b="1">
                <a:solidFill>
                  <a:schemeClr val="accent1">
                    <a:lumMod val="75000"/>
                  </a:schemeClr>
                </a:solidFill>
              </a:rPr>
              <a:t>81%</a:t>
            </a:r>
          </a:p>
        </p:txBody>
      </p:sp>
      <p:sp>
        <p:nvSpPr>
          <p:cNvPr id="14" name="TextBox 13">
            <a:extLst>
              <a:ext uri="{FF2B5EF4-FFF2-40B4-BE49-F238E27FC236}">
                <a16:creationId xmlns:a16="http://schemas.microsoft.com/office/drawing/2014/main" id="{774F1125-C20D-44EA-0062-859D78070410}"/>
              </a:ext>
            </a:extLst>
          </p:cNvPr>
          <p:cNvSpPr txBox="1"/>
          <p:nvPr/>
        </p:nvSpPr>
        <p:spPr>
          <a:xfrm>
            <a:off x="3063522" y="2075648"/>
            <a:ext cx="936852" cy="461665"/>
          </a:xfrm>
          <a:prstGeom prst="rect">
            <a:avLst/>
          </a:prstGeom>
          <a:noFill/>
        </p:spPr>
        <p:txBody>
          <a:bodyPr wrap="square" rtlCol="0">
            <a:spAutoFit/>
          </a:bodyPr>
          <a:lstStyle/>
          <a:p>
            <a:pPr algn="ctr"/>
            <a:r>
              <a:rPr lang="en-GB" sz="2400" b="1">
                <a:solidFill>
                  <a:schemeClr val="accent1">
                    <a:lumMod val="75000"/>
                  </a:schemeClr>
                </a:solidFill>
              </a:rPr>
              <a:t>85%</a:t>
            </a:r>
          </a:p>
        </p:txBody>
      </p:sp>
    </p:spTree>
    <p:extLst>
      <p:ext uri="{BB962C8B-B14F-4D97-AF65-F5344CB8AC3E}">
        <p14:creationId xmlns:p14="http://schemas.microsoft.com/office/powerpoint/2010/main" val="38928344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A12CEE90-FC8D-4F29-F5B3-359C6F31A990}"/>
              </a:ext>
            </a:extLst>
          </p:cNvPr>
          <p:cNvSpPr txBox="1">
            <a:spLocks/>
          </p:cNvSpPr>
          <p:nvPr/>
        </p:nvSpPr>
        <p:spPr>
          <a:xfrm>
            <a:off x="276701" y="16035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Those living with a disability and those living in rural areas, were most likely to think that the NHS doesn’t have enough staff or equipment to see all those who need to be diagnosed with cancer.</a:t>
            </a:r>
          </a:p>
        </p:txBody>
      </p:sp>
      <p:sp>
        <p:nvSpPr>
          <p:cNvPr id="7" name="TextBox 6">
            <a:extLst>
              <a:ext uri="{FF2B5EF4-FFF2-40B4-BE49-F238E27FC236}">
                <a16:creationId xmlns:a16="http://schemas.microsoft.com/office/drawing/2014/main" id="{184C8FC6-9540-774E-E5D6-D95896488898}"/>
              </a:ext>
            </a:extLst>
          </p:cNvPr>
          <p:cNvSpPr txBox="1"/>
          <p:nvPr/>
        </p:nvSpPr>
        <p:spPr>
          <a:xfrm>
            <a:off x="863213" y="1624633"/>
            <a:ext cx="9988799" cy="584775"/>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I don't think the health service (NHS) has enough staff or equipment to see all the people with cancer that need to be </a:t>
            </a:r>
            <a:r>
              <a:rPr lang="en-US" sz="1600" b="1" i="0" u="sng" strike="noStrike" kern="1200" spc="10" baseline="0">
                <a:solidFill>
                  <a:schemeClr val="tx1"/>
                </a:solidFill>
                <a:ea typeface="+mn-ea"/>
                <a:cs typeface="+mn-cs"/>
              </a:rPr>
              <a:t>diagnosed</a:t>
            </a:r>
            <a:r>
              <a:rPr lang="en-US" sz="1600" b="1" i="0" u="none" strike="noStrike" kern="1200" spc="10" baseline="0">
                <a:solidFill>
                  <a:schemeClr val="tx1"/>
                </a:solidFill>
                <a:ea typeface="+mn-ea"/>
                <a:cs typeface="+mn-cs"/>
              </a:rPr>
              <a:t> (Net: Agree)</a:t>
            </a:r>
          </a:p>
        </p:txBody>
      </p:sp>
      <p:sp>
        <p:nvSpPr>
          <p:cNvPr id="9" name="Footer Placeholder 5">
            <a:extLst>
              <a:ext uri="{FF2B5EF4-FFF2-40B4-BE49-F238E27FC236}">
                <a16:creationId xmlns:a16="http://schemas.microsoft.com/office/drawing/2014/main" id="{39CC05CC-01A0-8202-EBF7-236FA066B088}"/>
              </a:ext>
            </a:extLst>
          </p:cNvPr>
          <p:cNvSpPr txBox="1">
            <a:spLocks/>
          </p:cNvSpPr>
          <p:nvPr/>
        </p:nvSpPr>
        <p:spPr>
          <a:xfrm>
            <a:off x="239755" y="6379669"/>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E1. How much do you agree or disagree with the following statements? </a:t>
            </a:r>
          </a:p>
          <a:p>
            <a:r>
              <a:rPr lang="en-US" sz="800"/>
              <a:t>Base: All in Northern Ireland (N=1,001); males (N=480); females (N=512); 18-29 (N=127); 30-49 (N=355); 50+ (N=519); ABC1 (N=590); C2DE (411); C2DE 50+ (N=233); disability (N=315); no disability (N=665); Urban (N=460); Town (N=252); Rural (N=288)</a:t>
            </a:r>
          </a:p>
        </p:txBody>
      </p:sp>
      <p:grpSp>
        <p:nvGrpSpPr>
          <p:cNvPr id="138" name="Group 137">
            <a:extLst>
              <a:ext uri="{FF2B5EF4-FFF2-40B4-BE49-F238E27FC236}">
                <a16:creationId xmlns:a16="http://schemas.microsoft.com/office/drawing/2014/main" id="{4E701264-04E3-B261-F598-61C716A9DC2F}"/>
              </a:ext>
            </a:extLst>
          </p:cNvPr>
          <p:cNvGrpSpPr/>
          <p:nvPr/>
        </p:nvGrpSpPr>
        <p:grpSpPr>
          <a:xfrm>
            <a:off x="10080992" y="6338152"/>
            <a:ext cx="1871253" cy="327895"/>
            <a:chOff x="1866138" y="3032859"/>
            <a:chExt cx="1871253" cy="327895"/>
          </a:xfrm>
        </p:grpSpPr>
        <p:sp>
          <p:nvSpPr>
            <p:cNvPr id="139" name="TextBox 138">
              <a:extLst>
                <a:ext uri="{FF2B5EF4-FFF2-40B4-BE49-F238E27FC236}">
                  <a16:creationId xmlns:a16="http://schemas.microsoft.com/office/drawing/2014/main" id="{892F903A-2567-098E-DD7A-35CC6EA8407F}"/>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a:t>Show statistically significant differences between subgroups</a:t>
              </a:r>
              <a:endParaRPr lang="en-GB" sz="900"/>
            </a:p>
          </p:txBody>
        </p:sp>
        <p:sp>
          <p:nvSpPr>
            <p:cNvPr id="140" name="Isosceles Triangle 139">
              <a:extLst>
                <a:ext uri="{FF2B5EF4-FFF2-40B4-BE49-F238E27FC236}">
                  <a16:creationId xmlns:a16="http://schemas.microsoft.com/office/drawing/2014/main" id="{B5404A94-9A05-8752-B9B3-EA76653D2FFB}"/>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41" name="Isosceles Triangle 140">
              <a:extLst>
                <a:ext uri="{FF2B5EF4-FFF2-40B4-BE49-F238E27FC236}">
                  <a16:creationId xmlns:a16="http://schemas.microsoft.com/office/drawing/2014/main" id="{A1A84F83-A606-E3D7-D4C5-2588BA8897E1}"/>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grpSp>
      <p:grpSp>
        <p:nvGrpSpPr>
          <p:cNvPr id="8" name="Group 7">
            <a:extLst>
              <a:ext uri="{FF2B5EF4-FFF2-40B4-BE49-F238E27FC236}">
                <a16:creationId xmlns:a16="http://schemas.microsoft.com/office/drawing/2014/main" id="{4BB4F9D3-2AEF-0D12-6875-BA54C91E0B29}"/>
              </a:ext>
            </a:extLst>
          </p:cNvPr>
          <p:cNvGrpSpPr/>
          <p:nvPr/>
        </p:nvGrpSpPr>
        <p:grpSpPr>
          <a:xfrm>
            <a:off x="199609" y="1968392"/>
            <a:ext cx="11752636" cy="4411277"/>
            <a:chOff x="541253" y="844389"/>
            <a:chExt cx="11219265" cy="3918112"/>
          </a:xfrm>
        </p:grpSpPr>
        <p:graphicFrame>
          <p:nvGraphicFramePr>
            <p:cNvPr id="14" name="Chart 13">
              <a:extLst>
                <a:ext uri="{FF2B5EF4-FFF2-40B4-BE49-F238E27FC236}">
                  <a16:creationId xmlns:a16="http://schemas.microsoft.com/office/drawing/2014/main" id="{D26D216A-F2CE-19C9-6726-7F51722452D1}"/>
                </a:ext>
              </a:extLst>
            </p:cNvPr>
            <p:cNvGraphicFramePr/>
            <p:nvPr>
              <p:extLst>
                <p:ext uri="{D42A27DB-BD31-4B8C-83A1-F6EECF244321}">
                  <p14:modId xmlns:p14="http://schemas.microsoft.com/office/powerpoint/2010/main" val="3523138939"/>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cxnSp>
          <p:nvCxnSpPr>
            <p:cNvPr id="29" name="Straight Connector 28">
              <a:extLst>
                <a:ext uri="{FF2B5EF4-FFF2-40B4-BE49-F238E27FC236}">
                  <a16:creationId xmlns:a16="http://schemas.microsoft.com/office/drawing/2014/main" id="{12321BB9-8657-C5DD-C68D-66C2E2C4913D}"/>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grpSp>
      <p:sp>
        <p:nvSpPr>
          <p:cNvPr id="30" name="Rectangle 29">
            <a:extLst>
              <a:ext uri="{FF2B5EF4-FFF2-40B4-BE49-F238E27FC236}">
                <a16:creationId xmlns:a16="http://schemas.microsoft.com/office/drawing/2014/main" id="{BC1830F7-61FB-E04A-D017-92B6B66F7859}"/>
              </a:ext>
            </a:extLst>
          </p:cNvPr>
          <p:cNvSpPr/>
          <p:nvPr/>
        </p:nvSpPr>
        <p:spPr>
          <a:xfrm>
            <a:off x="8718590" y="4931608"/>
            <a:ext cx="818702" cy="3800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Disability</a:t>
            </a:r>
          </a:p>
        </p:txBody>
      </p:sp>
      <p:sp>
        <p:nvSpPr>
          <p:cNvPr id="31" name="Rectangle 30">
            <a:extLst>
              <a:ext uri="{FF2B5EF4-FFF2-40B4-BE49-F238E27FC236}">
                <a16:creationId xmlns:a16="http://schemas.microsoft.com/office/drawing/2014/main" id="{052B6A22-FC34-E9C7-5717-CAE6BE652AD5}"/>
              </a:ext>
            </a:extLst>
          </p:cNvPr>
          <p:cNvSpPr/>
          <p:nvPr/>
        </p:nvSpPr>
        <p:spPr>
          <a:xfrm>
            <a:off x="8134262" y="4964942"/>
            <a:ext cx="776428" cy="5126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No disability</a:t>
            </a:r>
          </a:p>
        </p:txBody>
      </p:sp>
      <p:sp>
        <p:nvSpPr>
          <p:cNvPr id="32" name="Rectangle 31">
            <a:extLst>
              <a:ext uri="{FF2B5EF4-FFF2-40B4-BE49-F238E27FC236}">
                <a16:creationId xmlns:a16="http://schemas.microsoft.com/office/drawing/2014/main" id="{87AE49CB-D154-C1B2-1047-3C967F7505AD}"/>
              </a:ext>
            </a:extLst>
          </p:cNvPr>
          <p:cNvSpPr/>
          <p:nvPr/>
        </p:nvSpPr>
        <p:spPr>
          <a:xfrm>
            <a:off x="199609" y="4986819"/>
            <a:ext cx="858483" cy="15964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a:t>
            </a:r>
          </a:p>
        </p:txBody>
      </p:sp>
      <p:sp>
        <p:nvSpPr>
          <p:cNvPr id="33" name="Rectangle 32">
            <a:extLst>
              <a:ext uri="{FF2B5EF4-FFF2-40B4-BE49-F238E27FC236}">
                <a16:creationId xmlns:a16="http://schemas.microsoft.com/office/drawing/2014/main" id="{D07FF6A9-2E7D-9046-3C66-B35C75A4F8B9}"/>
              </a:ext>
            </a:extLst>
          </p:cNvPr>
          <p:cNvSpPr/>
          <p:nvPr/>
        </p:nvSpPr>
        <p:spPr>
          <a:xfrm>
            <a:off x="3076220" y="5002675"/>
            <a:ext cx="588098" cy="14534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18-29</a:t>
            </a:r>
          </a:p>
        </p:txBody>
      </p:sp>
      <p:sp>
        <p:nvSpPr>
          <p:cNvPr id="34" name="Rectangle 33">
            <a:extLst>
              <a:ext uri="{FF2B5EF4-FFF2-40B4-BE49-F238E27FC236}">
                <a16:creationId xmlns:a16="http://schemas.microsoft.com/office/drawing/2014/main" id="{D379EF88-CDFC-98BB-22B7-72EBAEF809A2}"/>
              </a:ext>
            </a:extLst>
          </p:cNvPr>
          <p:cNvSpPr/>
          <p:nvPr/>
        </p:nvSpPr>
        <p:spPr>
          <a:xfrm>
            <a:off x="3686086" y="4994046"/>
            <a:ext cx="582001" cy="160717"/>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30-49</a:t>
            </a:r>
          </a:p>
        </p:txBody>
      </p:sp>
      <p:sp>
        <p:nvSpPr>
          <p:cNvPr id="35" name="Rectangle 34">
            <a:extLst>
              <a:ext uri="{FF2B5EF4-FFF2-40B4-BE49-F238E27FC236}">
                <a16:creationId xmlns:a16="http://schemas.microsoft.com/office/drawing/2014/main" id="{DFD0663F-F76A-C609-998B-02861B580657}"/>
              </a:ext>
            </a:extLst>
          </p:cNvPr>
          <p:cNvSpPr/>
          <p:nvPr/>
        </p:nvSpPr>
        <p:spPr>
          <a:xfrm>
            <a:off x="4338939" y="4999544"/>
            <a:ext cx="449664" cy="14691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50+</a:t>
            </a:r>
          </a:p>
        </p:txBody>
      </p:sp>
      <p:sp>
        <p:nvSpPr>
          <p:cNvPr id="36" name="Rectangle 35">
            <a:extLst>
              <a:ext uri="{FF2B5EF4-FFF2-40B4-BE49-F238E27FC236}">
                <a16:creationId xmlns:a16="http://schemas.microsoft.com/office/drawing/2014/main" id="{7A4A2A76-14DD-E340-EA23-CE76ADBDBD97}"/>
              </a:ext>
            </a:extLst>
          </p:cNvPr>
          <p:cNvSpPr/>
          <p:nvPr/>
        </p:nvSpPr>
        <p:spPr>
          <a:xfrm>
            <a:off x="5382761" y="5033970"/>
            <a:ext cx="599892" cy="18328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ABC1</a:t>
            </a:r>
          </a:p>
        </p:txBody>
      </p:sp>
      <p:sp>
        <p:nvSpPr>
          <p:cNvPr id="37" name="Rectangle 36">
            <a:extLst>
              <a:ext uri="{FF2B5EF4-FFF2-40B4-BE49-F238E27FC236}">
                <a16:creationId xmlns:a16="http://schemas.microsoft.com/office/drawing/2014/main" id="{CC721938-987A-2D8C-A10C-F45A925E0698}"/>
              </a:ext>
            </a:extLst>
          </p:cNvPr>
          <p:cNvSpPr/>
          <p:nvPr/>
        </p:nvSpPr>
        <p:spPr>
          <a:xfrm>
            <a:off x="5949727" y="5061563"/>
            <a:ext cx="621192" cy="12177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a:t>
            </a:r>
          </a:p>
        </p:txBody>
      </p:sp>
      <p:sp>
        <p:nvSpPr>
          <p:cNvPr id="38" name="Rectangle 37">
            <a:extLst>
              <a:ext uri="{FF2B5EF4-FFF2-40B4-BE49-F238E27FC236}">
                <a16:creationId xmlns:a16="http://schemas.microsoft.com/office/drawing/2014/main" id="{78C5F700-30B9-B7C1-8E34-E095B3FE1FDE}"/>
              </a:ext>
            </a:extLst>
          </p:cNvPr>
          <p:cNvSpPr/>
          <p:nvPr/>
        </p:nvSpPr>
        <p:spPr>
          <a:xfrm>
            <a:off x="1380647" y="4992642"/>
            <a:ext cx="543616" cy="15594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Male</a:t>
            </a:r>
          </a:p>
        </p:txBody>
      </p:sp>
      <p:sp>
        <p:nvSpPr>
          <p:cNvPr id="39" name="Rectangle 38">
            <a:extLst>
              <a:ext uri="{FF2B5EF4-FFF2-40B4-BE49-F238E27FC236}">
                <a16:creationId xmlns:a16="http://schemas.microsoft.com/office/drawing/2014/main" id="{AB2F4402-F729-87AB-02E8-2B96482A3D7C}"/>
              </a:ext>
            </a:extLst>
          </p:cNvPr>
          <p:cNvSpPr/>
          <p:nvPr/>
        </p:nvSpPr>
        <p:spPr>
          <a:xfrm>
            <a:off x="1848140" y="4992823"/>
            <a:ext cx="788044" cy="14534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Female</a:t>
            </a:r>
          </a:p>
        </p:txBody>
      </p:sp>
      <p:sp>
        <p:nvSpPr>
          <p:cNvPr id="40" name="Rectangle 39">
            <a:extLst>
              <a:ext uri="{FF2B5EF4-FFF2-40B4-BE49-F238E27FC236}">
                <a16:creationId xmlns:a16="http://schemas.microsoft.com/office/drawing/2014/main" id="{F21CD5BE-8788-AA34-87D5-33A593836A88}"/>
              </a:ext>
            </a:extLst>
          </p:cNvPr>
          <p:cNvSpPr/>
          <p:nvPr/>
        </p:nvSpPr>
        <p:spPr>
          <a:xfrm>
            <a:off x="9824547" y="4927385"/>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Urban </a:t>
            </a:r>
          </a:p>
        </p:txBody>
      </p:sp>
      <p:sp>
        <p:nvSpPr>
          <p:cNvPr id="41" name="Rectangle 40">
            <a:extLst>
              <a:ext uri="{FF2B5EF4-FFF2-40B4-BE49-F238E27FC236}">
                <a16:creationId xmlns:a16="http://schemas.microsoft.com/office/drawing/2014/main" id="{AEFB92EE-AEAF-3FC2-1CBD-F33BF75521A5}"/>
              </a:ext>
            </a:extLst>
          </p:cNvPr>
          <p:cNvSpPr/>
          <p:nvPr/>
        </p:nvSpPr>
        <p:spPr>
          <a:xfrm>
            <a:off x="10450714" y="4992840"/>
            <a:ext cx="739225" cy="3297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Town</a:t>
            </a:r>
          </a:p>
        </p:txBody>
      </p:sp>
      <p:sp>
        <p:nvSpPr>
          <p:cNvPr id="42" name="Rectangle 41">
            <a:extLst>
              <a:ext uri="{FF2B5EF4-FFF2-40B4-BE49-F238E27FC236}">
                <a16:creationId xmlns:a16="http://schemas.microsoft.com/office/drawing/2014/main" id="{9C97BCA3-9173-BEAD-DE4E-5665F971C9F1}"/>
              </a:ext>
            </a:extLst>
          </p:cNvPr>
          <p:cNvSpPr/>
          <p:nvPr/>
        </p:nvSpPr>
        <p:spPr>
          <a:xfrm>
            <a:off x="10980768" y="4936437"/>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Rural</a:t>
            </a:r>
          </a:p>
        </p:txBody>
      </p:sp>
      <p:sp>
        <p:nvSpPr>
          <p:cNvPr id="43" name="Rectangle 42">
            <a:extLst>
              <a:ext uri="{FF2B5EF4-FFF2-40B4-BE49-F238E27FC236}">
                <a16:creationId xmlns:a16="http://schemas.microsoft.com/office/drawing/2014/main" id="{56EA1FEB-C241-69B8-BC52-BAF967AB203F}"/>
              </a:ext>
            </a:extLst>
          </p:cNvPr>
          <p:cNvSpPr/>
          <p:nvPr/>
        </p:nvSpPr>
        <p:spPr>
          <a:xfrm>
            <a:off x="6534058" y="5143053"/>
            <a:ext cx="621192" cy="12177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a:t>
            </a:r>
          </a:p>
          <a:p>
            <a:pPr algn="ctr"/>
            <a:r>
              <a:rPr lang="en-GB" sz="1200">
                <a:solidFill>
                  <a:schemeClr val="tx1"/>
                </a:solidFill>
              </a:rPr>
              <a:t>50+</a:t>
            </a:r>
          </a:p>
        </p:txBody>
      </p:sp>
      <p:sp>
        <p:nvSpPr>
          <p:cNvPr id="45" name="Isosceles Triangle 44">
            <a:extLst>
              <a:ext uri="{FF2B5EF4-FFF2-40B4-BE49-F238E27FC236}">
                <a16:creationId xmlns:a16="http://schemas.microsoft.com/office/drawing/2014/main" id="{975339D6-B311-4D9F-A935-5A24133B0C7F}"/>
              </a:ext>
            </a:extLst>
          </p:cNvPr>
          <p:cNvSpPr>
            <a:spLocks noChangeAspect="1"/>
          </p:cNvSpPr>
          <p:nvPr/>
        </p:nvSpPr>
        <p:spPr>
          <a:xfrm>
            <a:off x="11276029" y="224219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46" name="Isosceles Triangle 45">
            <a:extLst>
              <a:ext uri="{FF2B5EF4-FFF2-40B4-BE49-F238E27FC236}">
                <a16:creationId xmlns:a16="http://schemas.microsoft.com/office/drawing/2014/main" id="{0F02FDE2-C78E-2253-6DD5-DAFA15AF16F3}"/>
              </a:ext>
            </a:extLst>
          </p:cNvPr>
          <p:cNvSpPr>
            <a:spLocks noChangeAspect="1"/>
          </p:cNvSpPr>
          <p:nvPr/>
        </p:nvSpPr>
        <p:spPr>
          <a:xfrm rot="10800000">
            <a:off x="10107673" y="2505011"/>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47" name="Isosceles Triangle 46">
            <a:extLst>
              <a:ext uri="{FF2B5EF4-FFF2-40B4-BE49-F238E27FC236}">
                <a16:creationId xmlns:a16="http://schemas.microsoft.com/office/drawing/2014/main" id="{7AC2F153-D821-2A9A-AE16-CD698C0B09C0}"/>
              </a:ext>
            </a:extLst>
          </p:cNvPr>
          <p:cNvSpPr>
            <a:spLocks noChangeAspect="1"/>
          </p:cNvSpPr>
          <p:nvPr/>
        </p:nvSpPr>
        <p:spPr>
          <a:xfrm>
            <a:off x="9010036" y="229146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4" name="Rectangle 3">
            <a:extLst>
              <a:ext uri="{FF2B5EF4-FFF2-40B4-BE49-F238E27FC236}">
                <a16:creationId xmlns:a16="http://schemas.microsoft.com/office/drawing/2014/main" id="{51E93627-6D92-05B2-B46B-0F0C8204C179}"/>
              </a:ext>
            </a:extLst>
          </p:cNvPr>
          <p:cNvSpPr/>
          <p:nvPr/>
        </p:nvSpPr>
        <p:spPr>
          <a:xfrm>
            <a:off x="7137885" y="5146460"/>
            <a:ext cx="621192" cy="12177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Not </a:t>
            </a:r>
          </a:p>
          <a:p>
            <a:pPr algn="ctr"/>
            <a:r>
              <a:rPr lang="en-GB" sz="1200">
                <a:solidFill>
                  <a:schemeClr val="tx1"/>
                </a:solidFill>
              </a:rPr>
              <a:t>C2DE</a:t>
            </a:r>
          </a:p>
          <a:p>
            <a:pPr algn="ctr"/>
            <a:r>
              <a:rPr lang="en-GB" sz="1200">
                <a:solidFill>
                  <a:schemeClr val="tx1"/>
                </a:solidFill>
              </a:rPr>
              <a:t>50+</a:t>
            </a:r>
          </a:p>
        </p:txBody>
      </p:sp>
      <p:sp>
        <p:nvSpPr>
          <p:cNvPr id="2" name="Isosceles Triangle 1">
            <a:extLst>
              <a:ext uri="{FF2B5EF4-FFF2-40B4-BE49-F238E27FC236}">
                <a16:creationId xmlns:a16="http://schemas.microsoft.com/office/drawing/2014/main" id="{9521CB59-85E7-80B9-92B4-75EA020729DC}"/>
              </a:ext>
            </a:extLst>
          </p:cNvPr>
          <p:cNvSpPr>
            <a:spLocks noChangeAspect="1"/>
          </p:cNvSpPr>
          <p:nvPr/>
        </p:nvSpPr>
        <p:spPr>
          <a:xfrm>
            <a:off x="4480840" y="2344094"/>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 name="Isosceles Triangle 2">
            <a:extLst>
              <a:ext uri="{FF2B5EF4-FFF2-40B4-BE49-F238E27FC236}">
                <a16:creationId xmlns:a16="http://schemas.microsoft.com/office/drawing/2014/main" id="{5924905B-A64A-C462-FAD5-B9928BD324EA}"/>
              </a:ext>
            </a:extLst>
          </p:cNvPr>
          <p:cNvSpPr>
            <a:spLocks noChangeAspect="1"/>
          </p:cNvSpPr>
          <p:nvPr/>
        </p:nvSpPr>
        <p:spPr>
          <a:xfrm rot="10800000">
            <a:off x="3370269" y="2544298"/>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5" name="Isosceles Triangle 4">
            <a:extLst>
              <a:ext uri="{FF2B5EF4-FFF2-40B4-BE49-F238E27FC236}">
                <a16:creationId xmlns:a16="http://schemas.microsoft.com/office/drawing/2014/main" id="{716C7E9F-FA00-6C8C-DF1B-56B58A80BF04}"/>
              </a:ext>
            </a:extLst>
          </p:cNvPr>
          <p:cNvSpPr>
            <a:spLocks noChangeAspect="1"/>
          </p:cNvSpPr>
          <p:nvPr/>
        </p:nvSpPr>
        <p:spPr>
          <a:xfrm rot="10800000">
            <a:off x="8427985" y="243713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Tree>
    <p:extLst>
      <p:ext uri="{BB962C8B-B14F-4D97-AF65-F5344CB8AC3E}">
        <p14:creationId xmlns:p14="http://schemas.microsoft.com/office/powerpoint/2010/main" val="24697713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A12CEE90-FC8D-4F29-F5B3-359C6F31A990}"/>
              </a:ext>
            </a:extLst>
          </p:cNvPr>
          <p:cNvSpPr txBox="1">
            <a:spLocks/>
          </p:cNvSpPr>
          <p:nvPr/>
        </p:nvSpPr>
        <p:spPr>
          <a:xfrm>
            <a:off x="276701" y="16035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Thinking specifically about treatment, it remains that those living with a disability and those aged 50+ were more likely to think the NHS doesn’t have enough staff or equipment to deal with it.</a:t>
            </a:r>
          </a:p>
        </p:txBody>
      </p:sp>
      <p:sp>
        <p:nvSpPr>
          <p:cNvPr id="7" name="TextBox 6">
            <a:extLst>
              <a:ext uri="{FF2B5EF4-FFF2-40B4-BE49-F238E27FC236}">
                <a16:creationId xmlns:a16="http://schemas.microsoft.com/office/drawing/2014/main" id="{184C8FC6-9540-774E-E5D6-D95896488898}"/>
              </a:ext>
            </a:extLst>
          </p:cNvPr>
          <p:cNvSpPr txBox="1"/>
          <p:nvPr/>
        </p:nvSpPr>
        <p:spPr>
          <a:xfrm>
            <a:off x="956171" y="1385341"/>
            <a:ext cx="9988799" cy="584775"/>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I don't think the health service (NHS) has enough staff or equipment to see all the people with cancer that need to be </a:t>
            </a:r>
            <a:r>
              <a:rPr lang="en-US" sz="1600" b="1" i="0" u="sng" strike="noStrike" kern="1200" spc="10" baseline="0">
                <a:solidFill>
                  <a:schemeClr val="tx1"/>
                </a:solidFill>
                <a:ea typeface="+mn-ea"/>
                <a:cs typeface="+mn-cs"/>
              </a:rPr>
              <a:t>treated</a:t>
            </a:r>
            <a:r>
              <a:rPr lang="en-US" sz="1600" b="1" i="0" strike="noStrike" kern="1200" spc="10" baseline="0">
                <a:solidFill>
                  <a:schemeClr val="tx1"/>
                </a:solidFill>
                <a:ea typeface="+mn-ea"/>
                <a:cs typeface="+mn-cs"/>
              </a:rPr>
              <a:t> </a:t>
            </a:r>
            <a:r>
              <a:rPr lang="en-US" sz="1600" b="1" i="0" u="none" strike="noStrike" kern="1200" spc="10" baseline="0">
                <a:solidFill>
                  <a:schemeClr val="tx1"/>
                </a:solidFill>
                <a:ea typeface="+mn-ea"/>
                <a:cs typeface="+mn-cs"/>
              </a:rPr>
              <a:t>(Net: Agree)</a:t>
            </a:r>
          </a:p>
        </p:txBody>
      </p:sp>
      <p:sp>
        <p:nvSpPr>
          <p:cNvPr id="9" name="Footer Placeholder 5">
            <a:extLst>
              <a:ext uri="{FF2B5EF4-FFF2-40B4-BE49-F238E27FC236}">
                <a16:creationId xmlns:a16="http://schemas.microsoft.com/office/drawing/2014/main" id="{39CC05CC-01A0-8202-EBF7-236FA066B088}"/>
              </a:ext>
            </a:extLst>
          </p:cNvPr>
          <p:cNvSpPr txBox="1">
            <a:spLocks/>
          </p:cNvSpPr>
          <p:nvPr/>
        </p:nvSpPr>
        <p:spPr>
          <a:xfrm>
            <a:off x="239755" y="6379669"/>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E1. How much do you agree or disagree with the following statements? </a:t>
            </a:r>
          </a:p>
          <a:p>
            <a:r>
              <a:rPr lang="en-US" sz="800"/>
              <a:t>Base: All in Northern Ireland (N=1,001); males (N=480); females (N=512); 18-29 (N=127); 30-49 (N=355); 50+ (N=519); ABC1 (N=590); C2DE (411); C2DE 50+ (N=233); disability (N=315); no disability (N=665); Urban (N=460); Town (N=252); Rural (N=288)</a:t>
            </a:r>
          </a:p>
        </p:txBody>
      </p:sp>
      <p:grpSp>
        <p:nvGrpSpPr>
          <p:cNvPr id="138" name="Group 137">
            <a:extLst>
              <a:ext uri="{FF2B5EF4-FFF2-40B4-BE49-F238E27FC236}">
                <a16:creationId xmlns:a16="http://schemas.microsoft.com/office/drawing/2014/main" id="{4E701264-04E3-B261-F598-61C716A9DC2F}"/>
              </a:ext>
            </a:extLst>
          </p:cNvPr>
          <p:cNvGrpSpPr/>
          <p:nvPr/>
        </p:nvGrpSpPr>
        <p:grpSpPr>
          <a:xfrm>
            <a:off x="10080992" y="6338152"/>
            <a:ext cx="1871253" cy="327895"/>
            <a:chOff x="1866138" y="3032859"/>
            <a:chExt cx="1871253" cy="327895"/>
          </a:xfrm>
        </p:grpSpPr>
        <p:sp>
          <p:nvSpPr>
            <p:cNvPr id="139" name="TextBox 138">
              <a:extLst>
                <a:ext uri="{FF2B5EF4-FFF2-40B4-BE49-F238E27FC236}">
                  <a16:creationId xmlns:a16="http://schemas.microsoft.com/office/drawing/2014/main" id="{892F903A-2567-098E-DD7A-35CC6EA8407F}"/>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a:t>Show statistically significant differences between subgroups</a:t>
              </a:r>
              <a:endParaRPr lang="en-GB" sz="900"/>
            </a:p>
          </p:txBody>
        </p:sp>
        <p:sp>
          <p:nvSpPr>
            <p:cNvPr id="140" name="Isosceles Triangle 139">
              <a:extLst>
                <a:ext uri="{FF2B5EF4-FFF2-40B4-BE49-F238E27FC236}">
                  <a16:creationId xmlns:a16="http://schemas.microsoft.com/office/drawing/2014/main" id="{B5404A94-9A05-8752-B9B3-EA76653D2FFB}"/>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41" name="Isosceles Triangle 140">
              <a:extLst>
                <a:ext uri="{FF2B5EF4-FFF2-40B4-BE49-F238E27FC236}">
                  <a16:creationId xmlns:a16="http://schemas.microsoft.com/office/drawing/2014/main" id="{A1A84F83-A606-E3D7-D4C5-2588BA8897E1}"/>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grpSp>
      <p:grpSp>
        <p:nvGrpSpPr>
          <p:cNvPr id="33" name="Group 32">
            <a:extLst>
              <a:ext uri="{FF2B5EF4-FFF2-40B4-BE49-F238E27FC236}">
                <a16:creationId xmlns:a16="http://schemas.microsoft.com/office/drawing/2014/main" id="{E9D12194-70CC-6F39-DF66-16844185FFAF}"/>
              </a:ext>
            </a:extLst>
          </p:cNvPr>
          <p:cNvGrpSpPr/>
          <p:nvPr/>
        </p:nvGrpSpPr>
        <p:grpSpPr>
          <a:xfrm>
            <a:off x="199609" y="1968392"/>
            <a:ext cx="11752636" cy="4411277"/>
            <a:chOff x="541253" y="844389"/>
            <a:chExt cx="11219265" cy="3918112"/>
          </a:xfrm>
        </p:grpSpPr>
        <p:graphicFrame>
          <p:nvGraphicFramePr>
            <p:cNvPr id="34" name="Chart 33">
              <a:extLst>
                <a:ext uri="{FF2B5EF4-FFF2-40B4-BE49-F238E27FC236}">
                  <a16:creationId xmlns:a16="http://schemas.microsoft.com/office/drawing/2014/main" id="{F7C29A58-375C-F4C0-DABE-0B0CA668AA6C}"/>
                </a:ext>
              </a:extLst>
            </p:cNvPr>
            <p:cNvGraphicFramePr/>
            <p:nvPr>
              <p:extLst>
                <p:ext uri="{D42A27DB-BD31-4B8C-83A1-F6EECF244321}">
                  <p14:modId xmlns:p14="http://schemas.microsoft.com/office/powerpoint/2010/main" val="1362228867"/>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cxnSp>
          <p:nvCxnSpPr>
            <p:cNvPr id="35" name="Straight Connector 34">
              <a:extLst>
                <a:ext uri="{FF2B5EF4-FFF2-40B4-BE49-F238E27FC236}">
                  <a16:creationId xmlns:a16="http://schemas.microsoft.com/office/drawing/2014/main" id="{869CA41C-23E2-9AB1-21A7-0707BE0CF07C}"/>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grpSp>
      <p:sp>
        <p:nvSpPr>
          <p:cNvPr id="36" name="Rectangle 35">
            <a:extLst>
              <a:ext uri="{FF2B5EF4-FFF2-40B4-BE49-F238E27FC236}">
                <a16:creationId xmlns:a16="http://schemas.microsoft.com/office/drawing/2014/main" id="{CD329FB1-E980-F21E-B03A-718D1C2DB65A}"/>
              </a:ext>
            </a:extLst>
          </p:cNvPr>
          <p:cNvSpPr/>
          <p:nvPr/>
        </p:nvSpPr>
        <p:spPr>
          <a:xfrm>
            <a:off x="8718589" y="4931608"/>
            <a:ext cx="818702" cy="3800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Disability</a:t>
            </a:r>
          </a:p>
        </p:txBody>
      </p:sp>
      <p:sp>
        <p:nvSpPr>
          <p:cNvPr id="37" name="Rectangle 36">
            <a:extLst>
              <a:ext uri="{FF2B5EF4-FFF2-40B4-BE49-F238E27FC236}">
                <a16:creationId xmlns:a16="http://schemas.microsoft.com/office/drawing/2014/main" id="{737784E3-0008-5A79-ACE3-68DFAFDCBAD8}"/>
              </a:ext>
            </a:extLst>
          </p:cNvPr>
          <p:cNvSpPr/>
          <p:nvPr/>
        </p:nvSpPr>
        <p:spPr>
          <a:xfrm>
            <a:off x="8134261" y="4964942"/>
            <a:ext cx="776428" cy="5126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No disability</a:t>
            </a:r>
          </a:p>
        </p:txBody>
      </p:sp>
      <p:sp>
        <p:nvSpPr>
          <p:cNvPr id="38" name="Rectangle 37">
            <a:extLst>
              <a:ext uri="{FF2B5EF4-FFF2-40B4-BE49-F238E27FC236}">
                <a16:creationId xmlns:a16="http://schemas.microsoft.com/office/drawing/2014/main" id="{A02125EE-DA48-C4FF-32BB-361B20B11F34}"/>
              </a:ext>
            </a:extLst>
          </p:cNvPr>
          <p:cNvSpPr/>
          <p:nvPr/>
        </p:nvSpPr>
        <p:spPr>
          <a:xfrm>
            <a:off x="199609" y="4986819"/>
            <a:ext cx="858483" cy="15964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a:t>
            </a:r>
          </a:p>
        </p:txBody>
      </p:sp>
      <p:sp>
        <p:nvSpPr>
          <p:cNvPr id="39" name="Rectangle 38">
            <a:extLst>
              <a:ext uri="{FF2B5EF4-FFF2-40B4-BE49-F238E27FC236}">
                <a16:creationId xmlns:a16="http://schemas.microsoft.com/office/drawing/2014/main" id="{0003EB54-DF9B-E0A2-9B4E-822F1CD45110}"/>
              </a:ext>
            </a:extLst>
          </p:cNvPr>
          <p:cNvSpPr/>
          <p:nvPr/>
        </p:nvSpPr>
        <p:spPr>
          <a:xfrm>
            <a:off x="3117164" y="5002675"/>
            <a:ext cx="588098" cy="14534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18-29</a:t>
            </a:r>
          </a:p>
        </p:txBody>
      </p:sp>
      <p:sp>
        <p:nvSpPr>
          <p:cNvPr id="40" name="Rectangle 39">
            <a:extLst>
              <a:ext uri="{FF2B5EF4-FFF2-40B4-BE49-F238E27FC236}">
                <a16:creationId xmlns:a16="http://schemas.microsoft.com/office/drawing/2014/main" id="{51DEB51D-883A-B63E-5151-B7929B697F8D}"/>
              </a:ext>
            </a:extLst>
          </p:cNvPr>
          <p:cNvSpPr/>
          <p:nvPr/>
        </p:nvSpPr>
        <p:spPr>
          <a:xfrm>
            <a:off x="3727030" y="4994046"/>
            <a:ext cx="582001" cy="160717"/>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30-49</a:t>
            </a:r>
          </a:p>
        </p:txBody>
      </p:sp>
      <p:sp>
        <p:nvSpPr>
          <p:cNvPr id="41" name="Rectangle 40">
            <a:extLst>
              <a:ext uri="{FF2B5EF4-FFF2-40B4-BE49-F238E27FC236}">
                <a16:creationId xmlns:a16="http://schemas.microsoft.com/office/drawing/2014/main" id="{7CA16004-EFDA-A5A0-E466-E991B31F5EA5}"/>
              </a:ext>
            </a:extLst>
          </p:cNvPr>
          <p:cNvSpPr/>
          <p:nvPr/>
        </p:nvSpPr>
        <p:spPr>
          <a:xfrm>
            <a:off x="4379883" y="4999544"/>
            <a:ext cx="449664" cy="14691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50+</a:t>
            </a:r>
          </a:p>
        </p:txBody>
      </p:sp>
      <p:sp>
        <p:nvSpPr>
          <p:cNvPr id="42" name="Rectangle 41">
            <a:extLst>
              <a:ext uri="{FF2B5EF4-FFF2-40B4-BE49-F238E27FC236}">
                <a16:creationId xmlns:a16="http://schemas.microsoft.com/office/drawing/2014/main" id="{61AA3F2A-4349-489A-2D88-65465A0B1AEA}"/>
              </a:ext>
            </a:extLst>
          </p:cNvPr>
          <p:cNvSpPr/>
          <p:nvPr/>
        </p:nvSpPr>
        <p:spPr>
          <a:xfrm>
            <a:off x="5423703" y="5033970"/>
            <a:ext cx="599892" cy="18328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ABC1</a:t>
            </a:r>
          </a:p>
        </p:txBody>
      </p:sp>
      <p:sp>
        <p:nvSpPr>
          <p:cNvPr id="43" name="Rectangle 42">
            <a:extLst>
              <a:ext uri="{FF2B5EF4-FFF2-40B4-BE49-F238E27FC236}">
                <a16:creationId xmlns:a16="http://schemas.microsoft.com/office/drawing/2014/main" id="{6FA351C7-2DE5-79DD-E896-F9C53EE436D2}"/>
              </a:ext>
            </a:extLst>
          </p:cNvPr>
          <p:cNvSpPr/>
          <p:nvPr/>
        </p:nvSpPr>
        <p:spPr>
          <a:xfrm>
            <a:off x="5990669" y="5061563"/>
            <a:ext cx="621192" cy="12177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a:t>
            </a:r>
          </a:p>
        </p:txBody>
      </p:sp>
      <p:sp>
        <p:nvSpPr>
          <p:cNvPr id="44" name="Rectangle 43">
            <a:extLst>
              <a:ext uri="{FF2B5EF4-FFF2-40B4-BE49-F238E27FC236}">
                <a16:creationId xmlns:a16="http://schemas.microsoft.com/office/drawing/2014/main" id="{8C77F72B-3295-5047-4914-91A4D818C15F}"/>
              </a:ext>
            </a:extLst>
          </p:cNvPr>
          <p:cNvSpPr/>
          <p:nvPr/>
        </p:nvSpPr>
        <p:spPr>
          <a:xfrm>
            <a:off x="1462534" y="4992642"/>
            <a:ext cx="543616" cy="15594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Male</a:t>
            </a:r>
          </a:p>
        </p:txBody>
      </p:sp>
      <p:sp>
        <p:nvSpPr>
          <p:cNvPr id="45" name="Rectangle 44">
            <a:extLst>
              <a:ext uri="{FF2B5EF4-FFF2-40B4-BE49-F238E27FC236}">
                <a16:creationId xmlns:a16="http://schemas.microsoft.com/office/drawing/2014/main" id="{B3FD0465-5902-44EF-AA8B-FFC0DCA50D6E}"/>
              </a:ext>
            </a:extLst>
          </p:cNvPr>
          <p:cNvSpPr/>
          <p:nvPr/>
        </p:nvSpPr>
        <p:spPr>
          <a:xfrm>
            <a:off x="1930027" y="4992823"/>
            <a:ext cx="788044" cy="14534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Female</a:t>
            </a:r>
          </a:p>
        </p:txBody>
      </p:sp>
      <p:sp>
        <p:nvSpPr>
          <p:cNvPr id="46" name="Rectangle 45">
            <a:extLst>
              <a:ext uri="{FF2B5EF4-FFF2-40B4-BE49-F238E27FC236}">
                <a16:creationId xmlns:a16="http://schemas.microsoft.com/office/drawing/2014/main" id="{B45A6CEA-CB12-D652-FA32-2150B71BD920}"/>
              </a:ext>
            </a:extLst>
          </p:cNvPr>
          <p:cNvSpPr/>
          <p:nvPr/>
        </p:nvSpPr>
        <p:spPr>
          <a:xfrm>
            <a:off x="9824546" y="4927385"/>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Urban </a:t>
            </a:r>
          </a:p>
        </p:txBody>
      </p:sp>
      <p:sp>
        <p:nvSpPr>
          <p:cNvPr id="47" name="Rectangle 46">
            <a:extLst>
              <a:ext uri="{FF2B5EF4-FFF2-40B4-BE49-F238E27FC236}">
                <a16:creationId xmlns:a16="http://schemas.microsoft.com/office/drawing/2014/main" id="{9F324A0F-CA8E-E30E-4C49-DADD758F4958}"/>
              </a:ext>
            </a:extLst>
          </p:cNvPr>
          <p:cNvSpPr/>
          <p:nvPr/>
        </p:nvSpPr>
        <p:spPr>
          <a:xfrm>
            <a:off x="10450713" y="4992840"/>
            <a:ext cx="739225" cy="3297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Town</a:t>
            </a:r>
          </a:p>
        </p:txBody>
      </p:sp>
      <p:sp>
        <p:nvSpPr>
          <p:cNvPr id="48" name="Rectangle 47">
            <a:extLst>
              <a:ext uri="{FF2B5EF4-FFF2-40B4-BE49-F238E27FC236}">
                <a16:creationId xmlns:a16="http://schemas.microsoft.com/office/drawing/2014/main" id="{F53141BA-5C68-522A-2944-7942C27703C1}"/>
              </a:ext>
            </a:extLst>
          </p:cNvPr>
          <p:cNvSpPr/>
          <p:nvPr/>
        </p:nvSpPr>
        <p:spPr>
          <a:xfrm>
            <a:off x="10980767" y="4936437"/>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Rural</a:t>
            </a:r>
          </a:p>
        </p:txBody>
      </p:sp>
      <p:sp>
        <p:nvSpPr>
          <p:cNvPr id="49" name="Rectangle 48">
            <a:extLst>
              <a:ext uri="{FF2B5EF4-FFF2-40B4-BE49-F238E27FC236}">
                <a16:creationId xmlns:a16="http://schemas.microsoft.com/office/drawing/2014/main" id="{862B7B92-C2F7-A57D-F710-078D5BA0501B}"/>
              </a:ext>
            </a:extLst>
          </p:cNvPr>
          <p:cNvSpPr/>
          <p:nvPr/>
        </p:nvSpPr>
        <p:spPr>
          <a:xfrm>
            <a:off x="6575000" y="5143053"/>
            <a:ext cx="621192" cy="12177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a:t>
            </a:r>
          </a:p>
          <a:p>
            <a:pPr algn="ctr"/>
            <a:r>
              <a:rPr lang="en-GB" sz="1200">
                <a:solidFill>
                  <a:schemeClr val="tx1"/>
                </a:solidFill>
              </a:rPr>
              <a:t>50+</a:t>
            </a:r>
          </a:p>
        </p:txBody>
      </p:sp>
      <p:sp>
        <p:nvSpPr>
          <p:cNvPr id="50" name="Isosceles Triangle 49">
            <a:extLst>
              <a:ext uri="{FF2B5EF4-FFF2-40B4-BE49-F238E27FC236}">
                <a16:creationId xmlns:a16="http://schemas.microsoft.com/office/drawing/2014/main" id="{790FC7FA-42D3-D77C-53CB-48D0C11DB954}"/>
              </a:ext>
            </a:extLst>
          </p:cNvPr>
          <p:cNvSpPr>
            <a:spLocks noChangeAspect="1"/>
          </p:cNvSpPr>
          <p:nvPr/>
        </p:nvSpPr>
        <p:spPr>
          <a:xfrm>
            <a:off x="8994307" y="2367987"/>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51" name="Isosceles Triangle 50">
            <a:extLst>
              <a:ext uri="{FF2B5EF4-FFF2-40B4-BE49-F238E27FC236}">
                <a16:creationId xmlns:a16="http://schemas.microsoft.com/office/drawing/2014/main" id="{CCB566A7-B285-7F53-BC6A-9AE3D3C2734A}"/>
              </a:ext>
            </a:extLst>
          </p:cNvPr>
          <p:cNvSpPr>
            <a:spLocks noChangeAspect="1"/>
          </p:cNvSpPr>
          <p:nvPr/>
        </p:nvSpPr>
        <p:spPr>
          <a:xfrm>
            <a:off x="4495218" y="2422256"/>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52" name="Isosceles Triangle 51">
            <a:extLst>
              <a:ext uri="{FF2B5EF4-FFF2-40B4-BE49-F238E27FC236}">
                <a16:creationId xmlns:a16="http://schemas.microsoft.com/office/drawing/2014/main" id="{DE298983-235E-345E-C3A3-7260C811804E}"/>
              </a:ext>
            </a:extLst>
          </p:cNvPr>
          <p:cNvSpPr>
            <a:spLocks noChangeAspect="1"/>
          </p:cNvSpPr>
          <p:nvPr/>
        </p:nvSpPr>
        <p:spPr>
          <a:xfrm rot="10800000">
            <a:off x="3332163" y="269376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 name="Rectangle 1">
            <a:extLst>
              <a:ext uri="{FF2B5EF4-FFF2-40B4-BE49-F238E27FC236}">
                <a16:creationId xmlns:a16="http://schemas.microsoft.com/office/drawing/2014/main" id="{8E2A441E-83C7-9215-49C4-20F1555559F1}"/>
              </a:ext>
            </a:extLst>
          </p:cNvPr>
          <p:cNvSpPr/>
          <p:nvPr/>
        </p:nvSpPr>
        <p:spPr>
          <a:xfrm>
            <a:off x="7137885" y="5146460"/>
            <a:ext cx="621192" cy="12177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Not </a:t>
            </a:r>
          </a:p>
          <a:p>
            <a:pPr algn="ctr"/>
            <a:r>
              <a:rPr lang="en-GB" sz="1200">
                <a:solidFill>
                  <a:schemeClr val="tx1"/>
                </a:solidFill>
              </a:rPr>
              <a:t>C2DE</a:t>
            </a:r>
          </a:p>
          <a:p>
            <a:pPr algn="ctr"/>
            <a:r>
              <a:rPr lang="en-GB" sz="1200">
                <a:solidFill>
                  <a:schemeClr val="tx1"/>
                </a:solidFill>
              </a:rPr>
              <a:t>50+</a:t>
            </a:r>
          </a:p>
        </p:txBody>
      </p:sp>
      <p:sp>
        <p:nvSpPr>
          <p:cNvPr id="3" name="Isosceles Triangle 2">
            <a:extLst>
              <a:ext uri="{FF2B5EF4-FFF2-40B4-BE49-F238E27FC236}">
                <a16:creationId xmlns:a16="http://schemas.microsoft.com/office/drawing/2014/main" id="{F0B2FF99-B6F2-0595-140D-BD1122173C43}"/>
              </a:ext>
            </a:extLst>
          </p:cNvPr>
          <p:cNvSpPr>
            <a:spLocks noChangeAspect="1"/>
          </p:cNvSpPr>
          <p:nvPr/>
        </p:nvSpPr>
        <p:spPr>
          <a:xfrm rot="10800000">
            <a:off x="8439544" y="2579105"/>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Tree>
    <p:extLst>
      <p:ext uri="{BB962C8B-B14F-4D97-AF65-F5344CB8AC3E}">
        <p14:creationId xmlns:p14="http://schemas.microsoft.com/office/powerpoint/2010/main" val="2783722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BEB9D09B-4DEF-43C1-48E4-33A43CE2AE39}"/>
              </a:ext>
            </a:extLst>
          </p:cNvPr>
          <p:cNvSpPr txBox="1">
            <a:spLocks/>
          </p:cNvSpPr>
          <p:nvPr/>
        </p:nvSpPr>
        <p:spPr>
          <a:xfrm>
            <a:off x="318330" y="6301979"/>
            <a:ext cx="8197020" cy="35294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J1. Imagine that a healthcare professional asked you to go for a test at a hospital. We want to understand what would make you more likely to go for the test. How much, if at all, would the following make you more likely to go for a test at a hospital?  </a:t>
            </a:r>
          </a:p>
          <a:p>
            <a:r>
              <a:rPr lang="en-US" sz="800"/>
              <a:t>Base: All in Northern Ireland (N=1,001)</a:t>
            </a:r>
          </a:p>
          <a:p>
            <a:r>
              <a:rPr lang="en-US" sz="800"/>
              <a:t>* Chart excludes DK, PNTS</a:t>
            </a:r>
          </a:p>
          <a:p>
            <a:endParaRPr lang="en-US" sz="800"/>
          </a:p>
        </p:txBody>
      </p:sp>
      <p:sp>
        <p:nvSpPr>
          <p:cNvPr id="7" name="Title 4">
            <a:extLst>
              <a:ext uri="{FF2B5EF4-FFF2-40B4-BE49-F238E27FC236}">
                <a16:creationId xmlns:a16="http://schemas.microsoft.com/office/drawing/2014/main" id="{8EB7E43A-821B-D5BF-9D07-6A92C6B10610}"/>
              </a:ext>
            </a:extLst>
          </p:cNvPr>
          <p:cNvSpPr txBox="1">
            <a:spLocks/>
          </p:cNvSpPr>
          <p:nvPr/>
        </p:nvSpPr>
        <p:spPr>
          <a:xfrm>
            <a:off x="284205" y="203080"/>
            <a:ext cx="11306661"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The most influential factor for going for a test was perceived importance, with more than 8 in 10 selecting this. Linked to this, over 3 in 4 identified being given more information about the test.</a:t>
            </a:r>
          </a:p>
        </p:txBody>
      </p:sp>
      <p:sp>
        <p:nvSpPr>
          <p:cNvPr id="8" name="TextBox 7">
            <a:extLst>
              <a:ext uri="{FF2B5EF4-FFF2-40B4-BE49-F238E27FC236}">
                <a16:creationId xmlns:a16="http://schemas.microsoft.com/office/drawing/2014/main" id="{8384E4FD-CA25-465B-30CA-CCD8A3410798}"/>
              </a:ext>
            </a:extLst>
          </p:cNvPr>
          <p:cNvSpPr txBox="1"/>
          <p:nvPr/>
        </p:nvSpPr>
        <p:spPr>
          <a:xfrm>
            <a:off x="-375958" y="1501681"/>
            <a:ext cx="9113520" cy="338554"/>
          </a:xfrm>
          <a:prstGeom prst="rect">
            <a:avLst/>
          </a:prstGeom>
          <a:noFill/>
        </p:spPr>
        <p:txBody>
          <a:bodyPr wrap="square" rtlCol="0">
            <a:spAutoFit/>
          </a:bodyPr>
          <a:lstStyle/>
          <a:p>
            <a:pPr algn="ctr"/>
            <a:r>
              <a:rPr lang="en-US" sz="1600" b="1" spc="10"/>
              <a:t>Motivations for getting to a doctor-recommended test at hospital (Top 10)</a:t>
            </a:r>
          </a:p>
        </p:txBody>
      </p:sp>
      <p:graphicFrame>
        <p:nvGraphicFramePr>
          <p:cNvPr id="5" name="Chart 4">
            <a:extLst>
              <a:ext uri="{FF2B5EF4-FFF2-40B4-BE49-F238E27FC236}">
                <a16:creationId xmlns:a16="http://schemas.microsoft.com/office/drawing/2014/main" id="{C7EDADB6-B9A8-C509-AE9E-996D00D1B523}"/>
              </a:ext>
            </a:extLst>
          </p:cNvPr>
          <p:cNvGraphicFramePr/>
          <p:nvPr>
            <p:extLst>
              <p:ext uri="{D42A27DB-BD31-4B8C-83A1-F6EECF244321}">
                <p14:modId xmlns:p14="http://schemas.microsoft.com/office/powerpoint/2010/main" val="4252843638"/>
              </p:ext>
            </p:extLst>
          </p:nvPr>
        </p:nvGraphicFramePr>
        <p:xfrm>
          <a:off x="256754" y="2077143"/>
          <a:ext cx="7464425" cy="4224836"/>
        </p:xfrm>
        <a:graphic>
          <a:graphicData uri="http://schemas.openxmlformats.org/drawingml/2006/chart">
            <c:chart xmlns:c="http://schemas.openxmlformats.org/drawingml/2006/chart" xmlns:r="http://schemas.openxmlformats.org/officeDocument/2006/relationships" r:id="rId3"/>
          </a:graphicData>
        </a:graphic>
      </p:graphicFrame>
      <p:grpSp>
        <p:nvGrpSpPr>
          <p:cNvPr id="3" name="Group 2">
            <a:extLst>
              <a:ext uri="{FF2B5EF4-FFF2-40B4-BE49-F238E27FC236}">
                <a16:creationId xmlns:a16="http://schemas.microsoft.com/office/drawing/2014/main" id="{8AC93A44-ED88-18D5-0092-A857CA6BF6DD}"/>
              </a:ext>
            </a:extLst>
          </p:cNvPr>
          <p:cNvGrpSpPr/>
          <p:nvPr/>
        </p:nvGrpSpPr>
        <p:grpSpPr>
          <a:xfrm>
            <a:off x="8737562" y="1155083"/>
            <a:ext cx="2993324" cy="993454"/>
            <a:chOff x="10450689" y="4356957"/>
            <a:chExt cx="1700114" cy="1239611"/>
          </a:xfrm>
        </p:grpSpPr>
        <p:sp>
          <p:nvSpPr>
            <p:cNvPr id="4" name="Rounded Rectangle 14">
              <a:extLst>
                <a:ext uri="{FF2B5EF4-FFF2-40B4-BE49-F238E27FC236}">
                  <a16:creationId xmlns:a16="http://schemas.microsoft.com/office/drawing/2014/main" id="{881E740F-5228-DB1A-C963-59F4AA8516D2}"/>
                </a:ext>
              </a:extLst>
            </p:cNvPr>
            <p:cNvSpPr/>
            <p:nvPr/>
          </p:nvSpPr>
          <p:spPr>
            <a:xfrm>
              <a:off x="10450689" y="4389292"/>
              <a:ext cx="1700114" cy="1207276"/>
            </a:xfrm>
            <a:prstGeom prst="roundRect">
              <a:avLst>
                <a:gd name="adj" fmla="val 4719"/>
              </a:avLst>
            </a:prstGeom>
            <a:solidFill>
              <a:schemeClr val="bg1"/>
            </a:solidFill>
            <a:ln w="12700">
              <a:noFill/>
            </a:ln>
            <a:effectLst>
              <a:outerShdw blurRad="264591" dist="381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1404000" rIns="288000" bIns="288000" rtlCol="0" anchor="t" anchorCtr="0"/>
            <a:lstStyle/>
            <a:p>
              <a:pPr algn="ctr"/>
              <a:endParaRPr lang="en-US" sz="1050">
                <a:solidFill>
                  <a:schemeClr val="accent1"/>
                </a:solidFill>
                <a:latin typeface="Arial Black" panose="020B0A04020102020204" pitchFamily="34" charset="0"/>
              </a:endParaRPr>
            </a:p>
          </p:txBody>
        </p:sp>
        <p:sp>
          <p:nvSpPr>
            <p:cNvPr id="9" name="TextBox 8">
              <a:extLst>
                <a:ext uri="{FF2B5EF4-FFF2-40B4-BE49-F238E27FC236}">
                  <a16:creationId xmlns:a16="http://schemas.microsoft.com/office/drawing/2014/main" id="{90A189BA-A1BD-CBF9-24EB-6643D3A375B9}"/>
                </a:ext>
              </a:extLst>
            </p:cNvPr>
            <p:cNvSpPr txBox="1"/>
            <p:nvPr/>
          </p:nvSpPr>
          <p:spPr>
            <a:xfrm>
              <a:off x="10481957" y="4356957"/>
              <a:ext cx="1633873" cy="1171314"/>
            </a:xfrm>
            <a:prstGeom prst="rect">
              <a:avLst/>
            </a:prstGeom>
            <a:noFill/>
          </p:spPr>
          <p:txBody>
            <a:bodyPr wrap="square" rtlCol="0">
              <a:spAutoFit/>
            </a:bodyPr>
            <a:lstStyle/>
            <a:p>
              <a:pPr algn="ctr"/>
              <a:r>
                <a:rPr lang="en-GB" sz="1200" b="1" spc="10"/>
                <a:t>On average, respondents identified</a:t>
              </a:r>
            </a:p>
            <a:p>
              <a:pPr algn="ctr"/>
              <a:endParaRPr lang="en-GB" sz="700" b="1" spc="10"/>
            </a:p>
            <a:p>
              <a:pPr algn="ctr"/>
              <a:r>
                <a:rPr lang="en-GB" sz="1600">
                  <a:solidFill>
                    <a:schemeClr val="accent1"/>
                  </a:solidFill>
                  <a:latin typeface="Arial Black" panose="020B0A04020102020204" pitchFamily="34" charset="0"/>
                </a:rPr>
                <a:t>9.75 </a:t>
              </a:r>
              <a:r>
                <a:rPr lang="en-GB" sz="1200" b="1" spc="10"/>
                <a:t>(mean)</a:t>
              </a:r>
            </a:p>
            <a:p>
              <a:pPr algn="ctr"/>
              <a:endParaRPr lang="en-GB" sz="800">
                <a:solidFill>
                  <a:schemeClr val="accent1"/>
                </a:solidFill>
                <a:latin typeface="Arial Black" panose="020B0A04020102020204" pitchFamily="34" charset="0"/>
              </a:endParaRPr>
            </a:p>
            <a:p>
              <a:pPr algn="ctr"/>
              <a:r>
                <a:rPr lang="en-GB" sz="1200" b="1" spc="10"/>
                <a:t>motivators as influential</a:t>
              </a:r>
            </a:p>
          </p:txBody>
        </p:sp>
      </p:grpSp>
      <p:sp>
        <p:nvSpPr>
          <p:cNvPr id="10" name="Speech Bubble: Rectangle with Corners Rounded 9">
            <a:extLst>
              <a:ext uri="{FF2B5EF4-FFF2-40B4-BE49-F238E27FC236}">
                <a16:creationId xmlns:a16="http://schemas.microsoft.com/office/drawing/2014/main" id="{626D63A8-C41B-D82D-C875-457D96E9BA14}"/>
              </a:ext>
            </a:extLst>
          </p:cNvPr>
          <p:cNvSpPr/>
          <p:nvPr/>
        </p:nvSpPr>
        <p:spPr>
          <a:xfrm>
            <a:off x="7952763" y="2275119"/>
            <a:ext cx="1865266" cy="378995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lumMod val="50000"/>
                  </a:schemeClr>
                </a:solidFill>
              </a:rPr>
              <a:t>18-29: </a:t>
            </a:r>
            <a:r>
              <a:rPr lang="en-GB" sz="1200" b="1">
                <a:solidFill>
                  <a:schemeClr val="accent1"/>
                </a:solidFill>
              </a:rPr>
              <a:t>11.20</a:t>
            </a:r>
          </a:p>
          <a:p>
            <a:pPr algn="ctr"/>
            <a:r>
              <a:rPr lang="en-GB" sz="1200">
                <a:solidFill>
                  <a:schemeClr val="tx1">
                    <a:lumMod val="50000"/>
                  </a:schemeClr>
                </a:solidFill>
              </a:rPr>
              <a:t>30-49: </a:t>
            </a:r>
            <a:r>
              <a:rPr lang="en-GB" sz="1200" b="1">
                <a:solidFill>
                  <a:schemeClr val="accent1"/>
                </a:solidFill>
              </a:rPr>
              <a:t>10.55</a:t>
            </a:r>
          </a:p>
          <a:p>
            <a:pPr algn="ctr"/>
            <a:r>
              <a:rPr lang="en-GB" sz="1200">
                <a:solidFill>
                  <a:schemeClr val="tx1">
                    <a:lumMod val="50000"/>
                  </a:schemeClr>
                </a:solidFill>
              </a:rPr>
              <a:t>50+: </a:t>
            </a:r>
            <a:r>
              <a:rPr lang="en-GB" sz="1200" b="1">
                <a:solidFill>
                  <a:schemeClr val="accent1"/>
                </a:solidFill>
              </a:rPr>
              <a:t>8.68</a:t>
            </a:r>
          </a:p>
          <a:p>
            <a:pPr algn="ctr"/>
            <a:endParaRPr lang="en-GB" sz="500">
              <a:solidFill>
                <a:schemeClr val="tx1">
                  <a:lumMod val="50000"/>
                </a:schemeClr>
              </a:solidFill>
            </a:endParaRPr>
          </a:p>
          <a:p>
            <a:pPr algn="ctr"/>
            <a:r>
              <a:rPr lang="en-GB" sz="1200">
                <a:solidFill>
                  <a:schemeClr val="tx1">
                    <a:lumMod val="50000"/>
                  </a:schemeClr>
                </a:solidFill>
              </a:rPr>
              <a:t>Male: </a:t>
            </a:r>
            <a:r>
              <a:rPr lang="en-GB" sz="1200" b="1">
                <a:solidFill>
                  <a:schemeClr val="accent1"/>
                </a:solidFill>
              </a:rPr>
              <a:t>9.12</a:t>
            </a:r>
          </a:p>
          <a:p>
            <a:pPr algn="ctr"/>
            <a:r>
              <a:rPr lang="en-GB" sz="1200">
                <a:solidFill>
                  <a:schemeClr val="tx1">
                    <a:lumMod val="50000"/>
                  </a:schemeClr>
                </a:solidFill>
              </a:rPr>
              <a:t>Female: </a:t>
            </a:r>
            <a:r>
              <a:rPr lang="en-GB" sz="1200" b="1">
                <a:solidFill>
                  <a:schemeClr val="accent1"/>
                </a:solidFill>
              </a:rPr>
              <a:t>10.35</a:t>
            </a:r>
            <a:r>
              <a:rPr lang="en-GB" sz="1200">
                <a:solidFill>
                  <a:schemeClr val="tx1">
                    <a:lumMod val="50000"/>
                  </a:schemeClr>
                </a:solidFill>
              </a:rPr>
              <a:t> </a:t>
            </a:r>
            <a:endParaRPr lang="en-GB" sz="1200" b="1">
              <a:solidFill>
                <a:schemeClr val="accent1"/>
              </a:solidFill>
            </a:endParaRPr>
          </a:p>
          <a:p>
            <a:pPr algn="ctr"/>
            <a:endParaRPr lang="en-GB" sz="500">
              <a:solidFill>
                <a:schemeClr val="tx1">
                  <a:lumMod val="50000"/>
                </a:schemeClr>
              </a:solidFill>
            </a:endParaRPr>
          </a:p>
          <a:p>
            <a:pPr algn="ctr"/>
            <a:r>
              <a:rPr lang="en-GB" sz="1200">
                <a:solidFill>
                  <a:schemeClr val="tx1">
                    <a:lumMod val="50000"/>
                  </a:schemeClr>
                </a:solidFill>
              </a:rPr>
              <a:t>ABC1: </a:t>
            </a:r>
            <a:r>
              <a:rPr lang="en-GB" sz="1200" b="1">
                <a:solidFill>
                  <a:schemeClr val="accent1"/>
                </a:solidFill>
              </a:rPr>
              <a:t>9.91</a:t>
            </a:r>
          </a:p>
          <a:p>
            <a:pPr algn="ctr"/>
            <a:r>
              <a:rPr lang="en-GB" sz="1200">
                <a:solidFill>
                  <a:schemeClr val="tx1">
                    <a:lumMod val="50000"/>
                  </a:schemeClr>
                </a:solidFill>
              </a:rPr>
              <a:t>C2DE: </a:t>
            </a:r>
            <a:r>
              <a:rPr lang="en-GB" sz="1200" b="1">
                <a:solidFill>
                  <a:schemeClr val="accent1"/>
                </a:solidFill>
              </a:rPr>
              <a:t>9.61</a:t>
            </a:r>
            <a:r>
              <a:rPr lang="en-GB" sz="1200">
                <a:solidFill>
                  <a:schemeClr val="tx1">
                    <a:lumMod val="50000"/>
                  </a:schemeClr>
                </a:solidFill>
              </a:rPr>
              <a:t> </a:t>
            </a:r>
            <a:endParaRPr lang="en-GB" sz="1200" b="1">
              <a:solidFill>
                <a:schemeClr val="accent1"/>
              </a:solidFill>
            </a:endParaRPr>
          </a:p>
          <a:p>
            <a:pPr algn="ctr"/>
            <a:r>
              <a:rPr lang="en-GB" sz="1200">
                <a:solidFill>
                  <a:schemeClr val="tx1">
                    <a:lumMod val="50000"/>
                  </a:schemeClr>
                </a:solidFill>
              </a:rPr>
              <a:t>C2DE 50+: </a:t>
            </a:r>
            <a:r>
              <a:rPr lang="en-GB" sz="1200" b="1">
                <a:solidFill>
                  <a:schemeClr val="accent1"/>
                </a:solidFill>
              </a:rPr>
              <a:t>8.75</a:t>
            </a:r>
          </a:p>
          <a:p>
            <a:pPr algn="ctr"/>
            <a:r>
              <a:rPr lang="en-GB" sz="1200">
                <a:solidFill>
                  <a:schemeClr val="tx1">
                    <a:lumMod val="50000"/>
                  </a:schemeClr>
                </a:solidFill>
              </a:rPr>
              <a:t>Not C2DE 50+: </a:t>
            </a:r>
            <a:r>
              <a:rPr lang="en-GB" sz="1200" b="1">
                <a:solidFill>
                  <a:schemeClr val="accent1"/>
                </a:solidFill>
              </a:rPr>
              <a:t>10.15</a:t>
            </a:r>
          </a:p>
          <a:p>
            <a:pPr algn="ctr"/>
            <a:endParaRPr lang="en-GB" sz="500">
              <a:solidFill>
                <a:schemeClr val="tx1">
                  <a:lumMod val="50000"/>
                </a:schemeClr>
              </a:solidFill>
            </a:endParaRPr>
          </a:p>
          <a:p>
            <a:pPr algn="ctr"/>
            <a:endParaRPr lang="en-GB" sz="500">
              <a:solidFill>
                <a:schemeClr val="tx1">
                  <a:lumMod val="50000"/>
                </a:schemeClr>
              </a:solidFill>
            </a:endParaRPr>
          </a:p>
          <a:p>
            <a:pPr algn="ctr"/>
            <a:r>
              <a:rPr lang="en-GB" sz="1200">
                <a:solidFill>
                  <a:schemeClr val="tx1">
                    <a:lumMod val="50000"/>
                  </a:schemeClr>
                </a:solidFill>
              </a:rPr>
              <a:t>Disability: </a:t>
            </a:r>
            <a:r>
              <a:rPr lang="en-GB" sz="1200" b="1">
                <a:solidFill>
                  <a:schemeClr val="accent1"/>
                </a:solidFill>
              </a:rPr>
              <a:t>9.67</a:t>
            </a:r>
          </a:p>
          <a:p>
            <a:pPr algn="ctr"/>
            <a:r>
              <a:rPr lang="en-GB" sz="1200">
                <a:solidFill>
                  <a:schemeClr val="tx1">
                    <a:lumMod val="50000"/>
                  </a:schemeClr>
                </a:solidFill>
              </a:rPr>
              <a:t>No disability: </a:t>
            </a:r>
            <a:r>
              <a:rPr lang="en-GB" sz="1200" b="1">
                <a:solidFill>
                  <a:schemeClr val="accent1"/>
                </a:solidFill>
              </a:rPr>
              <a:t>9.77</a:t>
            </a:r>
          </a:p>
          <a:p>
            <a:pPr algn="ctr"/>
            <a:endParaRPr lang="en-GB" sz="1200" b="1">
              <a:solidFill>
                <a:schemeClr val="accent1"/>
              </a:solidFill>
            </a:endParaRPr>
          </a:p>
          <a:p>
            <a:pPr algn="ctr"/>
            <a:r>
              <a:rPr lang="en-GB" sz="1200">
                <a:solidFill>
                  <a:schemeClr val="tx1">
                    <a:lumMod val="50000"/>
                  </a:schemeClr>
                </a:solidFill>
              </a:rPr>
              <a:t>Urban: </a:t>
            </a:r>
            <a:r>
              <a:rPr lang="en-GB" sz="1200" b="1">
                <a:solidFill>
                  <a:schemeClr val="accent1"/>
                </a:solidFill>
              </a:rPr>
              <a:t>9.57</a:t>
            </a:r>
          </a:p>
          <a:p>
            <a:pPr algn="ctr"/>
            <a:r>
              <a:rPr lang="en-GB" sz="1200">
                <a:solidFill>
                  <a:schemeClr val="tx1">
                    <a:lumMod val="50000"/>
                  </a:schemeClr>
                </a:solidFill>
              </a:rPr>
              <a:t>Town: </a:t>
            </a:r>
            <a:r>
              <a:rPr lang="en-GB" sz="1200" b="1">
                <a:solidFill>
                  <a:schemeClr val="accent1"/>
                </a:solidFill>
              </a:rPr>
              <a:t>9.75</a:t>
            </a:r>
          </a:p>
          <a:p>
            <a:pPr algn="ctr"/>
            <a:r>
              <a:rPr lang="en-GB" sz="1200">
                <a:solidFill>
                  <a:schemeClr val="tx1">
                    <a:lumMod val="50000"/>
                  </a:schemeClr>
                </a:solidFill>
              </a:rPr>
              <a:t>Rural: </a:t>
            </a:r>
            <a:r>
              <a:rPr lang="en-GB" sz="1200" b="1">
                <a:solidFill>
                  <a:schemeClr val="accent1"/>
                </a:solidFill>
              </a:rPr>
              <a:t>9.99</a:t>
            </a:r>
          </a:p>
          <a:p>
            <a:pPr algn="ctr"/>
            <a:endParaRPr lang="en-GB" sz="500">
              <a:solidFill>
                <a:schemeClr val="tx1">
                  <a:lumMod val="50000"/>
                </a:schemeClr>
              </a:solidFill>
            </a:endParaRPr>
          </a:p>
        </p:txBody>
      </p:sp>
      <p:sp>
        <p:nvSpPr>
          <p:cNvPr id="11" name="Speech Bubble: Rectangle with Corners Rounded 10">
            <a:extLst>
              <a:ext uri="{FF2B5EF4-FFF2-40B4-BE49-F238E27FC236}">
                <a16:creationId xmlns:a16="http://schemas.microsoft.com/office/drawing/2014/main" id="{68F8DAA1-3FA8-FC17-4CF6-718D79F9EE41}"/>
              </a:ext>
            </a:extLst>
          </p:cNvPr>
          <p:cNvSpPr/>
          <p:nvPr/>
        </p:nvSpPr>
        <p:spPr>
          <a:xfrm>
            <a:off x="9932893" y="3174458"/>
            <a:ext cx="2150732" cy="200242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lumMod val="50000"/>
                  </a:schemeClr>
                </a:solidFill>
              </a:rPr>
              <a:t>Belfast HSC Trust: </a:t>
            </a:r>
            <a:r>
              <a:rPr lang="en-GB" sz="1200" b="1">
                <a:solidFill>
                  <a:schemeClr val="accent1"/>
                </a:solidFill>
              </a:rPr>
              <a:t>9.70</a:t>
            </a:r>
          </a:p>
          <a:p>
            <a:pPr algn="ctr"/>
            <a:r>
              <a:rPr lang="en-GB" sz="1200">
                <a:solidFill>
                  <a:schemeClr val="tx1">
                    <a:lumMod val="50000"/>
                  </a:schemeClr>
                </a:solidFill>
              </a:rPr>
              <a:t>Northern HSC Trust: </a:t>
            </a:r>
            <a:r>
              <a:rPr lang="en-GB" sz="1200" b="1">
                <a:solidFill>
                  <a:schemeClr val="accent1"/>
                </a:solidFill>
              </a:rPr>
              <a:t>10.02</a:t>
            </a:r>
          </a:p>
          <a:p>
            <a:pPr algn="ctr"/>
            <a:r>
              <a:rPr lang="en-GB" sz="1200">
                <a:solidFill>
                  <a:schemeClr val="tx1">
                    <a:lumMod val="50000"/>
                  </a:schemeClr>
                </a:solidFill>
              </a:rPr>
              <a:t>South Eastern HSC Trust: </a:t>
            </a:r>
            <a:r>
              <a:rPr lang="en-GB" sz="1200" b="1">
                <a:solidFill>
                  <a:schemeClr val="accent1"/>
                </a:solidFill>
              </a:rPr>
              <a:t>9.47</a:t>
            </a:r>
          </a:p>
          <a:p>
            <a:pPr algn="ctr"/>
            <a:r>
              <a:rPr lang="en-GB" sz="1200">
                <a:solidFill>
                  <a:schemeClr val="tx1">
                    <a:lumMod val="50000"/>
                  </a:schemeClr>
                </a:solidFill>
              </a:rPr>
              <a:t>Southern HSC Trust: </a:t>
            </a:r>
            <a:r>
              <a:rPr lang="en-GB" sz="1200" b="1">
                <a:solidFill>
                  <a:schemeClr val="accent1"/>
                </a:solidFill>
              </a:rPr>
              <a:t>9.82</a:t>
            </a:r>
          </a:p>
          <a:p>
            <a:pPr algn="ctr"/>
            <a:r>
              <a:rPr lang="en-GB" sz="1200">
                <a:solidFill>
                  <a:schemeClr val="tx1">
                    <a:lumMod val="50000"/>
                  </a:schemeClr>
                </a:solidFill>
              </a:rPr>
              <a:t>Western HSC Trust: </a:t>
            </a:r>
            <a:r>
              <a:rPr lang="en-GB" sz="1200" b="1">
                <a:solidFill>
                  <a:schemeClr val="accent1"/>
                </a:solidFill>
              </a:rPr>
              <a:t>9.50</a:t>
            </a:r>
          </a:p>
        </p:txBody>
      </p:sp>
    </p:spTree>
    <p:extLst>
      <p:ext uri="{BB962C8B-B14F-4D97-AF65-F5344CB8AC3E}">
        <p14:creationId xmlns:p14="http://schemas.microsoft.com/office/powerpoint/2010/main" val="30934207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EE750F32-2C43-A0E7-5F65-1119EA8B4F79}"/>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Privacy was important for females and younger respondents, and accommodation of access needs was most important for those living with a disability and those from a lower social grade</a:t>
            </a:r>
          </a:p>
        </p:txBody>
      </p:sp>
      <p:sp>
        <p:nvSpPr>
          <p:cNvPr id="7" name="TextBox 6">
            <a:extLst>
              <a:ext uri="{FF2B5EF4-FFF2-40B4-BE49-F238E27FC236}">
                <a16:creationId xmlns:a16="http://schemas.microsoft.com/office/drawing/2014/main" id="{9FCDB020-5C5D-B627-264A-28F2E227D4D9}"/>
              </a:ext>
            </a:extLst>
          </p:cNvPr>
          <p:cNvSpPr txBox="1"/>
          <p:nvPr/>
        </p:nvSpPr>
        <p:spPr>
          <a:xfrm>
            <a:off x="1288971" y="1507067"/>
            <a:ext cx="9113520" cy="338554"/>
          </a:xfrm>
          <a:prstGeom prst="rect">
            <a:avLst/>
          </a:prstGeom>
          <a:noFill/>
        </p:spPr>
        <p:txBody>
          <a:bodyPr wrap="square" rtlCol="0">
            <a:spAutoFit/>
          </a:bodyPr>
          <a:lstStyle/>
          <a:p>
            <a:pPr algn="ctr"/>
            <a:r>
              <a:rPr lang="en-US" sz="1600" b="1" spc="10"/>
              <a:t>Motivations for getting to a doctor-recommended test at hospital (Net: A lot/ a little)</a:t>
            </a:r>
          </a:p>
        </p:txBody>
      </p:sp>
      <p:sp>
        <p:nvSpPr>
          <p:cNvPr id="10" name="Speech Bubble: Rectangle with Corners Rounded 9">
            <a:extLst>
              <a:ext uri="{FF2B5EF4-FFF2-40B4-BE49-F238E27FC236}">
                <a16:creationId xmlns:a16="http://schemas.microsoft.com/office/drawing/2014/main" id="{A18525FA-C40C-ABC3-58CB-2C0DDCD33729}"/>
              </a:ext>
            </a:extLst>
          </p:cNvPr>
          <p:cNvSpPr/>
          <p:nvPr/>
        </p:nvSpPr>
        <p:spPr>
          <a:xfrm>
            <a:off x="2148513" y="2315150"/>
            <a:ext cx="3866805"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Younger respondents (18-29) were more likely to identify motivators such as knowing how much privacy and being able to cover up (59% vs 43% 30-49, 40% 50+), or if they could take someone with them (52% vs 43% 30-49, 41% 50+). Those aged 50+ were more likely than 18-29s to be driven by thinking the test was important (88% vs 80%), or if they were given a specific time/date (78% vs 72%).</a:t>
            </a:r>
          </a:p>
        </p:txBody>
      </p:sp>
      <p:sp>
        <p:nvSpPr>
          <p:cNvPr id="11" name="Speech Bubble: Rectangle with Corners Rounded 10">
            <a:extLst>
              <a:ext uri="{FF2B5EF4-FFF2-40B4-BE49-F238E27FC236}">
                <a16:creationId xmlns:a16="http://schemas.microsoft.com/office/drawing/2014/main" id="{FEB4D976-1F35-371C-34D9-3931982C3B07}"/>
              </a:ext>
            </a:extLst>
          </p:cNvPr>
          <p:cNvSpPr/>
          <p:nvPr/>
        </p:nvSpPr>
        <p:spPr>
          <a:xfrm>
            <a:off x="6164916" y="2310165"/>
            <a:ext cx="3866805"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Females were more likely than males to identify the majority of motivators. Those with the greatest difference include: if they could choose the gender of the person doing the test (40% vs 19%), if they could take someone with them (54% vs 33%), knowing the amount of privacy (52% vs 36%) and if they were given a specific day/time to go (82% vs 72%).</a:t>
            </a:r>
          </a:p>
        </p:txBody>
      </p:sp>
      <p:sp>
        <p:nvSpPr>
          <p:cNvPr id="12" name="Speech Bubble: Rectangle with Corners Rounded 11">
            <a:extLst>
              <a:ext uri="{FF2B5EF4-FFF2-40B4-BE49-F238E27FC236}">
                <a16:creationId xmlns:a16="http://schemas.microsoft.com/office/drawing/2014/main" id="{E70DB7CC-8086-1D59-E83F-1258D2EF1A28}"/>
              </a:ext>
            </a:extLst>
          </p:cNvPr>
          <p:cNvSpPr/>
          <p:nvPr/>
        </p:nvSpPr>
        <p:spPr>
          <a:xfrm>
            <a:off x="502355" y="4426687"/>
            <a:ext cx="3488620" cy="167754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solidFill>
              </a:rPr>
              <a:t>Those living with a disability were more likely than those without to identify knowing their access needs would be accommodated (40% vs 26%) as a motivator, whereas those without a disability were more likely to identify if it was easier to take time off work (53% vs 33%), get childcare cover (24% vs 14%), and knowing the amount of privacy (47% vs 39%)</a:t>
            </a:r>
          </a:p>
        </p:txBody>
      </p:sp>
      <p:sp>
        <p:nvSpPr>
          <p:cNvPr id="13" name="Speech Bubble: Rectangle with Corners Rounded 12">
            <a:extLst>
              <a:ext uri="{FF2B5EF4-FFF2-40B4-BE49-F238E27FC236}">
                <a16:creationId xmlns:a16="http://schemas.microsoft.com/office/drawing/2014/main" id="{F44B1E37-C20B-BF26-4B65-CD49FF252F51}"/>
              </a:ext>
            </a:extLst>
          </p:cNvPr>
          <p:cNvSpPr/>
          <p:nvPr/>
        </p:nvSpPr>
        <p:spPr>
          <a:xfrm>
            <a:off x="4376242" y="4414530"/>
            <a:ext cx="3488620" cy="168970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in rural areas were more likely than urban areas  to identify being given a specific day/time for the test (81% vs 74%), and if they could take someone with them (49% vs 41%),</a:t>
            </a:r>
          </a:p>
        </p:txBody>
      </p:sp>
      <p:sp>
        <p:nvSpPr>
          <p:cNvPr id="14" name="Speech Bubble: Rectangle with Corners Rounded 13">
            <a:extLst>
              <a:ext uri="{FF2B5EF4-FFF2-40B4-BE49-F238E27FC236}">
                <a16:creationId xmlns:a16="http://schemas.microsoft.com/office/drawing/2014/main" id="{93726484-BABD-8BB2-246B-72CB5B5D4EFF}"/>
              </a:ext>
            </a:extLst>
          </p:cNvPr>
          <p:cNvSpPr/>
          <p:nvPr/>
        </p:nvSpPr>
        <p:spPr>
          <a:xfrm>
            <a:off x="8250129" y="4385721"/>
            <a:ext cx="3488620" cy="171851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Those from a lower social grade (C2DE) were more likely than those from a higher social grade (ABC1) to identify knowing their access needs would be accommodated (34% vs 27%), however they were less likely to identify thinking the test as important (83% vs 88%), or if it was easier to take the time off work (42% vs 52%).</a:t>
            </a:r>
          </a:p>
        </p:txBody>
      </p:sp>
      <p:sp>
        <p:nvSpPr>
          <p:cNvPr id="16" name="Rectangle: Rounded Corners 15">
            <a:extLst>
              <a:ext uri="{FF2B5EF4-FFF2-40B4-BE49-F238E27FC236}">
                <a16:creationId xmlns:a16="http://schemas.microsoft.com/office/drawing/2014/main" id="{55A31800-0C69-D0CE-7F93-6CA5EC490DC6}"/>
              </a:ext>
            </a:extLst>
          </p:cNvPr>
          <p:cNvSpPr/>
          <p:nvPr/>
        </p:nvSpPr>
        <p:spPr>
          <a:xfrm>
            <a:off x="3114696" y="2212958"/>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Age</a:t>
            </a:r>
          </a:p>
        </p:txBody>
      </p:sp>
      <p:sp>
        <p:nvSpPr>
          <p:cNvPr id="17" name="Rectangle: Rounded Corners 16">
            <a:extLst>
              <a:ext uri="{FF2B5EF4-FFF2-40B4-BE49-F238E27FC236}">
                <a16:creationId xmlns:a16="http://schemas.microsoft.com/office/drawing/2014/main" id="{6AC8FCF7-64B8-B862-F05F-1E4D156A759E}"/>
              </a:ext>
            </a:extLst>
          </p:cNvPr>
          <p:cNvSpPr/>
          <p:nvPr/>
        </p:nvSpPr>
        <p:spPr>
          <a:xfrm>
            <a:off x="7112926" y="2202663"/>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Sex at birth</a:t>
            </a:r>
          </a:p>
        </p:txBody>
      </p:sp>
      <p:sp>
        <p:nvSpPr>
          <p:cNvPr id="18" name="Rectangle: Rounded Corners 17">
            <a:extLst>
              <a:ext uri="{FF2B5EF4-FFF2-40B4-BE49-F238E27FC236}">
                <a16:creationId xmlns:a16="http://schemas.microsoft.com/office/drawing/2014/main" id="{749CCCDC-A284-7EE7-4802-75D65A1753FD}"/>
              </a:ext>
            </a:extLst>
          </p:cNvPr>
          <p:cNvSpPr/>
          <p:nvPr/>
        </p:nvSpPr>
        <p:spPr>
          <a:xfrm>
            <a:off x="1288971" y="4275534"/>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Disability</a:t>
            </a:r>
          </a:p>
        </p:txBody>
      </p:sp>
      <p:sp>
        <p:nvSpPr>
          <p:cNvPr id="19" name="Rectangle: Rounded Corners 18">
            <a:extLst>
              <a:ext uri="{FF2B5EF4-FFF2-40B4-BE49-F238E27FC236}">
                <a16:creationId xmlns:a16="http://schemas.microsoft.com/office/drawing/2014/main" id="{64F68809-D4CB-943E-8C85-DDB484B8833A}"/>
              </a:ext>
            </a:extLst>
          </p:cNvPr>
          <p:cNvSpPr/>
          <p:nvPr/>
        </p:nvSpPr>
        <p:spPr>
          <a:xfrm>
            <a:off x="5165364" y="4259822"/>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Rural/Urban Status</a:t>
            </a:r>
          </a:p>
        </p:txBody>
      </p:sp>
      <p:sp>
        <p:nvSpPr>
          <p:cNvPr id="20" name="Rectangle: Rounded Corners 19">
            <a:extLst>
              <a:ext uri="{FF2B5EF4-FFF2-40B4-BE49-F238E27FC236}">
                <a16:creationId xmlns:a16="http://schemas.microsoft.com/office/drawing/2014/main" id="{011C7FBC-9AC9-F585-0151-A2D735C590F5}"/>
              </a:ext>
            </a:extLst>
          </p:cNvPr>
          <p:cNvSpPr/>
          <p:nvPr/>
        </p:nvSpPr>
        <p:spPr>
          <a:xfrm>
            <a:off x="9043578" y="4237411"/>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Social grade</a:t>
            </a:r>
          </a:p>
        </p:txBody>
      </p:sp>
      <p:sp>
        <p:nvSpPr>
          <p:cNvPr id="21" name="Footer Placeholder 5">
            <a:extLst>
              <a:ext uri="{FF2B5EF4-FFF2-40B4-BE49-F238E27FC236}">
                <a16:creationId xmlns:a16="http://schemas.microsoft.com/office/drawing/2014/main" id="{7F8FDEF4-EAC4-37CE-B7A5-606F4E79409F}"/>
              </a:ext>
            </a:extLst>
          </p:cNvPr>
          <p:cNvSpPr txBox="1">
            <a:spLocks/>
          </p:cNvSpPr>
          <p:nvPr/>
        </p:nvSpPr>
        <p:spPr>
          <a:xfrm>
            <a:off x="444900" y="6379454"/>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J1. Imagine that a healthcare professional asked you to go for a test at a hospital. We want to understand what would make you more likely to go for the test. How much, if at all, would the following make you more likely to go for a test at a hospital?  </a:t>
            </a:r>
          </a:p>
          <a:p>
            <a:r>
              <a:rPr lang="en-US" sz="800"/>
              <a:t>Base: All in Northern Ireland (N=1,001)</a:t>
            </a:r>
          </a:p>
          <a:p>
            <a:endParaRPr lang="en-US" sz="800"/>
          </a:p>
        </p:txBody>
      </p:sp>
    </p:spTree>
    <p:extLst>
      <p:ext uri="{BB962C8B-B14F-4D97-AF65-F5344CB8AC3E}">
        <p14:creationId xmlns:p14="http://schemas.microsoft.com/office/powerpoint/2010/main" val="9586858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99E2763A-32CA-F707-0778-C85893C23EDB}"/>
              </a:ext>
            </a:extLst>
          </p:cNvPr>
          <p:cNvSpPr txBox="1">
            <a:spLocks/>
          </p:cNvSpPr>
          <p:nvPr/>
        </p:nvSpPr>
        <p:spPr>
          <a:xfrm>
            <a:off x="284206" y="203079"/>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2 in 5 reported receiving healthcare remotely in the past 12 months, with phone calls being the most commonly identified remote method </a:t>
            </a:r>
          </a:p>
        </p:txBody>
      </p:sp>
      <p:sp>
        <p:nvSpPr>
          <p:cNvPr id="12" name="Footer Placeholder 5">
            <a:extLst>
              <a:ext uri="{FF2B5EF4-FFF2-40B4-BE49-F238E27FC236}">
                <a16:creationId xmlns:a16="http://schemas.microsoft.com/office/drawing/2014/main" id="{556F02B5-3D0C-C656-225A-218427CF1208}"/>
              </a:ext>
            </a:extLst>
          </p:cNvPr>
          <p:cNvSpPr txBox="1">
            <a:spLocks/>
          </p:cNvSpPr>
          <p:nvPr/>
        </p:nvSpPr>
        <p:spPr>
          <a:xfrm>
            <a:off x="219903" y="6455877"/>
            <a:ext cx="6258651"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G1. In the last 12 months, did you receive care from a healthcare professional remotely? Please select all that apply.</a:t>
            </a:r>
          </a:p>
          <a:p>
            <a:r>
              <a:rPr lang="en-US" sz="800"/>
              <a:t>Base: All (N=1,001)</a:t>
            </a:r>
          </a:p>
        </p:txBody>
      </p:sp>
      <p:graphicFrame>
        <p:nvGraphicFramePr>
          <p:cNvPr id="13" name="Chart 12">
            <a:extLst>
              <a:ext uri="{FF2B5EF4-FFF2-40B4-BE49-F238E27FC236}">
                <a16:creationId xmlns:a16="http://schemas.microsoft.com/office/drawing/2014/main" id="{0B19174E-4527-1EE0-5E37-4D62B3CD5A13}"/>
              </a:ext>
            </a:extLst>
          </p:cNvPr>
          <p:cNvGraphicFramePr/>
          <p:nvPr>
            <p:extLst>
              <p:ext uri="{D42A27DB-BD31-4B8C-83A1-F6EECF244321}">
                <p14:modId xmlns:p14="http://schemas.microsoft.com/office/powerpoint/2010/main" val="2671432647"/>
              </p:ext>
            </p:extLst>
          </p:nvPr>
        </p:nvGraphicFramePr>
        <p:xfrm>
          <a:off x="412850" y="1517221"/>
          <a:ext cx="11366300" cy="5080388"/>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F5CFCEF7-85AE-9F72-2B45-42DF98724D34}"/>
              </a:ext>
            </a:extLst>
          </p:cNvPr>
          <p:cNvSpPr txBox="1"/>
          <p:nvPr/>
        </p:nvSpPr>
        <p:spPr>
          <a:xfrm>
            <a:off x="2224978" y="1322349"/>
            <a:ext cx="7742044" cy="338554"/>
          </a:xfrm>
          <a:prstGeom prst="rect">
            <a:avLst/>
          </a:prstGeom>
          <a:noFill/>
        </p:spPr>
        <p:txBody>
          <a:bodyPr wrap="square" rtlCol="0">
            <a:spAutoFit/>
          </a:bodyPr>
          <a:lstStyle/>
          <a:p>
            <a:pPr algn="ctr"/>
            <a:r>
              <a:rPr lang="en-US" sz="1600" b="1" spc="10"/>
              <a:t>Type of doctors appointment</a:t>
            </a:r>
          </a:p>
        </p:txBody>
      </p:sp>
      <p:sp>
        <p:nvSpPr>
          <p:cNvPr id="3" name="Rounded Rectangle 14">
            <a:extLst>
              <a:ext uri="{FF2B5EF4-FFF2-40B4-BE49-F238E27FC236}">
                <a16:creationId xmlns:a16="http://schemas.microsoft.com/office/drawing/2014/main" id="{546220FC-06EF-4435-4BCE-B2FDABA0F944}"/>
              </a:ext>
            </a:extLst>
          </p:cNvPr>
          <p:cNvSpPr/>
          <p:nvPr/>
        </p:nvSpPr>
        <p:spPr>
          <a:xfrm>
            <a:off x="8931477" y="2764202"/>
            <a:ext cx="2299690" cy="1329595"/>
          </a:xfrm>
          <a:prstGeom prst="roundRect">
            <a:avLst>
              <a:gd name="adj" fmla="val 4719"/>
            </a:avLst>
          </a:prstGeom>
          <a:solidFill>
            <a:schemeClr val="bg1"/>
          </a:solidFill>
          <a:ln w="12700">
            <a:noFill/>
          </a:ln>
          <a:effectLst>
            <a:outerShdw blurRad="264591" dist="381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1404000" rIns="288000" bIns="288000" rtlCol="0" anchor="t" anchorCtr="0"/>
          <a:lstStyle/>
          <a:p>
            <a:pPr algn="ctr"/>
            <a:endParaRPr lang="en-US" sz="3200">
              <a:solidFill>
                <a:schemeClr val="tx1"/>
              </a:solidFill>
              <a:latin typeface="Arial Black" panose="020B0A04020102020204" pitchFamily="34" charset="0"/>
            </a:endParaRPr>
          </a:p>
        </p:txBody>
      </p:sp>
      <p:sp>
        <p:nvSpPr>
          <p:cNvPr id="4" name="TextBox 3">
            <a:extLst>
              <a:ext uri="{FF2B5EF4-FFF2-40B4-BE49-F238E27FC236}">
                <a16:creationId xmlns:a16="http://schemas.microsoft.com/office/drawing/2014/main" id="{9852878A-DA63-FB30-034C-71337D9CD506}"/>
              </a:ext>
            </a:extLst>
          </p:cNvPr>
          <p:cNvSpPr txBox="1"/>
          <p:nvPr/>
        </p:nvSpPr>
        <p:spPr>
          <a:xfrm>
            <a:off x="8879843" y="2892431"/>
            <a:ext cx="2402958" cy="1015663"/>
          </a:xfrm>
          <a:prstGeom prst="rect">
            <a:avLst/>
          </a:prstGeom>
          <a:noFill/>
        </p:spPr>
        <p:txBody>
          <a:bodyPr wrap="square" rtlCol="0">
            <a:spAutoFit/>
          </a:bodyPr>
          <a:lstStyle/>
          <a:p>
            <a:pPr algn="ctr"/>
            <a:r>
              <a:rPr lang="en-GB" sz="2800">
                <a:solidFill>
                  <a:schemeClr val="accent4"/>
                </a:solidFill>
                <a:latin typeface="Arial Black" panose="020B0A04020102020204" pitchFamily="34" charset="0"/>
              </a:rPr>
              <a:t>40%</a:t>
            </a:r>
          </a:p>
          <a:p>
            <a:pPr algn="ctr"/>
            <a:endParaRPr lang="en-GB" sz="800">
              <a:latin typeface="Arial Black" panose="020B0A04020102020204" pitchFamily="34" charset="0"/>
            </a:endParaRPr>
          </a:p>
          <a:p>
            <a:pPr algn="ctr"/>
            <a:r>
              <a:rPr lang="en-GB" sz="1200"/>
              <a:t>Received healthcare from a professional remotely</a:t>
            </a:r>
          </a:p>
        </p:txBody>
      </p:sp>
    </p:spTree>
    <p:extLst>
      <p:ext uri="{BB962C8B-B14F-4D97-AF65-F5344CB8AC3E}">
        <p14:creationId xmlns:p14="http://schemas.microsoft.com/office/powerpoint/2010/main" val="40911216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A12CEE90-FC8D-4F29-F5B3-359C6F31A990}"/>
              </a:ext>
            </a:extLst>
          </p:cNvPr>
          <p:cNvSpPr txBox="1">
            <a:spLocks/>
          </p:cNvSpPr>
          <p:nvPr/>
        </p:nvSpPr>
        <p:spPr>
          <a:xfrm>
            <a:off x="239755" y="25300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Females, those with a disability and those aged 50+ were more likely to report receiving a remote consultation in the past 12 months. </a:t>
            </a:r>
          </a:p>
        </p:txBody>
      </p:sp>
      <p:sp>
        <p:nvSpPr>
          <p:cNvPr id="7" name="TextBox 6">
            <a:extLst>
              <a:ext uri="{FF2B5EF4-FFF2-40B4-BE49-F238E27FC236}">
                <a16:creationId xmlns:a16="http://schemas.microsoft.com/office/drawing/2014/main" id="{184C8FC6-9540-774E-E5D6-D95896488898}"/>
              </a:ext>
            </a:extLst>
          </p:cNvPr>
          <p:cNvSpPr txBox="1"/>
          <p:nvPr/>
        </p:nvSpPr>
        <p:spPr>
          <a:xfrm>
            <a:off x="863213" y="1880641"/>
            <a:ext cx="9988799" cy="338554"/>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spc="10">
                <a:solidFill>
                  <a:schemeClr val="tx1">
                    <a:lumMod val="95000"/>
                    <a:lumOff val="5000"/>
                  </a:schemeClr>
                </a:solidFill>
              </a:rPr>
              <a:t>Proportion who received remote consultation</a:t>
            </a:r>
            <a:endParaRPr lang="en-US" sz="1600" b="1" i="0" u="none" strike="noStrike" kern="1200" spc="10" baseline="0">
              <a:solidFill>
                <a:schemeClr val="tx1">
                  <a:lumMod val="95000"/>
                  <a:lumOff val="5000"/>
                </a:schemeClr>
              </a:solidFill>
              <a:ea typeface="+mn-ea"/>
              <a:cs typeface="+mn-cs"/>
            </a:endParaRPr>
          </a:p>
        </p:txBody>
      </p:sp>
      <p:sp>
        <p:nvSpPr>
          <p:cNvPr id="9" name="Footer Placeholder 5">
            <a:extLst>
              <a:ext uri="{FF2B5EF4-FFF2-40B4-BE49-F238E27FC236}">
                <a16:creationId xmlns:a16="http://schemas.microsoft.com/office/drawing/2014/main" id="{39CC05CC-01A0-8202-EBF7-236FA066B088}"/>
              </a:ext>
            </a:extLst>
          </p:cNvPr>
          <p:cNvSpPr txBox="1">
            <a:spLocks/>
          </p:cNvSpPr>
          <p:nvPr/>
        </p:nvSpPr>
        <p:spPr>
          <a:xfrm>
            <a:off x="239755" y="6379669"/>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G1. In the last 12 months, did you receive care from a healthcare professional remotely? Please select all that apply.</a:t>
            </a:r>
          </a:p>
          <a:p>
            <a:r>
              <a:rPr lang="en-US" sz="800"/>
              <a:t>Base: All in Northern Ireland (N=1,001); males (N=480); females (N=512); 18-29 (N=127); 30-49 (N=355); 50+ (N=519); ABC1 (N=590); C2DE (411); C2DE 50+ (N=233); disability (N=315); no disability (N=665); Urban (N=460); Town (N=252); Rural (N=288)</a:t>
            </a:r>
          </a:p>
        </p:txBody>
      </p:sp>
      <p:grpSp>
        <p:nvGrpSpPr>
          <p:cNvPr id="138" name="Group 137">
            <a:extLst>
              <a:ext uri="{FF2B5EF4-FFF2-40B4-BE49-F238E27FC236}">
                <a16:creationId xmlns:a16="http://schemas.microsoft.com/office/drawing/2014/main" id="{4E701264-04E3-B261-F598-61C716A9DC2F}"/>
              </a:ext>
            </a:extLst>
          </p:cNvPr>
          <p:cNvGrpSpPr/>
          <p:nvPr/>
        </p:nvGrpSpPr>
        <p:grpSpPr>
          <a:xfrm>
            <a:off x="10080992" y="6338152"/>
            <a:ext cx="1871253" cy="327895"/>
            <a:chOff x="1866138" y="3032859"/>
            <a:chExt cx="1871253" cy="327895"/>
          </a:xfrm>
        </p:grpSpPr>
        <p:sp>
          <p:nvSpPr>
            <p:cNvPr id="139" name="TextBox 138">
              <a:extLst>
                <a:ext uri="{FF2B5EF4-FFF2-40B4-BE49-F238E27FC236}">
                  <a16:creationId xmlns:a16="http://schemas.microsoft.com/office/drawing/2014/main" id="{892F903A-2567-098E-DD7A-35CC6EA8407F}"/>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a:t>Show statistically significant differences between subgroups</a:t>
              </a:r>
              <a:endParaRPr lang="en-GB" sz="900"/>
            </a:p>
          </p:txBody>
        </p:sp>
        <p:sp>
          <p:nvSpPr>
            <p:cNvPr id="140" name="Isosceles Triangle 139">
              <a:extLst>
                <a:ext uri="{FF2B5EF4-FFF2-40B4-BE49-F238E27FC236}">
                  <a16:creationId xmlns:a16="http://schemas.microsoft.com/office/drawing/2014/main" id="{B5404A94-9A05-8752-B9B3-EA76653D2FFB}"/>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41" name="Isosceles Triangle 140">
              <a:extLst>
                <a:ext uri="{FF2B5EF4-FFF2-40B4-BE49-F238E27FC236}">
                  <a16:creationId xmlns:a16="http://schemas.microsoft.com/office/drawing/2014/main" id="{A1A84F83-A606-E3D7-D4C5-2588BA8897E1}"/>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grpSp>
      <p:grpSp>
        <p:nvGrpSpPr>
          <p:cNvPr id="46" name="Group 45">
            <a:extLst>
              <a:ext uri="{FF2B5EF4-FFF2-40B4-BE49-F238E27FC236}">
                <a16:creationId xmlns:a16="http://schemas.microsoft.com/office/drawing/2014/main" id="{F38459C1-800B-7872-6EE1-5637490D4759}"/>
              </a:ext>
            </a:extLst>
          </p:cNvPr>
          <p:cNvGrpSpPr/>
          <p:nvPr/>
        </p:nvGrpSpPr>
        <p:grpSpPr>
          <a:xfrm>
            <a:off x="116325" y="1723220"/>
            <a:ext cx="11595739" cy="4499757"/>
            <a:chOff x="541253" y="844389"/>
            <a:chExt cx="11219265" cy="3918112"/>
          </a:xfrm>
        </p:grpSpPr>
        <p:graphicFrame>
          <p:nvGraphicFramePr>
            <p:cNvPr id="47" name="Chart 46">
              <a:extLst>
                <a:ext uri="{FF2B5EF4-FFF2-40B4-BE49-F238E27FC236}">
                  <a16:creationId xmlns:a16="http://schemas.microsoft.com/office/drawing/2014/main" id="{BE239E57-D320-A32F-CB64-EDB34B54A152}"/>
                </a:ext>
              </a:extLst>
            </p:cNvPr>
            <p:cNvGraphicFramePr/>
            <p:nvPr>
              <p:extLst>
                <p:ext uri="{D42A27DB-BD31-4B8C-83A1-F6EECF244321}">
                  <p14:modId xmlns:p14="http://schemas.microsoft.com/office/powerpoint/2010/main" val="154765959"/>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cxnSp>
          <p:nvCxnSpPr>
            <p:cNvPr id="48" name="Straight Connector 47">
              <a:extLst>
                <a:ext uri="{FF2B5EF4-FFF2-40B4-BE49-F238E27FC236}">
                  <a16:creationId xmlns:a16="http://schemas.microsoft.com/office/drawing/2014/main" id="{3C18ED6F-CAB7-511F-3E24-426CB2F37CD1}"/>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grpSp>
      <p:sp>
        <p:nvSpPr>
          <p:cNvPr id="49" name="Rectangle 48">
            <a:extLst>
              <a:ext uri="{FF2B5EF4-FFF2-40B4-BE49-F238E27FC236}">
                <a16:creationId xmlns:a16="http://schemas.microsoft.com/office/drawing/2014/main" id="{58BDFDBC-6CE5-6CDD-1ACD-4451151CA24D}"/>
              </a:ext>
            </a:extLst>
          </p:cNvPr>
          <p:cNvSpPr/>
          <p:nvPr/>
        </p:nvSpPr>
        <p:spPr>
          <a:xfrm>
            <a:off x="8498828" y="4686436"/>
            <a:ext cx="818702" cy="3800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Disability</a:t>
            </a:r>
          </a:p>
        </p:txBody>
      </p:sp>
      <p:sp>
        <p:nvSpPr>
          <p:cNvPr id="50" name="Rectangle 49">
            <a:extLst>
              <a:ext uri="{FF2B5EF4-FFF2-40B4-BE49-F238E27FC236}">
                <a16:creationId xmlns:a16="http://schemas.microsoft.com/office/drawing/2014/main" id="{FAD29E35-484B-4B18-1E43-374C981EE8E4}"/>
              </a:ext>
            </a:extLst>
          </p:cNvPr>
          <p:cNvSpPr/>
          <p:nvPr/>
        </p:nvSpPr>
        <p:spPr>
          <a:xfrm>
            <a:off x="7914500" y="4719770"/>
            <a:ext cx="776428" cy="5126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No disability</a:t>
            </a:r>
          </a:p>
        </p:txBody>
      </p:sp>
      <p:sp>
        <p:nvSpPr>
          <p:cNvPr id="51" name="Rectangle 50">
            <a:extLst>
              <a:ext uri="{FF2B5EF4-FFF2-40B4-BE49-F238E27FC236}">
                <a16:creationId xmlns:a16="http://schemas.microsoft.com/office/drawing/2014/main" id="{032F7753-0C9B-51B8-7125-983EAE815A3E}"/>
              </a:ext>
            </a:extLst>
          </p:cNvPr>
          <p:cNvSpPr/>
          <p:nvPr/>
        </p:nvSpPr>
        <p:spPr>
          <a:xfrm>
            <a:off x="116325" y="4741647"/>
            <a:ext cx="858483" cy="15964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a:t>
            </a:r>
          </a:p>
        </p:txBody>
      </p:sp>
      <p:sp>
        <p:nvSpPr>
          <p:cNvPr id="52" name="Rectangle 51">
            <a:extLst>
              <a:ext uri="{FF2B5EF4-FFF2-40B4-BE49-F238E27FC236}">
                <a16:creationId xmlns:a16="http://schemas.microsoft.com/office/drawing/2014/main" id="{6D203F84-A2E8-C12A-CD43-F69E7950B4A7}"/>
              </a:ext>
            </a:extLst>
          </p:cNvPr>
          <p:cNvSpPr/>
          <p:nvPr/>
        </p:nvSpPr>
        <p:spPr>
          <a:xfrm>
            <a:off x="2951994" y="4757503"/>
            <a:ext cx="588098" cy="14534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18-29</a:t>
            </a:r>
          </a:p>
        </p:txBody>
      </p:sp>
      <p:sp>
        <p:nvSpPr>
          <p:cNvPr id="53" name="Rectangle 52">
            <a:extLst>
              <a:ext uri="{FF2B5EF4-FFF2-40B4-BE49-F238E27FC236}">
                <a16:creationId xmlns:a16="http://schemas.microsoft.com/office/drawing/2014/main" id="{C32F620B-A9F1-EF1D-F946-1E15B052A051}"/>
              </a:ext>
            </a:extLst>
          </p:cNvPr>
          <p:cNvSpPr/>
          <p:nvPr/>
        </p:nvSpPr>
        <p:spPr>
          <a:xfrm>
            <a:off x="3561860" y="4748874"/>
            <a:ext cx="582001" cy="160717"/>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30-49</a:t>
            </a:r>
          </a:p>
        </p:txBody>
      </p:sp>
      <p:sp>
        <p:nvSpPr>
          <p:cNvPr id="54" name="Rectangle 53">
            <a:extLst>
              <a:ext uri="{FF2B5EF4-FFF2-40B4-BE49-F238E27FC236}">
                <a16:creationId xmlns:a16="http://schemas.microsoft.com/office/drawing/2014/main" id="{DF841224-2FDB-AC82-F8E3-77E3D1510D1E}"/>
              </a:ext>
            </a:extLst>
          </p:cNvPr>
          <p:cNvSpPr/>
          <p:nvPr/>
        </p:nvSpPr>
        <p:spPr>
          <a:xfrm>
            <a:off x="4214713" y="4754372"/>
            <a:ext cx="449664" cy="14691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50+</a:t>
            </a:r>
          </a:p>
        </p:txBody>
      </p:sp>
      <p:sp>
        <p:nvSpPr>
          <p:cNvPr id="55" name="Rectangle 54">
            <a:extLst>
              <a:ext uri="{FF2B5EF4-FFF2-40B4-BE49-F238E27FC236}">
                <a16:creationId xmlns:a16="http://schemas.microsoft.com/office/drawing/2014/main" id="{579B10FF-90C1-DFEF-9520-144AAEA0B234}"/>
              </a:ext>
            </a:extLst>
          </p:cNvPr>
          <p:cNvSpPr/>
          <p:nvPr/>
        </p:nvSpPr>
        <p:spPr>
          <a:xfrm>
            <a:off x="5217589" y="4788798"/>
            <a:ext cx="599892" cy="18328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ABC1</a:t>
            </a:r>
          </a:p>
        </p:txBody>
      </p:sp>
      <p:sp>
        <p:nvSpPr>
          <p:cNvPr id="56" name="Rectangle 55">
            <a:extLst>
              <a:ext uri="{FF2B5EF4-FFF2-40B4-BE49-F238E27FC236}">
                <a16:creationId xmlns:a16="http://schemas.microsoft.com/office/drawing/2014/main" id="{34D12569-2E15-7CF5-CA0A-2C82B5B87160}"/>
              </a:ext>
            </a:extLst>
          </p:cNvPr>
          <p:cNvSpPr/>
          <p:nvPr/>
        </p:nvSpPr>
        <p:spPr>
          <a:xfrm>
            <a:off x="5784555" y="4816391"/>
            <a:ext cx="621192" cy="12177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a:t>
            </a:r>
          </a:p>
        </p:txBody>
      </p:sp>
      <p:sp>
        <p:nvSpPr>
          <p:cNvPr id="57" name="Rectangle 56">
            <a:extLst>
              <a:ext uri="{FF2B5EF4-FFF2-40B4-BE49-F238E27FC236}">
                <a16:creationId xmlns:a16="http://schemas.microsoft.com/office/drawing/2014/main" id="{6DD3EAD3-D8D0-C592-23B5-42496700394C}"/>
              </a:ext>
            </a:extLst>
          </p:cNvPr>
          <p:cNvSpPr/>
          <p:nvPr/>
        </p:nvSpPr>
        <p:spPr>
          <a:xfrm>
            <a:off x="1379250" y="4747470"/>
            <a:ext cx="543616" cy="15594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Male</a:t>
            </a:r>
          </a:p>
        </p:txBody>
      </p:sp>
      <p:sp>
        <p:nvSpPr>
          <p:cNvPr id="58" name="Rectangle 57">
            <a:extLst>
              <a:ext uri="{FF2B5EF4-FFF2-40B4-BE49-F238E27FC236}">
                <a16:creationId xmlns:a16="http://schemas.microsoft.com/office/drawing/2014/main" id="{DE515233-0C8A-EAF1-D847-0489883AD2EC}"/>
              </a:ext>
            </a:extLst>
          </p:cNvPr>
          <p:cNvSpPr/>
          <p:nvPr/>
        </p:nvSpPr>
        <p:spPr>
          <a:xfrm>
            <a:off x="1846743" y="4747651"/>
            <a:ext cx="788044" cy="14534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Female</a:t>
            </a:r>
          </a:p>
        </p:txBody>
      </p:sp>
      <p:sp>
        <p:nvSpPr>
          <p:cNvPr id="59" name="Rectangle 58">
            <a:extLst>
              <a:ext uri="{FF2B5EF4-FFF2-40B4-BE49-F238E27FC236}">
                <a16:creationId xmlns:a16="http://schemas.microsoft.com/office/drawing/2014/main" id="{1F610D72-645B-4401-0906-4F21FA7C8FCB}"/>
              </a:ext>
            </a:extLst>
          </p:cNvPr>
          <p:cNvSpPr/>
          <p:nvPr/>
        </p:nvSpPr>
        <p:spPr>
          <a:xfrm>
            <a:off x="9563839" y="4682213"/>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Urban </a:t>
            </a:r>
          </a:p>
        </p:txBody>
      </p:sp>
      <p:sp>
        <p:nvSpPr>
          <p:cNvPr id="60" name="Rectangle 59">
            <a:extLst>
              <a:ext uri="{FF2B5EF4-FFF2-40B4-BE49-F238E27FC236}">
                <a16:creationId xmlns:a16="http://schemas.microsoft.com/office/drawing/2014/main" id="{325E00AA-F725-24CA-0E9F-6771E8EA955F}"/>
              </a:ext>
            </a:extLst>
          </p:cNvPr>
          <p:cNvSpPr/>
          <p:nvPr/>
        </p:nvSpPr>
        <p:spPr>
          <a:xfrm>
            <a:off x="10190006" y="4747668"/>
            <a:ext cx="739225" cy="3297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Town</a:t>
            </a:r>
          </a:p>
        </p:txBody>
      </p:sp>
      <p:sp>
        <p:nvSpPr>
          <p:cNvPr id="61" name="Rectangle 60">
            <a:extLst>
              <a:ext uri="{FF2B5EF4-FFF2-40B4-BE49-F238E27FC236}">
                <a16:creationId xmlns:a16="http://schemas.microsoft.com/office/drawing/2014/main" id="{F4A300C5-1B4B-1706-A6BC-F90E042D8458}"/>
              </a:ext>
            </a:extLst>
          </p:cNvPr>
          <p:cNvSpPr/>
          <p:nvPr/>
        </p:nvSpPr>
        <p:spPr>
          <a:xfrm>
            <a:off x="10720060" y="4691265"/>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Rural</a:t>
            </a:r>
          </a:p>
        </p:txBody>
      </p:sp>
      <p:sp>
        <p:nvSpPr>
          <p:cNvPr id="62" name="Rectangle 61">
            <a:extLst>
              <a:ext uri="{FF2B5EF4-FFF2-40B4-BE49-F238E27FC236}">
                <a16:creationId xmlns:a16="http://schemas.microsoft.com/office/drawing/2014/main" id="{1519E604-9BE6-4996-E492-63FD01759721}"/>
              </a:ext>
            </a:extLst>
          </p:cNvPr>
          <p:cNvSpPr/>
          <p:nvPr/>
        </p:nvSpPr>
        <p:spPr>
          <a:xfrm>
            <a:off x="6368886" y="4897881"/>
            <a:ext cx="621192" cy="12177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a:t>
            </a:r>
          </a:p>
          <a:p>
            <a:pPr algn="ctr"/>
            <a:r>
              <a:rPr lang="en-GB" sz="1200">
                <a:solidFill>
                  <a:schemeClr val="tx1"/>
                </a:solidFill>
              </a:rPr>
              <a:t>50+</a:t>
            </a:r>
          </a:p>
        </p:txBody>
      </p:sp>
      <p:sp>
        <p:nvSpPr>
          <p:cNvPr id="63" name="Isosceles Triangle 62">
            <a:extLst>
              <a:ext uri="{FF2B5EF4-FFF2-40B4-BE49-F238E27FC236}">
                <a16:creationId xmlns:a16="http://schemas.microsoft.com/office/drawing/2014/main" id="{FAA93C40-6366-D576-4B83-90CA1E8D9768}"/>
              </a:ext>
            </a:extLst>
          </p:cNvPr>
          <p:cNvSpPr>
            <a:spLocks noChangeAspect="1"/>
          </p:cNvSpPr>
          <p:nvPr/>
        </p:nvSpPr>
        <p:spPr>
          <a:xfrm>
            <a:off x="2135133" y="3173470"/>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28" name="Isosceles Triangle 127">
            <a:extLst>
              <a:ext uri="{FF2B5EF4-FFF2-40B4-BE49-F238E27FC236}">
                <a16:creationId xmlns:a16="http://schemas.microsoft.com/office/drawing/2014/main" id="{09233566-0D31-EA48-F45D-E0A4BADEE48B}"/>
              </a:ext>
            </a:extLst>
          </p:cNvPr>
          <p:cNvSpPr>
            <a:spLocks noChangeAspect="1"/>
          </p:cNvSpPr>
          <p:nvPr/>
        </p:nvSpPr>
        <p:spPr>
          <a:xfrm>
            <a:off x="4393233" y="3111935"/>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29" name="Isosceles Triangle 128">
            <a:extLst>
              <a:ext uri="{FF2B5EF4-FFF2-40B4-BE49-F238E27FC236}">
                <a16:creationId xmlns:a16="http://schemas.microsoft.com/office/drawing/2014/main" id="{E36EA87C-D0AA-8C5D-10F9-7CFF8E9BC7D2}"/>
              </a:ext>
            </a:extLst>
          </p:cNvPr>
          <p:cNvSpPr>
            <a:spLocks noChangeAspect="1"/>
          </p:cNvSpPr>
          <p:nvPr/>
        </p:nvSpPr>
        <p:spPr>
          <a:xfrm rot="10800000">
            <a:off x="3198277" y="3569273"/>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30" name="Isosceles Triangle 129">
            <a:extLst>
              <a:ext uri="{FF2B5EF4-FFF2-40B4-BE49-F238E27FC236}">
                <a16:creationId xmlns:a16="http://schemas.microsoft.com/office/drawing/2014/main" id="{584C187B-45F7-A477-2E24-1DB75A319348}"/>
              </a:ext>
            </a:extLst>
          </p:cNvPr>
          <p:cNvSpPr>
            <a:spLocks noChangeAspect="1"/>
          </p:cNvSpPr>
          <p:nvPr/>
        </p:nvSpPr>
        <p:spPr>
          <a:xfrm>
            <a:off x="8792314" y="2991318"/>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 name="Rectangle 1">
            <a:extLst>
              <a:ext uri="{FF2B5EF4-FFF2-40B4-BE49-F238E27FC236}">
                <a16:creationId xmlns:a16="http://schemas.microsoft.com/office/drawing/2014/main" id="{D49B7F4F-1EAC-4C8A-9221-1082B2797AF5}"/>
              </a:ext>
            </a:extLst>
          </p:cNvPr>
          <p:cNvSpPr/>
          <p:nvPr/>
        </p:nvSpPr>
        <p:spPr>
          <a:xfrm>
            <a:off x="6959635" y="4915341"/>
            <a:ext cx="621192" cy="12177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Not </a:t>
            </a:r>
          </a:p>
          <a:p>
            <a:pPr algn="ctr"/>
            <a:r>
              <a:rPr lang="en-GB" sz="1200">
                <a:solidFill>
                  <a:schemeClr val="tx1"/>
                </a:solidFill>
              </a:rPr>
              <a:t>C2DE</a:t>
            </a:r>
          </a:p>
          <a:p>
            <a:pPr algn="ctr"/>
            <a:r>
              <a:rPr lang="en-GB" sz="1200">
                <a:solidFill>
                  <a:schemeClr val="tx1"/>
                </a:solidFill>
              </a:rPr>
              <a:t>50+</a:t>
            </a:r>
          </a:p>
        </p:txBody>
      </p:sp>
      <p:sp>
        <p:nvSpPr>
          <p:cNvPr id="3" name="Isosceles Triangle 2">
            <a:extLst>
              <a:ext uri="{FF2B5EF4-FFF2-40B4-BE49-F238E27FC236}">
                <a16:creationId xmlns:a16="http://schemas.microsoft.com/office/drawing/2014/main" id="{B6B27185-B61B-4D52-A947-47B31BA876F6}"/>
              </a:ext>
            </a:extLst>
          </p:cNvPr>
          <p:cNvSpPr>
            <a:spLocks noChangeAspect="1"/>
          </p:cNvSpPr>
          <p:nvPr/>
        </p:nvSpPr>
        <p:spPr>
          <a:xfrm rot="10800000">
            <a:off x="1559162" y="3418910"/>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4" name="Isosceles Triangle 3">
            <a:extLst>
              <a:ext uri="{FF2B5EF4-FFF2-40B4-BE49-F238E27FC236}">
                <a16:creationId xmlns:a16="http://schemas.microsoft.com/office/drawing/2014/main" id="{CE10B732-BBA1-E087-682C-6315C486461C}"/>
              </a:ext>
            </a:extLst>
          </p:cNvPr>
          <p:cNvSpPr>
            <a:spLocks noChangeAspect="1"/>
          </p:cNvSpPr>
          <p:nvPr/>
        </p:nvSpPr>
        <p:spPr>
          <a:xfrm rot="10800000">
            <a:off x="8233370" y="3415087"/>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Tree>
    <p:extLst>
      <p:ext uri="{BB962C8B-B14F-4D97-AF65-F5344CB8AC3E}">
        <p14:creationId xmlns:p14="http://schemas.microsoft.com/office/powerpoint/2010/main" val="2757522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B30414-16E6-4BD4-B073-37CA890FBAD8}"/>
              </a:ext>
            </a:extLst>
          </p:cNvPr>
          <p:cNvSpPr>
            <a:spLocks noGrp="1"/>
          </p:cNvSpPr>
          <p:nvPr>
            <p:ph type="title"/>
          </p:nvPr>
        </p:nvSpPr>
        <p:spPr>
          <a:xfrm>
            <a:off x="496261" y="188674"/>
            <a:ext cx="10658475" cy="553998"/>
          </a:xfrm>
        </p:spPr>
        <p:txBody>
          <a:bodyPr/>
          <a:lstStyle/>
          <a:p>
            <a:r>
              <a:rPr lang="en-GB" sz="2800" dirty="0">
                <a:solidFill>
                  <a:schemeClr val="tx1"/>
                </a:solidFill>
                <a:latin typeface="+mn-lt"/>
                <a:ea typeface="+mj-lt"/>
                <a:cs typeface="+mj-lt"/>
              </a:rPr>
              <a:t>Symptom groupings – used for questions in sections B, H and I</a:t>
            </a:r>
          </a:p>
        </p:txBody>
      </p:sp>
      <p:graphicFrame>
        <p:nvGraphicFramePr>
          <p:cNvPr id="6" name="Table 5">
            <a:extLst>
              <a:ext uri="{FF2B5EF4-FFF2-40B4-BE49-F238E27FC236}">
                <a16:creationId xmlns:a16="http://schemas.microsoft.com/office/drawing/2014/main" id="{55D45642-5471-4032-94CA-94F81EEACF08}"/>
              </a:ext>
            </a:extLst>
          </p:cNvPr>
          <p:cNvGraphicFramePr>
            <a:graphicFrameLocks noGrp="1"/>
          </p:cNvGraphicFramePr>
          <p:nvPr/>
        </p:nvGraphicFramePr>
        <p:xfrm>
          <a:off x="461963" y="866274"/>
          <a:ext cx="3994485" cy="3617684"/>
        </p:xfrm>
        <a:graphic>
          <a:graphicData uri="http://schemas.openxmlformats.org/drawingml/2006/table">
            <a:tbl>
              <a:tblPr firstRow="1" bandRow="1">
                <a:tableStyleId>{F5AB1C69-6EDB-4FF4-983F-18BD219EF322}</a:tableStyleId>
              </a:tblPr>
              <a:tblGrid>
                <a:gridCol w="3994485">
                  <a:extLst>
                    <a:ext uri="{9D8B030D-6E8A-4147-A177-3AD203B41FA5}">
                      <a16:colId xmlns:a16="http://schemas.microsoft.com/office/drawing/2014/main" val="1095915591"/>
                    </a:ext>
                  </a:extLst>
                </a:gridCol>
              </a:tblGrid>
              <a:tr h="471809">
                <a:tc>
                  <a:txBody>
                    <a:bodyPr/>
                    <a:lstStyle/>
                    <a:p>
                      <a:r>
                        <a:rPr lang="en-GB" sz="2000">
                          <a:latin typeface="+mn-lt"/>
                        </a:rPr>
                        <a:t>Non-specific</a:t>
                      </a:r>
                    </a:p>
                  </a:txBody>
                  <a:tcPr/>
                </a:tc>
                <a:extLst>
                  <a:ext uri="{0D108BD9-81ED-4DB2-BD59-A6C34878D82A}">
                    <a16:rowId xmlns:a16="http://schemas.microsoft.com/office/drawing/2014/main" val="326475135"/>
                  </a:ext>
                </a:extLst>
              </a:tr>
              <a:tr h="441565">
                <a:tc>
                  <a:txBody>
                    <a:bodyPr/>
                    <a:lstStyle/>
                    <a:p>
                      <a:pPr algn="l" fontAlgn="b"/>
                      <a:r>
                        <a:rPr lang="en-GB" sz="2000" b="0" i="0" u="none" strike="noStrike">
                          <a:solidFill>
                            <a:srgbClr val="000000"/>
                          </a:solidFill>
                          <a:effectLst/>
                          <a:latin typeface="+mn-lt"/>
                        </a:rPr>
                        <a:t>A persistent change in bowel habits</a:t>
                      </a:r>
                    </a:p>
                  </a:txBody>
                  <a:tcPr marL="6350" marR="6350" marT="6350" marB="0" anchor="b"/>
                </a:tc>
                <a:extLst>
                  <a:ext uri="{0D108BD9-81ED-4DB2-BD59-A6C34878D82A}">
                    <a16:rowId xmlns:a16="http://schemas.microsoft.com/office/drawing/2014/main" val="17087300"/>
                  </a:ext>
                </a:extLst>
              </a:tr>
              <a:tr h="733421">
                <a:tc>
                  <a:txBody>
                    <a:bodyPr/>
                    <a:lstStyle/>
                    <a:p>
                      <a:pPr algn="l" fontAlgn="b"/>
                      <a:r>
                        <a:rPr lang="en-GB" sz="2000" b="0" i="0" u="none" strike="noStrike">
                          <a:solidFill>
                            <a:srgbClr val="000000"/>
                          </a:solidFill>
                          <a:effectLst/>
                          <a:latin typeface="+mn-lt"/>
                        </a:rPr>
                        <a:t>A persistent change in bladder habits</a:t>
                      </a:r>
                    </a:p>
                  </a:txBody>
                  <a:tcPr marL="6350" marR="6350" marT="6350" marB="0" anchor="b"/>
                </a:tc>
                <a:extLst>
                  <a:ext uri="{0D108BD9-81ED-4DB2-BD59-A6C34878D82A}">
                    <a16:rowId xmlns:a16="http://schemas.microsoft.com/office/drawing/2014/main" val="2564904977"/>
                  </a:ext>
                </a:extLst>
              </a:tr>
              <a:tr h="441565">
                <a:tc>
                  <a:txBody>
                    <a:bodyPr/>
                    <a:lstStyle/>
                    <a:p>
                      <a:pPr algn="l" fontAlgn="b"/>
                      <a:r>
                        <a:rPr lang="en-GB" sz="2000" b="0" i="0" u="none" strike="noStrike" dirty="0">
                          <a:solidFill>
                            <a:srgbClr val="000000"/>
                          </a:solidFill>
                          <a:effectLst/>
                          <a:latin typeface="+mn-lt"/>
                        </a:rPr>
                        <a:t>Tired all the time for no clear reason</a:t>
                      </a:r>
                    </a:p>
                  </a:txBody>
                  <a:tcPr marL="6350" marR="6350" marT="6350" marB="0" anchor="b"/>
                </a:tc>
                <a:extLst>
                  <a:ext uri="{0D108BD9-81ED-4DB2-BD59-A6C34878D82A}">
                    <a16:rowId xmlns:a16="http://schemas.microsoft.com/office/drawing/2014/main" val="2576286562"/>
                  </a:ext>
                </a:extLst>
              </a:tr>
              <a:tr h="441565">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2000" dirty="0">
                          <a:effectLst/>
                          <a:latin typeface="Arial" panose="020B0604020202020204" pitchFamily="34" charset="0"/>
                          <a:ea typeface="Yu Mincho" panose="02020400000000000000" pitchFamily="18" charset="-128"/>
                        </a:rPr>
                        <a:t>Not feeling as hungry as usual</a:t>
                      </a:r>
                    </a:p>
                  </a:txBody>
                  <a:tcPr marL="6350" marR="6350" marT="6350" marB="0" anchor="b"/>
                </a:tc>
                <a:extLst>
                  <a:ext uri="{0D108BD9-81ED-4DB2-BD59-A6C34878D82A}">
                    <a16:rowId xmlns:a16="http://schemas.microsoft.com/office/drawing/2014/main" val="2810714415"/>
                  </a:ext>
                </a:extLst>
              </a:tr>
              <a:tr h="441565">
                <a:tc>
                  <a:txBody>
                    <a:bodyPr/>
                    <a:lstStyle/>
                    <a:p>
                      <a:pPr algn="l" fontAlgn="b"/>
                      <a:r>
                        <a:rPr lang="en-GB" sz="2000" b="1" i="0" u="none" strike="noStrike" dirty="0">
                          <a:solidFill>
                            <a:srgbClr val="000000"/>
                          </a:solidFill>
                          <a:effectLst/>
                          <a:latin typeface="+mn-lt"/>
                        </a:rPr>
                        <a:t>Persistent unexplained pain</a:t>
                      </a:r>
                    </a:p>
                  </a:txBody>
                  <a:tcPr marL="6350" marR="6350" marT="6350" marB="0" anchor="b"/>
                </a:tc>
                <a:extLst>
                  <a:ext uri="{0D108BD9-81ED-4DB2-BD59-A6C34878D82A}">
                    <a16:rowId xmlns:a16="http://schemas.microsoft.com/office/drawing/2014/main" val="1867003058"/>
                  </a:ext>
                </a:extLst>
              </a:tr>
              <a:tr h="471809">
                <a:tc>
                  <a:txBody>
                    <a:bodyPr/>
                    <a:lstStyle/>
                    <a:p>
                      <a:r>
                        <a:rPr lang="en-GB" sz="2000" b="1" dirty="0">
                          <a:solidFill>
                            <a:schemeClr val="accent6">
                              <a:lumMod val="10000"/>
                            </a:schemeClr>
                          </a:solidFill>
                          <a:latin typeface="+mn-lt"/>
                        </a:rPr>
                        <a:t>Losing weight without trying to</a:t>
                      </a:r>
                    </a:p>
                  </a:txBody>
                  <a:tcPr/>
                </a:tc>
                <a:extLst>
                  <a:ext uri="{0D108BD9-81ED-4DB2-BD59-A6C34878D82A}">
                    <a16:rowId xmlns:a16="http://schemas.microsoft.com/office/drawing/2014/main" val="4011211419"/>
                  </a:ext>
                </a:extLst>
              </a:tr>
            </a:tbl>
          </a:graphicData>
        </a:graphic>
      </p:graphicFrame>
      <p:graphicFrame>
        <p:nvGraphicFramePr>
          <p:cNvPr id="10" name="Table 9">
            <a:extLst>
              <a:ext uri="{FF2B5EF4-FFF2-40B4-BE49-F238E27FC236}">
                <a16:creationId xmlns:a16="http://schemas.microsoft.com/office/drawing/2014/main" id="{48C71350-B871-4800-8CEE-96034205770E}"/>
              </a:ext>
            </a:extLst>
          </p:cNvPr>
          <p:cNvGraphicFramePr>
            <a:graphicFrameLocks noGrp="1"/>
          </p:cNvGraphicFramePr>
          <p:nvPr/>
        </p:nvGraphicFramePr>
        <p:xfrm>
          <a:off x="4570370" y="866274"/>
          <a:ext cx="3994486" cy="4157980"/>
        </p:xfrm>
        <a:graphic>
          <a:graphicData uri="http://schemas.openxmlformats.org/drawingml/2006/table">
            <a:tbl>
              <a:tblPr firstRow="1" bandRow="1">
                <a:tableStyleId>{5C22544A-7EE6-4342-B048-85BDC9FD1C3A}</a:tableStyleId>
              </a:tblPr>
              <a:tblGrid>
                <a:gridCol w="3994486">
                  <a:extLst>
                    <a:ext uri="{9D8B030D-6E8A-4147-A177-3AD203B41FA5}">
                      <a16:colId xmlns:a16="http://schemas.microsoft.com/office/drawing/2014/main" val="1095915591"/>
                    </a:ext>
                  </a:extLst>
                </a:gridCol>
              </a:tblGrid>
              <a:tr h="370840">
                <a:tc>
                  <a:txBody>
                    <a:bodyPr/>
                    <a:lstStyle/>
                    <a:p>
                      <a:r>
                        <a:rPr lang="en-GB" sz="2000">
                          <a:latin typeface="+mn-lt"/>
                        </a:rPr>
                        <a:t>Red flag</a:t>
                      </a:r>
                    </a:p>
                  </a:txBody>
                  <a:tcPr/>
                </a:tc>
                <a:extLst>
                  <a:ext uri="{0D108BD9-81ED-4DB2-BD59-A6C34878D82A}">
                    <a16:rowId xmlns:a16="http://schemas.microsoft.com/office/drawing/2014/main" val="326475135"/>
                  </a:ext>
                </a:extLst>
              </a:tr>
              <a:tr h="370840">
                <a:tc>
                  <a:txBody>
                    <a:bodyPr/>
                    <a:lstStyle/>
                    <a:p>
                      <a:pPr algn="l" fontAlgn="b"/>
                      <a:r>
                        <a:rPr lang="en-GB" sz="2000" b="0" i="0" u="none" strike="noStrike" dirty="0">
                          <a:solidFill>
                            <a:srgbClr val="000000"/>
                          </a:solidFill>
                          <a:effectLst/>
                          <a:latin typeface="+mn-lt"/>
                        </a:rPr>
                        <a:t>A change in the appearance of a mole</a:t>
                      </a:r>
                    </a:p>
                  </a:txBody>
                  <a:tcPr marL="6350" marR="6350" marT="6350" marB="0" anchor="b"/>
                </a:tc>
                <a:extLst>
                  <a:ext uri="{0D108BD9-81ED-4DB2-BD59-A6C34878D82A}">
                    <a16:rowId xmlns:a16="http://schemas.microsoft.com/office/drawing/2014/main" val="17087300"/>
                  </a:ext>
                </a:extLst>
              </a:tr>
              <a:tr h="370840">
                <a:tc>
                  <a:txBody>
                    <a:bodyPr/>
                    <a:lstStyle/>
                    <a:p>
                      <a:pPr algn="l" fontAlgn="b"/>
                      <a:r>
                        <a:rPr lang="en-GB" sz="2000" b="0" i="0" u="none" strike="noStrike">
                          <a:solidFill>
                            <a:srgbClr val="000000"/>
                          </a:solidFill>
                          <a:effectLst/>
                          <a:latin typeface="+mn-lt"/>
                        </a:rPr>
                        <a:t>An unexplained lump or swelling</a:t>
                      </a:r>
                    </a:p>
                  </a:txBody>
                  <a:tcPr marL="6350" marR="6350" marT="6350" marB="0" anchor="b"/>
                </a:tc>
                <a:extLst>
                  <a:ext uri="{0D108BD9-81ED-4DB2-BD59-A6C34878D82A}">
                    <a16:rowId xmlns:a16="http://schemas.microsoft.com/office/drawing/2014/main" val="2431510592"/>
                  </a:ext>
                </a:extLst>
              </a:tr>
              <a:tr h="370840">
                <a:tc>
                  <a:txBody>
                    <a:bodyPr/>
                    <a:lstStyle/>
                    <a:p>
                      <a:pPr algn="l" fontAlgn="b"/>
                      <a:r>
                        <a:rPr lang="en-GB" sz="2000" b="0" i="0" u="none" strike="noStrike" dirty="0">
                          <a:solidFill>
                            <a:srgbClr val="000000"/>
                          </a:solidFill>
                          <a:effectLst/>
                          <a:latin typeface="+mn-lt"/>
                        </a:rPr>
                        <a:t>Unexplained bleeding between periods, after sex or after the menopause </a:t>
                      </a:r>
                    </a:p>
                  </a:txBody>
                  <a:tcPr marL="6350" marR="6350" marT="6350" marB="0" anchor="b"/>
                </a:tc>
                <a:extLst>
                  <a:ext uri="{0D108BD9-81ED-4DB2-BD59-A6C34878D82A}">
                    <a16:rowId xmlns:a16="http://schemas.microsoft.com/office/drawing/2014/main" val="3276942199"/>
                  </a:ext>
                </a:extLst>
              </a:tr>
              <a:tr h="3708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2000" b="0" i="0" u="none" strike="noStrike" dirty="0">
                          <a:solidFill>
                            <a:srgbClr val="000000"/>
                          </a:solidFill>
                          <a:effectLst/>
                          <a:latin typeface="+mn-lt"/>
                        </a:rPr>
                        <a:t>A sore that does not heal</a:t>
                      </a:r>
                    </a:p>
                  </a:txBody>
                  <a:tcPr marL="6350" marR="6350" marT="6350" marB="0" anchor="b"/>
                </a:tc>
                <a:extLst>
                  <a:ext uri="{0D108BD9-81ED-4DB2-BD59-A6C34878D82A}">
                    <a16:rowId xmlns:a16="http://schemas.microsoft.com/office/drawing/2014/main" val="3947072447"/>
                  </a:ext>
                </a:extLst>
              </a:tr>
              <a:tr h="3708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2000" b="0" i="0" u="none" strike="noStrike" dirty="0">
                          <a:solidFill>
                            <a:srgbClr val="000000"/>
                          </a:solidFill>
                          <a:effectLst/>
                          <a:latin typeface="+mn-lt"/>
                        </a:rPr>
                        <a:t>Blood in poo or pee </a:t>
                      </a:r>
                    </a:p>
                  </a:txBody>
                  <a:tcPr marL="6350" marR="6350" marT="6350" marB="0" anchor="b"/>
                </a:tc>
                <a:extLst>
                  <a:ext uri="{0D108BD9-81ED-4DB2-BD59-A6C34878D82A}">
                    <a16:rowId xmlns:a16="http://schemas.microsoft.com/office/drawing/2014/main" val="2526059717"/>
                  </a:ext>
                </a:extLst>
              </a:tr>
              <a:tr h="3708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2000" b="1" i="0" u="none" strike="noStrike" dirty="0">
                          <a:solidFill>
                            <a:srgbClr val="000000"/>
                          </a:solidFill>
                          <a:effectLst/>
                          <a:latin typeface="+mn-lt"/>
                        </a:rPr>
                        <a:t>Persistent difficulty swallowing</a:t>
                      </a:r>
                      <a:endParaRPr lang="en-GB" sz="2000" b="0" i="0" u="none" strike="noStrike" dirty="0">
                        <a:solidFill>
                          <a:srgbClr val="000000"/>
                        </a:solidFill>
                        <a:effectLst/>
                        <a:latin typeface="+mn-lt"/>
                      </a:endParaRPr>
                    </a:p>
                  </a:txBody>
                  <a:tcPr marL="6350" marR="6350" marT="6350" marB="0" anchor="b"/>
                </a:tc>
                <a:extLst>
                  <a:ext uri="{0D108BD9-81ED-4DB2-BD59-A6C34878D82A}">
                    <a16:rowId xmlns:a16="http://schemas.microsoft.com/office/drawing/2014/main" val="4011211419"/>
                  </a:ext>
                </a:extLst>
              </a:tr>
              <a:tr h="3708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2000" b="1" i="0" u="none" strike="noStrike" dirty="0">
                          <a:solidFill>
                            <a:srgbClr val="000000"/>
                          </a:solidFill>
                          <a:effectLst/>
                          <a:latin typeface="+mn-lt"/>
                        </a:rPr>
                        <a:t>Losing weight without trying to</a:t>
                      </a:r>
                    </a:p>
                  </a:txBody>
                  <a:tcPr marL="6350" marR="6350" marT="6350" marB="0" anchor="b"/>
                </a:tc>
                <a:extLst>
                  <a:ext uri="{0D108BD9-81ED-4DB2-BD59-A6C34878D82A}">
                    <a16:rowId xmlns:a16="http://schemas.microsoft.com/office/drawing/2014/main" val="180201325"/>
                  </a:ext>
                </a:extLst>
              </a:tr>
              <a:tr h="370840">
                <a:tc>
                  <a:txBody>
                    <a:bodyPr/>
                    <a:lstStyle/>
                    <a:p>
                      <a:pPr algn="l" fontAlgn="b"/>
                      <a:r>
                        <a:rPr lang="en-GB" sz="2000" b="1" i="0" u="none" strike="noStrike" dirty="0">
                          <a:solidFill>
                            <a:srgbClr val="000000"/>
                          </a:solidFill>
                          <a:effectLst/>
                          <a:latin typeface="+mn-lt"/>
                        </a:rPr>
                        <a:t>Coughing up blood</a:t>
                      </a:r>
                    </a:p>
                  </a:txBody>
                  <a:tcPr marL="6350" marR="6350" marT="6350" marB="0" anchor="b"/>
                </a:tc>
                <a:extLst>
                  <a:ext uri="{0D108BD9-81ED-4DB2-BD59-A6C34878D82A}">
                    <a16:rowId xmlns:a16="http://schemas.microsoft.com/office/drawing/2014/main" val="494615642"/>
                  </a:ext>
                </a:extLst>
              </a:tr>
            </a:tbl>
          </a:graphicData>
        </a:graphic>
      </p:graphicFrame>
      <p:graphicFrame>
        <p:nvGraphicFramePr>
          <p:cNvPr id="11" name="Table 10">
            <a:extLst>
              <a:ext uri="{FF2B5EF4-FFF2-40B4-BE49-F238E27FC236}">
                <a16:creationId xmlns:a16="http://schemas.microsoft.com/office/drawing/2014/main" id="{079D4FE4-6572-476A-801F-7FC3E4E1DE36}"/>
              </a:ext>
            </a:extLst>
          </p:cNvPr>
          <p:cNvGraphicFramePr>
            <a:graphicFrameLocks noGrp="1"/>
          </p:cNvGraphicFramePr>
          <p:nvPr/>
        </p:nvGraphicFramePr>
        <p:xfrm>
          <a:off x="461962" y="4607560"/>
          <a:ext cx="3994485" cy="2250440"/>
        </p:xfrm>
        <a:graphic>
          <a:graphicData uri="http://schemas.openxmlformats.org/drawingml/2006/table">
            <a:tbl>
              <a:tblPr firstRow="1" bandRow="1">
                <a:tableStyleId>{00A15C55-8517-42AA-B614-E9B94910E393}</a:tableStyleId>
              </a:tblPr>
              <a:tblGrid>
                <a:gridCol w="3994485">
                  <a:extLst>
                    <a:ext uri="{9D8B030D-6E8A-4147-A177-3AD203B41FA5}">
                      <a16:colId xmlns:a16="http://schemas.microsoft.com/office/drawing/2014/main" val="1095915591"/>
                    </a:ext>
                  </a:extLst>
                </a:gridCol>
              </a:tblGrid>
              <a:tr h="370840">
                <a:tc>
                  <a:txBody>
                    <a:bodyPr/>
                    <a:lstStyle/>
                    <a:p>
                      <a:r>
                        <a:rPr lang="en-GB" sz="2000" dirty="0">
                          <a:latin typeface="+mn-lt"/>
                        </a:rPr>
                        <a:t>Lung-specific</a:t>
                      </a:r>
                    </a:p>
                  </a:txBody>
                  <a:tcPr/>
                </a:tc>
                <a:extLst>
                  <a:ext uri="{0D108BD9-81ED-4DB2-BD59-A6C34878D82A}">
                    <a16:rowId xmlns:a16="http://schemas.microsoft.com/office/drawing/2014/main" val="326475135"/>
                  </a:ext>
                </a:extLst>
              </a:tr>
              <a:tr h="370840">
                <a:tc>
                  <a:txBody>
                    <a:bodyPr/>
                    <a:lstStyle/>
                    <a:p>
                      <a:pPr algn="l" fontAlgn="b"/>
                      <a:r>
                        <a:rPr lang="en-GB" sz="2000" b="0" i="0" u="none" strike="noStrike" dirty="0">
                          <a:solidFill>
                            <a:srgbClr val="000000"/>
                          </a:solidFill>
                          <a:effectLst/>
                          <a:latin typeface="+mn-lt"/>
                        </a:rPr>
                        <a:t>Breathlessness</a:t>
                      </a:r>
                    </a:p>
                  </a:txBody>
                  <a:tcPr marL="6350" marR="6350" marT="6350" marB="0" anchor="b"/>
                </a:tc>
                <a:extLst>
                  <a:ext uri="{0D108BD9-81ED-4DB2-BD59-A6C34878D82A}">
                    <a16:rowId xmlns:a16="http://schemas.microsoft.com/office/drawing/2014/main" val="422204166"/>
                  </a:ext>
                </a:extLst>
              </a:tr>
              <a:tr h="370840">
                <a:tc>
                  <a:txBody>
                    <a:bodyPr/>
                    <a:lstStyle/>
                    <a:p>
                      <a:pPr algn="l" fontAlgn="b"/>
                      <a:r>
                        <a:rPr lang="en-GB" sz="2000" b="0" i="0" u="none" strike="noStrike">
                          <a:solidFill>
                            <a:srgbClr val="000000"/>
                          </a:solidFill>
                          <a:effectLst/>
                          <a:latin typeface="+mn-lt"/>
                        </a:rPr>
                        <a:t>Persistent hoarseness</a:t>
                      </a:r>
                    </a:p>
                  </a:txBody>
                  <a:tcPr marL="6350" marR="6350" marT="6350" marB="0" anchor="b"/>
                </a:tc>
                <a:extLst>
                  <a:ext uri="{0D108BD9-81ED-4DB2-BD59-A6C34878D82A}">
                    <a16:rowId xmlns:a16="http://schemas.microsoft.com/office/drawing/2014/main" val="2388024077"/>
                  </a:ext>
                </a:extLst>
              </a:tr>
              <a:tr h="370840">
                <a:tc>
                  <a:txBody>
                    <a:bodyPr/>
                    <a:lstStyle/>
                    <a:p>
                      <a:pPr algn="l" fontAlgn="b"/>
                      <a:r>
                        <a:rPr lang="en-GB" sz="2000" b="0" i="0" u="none" strike="noStrike">
                          <a:solidFill>
                            <a:srgbClr val="000000"/>
                          </a:solidFill>
                          <a:effectLst/>
                          <a:latin typeface="+mn-lt"/>
                        </a:rPr>
                        <a:t>A persistent cough</a:t>
                      </a:r>
                    </a:p>
                  </a:txBody>
                  <a:tcPr marL="6350" marR="6350" marT="6350" marB="0" anchor="b"/>
                </a:tc>
                <a:extLst>
                  <a:ext uri="{0D108BD9-81ED-4DB2-BD59-A6C34878D82A}">
                    <a16:rowId xmlns:a16="http://schemas.microsoft.com/office/drawing/2014/main" val="1101792687"/>
                  </a:ext>
                </a:extLst>
              </a:tr>
              <a:tr h="370840">
                <a:tc>
                  <a:txBody>
                    <a:bodyPr/>
                    <a:lstStyle/>
                    <a:p>
                      <a:pPr algn="l" fontAlgn="b"/>
                      <a:r>
                        <a:rPr lang="en-GB" sz="2000" b="0" i="0" u="none" strike="noStrike">
                          <a:solidFill>
                            <a:srgbClr val="000000"/>
                          </a:solidFill>
                          <a:effectLst/>
                          <a:latin typeface="+mn-lt"/>
                        </a:rPr>
                        <a:t>A change in an existing cough</a:t>
                      </a:r>
                    </a:p>
                  </a:txBody>
                  <a:tcPr marL="6350" marR="6350" marT="6350" marB="0" anchor="b"/>
                </a:tc>
                <a:extLst>
                  <a:ext uri="{0D108BD9-81ED-4DB2-BD59-A6C34878D82A}">
                    <a16:rowId xmlns:a16="http://schemas.microsoft.com/office/drawing/2014/main" val="4011211419"/>
                  </a:ext>
                </a:extLst>
              </a:tr>
              <a:tr h="370840">
                <a:tc>
                  <a:txBody>
                    <a:bodyPr/>
                    <a:lstStyle/>
                    <a:p>
                      <a:pPr algn="l" fontAlgn="b"/>
                      <a:r>
                        <a:rPr lang="en-GB" sz="2000" b="1" i="0" u="none" strike="noStrike" dirty="0">
                          <a:solidFill>
                            <a:srgbClr val="000000"/>
                          </a:solidFill>
                          <a:effectLst/>
                          <a:latin typeface="+mn-lt"/>
                        </a:rPr>
                        <a:t>Coughing up blood</a:t>
                      </a:r>
                    </a:p>
                  </a:txBody>
                  <a:tcPr marL="6350" marR="6350" marT="6350" marB="0" anchor="b"/>
                </a:tc>
                <a:extLst>
                  <a:ext uri="{0D108BD9-81ED-4DB2-BD59-A6C34878D82A}">
                    <a16:rowId xmlns:a16="http://schemas.microsoft.com/office/drawing/2014/main" val="2846013238"/>
                  </a:ext>
                </a:extLst>
              </a:tr>
            </a:tbl>
          </a:graphicData>
        </a:graphic>
      </p:graphicFrame>
      <p:pic>
        <p:nvPicPr>
          <p:cNvPr id="7" name="Picture 6" descr="A picture containing text&#10;&#10;Description automatically generated">
            <a:extLst>
              <a:ext uri="{FF2B5EF4-FFF2-40B4-BE49-F238E27FC236}">
                <a16:creationId xmlns:a16="http://schemas.microsoft.com/office/drawing/2014/main" id="{3E8C2BBE-A889-40ED-9123-C5957F51B0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5190" y="5733256"/>
            <a:ext cx="2248683" cy="1056881"/>
          </a:xfrm>
          <a:prstGeom prst="rect">
            <a:avLst/>
          </a:prstGeom>
        </p:spPr>
      </p:pic>
      <p:graphicFrame>
        <p:nvGraphicFramePr>
          <p:cNvPr id="8" name="Table 7">
            <a:extLst>
              <a:ext uri="{FF2B5EF4-FFF2-40B4-BE49-F238E27FC236}">
                <a16:creationId xmlns:a16="http://schemas.microsoft.com/office/drawing/2014/main" id="{94DCFFE7-DD12-4908-9CAB-BA62D27C110A}"/>
              </a:ext>
            </a:extLst>
          </p:cNvPr>
          <p:cNvGraphicFramePr>
            <a:graphicFrameLocks noGrp="1"/>
          </p:cNvGraphicFramePr>
          <p:nvPr/>
        </p:nvGraphicFramePr>
        <p:xfrm>
          <a:off x="8678778" y="866274"/>
          <a:ext cx="3445095" cy="2706370"/>
        </p:xfrm>
        <a:graphic>
          <a:graphicData uri="http://schemas.openxmlformats.org/drawingml/2006/table">
            <a:tbl>
              <a:tblPr firstRow="1" bandRow="1">
                <a:tableStyleId>{21E4AEA4-8DFA-4A89-87EB-49C32662AFE0}</a:tableStyleId>
              </a:tblPr>
              <a:tblGrid>
                <a:gridCol w="3445095">
                  <a:extLst>
                    <a:ext uri="{9D8B030D-6E8A-4147-A177-3AD203B41FA5}">
                      <a16:colId xmlns:a16="http://schemas.microsoft.com/office/drawing/2014/main" val="1095915591"/>
                    </a:ext>
                  </a:extLst>
                </a:gridCol>
              </a:tblGrid>
              <a:tr h="370840">
                <a:tc>
                  <a:txBody>
                    <a:bodyPr/>
                    <a:lstStyle/>
                    <a:p>
                      <a:r>
                        <a:rPr lang="en-GB" sz="2000" dirty="0"/>
                        <a:t>Oral-specific</a:t>
                      </a:r>
                    </a:p>
                  </a:txBody>
                  <a:tcPr/>
                </a:tc>
                <a:extLst>
                  <a:ext uri="{0D108BD9-81ED-4DB2-BD59-A6C34878D82A}">
                    <a16:rowId xmlns:a16="http://schemas.microsoft.com/office/drawing/2014/main" val="326475135"/>
                  </a:ext>
                </a:extLst>
              </a:tr>
              <a:tr h="370840">
                <a:tc>
                  <a:txBody>
                    <a:bodyPr/>
                    <a:lstStyle/>
                    <a:p>
                      <a:pPr algn="l" fontAlgn="b"/>
                      <a:r>
                        <a:rPr lang="en-GB" sz="2000" b="0" u="none" strike="noStrike">
                          <a:solidFill>
                            <a:srgbClr val="000000"/>
                          </a:solidFill>
                          <a:effectLst/>
                        </a:rPr>
                        <a:t>Red/white patches in mouth</a:t>
                      </a:r>
                      <a:endParaRPr lang="en-GB" sz="20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7087300"/>
                  </a:ext>
                </a:extLst>
              </a:tr>
              <a:tr h="370840">
                <a:tc>
                  <a:txBody>
                    <a:bodyPr/>
                    <a:lstStyle/>
                    <a:p>
                      <a:pPr algn="l" fontAlgn="b"/>
                      <a:r>
                        <a:rPr lang="en-GB" sz="2000" b="0" u="none" strike="noStrike" dirty="0">
                          <a:solidFill>
                            <a:srgbClr val="000000"/>
                          </a:solidFill>
                          <a:effectLst/>
                        </a:rPr>
                        <a:t>Ulcer in mouth that doesn’t heal</a:t>
                      </a:r>
                      <a:endParaRPr lang="en-GB" sz="20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564904977"/>
                  </a:ext>
                </a:extLst>
              </a:tr>
              <a:tr h="3708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2000" b="1" u="none" strike="noStrike" dirty="0">
                          <a:solidFill>
                            <a:srgbClr val="000000"/>
                          </a:solidFill>
                          <a:effectLst/>
                        </a:rPr>
                        <a:t>Persistent difficulty swallowing</a:t>
                      </a:r>
                      <a:endParaRPr lang="en-GB" sz="20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576286562"/>
                  </a:ext>
                </a:extLst>
              </a:tr>
              <a:tr h="305946">
                <a:tc>
                  <a:txBody>
                    <a:bodyPr/>
                    <a:lstStyle/>
                    <a:p>
                      <a:pPr algn="l" fontAlgn="b"/>
                      <a:r>
                        <a:rPr lang="en-GB" sz="2000" b="1" u="none" strike="noStrike">
                          <a:solidFill>
                            <a:srgbClr val="000000"/>
                          </a:solidFill>
                          <a:effectLst/>
                        </a:rPr>
                        <a:t>Persistent unexplained pain</a:t>
                      </a:r>
                      <a:endParaRPr lang="en-GB" sz="2000" b="1"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867003058"/>
                  </a:ext>
                </a:extLst>
              </a:tr>
              <a:tr h="370840">
                <a:tc>
                  <a:txBody>
                    <a:bodyPr/>
                    <a:lstStyle/>
                    <a:p>
                      <a:r>
                        <a:rPr lang="en-GB" sz="2000" b="1" dirty="0">
                          <a:solidFill>
                            <a:schemeClr val="accent6">
                              <a:lumMod val="10000"/>
                            </a:schemeClr>
                          </a:solidFill>
                        </a:rPr>
                        <a:t>Unexplained weight loss</a:t>
                      </a:r>
                    </a:p>
                  </a:txBody>
                  <a:tcPr/>
                </a:tc>
                <a:extLst>
                  <a:ext uri="{0D108BD9-81ED-4DB2-BD59-A6C34878D82A}">
                    <a16:rowId xmlns:a16="http://schemas.microsoft.com/office/drawing/2014/main" val="4011211419"/>
                  </a:ext>
                </a:extLst>
              </a:tr>
            </a:tbl>
          </a:graphicData>
        </a:graphic>
      </p:graphicFrame>
    </p:spTree>
    <p:extLst>
      <p:ext uri="{BB962C8B-B14F-4D97-AF65-F5344CB8AC3E}">
        <p14:creationId xmlns:p14="http://schemas.microsoft.com/office/powerpoint/2010/main" val="30741275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FE4F97A7-D986-4ADE-FE43-48E2D7E86D99}"/>
              </a:ext>
            </a:extLst>
          </p:cNvPr>
          <p:cNvSpPr txBox="1">
            <a:spLocks/>
          </p:cNvSpPr>
          <p:nvPr/>
        </p:nvSpPr>
        <p:spPr>
          <a:xfrm>
            <a:off x="284205" y="203079"/>
            <a:ext cx="11359061"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000" spc="10" dirty="0">
                <a:latin typeface="+mn-lt"/>
                <a:ea typeface="+mn-ea"/>
                <a:cs typeface="+mn-cs"/>
              </a:rPr>
              <a:t>Overall, there were generally positive perceptions regarding remote consultations; most agreed they were comfortable discussing their health concern and that it allowed their concerns to be quickly and adequately addressed</a:t>
            </a:r>
          </a:p>
        </p:txBody>
      </p:sp>
      <p:sp>
        <p:nvSpPr>
          <p:cNvPr id="8" name="TextBox 7">
            <a:extLst>
              <a:ext uri="{FF2B5EF4-FFF2-40B4-BE49-F238E27FC236}">
                <a16:creationId xmlns:a16="http://schemas.microsoft.com/office/drawing/2014/main" id="{13A86547-EEB7-712E-7521-606AD988642B}"/>
              </a:ext>
            </a:extLst>
          </p:cNvPr>
          <p:cNvSpPr txBox="1"/>
          <p:nvPr/>
        </p:nvSpPr>
        <p:spPr>
          <a:xfrm>
            <a:off x="2224978" y="1458845"/>
            <a:ext cx="7742044" cy="307777"/>
          </a:xfrm>
          <a:prstGeom prst="rect">
            <a:avLst/>
          </a:prstGeom>
          <a:noFill/>
        </p:spPr>
        <p:txBody>
          <a:bodyPr wrap="square" rtlCol="0">
            <a:spAutoFit/>
          </a:bodyPr>
          <a:lstStyle/>
          <a:p>
            <a:pPr algn="ctr"/>
            <a:r>
              <a:rPr lang="en-US" sz="1400" b="1" spc="10"/>
              <a:t>Agreement regarding remote consultation statements (Net: Agree)</a:t>
            </a:r>
          </a:p>
        </p:txBody>
      </p:sp>
      <p:sp>
        <p:nvSpPr>
          <p:cNvPr id="9" name="Footer Placeholder 5">
            <a:extLst>
              <a:ext uri="{FF2B5EF4-FFF2-40B4-BE49-F238E27FC236}">
                <a16:creationId xmlns:a16="http://schemas.microsoft.com/office/drawing/2014/main" id="{79BDC278-C9E4-5804-E434-B38453980518}"/>
              </a:ext>
            </a:extLst>
          </p:cNvPr>
          <p:cNvSpPr txBox="1">
            <a:spLocks/>
          </p:cNvSpPr>
          <p:nvPr/>
        </p:nvSpPr>
        <p:spPr>
          <a:xfrm>
            <a:off x="350339" y="6424938"/>
            <a:ext cx="10634400"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G2. You said that you have received care from a healthcare professional remotely in the last 12 months. How much do you agree or disagree with the following statements? If you have been to multiple remote appointments in the last 12 months, please think about the most recent one.</a:t>
            </a:r>
          </a:p>
          <a:p>
            <a:r>
              <a:rPr lang="en-US" sz="800" dirty="0"/>
              <a:t>Base: All in Northern Ireland who had a remote consultation (N=421)</a:t>
            </a:r>
          </a:p>
        </p:txBody>
      </p:sp>
      <p:graphicFrame>
        <p:nvGraphicFramePr>
          <p:cNvPr id="10" name="Chart 9">
            <a:extLst>
              <a:ext uri="{FF2B5EF4-FFF2-40B4-BE49-F238E27FC236}">
                <a16:creationId xmlns:a16="http://schemas.microsoft.com/office/drawing/2014/main" id="{E2A9FB43-863A-F95E-10B8-AB4B6D2651B0}"/>
              </a:ext>
            </a:extLst>
          </p:cNvPr>
          <p:cNvGraphicFramePr/>
          <p:nvPr>
            <p:extLst>
              <p:ext uri="{D42A27DB-BD31-4B8C-83A1-F6EECF244321}">
                <p14:modId xmlns:p14="http://schemas.microsoft.com/office/powerpoint/2010/main" val="1395468951"/>
              </p:ext>
            </p:extLst>
          </p:nvPr>
        </p:nvGraphicFramePr>
        <p:xfrm>
          <a:off x="462824" y="1607322"/>
          <a:ext cx="11359061" cy="489879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60067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EE750F32-2C43-A0E7-5F65-1119EA8B4F79}"/>
              </a:ext>
            </a:extLst>
          </p:cNvPr>
          <p:cNvSpPr txBox="1">
            <a:spLocks/>
          </p:cNvSpPr>
          <p:nvPr/>
        </p:nvSpPr>
        <p:spPr>
          <a:xfrm>
            <a:off x="142103" y="253151"/>
            <a:ext cx="11907794"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1900" spc="10">
                <a:latin typeface="+mn-lt"/>
                <a:ea typeface="+mn-ea"/>
                <a:cs typeface="+mn-cs"/>
              </a:rPr>
              <a:t>Generally, respondents held positive perceptions towards remote consultations. Female respondents and those living in rural areas were more likely to identify the ease of remote consultations, though those living with a disability were less positive than those without across most metrics</a:t>
            </a:r>
          </a:p>
        </p:txBody>
      </p:sp>
      <p:sp>
        <p:nvSpPr>
          <p:cNvPr id="11" name="Speech Bubble: Rectangle with Corners Rounded 10">
            <a:extLst>
              <a:ext uri="{FF2B5EF4-FFF2-40B4-BE49-F238E27FC236}">
                <a16:creationId xmlns:a16="http://schemas.microsoft.com/office/drawing/2014/main" id="{FEB4D976-1F35-371C-34D9-3931982C3B07}"/>
              </a:ext>
            </a:extLst>
          </p:cNvPr>
          <p:cNvSpPr/>
          <p:nvPr/>
        </p:nvSpPr>
        <p:spPr>
          <a:xfrm>
            <a:off x="6532644" y="2204705"/>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solidFill>
              </a:rPr>
              <a:t>Female respondents were less likely than males to agree that their remote consultation made discussing their concern easier (44% vs 55%).</a:t>
            </a:r>
          </a:p>
        </p:txBody>
      </p:sp>
      <p:sp>
        <p:nvSpPr>
          <p:cNvPr id="12" name="Speech Bubble: Rectangle with Corners Rounded 11">
            <a:extLst>
              <a:ext uri="{FF2B5EF4-FFF2-40B4-BE49-F238E27FC236}">
                <a16:creationId xmlns:a16="http://schemas.microsoft.com/office/drawing/2014/main" id="{E70DB7CC-8086-1D59-E83F-1258D2EF1A28}"/>
              </a:ext>
            </a:extLst>
          </p:cNvPr>
          <p:cNvSpPr/>
          <p:nvPr/>
        </p:nvSpPr>
        <p:spPr>
          <a:xfrm>
            <a:off x="2198180" y="2204705"/>
            <a:ext cx="3488620" cy="185025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solidFill>
              </a:rPr>
              <a:t>Those living with a disability were less likely than those without to agree across a number of metrics: a remote consultation allowing their concerns to be adequately addressed (55% vs 67%), and making discussing concerns quicker (64% vs 73%).</a:t>
            </a:r>
          </a:p>
        </p:txBody>
      </p:sp>
      <p:sp>
        <p:nvSpPr>
          <p:cNvPr id="13" name="Speech Bubble: Rectangle with Corners Rounded 12">
            <a:extLst>
              <a:ext uri="{FF2B5EF4-FFF2-40B4-BE49-F238E27FC236}">
                <a16:creationId xmlns:a16="http://schemas.microsoft.com/office/drawing/2014/main" id="{F44B1E37-C20B-BF26-4B65-CD49FF252F51}"/>
              </a:ext>
            </a:extLst>
          </p:cNvPr>
          <p:cNvSpPr/>
          <p:nvPr/>
        </p:nvSpPr>
        <p:spPr>
          <a:xfrm>
            <a:off x="2198180" y="4354743"/>
            <a:ext cx="3488620" cy="186366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solidFill>
              </a:rPr>
              <a:t>Those from a lower social grade (C2DE) were less likely than those from a higher social grade (ABC1) to agree that the remote consultation made discussing their health concern with a healthcare professional quicker (64% vs 76%).</a:t>
            </a:r>
          </a:p>
        </p:txBody>
      </p:sp>
      <p:sp>
        <p:nvSpPr>
          <p:cNvPr id="14" name="Speech Bubble: Rectangle with Corners Rounded 13">
            <a:extLst>
              <a:ext uri="{FF2B5EF4-FFF2-40B4-BE49-F238E27FC236}">
                <a16:creationId xmlns:a16="http://schemas.microsoft.com/office/drawing/2014/main" id="{93726484-BABD-8BB2-246B-72CB5B5D4EFF}"/>
              </a:ext>
            </a:extLst>
          </p:cNvPr>
          <p:cNvSpPr/>
          <p:nvPr/>
        </p:nvSpPr>
        <p:spPr>
          <a:xfrm>
            <a:off x="6532644" y="4322967"/>
            <a:ext cx="3488620" cy="1895438"/>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Rural respondents more likely to agree that their remote consultation made discussing their health concern easier, compared to those living in urban areas (56% vs 42%).</a:t>
            </a:r>
          </a:p>
        </p:txBody>
      </p:sp>
      <p:sp>
        <p:nvSpPr>
          <p:cNvPr id="17" name="Rectangle: Rounded Corners 16">
            <a:extLst>
              <a:ext uri="{FF2B5EF4-FFF2-40B4-BE49-F238E27FC236}">
                <a16:creationId xmlns:a16="http://schemas.microsoft.com/office/drawing/2014/main" id="{6AC8FCF7-64B8-B862-F05F-1E4D156A759E}"/>
              </a:ext>
            </a:extLst>
          </p:cNvPr>
          <p:cNvSpPr/>
          <p:nvPr/>
        </p:nvSpPr>
        <p:spPr>
          <a:xfrm>
            <a:off x="7316568" y="2060279"/>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Sex at birth</a:t>
            </a:r>
          </a:p>
        </p:txBody>
      </p:sp>
      <p:sp>
        <p:nvSpPr>
          <p:cNvPr id="18" name="Rectangle: Rounded Corners 17">
            <a:extLst>
              <a:ext uri="{FF2B5EF4-FFF2-40B4-BE49-F238E27FC236}">
                <a16:creationId xmlns:a16="http://schemas.microsoft.com/office/drawing/2014/main" id="{749CCCDC-A284-7EE7-4802-75D65A1753FD}"/>
              </a:ext>
            </a:extLst>
          </p:cNvPr>
          <p:cNvSpPr/>
          <p:nvPr/>
        </p:nvSpPr>
        <p:spPr>
          <a:xfrm>
            <a:off x="2984796" y="2068207"/>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Disability</a:t>
            </a:r>
          </a:p>
        </p:txBody>
      </p:sp>
      <p:sp>
        <p:nvSpPr>
          <p:cNvPr id="19" name="Rectangle: Rounded Corners 18">
            <a:extLst>
              <a:ext uri="{FF2B5EF4-FFF2-40B4-BE49-F238E27FC236}">
                <a16:creationId xmlns:a16="http://schemas.microsoft.com/office/drawing/2014/main" id="{64F68809-D4CB-943E-8C85-DDB484B8833A}"/>
              </a:ext>
            </a:extLst>
          </p:cNvPr>
          <p:cNvSpPr/>
          <p:nvPr/>
        </p:nvSpPr>
        <p:spPr>
          <a:xfrm>
            <a:off x="2987302" y="4214689"/>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Social grade</a:t>
            </a:r>
          </a:p>
        </p:txBody>
      </p:sp>
      <p:sp>
        <p:nvSpPr>
          <p:cNvPr id="20" name="Rectangle: Rounded Corners 19">
            <a:extLst>
              <a:ext uri="{FF2B5EF4-FFF2-40B4-BE49-F238E27FC236}">
                <a16:creationId xmlns:a16="http://schemas.microsoft.com/office/drawing/2014/main" id="{011C7FBC-9AC9-F585-0151-A2D735C590F5}"/>
              </a:ext>
            </a:extLst>
          </p:cNvPr>
          <p:cNvSpPr/>
          <p:nvPr/>
        </p:nvSpPr>
        <p:spPr>
          <a:xfrm>
            <a:off x="7326093" y="4189311"/>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Rural/Urban status</a:t>
            </a:r>
          </a:p>
        </p:txBody>
      </p:sp>
      <p:sp>
        <p:nvSpPr>
          <p:cNvPr id="2" name="TextBox 1">
            <a:extLst>
              <a:ext uri="{FF2B5EF4-FFF2-40B4-BE49-F238E27FC236}">
                <a16:creationId xmlns:a16="http://schemas.microsoft.com/office/drawing/2014/main" id="{E36F64AC-5222-0AC7-25B7-FB1CE96D1C54}"/>
              </a:ext>
            </a:extLst>
          </p:cNvPr>
          <p:cNvSpPr txBox="1"/>
          <p:nvPr/>
        </p:nvSpPr>
        <p:spPr>
          <a:xfrm>
            <a:off x="2224978" y="1613240"/>
            <a:ext cx="7742044" cy="307777"/>
          </a:xfrm>
          <a:prstGeom prst="rect">
            <a:avLst/>
          </a:prstGeom>
          <a:noFill/>
        </p:spPr>
        <p:txBody>
          <a:bodyPr wrap="square" rtlCol="0">
            <a:spAutoFit/>
          </a:bodyPr>
          <a:lstStyle/>
          <a:p>
            <a:pPr algn="ctr"/>
            <a:r>
              <a:rPr lang="en-US" sz="1400" b="1" spc="10"/>
              <a:t>Agreement regarding remote consultation statements (Net: Agree)</a:t>
            </a:r>
          </a:p>
        </p:txBody>
      </p:sp>
      <p:sp>
        <p:nvSpPr>
          <p:cNvPr id="3" name="Footer Placeholder 5">
            <a:extLst>
              <a:ext uri="{FF2B5EF4-FFF2-40B4-BE49-F238E27FC236}">
                <a16:creationId xmlns:a16="http://schemas.microsoft.com/office/drawing/2014/main" id="{CFF2B0D0-D7A8-1C31-285D-90D4175C7B7F}"/>
              </a:ext>
            </a:extLst>
          </p:cNvPr>
          <p:cNvSpPr txBox="1">
            <a:spLocks/>
          </p:cNvSpPr>
          <p:nvPr/>
        </p:nvSpPr>
        <p:spPr>
          <a:xfrm>
            <a:off x="350339" y="6424938"/>
            <a:ext cx="10634400"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G2. You said that you have received care from a healthcare professional remotely in the last 12 months. How much do you agree or disagree with the following statements? If you have been to multiple remote appointments in the last 12 months, please think about the most recent one.</a:t>
            </a:r>
          </a:p>
          <a:p>
            <a:r>
              <a:rPr lang="en-US" sz="800" dirty="0"/>
              <a:t>Base: All who had a remote consultation (N=421)</a:t>
            </a:r>
          </a:p>
        </p:txBody>
      </p:sp>
    </p:spTree>
    <p:extLst>
      <p:ext uri="{BB962C8B-B14F-4D97-AF65-F5344CB8AC3E}">
        <p14:creationId xmlns:p14="http://schemas.microsoft.com/office/powerpoint/2010/main" val="23740532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A9AA21-0578-BEC7-C898-394477ECB7A1}"/>
              </a:ext>
            </a:extLst>
          </p:cNvPr>
          <p:cNvSpPr>
            <a:spLocks noGrp="1"/>
          </p:cNvSpPr>
          <p:nvPr>
            <p:ph type="body" sz="quarter" idx="10"/>
          </p:nvPr>
        </p:nvSpPr>
        <p:spPr>
          <a:prstGeom prst="rect">
            <a:avLst/>
          </a:prstGeom>
        </p:spPr>
        <p:txBody>
          <a:bodyPr/>
          <a:lstStyle/>
          <a:p>
            <a:r>
              <a:rPr lang="en-US">
                <a:latin typeface="+mn-lt"/>
              </a:rPr>
              <a:t>Screening</a:t>
            </a:r>
          </a:p>
        </p:txBody>
      </p:sp>
      <p:sp>
        <p:nvSpPr>
          <p:cNvPr id="2" name="Text Placeholder 3">
            <a:extLst>
              <a:ext uri="{FF2B5EF4-FFF2-40B4-BE49-F238E27FC236}">
                <a16:creationId xmlns:a16="http://schemas.microsoft.com/office/drawing/2014/main" id="{E213295D-D99B-7D07-D104-BE85E0C1CBC3}"/>
              </a:ext>
            </a:extLst>
          </p:cNvPr>
          <p:cNvSpPr>
            <a:spLocks noGrp="1"/>
          </p:cNvSpPr>
          <p:nvPr>
            <p:ph type="body" sz="quarter" idx="13"/>
          </p:nvPr>
        </p:nvSpPr>
        <p:spPr>
          <a:xfrm>
            <a:off x="5835650" y="273050"/>
            <a:ext cx="5375275" cy="365125"/>
          </a:xfrm>
        </p:spPr>
        <p:txBody>
          <a:bodyPr/>
          <a:lstStyle/>
          <a:p>
            <a:r>
              <a:rPr lang="en-GB">
                <a:latin typeface="+mn-lt"/>
              </a:rPr>
              <a:t>Cancer Awareness Measure+ 2024 – Northern Ireland</a:t>
            </a:r>
          </a:p>
        </p:txBody>
      </p:sp>
    </p:spTree>
    <p:extLst>
      <p:ext uri="{BB962C8B-B14F-4D97-AF65-F5344CB8AC3E}">
        <p14:creationId xmlns:p14="http://schemas.microsoft.com/office/powerpoint/2010/main" val="8531249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40FFFF3E-C41F-00C6-3A4A-1571DE69A6E6}"/>
              </a:ext>
            </a:extLst>
          </p:cNvPr>
          <p:cNvGraphicFramePr/>
          <p:nvPr>
            <p:extLst>
              <p:ext uri="{D42A27DB-BD31-4B8C-83A1-F6EECF244321}">
                <p14:modId xmlns:p14="http://schemas.microsoft.com/office/powerpoint/2010/main" val="3713662747"/>
              </p:ext>
            </p:extLst>
          </p:nvPr>
        </p:nvGraphicFramePr>
        <p:xfrm>
          <a:off x="766762" y="1564222"/>
          <a:ext cx="6732669" cy="5080388"/>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Those eligible most commonly reported that they attended a cervical screening in the last 3 years, with 6 in 10 being categorised as being up to date with their screening.</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394346"/>
            <a:ext cx="9618746" cy="46365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L1. When was the last time you had a cervical screening test? </a:t>
            </a:r>
          </a:p>
          <a:p>
            <a:r>
              <a:rPr lang="en-US" sz="800"/>
              <a:t>L1_rec. Cervical screening – recode </a:t>
            </a:r>
          </a:p>
          <a:p>
            <a:r>
              <a:rPr lang="en-US" sz="800"/>
              <a:t>Base: All eligible in Northern Ireland (N=477)</a:t>
            </a:r>
          </a:p>
        </p:txBody>
      </p:sp>
      <p:sp>
        <p:nvSpPr>
          <p:cNvPr id="2" name="TextBox 1">
            <a:extLst>
              <a:ext uri="{FF2B5EF4-FFF2-40B4-BE49-F238E27FC236}">
                <a16:creationId xmlns:a16="http://schemas.microsoft.com/office/drawing/2014/main" id="{C8F2C093-8874-C5DF-6335-64B4714D43E6}"/>
              </a:ext>
            </a:extLst>
          </p:cNvPr>
          <p:cNvSpPr txBox="1"/>
          <p:nvPr/>
        </p:nvSpPr>
        <p:spPr>
          <a:xfrm>
            <a:off x="3046521" y="1492219"/>
            <a:ext cx="6098958"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dirty="0">
                <a:solidFill>
                  <a:schemeClr val="tx1"/>
                </a:solidFill>
                <a:ea typeface="+mn-ea"/>
                <a:cs typeface="+mn-cs"/>
              </a:rPr>
              <a:t>Last time attended cervical screening</a:t>
            </a:r>
            <a:endParaRPr lang="en-GB" sz="1800" b="1" i="0" u="none" strike="noStrike" kern="1200" spc="10" baseline="0" dirty="0">
              <a:solidFill>
                <a:schemeClr val="tx1"/>
              </a:solidFill>
              <a:ea typeface="+mn-ea"/>
              <a:cs typeface="+mn-cs"/>
            </a:endParaRPr>
          </a:p>
        </p:txBody>
      </p:sp>
      <p:sp>
        <p:nvSpPr>
          <p:cNvPr id="23" name="Freeform 47">
            <a:extLst>
              <a:ext uri="{FF2B5EF4-FFF2-40B4-BE49-F238E27FC236}">
                <a16:creationId xmlns:a16="http://schemas.microsoft.com/office/drawing/2014/main" id="{2FB0AA20-CF40-780A-89BB-CB38076533CD}"/>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Cervical screening</a:t>
            </a:r>
          </a:p>
        </p:txBody>
      </p:sp>
      <p:graphicFrame>
        <p:nvGraphicFramePr>
          <p:cNvPr id="10" name="Chart 9">
            <a:extLst>
              <a:ext uri="{FF2B5EF4-FFF2-40B4-BE49-F238E27FC236}">
                <a16:creationId xmlns:a16="http://schemas.microsoft.com/office/drawing/2014/main" id="{702199E3-EBED-EE9A-66B5-178D2628DF65}"/>
              </a:ext>
            </a:extLst>
          </p:cNvPr>
          <p:cNvGraphicFramePr/>
          <p:nvPr>
            <p:extLst>
              <p:ext uri="{D42A27DB-BD31-4B8C-83A1-F6EECF244321}">
                <p14:modId xmlns:p14="http://schemas.microsoft.com/office/powerpoint/2010/main" val="1817337426"/>
              </p:ext>
            </p:extLst>
          </p:nvPr>
        </p:nvGraphicFramePr>
        <p:xfrm>
          <a:off x="6360999" y="1564222"/>
          <a:ext cx="6732669" cy="508038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414421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053F62F-9A29-0F8E-4E93-C0C45A79539F}"/>
              </a:ext>
            </a:extLst>
          </p:cNvPr>
          <p:cNvGrpSpPr/>
          <p:nvPr/>
        </p:nvGrpSpPr>
        <p:grpSpPr>
          <a:xfrm>
            <a:off x="441224" y="1656883"/>
            <a:ext cx="11595739" cy="4499757"/>
            <a:chOff x="541253" y="844389"/>
            <a:chExt cx="11219265" cy="3918112"/>
          </a:xfrm>
        </p:grpSpPr>
        <p:graphicFrame>
          <p:nvGraphicFramePr>
            <p:cNvPr id="5" name="Chart 4">
              <a:extLst>
                <a:ext uri="{FF2B5EF4-FFF2-40B4-BE49-F238E27FC236}">
                  <a16:creationId xmlns:a16="http://schemas.microsoft.com/office/drawing/2014/main" id="{2B352F9F-555B-E6F2-63EA-1937F165F8DB}"/>
                </a:ext>
              </a:extLst>
            </p:cNvPr>
            <p:cNvGraphicFramePr/>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Straight Connector 8">
              <a:extLst>
                <a:ext uri="{FF2B5EF4-FFF2-40B4-BE49-F238E27FC236}">
                  <a16:creationId xmlns:a16="http://schemas.microsoft.com/office/drawing/2014/main" id="{16B7C6D9-E5B7-9FA8-8A0F-FB1F249C14F1}"/>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grpSp>
      <p:sp>
        <p:nvSpPr>
          <p:cNvPr id="6" name="Title 4">
            <a:extLst>
              <a:ext uri="{FF2B5EF4-FFF2-40B4-BE49-F238E27FC236}">
                <a16:creationId xmlns:a16="http://schemas.microsoft.com/office/drawing/2014/main" id="{A12CEE90-FC8D-4F29-F5B3-359C6F31A990}"/>
              </a:ext>
            </a:extLst>
          </p:cNvPr>
          <p:cNvSpPr txBox="1">
            <a:spLocks/>
          </p:cNvSpPr>
          <p:nvPr/>
        </p:nvSpPr>
        <p:spPr>
          <a:xfrm>
            <a:off x="276701" y="16035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Looking across key subgroups, there were no statistically significant differences in the proportion who were categorised as up to date</a:t>
            </a:r>
          </a:p>
        </p:txBody>
      </p:sp>
      <p:sp>
        <p:nvSpPr>
          <p:cNvPr id="7" name="TextBox 6">
            <a:extLst>
              <a:ext uri="{FF2B5EF4-FFF2-40B4-BE49-F238E27FC236}">
                <a16:creationId xmlns:a16="http://schemas.microsoft.com/office/drawing/2014/main" id="{184C8FC6-9540-774E-E5D6-D95896488898}"/>
              </a:ext>
            </a:extLst>
          </p:cNvPr>
          <p:cNvSpPr txBox="1"/>
          <p:nvPr/>
        </p:nvSpPr>
        <p:spPr>
          <a:xfrm>
            <a:off x="863213" y="1880641"/>
            <a:ext cx="9988799" cy="338554"/>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Proportion who were up to date with cervical screening</a:t>
            </a:r>
            <a:endParaRPr lang="en-GB" sz="1600" b="1" i="0" u="none" strike="noStrike" kern="1200" spc="10" baseline="0">
              <a:solidFill>
                <a:schemeClr val="tx1"/>
              </a:solidFill>
              <a:ea typeface="+mn-ea"/>
              <a:cs typeface="+mn-cs"/>
            </a:endParaRPr>
          </a:p>
        </p:txBody>
      </p:sp>
      <p:sp>
        <p:nvSpPr>
          <p:cNvPr id="8" name="Footer Placeholder 5">
            <a:extLst>
              <a:ext uri="{FF2B5EF4-FFF2-40B4-BE49-F238E27FC236}">
                <a16:creationId xmlns:a16="http://schemas.microsoft.com/office/drawing/2014/main" id="{1470E565-10A1-7703-E9ED-53193301E5B5}"/>
              </a:ext>
            </a:extLst>
          </p:cNvPr>
          <p:cNvSpPr txBox="1">
            <a:spLocks/>
          </p:cNvSpPr>
          <p:nvPr/>
        </p:nvSpPr>
        <p:spPr>
          <a:xfrm>
            <a:off x="239754" y="6379669"/>
            <a:ext cx="9389559" cy="41729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L1_rc – Cervical screening – recode </a:t>
            </a:r>
          </a:p>
          <a:p>
            <a:r>
              <a:rPr lang="en-US" sz="800" dirty="0"/>
              <a:t>Base: Those eligible for cervical screening (All eligible: N=477;25-49: N=219;  50+: N= 258; ABC1: N=268; C2DE: N=209; C2DE and 50+: N=122; Not C2DE 50+: N=355; Not living with a disability: N=297; Living with a disability: N=171; Urban: N=209; Town: N=123; Rural: N=145)</a:t>
            </a:r>
          </a:p>
          <a:p>
            <a:endParaRPr lang="en-US" sz="800" dirty="0"/>
          </a:p>
        </p:txBody>
      </p:sp>
      <p:grpSp>
        <p:nvGrpSpPr>
          <p:cNvPr id="42" name="Group 41">
            <a:extLst>
              <a:ext uri="{FF2B5EF4-FFF2-40B4-BE49-F238E27FC236}">
                <a16:creationId xmlns:a16="http://schemas.microsoft.com/office/drawing/2014/main" id="{78A480FA-51EA-E1F9-D0B1-66519734B1F6}"/>
              </a:ext>
            </a:extLst>
          </p:cNvPr>
          <p:cNvGrpSpPr/>
          <p:nvPr/>
        </p:nvGrpSpPr>
        <p:grpSpPr>
          <a:xfrm>
            <a:off x="10080992" y="6338152"/>
            <a:ext cx="1871253" cy="327895"/>
            <a:chOff x="1866138" y="3032859"/>
            <a:chExt cx="1871253" cy="327895"/>
          </a:xfrm>
        </p:grpSpPr>
        <p:sp>
          <p:nvSpPr>
            <p:cNvPr id="43" name="TextBox 42">
              <a:extLst>
                <a:ext uri="{FF2B5EF4-FFF2-40B4-BE49-F238E27FC236}">
                  <a16:creationId xmlns:a16="http://schemas.microsoft.com/office/drawing/2014/main" id="{F7369AB2-75D9-7570-D62B-44B1EF6FABB1}"/>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a:t>Show statistically significant differences between subgroups</a:t>
              </a:r>
              <a:endParaRPr lang="en-GB" sz="900"/>
            </a:p>
          </p:txBody>
        </p:sp>
        <p:sp>
          <p:nvSpPr>
            <p:cNvPr id="44" name="Isosceles Triangle 43">
              <a:extLst>
                <a:ext uri="{FF2B5EF4-FFF2-40B4-BE49-F238E27FC236}">
                  <a16:creationId xmlns:a16="http://schemas.microsoft.com/office/drawing/2014/main" id="{FE2023CF-BB2C-5DF4-C151-7281A48A5F6C}"/>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45" name="Isosceles Triangle 44">
              <a:extLst>
                <a:ext uri="{FF2B5EF4-FFF2-40B4-BE49-F238E27FC236}">
                  <a16:creationId xmlns:a16="http://schemas.microsoft.com/office/drawing/2014/main" id="{2143DCF2-AEB3-2E55-3D43-67665DC8A336}"/>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grpSp>
      <p:sp>
        <p:nvSpPr>
          <p:cNvPr id="159" name="Freeform 47">
            <a:extLst>
              <a:ext uri="{FF2B5EF4-FFF2-40B4-BE49-F238E27FC236}">
                <a16:creationId xmlns:a16="http://schemas.microsoft.com/office/drawing/2014/main" id="{B2321C0A-8A13-6FF6-BAB3-FA1FCC0FA787}"/>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Cervical screening</a:t>
            </a:r>
          </a:p>
        </p:txBody>
      </p:sp>
      <p:sp>
        <p:nvSpPr>
          <p:cNvPr id="13" name="Rectangle 12">
            <a:extLst>
              <a:ext uri="{FF2B5EF4-FFF2-40B4-BE49-F238E27FC236}">
                <a16:creationId xmlns:a16="http://schemas.microsoft.com/office/drawing/2014/main" id="{150BBCE3-09FC-7EB6-CC39-49E0D1AE2B09}"/>
              </a:ext>
            </a:extLst>
          </p:cNvPr>
          <p:cNvSpPr/>
          <p:nvPr/>
        </p:nvSpPr>
        <p:spPr>
          <a:xfrm>
            <a:off x="8388641" y="4638604"/>
            <a:ext cx="818702" cy="3800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Disability</a:t>
            </a:r>
          </a:p>
        </p:txBody>
      </p:sp>
      <p:sp>
        <p:nvSpPr>
          <p:cNvPr id="15" name="Rectangle 14">
            <a:extLst>
              <a:ext uri="{FF2B5EF4-FFF2-40B4-BE49-F238E27FC236}">
                <a16:creationId xmlns:a16="http://schemas.microsoft.com/office/drawing/2014/main" id="{4AFE4FAB-AB5F-4264-E44F-50AF895F4FE2}"/>
              </a:ext>
            </a:extLst>
          </p:cNvPr>
          <p:cNvSpPr/>
          <p:nvPr/>
        </p:nvSpPr>
        <p:spPr>
          <a:xfrm>
            <a:off x="7731086" y="4661268"/>
            <a:ext cx="776428" cy="5126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No disability</a:t>
            </a:r>
          </a:p>
        </p:txBody>
      </p:sp>
      <p:sp>
        <p:nvSpPr>
          <p:cNvPr id="16" name="Rectangle 15">
            <a:extLst>
              <a:ext uri="{FF2B5EF4-FFF2-40B4-BE49-F238E27FC236}">
                <a16:creationId xmlns:a16="http://schemas.microsoft.com/office/drawing/2014/main" id="{C068F0AB-1224-12E6-E0B6-A3B9BDF282D1}"/>
              </a:ext>
            </a:extLst>
          </p:cNvPr>
          <p:cNvSpPr/>
          <p:nvPr/>
        </p:nvSpPr>
        <p:spPr>
          <a:xfrm>
            <a:off x="396983" y="4713601"/>
            <a:ext cx="858483" cy="15964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a:t>
            </a:r>
          </a:p>
        </p:txBody>
      </p:sp>
      <p:sp>
        <p:nvSpPr>
          <p:cNvPr id="17" name="Rectangle 16">
            <a:extLst>
              <a:ext uri="{FF2B5EF4-FFF2-40B4-BE49-F238E27FC236}">
                <a16:creationId xmlns:a16="http://schemas.microsoft.com/office/drawing/2014/main" id="{B6C96123-4406-B1D7-6764-C6610369498F}"/>
              </a:ext>
            </a:extLst>
          </p:cNvPr>
          <p:cNvSpPr/>
          <p:nvPr/>
        </p:nvSpPr>
        <p:spPr>
          <a:xfrm>
            <a:off x="1912102" y="4703673"/>
            <a:ext cx="731919" cy="19507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25-49*</a:t>
            </a:r>
          </a:p>
        </p:txBody>
      </p:sp>
      <p:sp>
        <p:nvSpPr>
          <p:cNvPr id="18" name="Rectangle 17">
            <a:extLst>
              <a:ext uri="{FF2B5EF4-FFF2-40B4-BE49-F238E27FC236}">
                <a16:creationId xmlns:a16="http://schemas.microsoft.com/office/drawing/2014/main" id="{ECD4B2AD-F90A-12C8-B37A-AA85C3011B1F}"/>
              </a:ext>
            </a:extLst>
          </p:cNvPr>
          <p:cNvSpPr/>
          <p:nvPr/>
        </p:nvSpPr>
        <p:spPr>
          <a:xfrm>
            <a:off x="2621796" y="4727751"/>
            <a:ext cx="449664" cy="14691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50+</a:t>
            </a:r>
          </a:p>
        </p:txBody>
      </p:sp>
      <p:sp>
        <p:nvSpPr>
          <p:cNvPr id="19" name="Rectangle 18">
            <a:extLst>
              <a:ext uri="{FF2B5EF4-FFF2-40B4-BE49-F238E27FC236}">
                <a16:creationId xmlns:a16="http://schemas.microsoft.com/office/drawing/2014/main" id="{229E2C0E-7972-5AFF-C5FF-791E897EC6CC}"/>
              </a:ext>
            </a:extLst>
          </p:cNvPr>
          <p:cNvSpPr/>
          <p:nvPr/>
        </p:nvSpPr>
        <p:spPr>
          <a:xfrm>
            <a:off x="3904309" y="4689953"/>
            <a:ext cx="599892" cy="18328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ABC1</a:t>
            </a:r>
          </a:p>
        </p:txBody>
      </p:sp>
      <p:sp>
        <p:nvSpPr>
          <p:cNvPr id="20" name="Rectangle 19">
            <a:extLst>
              <a:ext uri="{FF2B5EF4-FFF2-40B4-BE49-F238E27FC236}">
                <a16:creationId xmlns:a16="http://schemas.microsoft.com/office/drawing/2014/main" id="{04116FC2-2941-78C4-0F34-38AB9F420738}"/>
              </a:ext>
            </a:extLst>
          </p:cNvPr>
          <p:cNvSpPr/>
          <p:nvPr/>
        </p:nvSpPr>
        <p:spPr>
          <a:xfrm>
            <a:off x="4542654" y="4725885"/>
            <a:ext cx="621192" cy="12177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a:t>
            </a:r>
          </a:p>
        </p:txBody>
      </p:sp>
      <p:sp>
        <p:nvSpPr>
          <p:cNvPr id="23" name="Rectangle 22">
            <a:extLst>
              <a:ext uri="{FF2B5EF4-FFF2-40B4-BE49-F238E27FC236}">
                <a16:creationId xmlns:a16="http://schemas.microsoft.com/office/drawing/2014/main" id="{9BD60F55-D516-B0B5-D63A-454F53683C60}"/>
              </a:ext>
            </a:extLst>
          </p:cNvPr>
          <p:cNvSpPr/>
          <p:nvPr/>
        </p:nvSpPr>
        <p:spPr>
          <a:xfrm>
            <a:off x="9675272" y="4634017"/>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Urban </a:t>
            </a:r>
          </a:p>
        </p:txBody>
      </p:sp>
      <p:sp>
        <p:nvSpPr>
          <p:cNvPr id="24" name="Rectangle 23">
            <a:extLst>
              <a:ext uri="{FF2B5EF4-FFF2-40B4-BE49-F238E27FC236}">
                <a16:creationId xmlns:a16="http://schemas.microsoft.com/office/drawing/2014/main" id="{F178F633-7217-1799-4CE7-F32A71BA754F}"/>
              </a:ext>
            </a:extLst>
          </p:cNvPr>
          <p:cNvSpPr/>
          <p:nvPr/>
        </p:nvSpPr>
        <p:spPr>
          <a:xfrm>
            <a:off x="10403924" y="4698408"/>
            <a:ext cx="739225" cy="3297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Town</a:t>
            </a:r>
          </a:p>
        </p:txBody>
      </p:sp>
      <p:sp>
        <p:nvSpPr>
          <p:cNvPr id="25" name="Rectangle 24">
            <a:extLst>
              <a:ext uri="{FF2B5EF4-FFF2-40B4-BE49-F238E27FC236}">
                <a16:creationId xmlns:a16="http://schemas.microsoft.com/office/drawing/2014/main" id="{3C9AB4EE-EC43-7124-92D3-07B616DA4601}"/>
              </a:ext>
            </a:extLst>
          </p:cNvPr>
          <p:cNvSpPr/>
          <p:nvPr/>
        </p:nvSpPr>
        <p:spPr>
          <a:xfrm>
            <a:off x="10994565" y="4634018"/>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Rural</a:t>
            </a:r>
          </a:p>
        </p:txBody>
      </p:sp>
      <p:sp>
        <p:nvSpPr>
          <p:cNvPr id="26" name="Rectangle 25">
            <a:extLst>
              <a:ext uri="{FF2B5EF4-FFF2-40B4-BE49-F238E27FC236}">
                <a16:creationId xmlns:a16="http://schemas.microsoft.com/office/drawing/2014/main" id="{1F02BE9D-FDA9-18ED-2A21-1D58D7A3623A}"/>
              </a:ext>
            </a:extLst>
          </p:cNvPr>
          <p:cNvSpPr/>
          <p:nvPr/>
        </p:nvSpPr>
        <p:spPr>
          <a:xfrm>
            <a:off x="5859977" y="4815729"/>
            <a:ext cx="621192" cy="17073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a:t>
            </a:r>
          </a:p>
          <a:p>
            <a:pPr algn="ctr"/>
            <a:r>
              <a:rPr lang="en-GB" sz="1200">
                <a:solidFill>
                  <a:schemeClr val="tx1"/>
                </a:solidFill>
              </a:rPr>
              <a:t>50+</a:t>
            </a:r>
          </a:p>
        </p:txBody>
      </p:sp>
      <p:sp>
        <p:nvSpPr>
          <p:cNvPr id="46" name="Rectangle 45">
            <a:extLst>
              <a:ext uri="{FF2B5EF4-FFF2-40B4-BE49-F238E27FC236}">
                <a16:creationId xmlns:a16="http://schemas.microsoft.com/office/drawing/2014/main" id="{2ECD632D-2891-B44C-3A75-3E56697DFF4B}"/>
              </a:ext>
            </a:extLst>
          </p:cNvPr>
          <p:cNvSpPr/>
          <p:nvPr/>
        </p:nvSpPr>
        <p:spPr>
          <a:xfrm>
            <a:off x="6512140" y="4880860"/>
            <a:ext cx="621192" cy="17073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 not C2DE</a:t>
            </a:r>
          </a:p>
          <a:p>
            <a:pPr algn="ctr"/>
            <a:r>
              <a:rPr lang="en-GB" sz="1200">
                <a:solidFill>
                  <a:schemeClr val="tx1"/>
                </a:solidFill>
              </a:rPr>
              <a:t>50+</a:t>
            </a:r>
          </a:p>
        </p:txBody>
      </p:sp>
    </p:spTree>
    <p:extLst>
      <p:ext uri="{BB962C8B-B14F-4D97-AF65-F5344CB8AC3E}">
        <p14:creationId xmlns:p14="http://schemas.microsoft.com/office/powerpoint/2010/main" val="4792524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2 in 3 report intention to attend their next screening, with those who were overdue and those who have never attended being the least likely to report intention to attend next screening.</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516986"/>
            <a:ext cx="9618746" cy="34101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L2. Will you go for cervical screening next time you are invited? </a:t>
            </a:r>
          </a:p>
          <a:p>
            <a:r>
              <a:rPr lang="en-US" sz="800" dirty="0"/>
              <a:t>Base: All eligible (N=477); all up to date (N=299); all overdue (N=118)</a:t>
            </a:r>
          </a:p>
        </p:txBody>
      </p:sp>
      <p:sp>
        <p:nvSpPr>
          <p:cNvPr id="2" name="TextBox 1">
            <a:extLst>
              <a:ext uri="{FF2B5EF4-FFF2-40B4-BE49-F238E27FC236}">
                <a16:creationId xmlns:a16="http://schemas.microsoft.com/office/drawing/2014/main" id="{C8F2C093-8874-C5DF-6335-64B4714D43E6}"/>
              </a:ext>
            </a:extLst>
          </p:cNvPr>
          <p:cNvSpPr txBox="1"/>
          <p:nvPr/>
        </p:nvSpPr>
        <p:spPr>
          <a:xfrm>
            <a:off x="2491901" y="1559770"/>
            <a:ext cx="6365927"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dirty="0">
                <a:solidFill>
                  <a:schemeClr val="tx1"/>
                </a:solidFill>
                <a:ea typeface="+mn-ea"/>
                <a:cs typeface="+mn-cs"/>
              </a:rPr>
              <a:t>Intention to attend next cervical screening</a:t>
            </a:r>
            <a:endParaRPr lang="en-GB" sz="1800" b="1" i="0" u="none" strike="noStrike" kern="1200" spc="10" baseline="0" dirty="0">
              <a:solidFill>
                <a:schemeClr val="tx1"/>
              </a:solidFill>
              <a:ea typeface="+mn-ea"/>
              <a:cs typeface="+mn-cs"/>
            </a:endParaRPr>
          </a:p>
        </p:txBody>
      </p:sp>
      <p:graphicFrame>
        <p:nvGraphicFramePr>
          <p:cNvPr id="9" name="Chart 8">
            <a:extLst>
              <a:ext uri="{FF2B5EF4-FFF2-40B4-BE49-F238E27FC236}">
                <a16:creationId xmlns:a16="http://schemas.microsoft.com/office/drawing/2014/main" id="{6879FFD2-25D0-C910-7CDD-B2085CD4FB0C}"/>
              </a:ext>
            </a:extLst>
          </p:cNvPr>
          <p:cNvGraphicFramePr/>
          <p:nvPr>
            <p:extLst>
              <p:ext uri="{D42A27DB-BD31-4B8C-83A1-F6EECF244321}">
                <p14:modId xmlns:p14="http://schemas.microsoft.com/office/powerpoint/2010/main" val="3821471248"/>
              </p:ext>
            </p:extLst>
          </p:nvPr>
        </p:nvGraphicFramePr>
        <p:xfrm>
          <a:off x="233336" y="2003146"/>
          <a:ext cx="10867056" cy="4335006"/>
        </p:xfrm>
        <a:graphic>
          <a:graphicData uri="http://schemas.openxmlformats.org/drawingml/2006/chart">
            <c:chart xmlns:c="http://schemas.openxmlformats.org/drawingml/2006/chart" xmlns:r="http://schemas.openxmlformats.org/officeDocument/2006/relationships" r:id="rId3"/>
          </a:graphicData>
        </a:graphic>
      </p:graphicFrame>
      <p:sp>
        <p:nvSpPr>
          <p:cNvPr id="20" name="Right Brace 19">
            <a:extLst>
              <a:ext uri="{FF2B5EF4-FFF2-40B4-BE49-F238E27FC236}">
                <a16:creationId xmlns:a16="http://schemas.microsoft.com/office/drawing/2014/main" id="{9989660F-2387-689F-8E9A-CD28A9D524ED}"/>
              </a:ext>
            </a:extLst>
          </p:cNvPr>
          <p:cNvSpPr/>
          <p:nvPr/>
        </p:nvSpPr>
        <p:spPr>
          <a:xfrm>
            <a:off x="3066717" y="3260559"/>
            <a:ext cx="302125" cy="2005970"/>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1" name="TextBox 20">
            <a:extLst>
              <a:ext uri="{FF2B5EF4-FFF2-40B4-BE49-F238E27FC236}">
                <a16:creationId xmlns:a16="http://schemas.microsoft.com/office/drawing/2014/main" id="{A334CD29-3ADD-0879-6CA9-2A5B6FCF3F09}"/>
              </a:ext>
            </a:extLst>
          </p:cNvPr>
          <p:cNvSpPr txBox="1"/>
          <p:nvPr/>
        </p:nvSpPr>
        <p:spPr>
          <a:xfrm>
            <a:off x="3292360" y="4070728"/>
            <a:ext cx="723478" cy="369332"/>
          </a:xfrm>
          <a:prstGeom prst="rect">
            <a:avLst/>
          </a:prstGeom>
          <a:noFill/>
        </p:spPr>
        <p:txBody>
          <a:bodyPr wrap="square" rtlCol="0">
            <a:spAutoFit/>
          </a:bodyPr>
          <a:lstStyle/>
          <a:p>
            <a:r>
              <a:rPr lang="en-GB" b="1">
                <a:solidFill>
                  <a:schemeClr val="accent1"/>
                </a:solidFill>
              </a:rPr>
              <a:t>67%</a:t>
            </a:r>
          </a:p>
        </p:txBody>
      </p:sp>
      <p:sp>
        <p:nvSpPr>
          <p:cNvPr id="23" name="Freeform 47">
            <a:extLst>
              <a:ext uri="{FF2B5EF4-FFF2-40B4-BE49-F238E27FC236}">
                <a16:creationId xmlns:a16="http://schemas.microsoft.com/office/drawing/2014/main" id="{2FB0AA20-CF40-780A-89BB-CB38076533CD}"/>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Cervical screening</a:t>
            </a:r>
          </a:p>
        </p:txBody>
      </p:sp>
      <p:grpSp>
        <p:nvGrpSpPr>
          <p:cNvPr id="4" name="Group 3">
            <a:extLst>
              <a:ext uri="{FF2B5EF4-FFF2-40B4-BE49-F238E27FC236}">
                <a16:creationId xmlns:a16="http://schemas.microsoft.com/office/drawing/2014/main" id="{4BB9A18A-4255-6ED2-DC2A-E99C22083B36}"/>
              </a:ext>
            </a:extLst>
          </p:cNvPr>
          <p:cNvGrpSpPr/>
          <p:nvPr/>
        </p:nvGrpSpPr>
        <p:grpSpPr>
          <a:xfrm>
            <a:off x="10080992" y="6338152"/>
            <a:ext cx="1871253" cy="327895"/>
            <a:chOff x="1866138" y="3032859"/>
            <a:chExt cx="1871253" cy="327895"/>
          </a:xfrm>
        </p:grpSpPr>
        <p:sp>
          <p:nvSpPr>
            <p:cNvPr id="5" name="TextBox 4">
              <a:extLst>
                <a:ext uri="{FF2B5EF4-FFF2-40B4-BE49-F238E27FC236}">
                  <a16:creationId xmlns:a16="http://schemas.microsoft.com/office/drawing/2014/main" id="{1E3FB940-4653-8C63-3375-6480AD33D1E6}"/>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dirty="0"/>
                <a:t>Show statistically significant differences between subgroups</a:t>
              </a:r>
              <a:endParaRPr lang="en-GB" sz="900" dirty="0"/>
            </a:p>
          </p:txBody>
        </p:sp>
        <p:sp>
          <p:nvSpPr>
            <p:cNvPr id="6" name="Isosceles Triangle 5">
              <a:extLst>
                <a:ext uri="{FF2B5EF4-FFF2-40B4-BE49-F238E27FC236}">
                  <a16:creationId xmlns:a16="http://schemas.microsoft.com/office/drawing/2014/main" id="{0CDE7044-50A0-6396-8C94-70F6E0AC1878}"/>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7" name="Isosceles Triangle 6">
              <a:extLst>
                <a:ext uri="{FF2B5EF4-FFF2-40B4-BE49-F238E27FC236}">
                  <a16:creationId xmlns:a16="http://schemas.microsoft.com/office/drawing/2014/main" id="{AFE930E8-CA8A-4956-CA59-3B9E89D48286}"/>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grpSp>
      <p:sp>
        <p:nvSpPr>
          <p:cNvPr id="3" name="Right Brace 2">
            <a:extLst>
              <a:ext uri="{FF2B5EF4-FFF2-40B4-BE49-F238E27FC236}">
                <a16:creationId xmlns:a16="http://schemas.microsoft.com/office/drawing/2014/main" id="{78754554-43B7-8EB1-7648-9C55F160D872}"/>
              </a:ext>
            </a:extLst>
          </p:cNvPr>
          <p:cNvSpPr/>
          <p:nvPr/>
        </p:nvSpPr>
        <p:spPr>
          <a:xfrm>
            <a:off x="6103679" y="2722494"/>
            <a:ext cx="257175" cy="2554285"/>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TextBox 10">
            <a:extLst>
              <a:ext uri="{FF2B5EF4-FFF2-40B4-BE49-F238E27FC236}">
                <a16:creationId xmlns:a16="http://schemas.microsoft.com/office/drawing/2014/main" id="{80B7D600-61EE-4BD1-0537-3B953B581716}"/>
              </a:ext>
            </a:extLst>
          </p:cNvPr>
          <p:cNvSpPr txBox="1"/>
          <p:nvPr/>
        </p:nvSpPr>
        <p:spPr>
          <a:xfrm>
            <a:off x="6333543" y="3754444"/>
            <a:ext cx="723478" cy="369332"/>
          </a:xfrm>
          <a:prstGeom prst="rect">
            <a:avLst/>
          </a:prstGeom>
          <a:noFill/>
        </p:spPr>
        <p:txBody>
          <a:bodyPr wrap="square" rtlCol="0">
            <a:spAutoFit/>
          </a:bodyPr>
          <a:lstStyle/>
          <a:p>
            <a:r>
              <a:rPr lang="en-GB" b="1">
                <a:solidFill>
                  <a:schemeClr val="accent1"/>
                </a:solidFill>
              </a:rPr>
              <a:t>85%</a:t>
            </a:r>
          </a:p>
        </p:txBody>
      </p:sp>
      <p:sp>
        <p:nvSpPr>
          <p:cNvPr id="15" name="Isosceles Triangle 14">
            <a:extLst>
              <a:ext uri="{FF2B5EF4-FFF2-40B4-BE49-F238E27FC236}">
                <a16:creationId xmlns:a16="http://schemas.microsoft.com/office/drawing/2014/main" id="{F38765D3-DDD0-25B8-057C-52E0B7042E23}"/>
              </a:ext>
            </a:extLst>
          </p:cNvPr>
          <p:cNvSpPr>
            <a:spLocks noChangeAspect="1"/>
          </p:cNvSpPr>
          <p:nvPr/>
        </p:nvSpPr>
        <p:spPr>
          <a:xfrm>
            <a:off x="5735225" y="4042758"/>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7" name="Isosceles Triangle 16">
            <a:extLst>
              <a:ext uri="{FF2B5EF4-FFF2-40B4-BE49-F238E27FC236}">
                <a16:creationId xmlns:a16="http://schemas.microsoft.com/office/drawing/2014/main" id="{4E377B1F-7F32-4942-3B1E-E9989081EC61}"/>
              </a:ext>
            </a:extLst>
          </p:cNvPr>
          <p:cNvSpPr>
            <a:spLocks noChangeAspect="1"/>
          </p:cNvSpPr>
          <p:nvPr/>
        </p:nvSpPr>
        <p:spPr>
          <a:xfrm>
            <a:off x="6891159" y="3840975"/>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0" name="Right Brace 9">
            <a:extLst>
              <a:ext uri="{FF2B5EF4-FFF2-40B4-BE49-F238E27FC236}">
                <a16:creationId xmlns:a16="http://schemas.microsoft.com/office/drawing/2014/main" id="{A04289BD-5969-F49E-3A6B-4CEBD53054E2}"/>
              </a:ext>
            </a:extLst>
          </p:cNvPr>
          <p:cNvSpPr/>
          <p:nvPr/>
        </p:nvSpPr>
        <p:spPr>
          <a:xfrm>
            <a:off x="9157684" y="4210406"/>
            <a:ext cx="316389" cy="1060317"/>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8" name="TextBox 27">
            <a:extLst>
              <a:ext uri="{FF2B5EF4-FFF2-40B4-BE49-F238E27FC236}">
                <a16:creationId xmlns:a16="http://schemas.microsoft.com/office/drawing/2014/main" id="{28D1E993-1978-B8E6-94DC-17A009973F65}"/>
              </a:ext>
            </a:extLst>
          </p:cNvPr>
          <p:cNvSpPr txBox="1"/>
          <p:nvPr/>
        </p:nvSpPr>
        <p:spPr>
          <a:xfrm>
            <a:off x="9474073" y="4541171"/>
            <a:ext cx="723478" cy="369332"/>
          </a:xfrm>
          <a:prstGeom prst="rect">
            <a:avLst/>
          </a:prstGeom>
          <a:noFill/>
        </p:spPr>
        <p:txBody>
          <a:bodyPr wrap="square" rtlCol="0">
            <a:spAutoFit/>
          </a:bodyPr>
          <a:lstStyle/>
          <a:p>
            <a:r>
              <a:rPr lang="en-GB" b="1">
                <a:solidFill>
                  <a:schemeClr val="accent1"/>
                </a:solidFill>
              </a:rPr>
              <a:t>37%</a:t>
            </a:r>
          </a:p>
        </p:txBody>
      </p:sp>
      <p:sp>
        <p:nvSpPr>
          <p:cNvPr id="29" name="Isosceles Triangle 28">
            <a:extLst>
              <a:ext uri="{FF2B5EF4-FFF2-40B4-BE49-F238E27FC236}">
                <a16:creationId xmlns:a16="http://schemas.microsoft.com/office/drawing/2014/main" id="{EBCB7AEF-937F-B9E4-2A53-260BD31E0E07}"/>
              </a:ext>
            </a:extLst>
          </p:cNvPr>
          <p:cNvSpPr>
            <a:spLocks noChangeAspect="1"/>
          </p:cNvSpPr>
          <p:nvPr/>
        </p:nvSpPr>
        <p:spPr>
          <a:xfrm rot="10800000">
            <a:off x="10076941" y="4672600"/>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0" name="Isosceles Triangle 29">
            <a:extLst>
              <a:ext uri="{FF2B5EF4-FFF2-40B4-BE49-F238E27FC236}">
                <a16:creationId xmlns:a16="http://schemas.microsoft.com/office/drawing/2014/main" id="{DD65D239-B832-D33E-5859-7030C45A81C6}"/>
              </a:ext>
            </a:extLst>
          </p:cNvPr>
          <p:cNvSpPr>
            <a:spLocks noChangeAspect="1"/>
          </p:cNvSpPr>
          <p:nvPr/>
        </p:nvSpPr>
        <p:spPr>
          <a:xfrm rot="10800000">
            <a:off x="8763091" y="4808348"/>
            <a:ext cx="165862" cy="135748"/>
          </a:xfrm>
          <a:prstGeom prst="triangl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2" name="Isosceles Triangle 31">
            <a:extLst>
              <a:ext uri="{FF2B5EF4-FFF2-40B4-BE49-F238E27FC236}">
                <a16:creationId xmlns:a16="http://schemas.microsoft.com/office/drawing/2014/main" id="{FFB0C65B-9247-DF2E-6925-D6B9996631B0}"/>
              </a:ext>
            </a:extLst>
          </p:cNvPr>
          <p:cNvSpPr>
            <a:spLocks noChangeAspect="1"/>
          </p:cNvSpPr>
          <p:nvPr/>
        </p:nvSpPr>
        <p:spPr>
          <a:xfrm rot="10800000">
            <a:off x="5688860" y="2404385"/>
            <a:ext cx="165862" cy="135748"/>
          </a:xfrm>
          <a:prstGeom prst="triangl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4" name="Isosceles Triangle 33">
            <a:extLst>
              <a:ext uri="{FF2B5EF4-FFF2-40B4-BE49-F238E27FC236}">
                <a16:creationId xmlns:a16="http://schemas.microsoft.com/office/drawing/2014/main" id="{2C5A7F25-261F-C4DE-6CB4-CD2242C9C800}"/>
              </a:ext>
            </a:extLst>
          </p:cNvPr>
          <p:cNvSpPr>
            <a:spLocks noChangeAspect="1"/>
          </p:cNvSpPr>
          <p:nvPr/>
        </p:nvSpPr>
        <p:spPr>
          <a:xfrm>
            <a:off x="8721049" y="2997652"/>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6" name="Isosceles Triangle 35">
            <a:extLst>
              <a:ext uri="{FF2B5EF4-FFF2-40B4-BE49-F238E27FC236}">
                <a16:creationId xmlns:a16="http://schemas.microsoft.com/office/drawing/2014/main" id="{515D4C64-CC39-3E7A-371F-659D5139C995}"/>
              </a:ext>
            </a:extLst>
          </p:cNvPr>
          <p:cNvSpPr>
            <a:spLocks noChangeAspect="1"/>
          </p:cNvSpPr>
          <p:nvPr/>
        </p:nvSpPr>
        <p:spPr>
          <a:xfrm>
            <a:off x="8716487" y="3963000"/>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7" name="Isosceles Triangle 36">
            <a:extLst>
              <a:ext uri="{FF2B5EF4-FFF2-40B4-BE49-F238E27FC236}">
                <a16:creationId xmlns:a16="http://schemas.microsoft.com/office/drawing/2014/main" id="{F49C7794-C074-E229-E600-A25DAEE2E642}"/>
              </a:ext>
            </a:extLst>
          </p:cNvPr>
          <p:cNvSpPr>
            <a:spLocks noChangeAspect="1"/>
          </p:cNvSpPr>
          <p:nvPr/>
        </p:nvSpPr>
        <p:spPr>
          <a:xfrm>
            <a:off x="8716487" y="3694679"/>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8" name="Isosceles Triangle 37">
            <a:extLst>
              <a:ext uri="{FF2B5EF4-FFF2-40B4-BE49-F238E27FC236}">
                <a16:creationId xmlns:a16="http://schemas.microsoft.com/office/drawing/2014/main" id="{916E4EE7-E9AF-B8C3-719B-FD6CF8B6C2AE}"/>
              </a:ext>
            </a:extLst>
          </p:cNvPr>
          <p:cNvSpPr>
            <a:spLocks noChangeAspect="1"/>
          </p:cNvSpPr>
          <p:nvPr/>
        </p:nvSpPr>
        <p:spPr>
          <a:xfrm rot="10800000">
            <a:off x="5688860" y="2630441"/>
            <a:ext cx="165862" cy="135748"/>
          </a:xfrm>
          <a:prstGeom prst="triangl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Tree>
    <p:extLst>
      <p:ext uri="{BB962C8B-B14F-4D97-AF65-F5344CB8AC3E}">
        <p14:creationId xmlns:p14="http://schemas.microsoft.com/office/powerpoint/2010/main" val="9671461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A12CEE90-FC8D-4F29-F5B3-359C6F31A990}"/>
              </a:ext>
            </a:extLst>
          </p:cNvPr>
          <p:cNvSpPr txBox="1">
            <a:spLocks/>
          </p:cNvSpPr>
          <p:nvPr/>
        </p:nvSpPr>
        <p:spPr>
          <a:xfrm>
            <a:off x="271434" y="304905"/>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Younger respondents were more likely to report intention to attend, with no significant differences across other key subgroups</a:t>
            </a:r>
          </a:p>
        </p:txBody>
      </p:sp>
      <p:sp>
        <p:nvSpPr>
          <p:cNvPr id="7" name="TextBox 6">
            <a:extLst>
              <a:ext uri="{FF2B5EF4-FFF2-40B4-BE49-F238E27FC236}">
                <a16:creationId xmlns:a16="http://schemas.microsoft.com/office/drawing/2014/main" id="{184C8FC6-9540-774E-E5D6-D95896488898}"/>
              </a:ext>
            </a:extLst>
          </p:cNvPr>
          <p:cNvSpPr txBox="1"/>
          <p:nvPr/>
        </p:nvSpPr>
        <p:spPr>
          <a:xfrm>
            <a:off x="863213" y="1880641"/>
            <a:ext cx="9988799" cy="338554"/>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Intention to attend next cervical screening (Net: definitely/probably)</a:t>
            </a:r>
            <a:endParaRPr lang="en-GB" sz="1600" b="1" i="0" u="none" strike="noStrike" kern="1200" spc="10" baseline="0" dirty="0">
              <a:solidFill>
                <a:schemeClr val="tx1"/>
              </a:solidFill>
              <a:ea typeface="+mn-ea"/>
              <a:cs typeface="+mn-cs"/>
            </a:endParaRPr>
          </a:p>
        </p:txBody>
      </p:sp>
      <p:sp>
        <p:nvSpPr>
          <p:cNvPr id="9" name="Footer Placeholder 5">
            <a:extLst>
              <a:ext uri="{FF2B5EF4-FFF2-40B4-BE49-F238E27FC236}">
                <a16:creationId xmlns:a16="http://schemas.microsoft.com/office/drawing/2014/main" id="{39CC05CC-01A0-8202-EBF7-236FA066B088}"/>
              </a:ext>
            </a:extLst>
          </p:cNvPr>
          <p:cNvSpPr txBox="1">
            <a:spLocks/>
          </p:cNvSpPr>
          <p:nvPr/>
        </p:nvSpPr>
        <p:spPr>
          <a:xfrm>
            <a:off x="239754" y="6379669"/>
            <a:ext cx="9669746" cy="40308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L2. Will you go for cervical screening next time you are invited?</a:t>
            </a:r>
          </a:p>
          <a:p>
            <a:r>
              <a:rPr lang="en-US" sz="800" dirty="0"/>
              <a:t>Base: Those eligible for cervical screening (All eligible: N=477; 25-49: N=219;  50+: N= 258; ABC1: N=268; C2DE: N=209; C2DE and 50+: N=122; Not C2DE 50+: N=355; Not living with a disability: N=297; Living with a disability: N=171; Urban: N=209; Town: N=123; Rural: N=145)</a:t>
            </a:r>
          </a:p>
        </p:txBody>
      </p:sp>
      <p:grpSp>
        <p:nvGrpSpPr>
          <p:cNvPr id="138" name="Group 137">
            <a:extLst>
              <a:ext uri="{FF2B5EF4-FFF2-40B4-BE49-F238E27FC236}">
                <a16:creationId xmlns:a16="http://schemas.microsoft.com/office/drawing/2014/main" id="{4E701264-04E3-B261-F598-61C716A9DC2F}"/>
              </a:ext>
            </a:extLst>
          </p:cNvPr>
          <p:cNvGrpSpPr/>
          <p:nvPr/>
        </p:nvGrpSpPr>
        <p:grpSpPr>
          <a:xfrm>
            <a:off x="10080992" y="6338152"/>
            <a:ext cx="1871253" cy="327895"/>
            <a:chOff x="1866138" y="3032859"/>
            <a:chExt cx="1871253" cy="327895"/>
          </a:xfrm>
        </p:grpSpPr>
        <p:sp>
          <p:nvSpPr>
            <p:cNvPr id="139" name="TextBox 138">
              <a:extLst>
                <a:ext uri="{FF2B5EF4-FFF2-40B4-BE49-F238E27FC236}">
                  <a16:creationId xmlns:a16="http://schemas.microsoft.com/office/drawing/2014/main" id="{892F903A-2567-098E-DD7A-35CC6EA8407F}"/>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a:t>Show statistically significant differences between subgroups</a:t>
              </a:r>
              <a:endParaRPr lang="en-GB" sz="900"/>
            </a:p>
          </p:txBody>
        </p:sp>
        <p:sp>
          <p:nvSpPr>
            <p:cNvPr id="140" name="Isosceles Triangle 139">
              <a:extLst>
                <a:ext uri="{FF2B5EF4-FFF2-40B4-BE49-F238E27FC236}">
                  <a16:creationId xmlns:a16="http://schemas.microsoft.com/office/drawing/2014/main" id="{B5404A94-9A05-8752-B9B3-EA76653D2FFB}"/>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41" name="Isosceles Triangle 140">
              <a:extLst>
                <a:ext uri="{FF2B5EF4-FFF2-40B4-BE49-F238E27FC236}">
                  <a16:creationId xmlns:a16="http://schemas.microsoft.com/office/drawing/2014/main" id="{A1A84F83-A606-E3D7-D4C5-2588BA8897E1}"/>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grpSp>
      <p:sp>
        <p:nvSpPr>
          <p:cNvPr id="14" name="Freeform 47">
            <a:extLst>
              <a:ext uri="{FF2B5EF4-FFF2-40B4-BE49-F238E27FC236}">
                <a16:creationId xmlns:a16="http://schemas.microsoft.com/office/drawing/2014/main" id="{3B3795BA-576D-95BB-E355-405EEA7AF8F0}"/>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Cervical screening</a:t>
            </a:r>
          </a:p>
        </p:txBody>
      </p:sp>
      <p:grpSp>
        <p:nvGrpSpPr>
          <p:cNvPr id="29" name="Group 28">
            <a:extLst>
              <a:ext uri="{FF2B5EF4-FFF2-40B4-BE49-F238E27FC236}">
                <a16:creationId xmlns:a16="http://schemas.microsoft.com/office/drawing/2014/main" id="{6EA3C6B6-7B1C-3BDC-0ED2-F63461319A4E}"/>
              </a:ext>
            </a:extLst>
          </p:cNvPr>
          <p:cNvGrpSpPr/>
          <p:nvPr/>
        </p:nvGrpSpPr>
        <p:grpSpPr>
          <a:xfrm>
            <a:off x="441224" y="1656883"/>
            <a:ext cx="11595739" cy="4499757"/>
            <a:chOff x="541253" y="844389"/>
            <a:chExt cx="11219265" cy="3918112"/>
          </a:xfrm>
        </p:grpSpPr>
        <p:graphicFrame>
          <p:nvGraphicFramePr>
            <p:cNvPr id="39" name="Chart 38">
              <a:extLst>
                <a:ext uri="{FF2B5EF4-FFF2-40B4-BE49-F238E27FC236}">
                  <a16:creationId xmlns:a16="http://schemas.microsoft.com/office/drawing/2014/main" id="{02D3A43C-C1E6-BA86-EAB0-36F00D1A4D99}"/>
                </a:ext>
              </a:extLst>
            </p:cNvPr>
            <p:cNvGraphicFramePr/>
            <p:nvPr>
              <p:extLst>
                <p:ext uri="{D42A27DB-BD31-4B8C-83A1-F6EECF244321}">
                  <p14:modId xmlns:p14="http://schemas.microsoft.com/office/powerpoint/2010/main" val="2573286289"/>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cxnSp>
          <p:nvCxnSpPr>
            <p:cNvPr id="40" name="Straight Connector 39">
              <a:extLst>
                <a:ext uri="{FF2B5EF4-FFF2-40B4-BE49-F238E27FC236}">
                  <a16:creationId xmlns:a16="http://schemas.microsoft.com/office/drawing/2014/main" id="{3C6C3D3F-AF15-8B48-3782-0BF5A8E32F2D}"/>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grpSp>
      <p:sp>
        <p:nvSpPr>
          <p:cNvPr id="43" name="Rectangle 42">
            <a:extLst>
              <a:ext uri="{FF2B5EF4-FFF2-40B4-BE49-F238E27FC236}">
                <a16:creationId xmlns:a16="http://schemas.microsoft.com/office/drawing/2014/main" id="{2A8EA03E-6D2C-8655-B4E6-681217EFA07D}"/>
              </a:ext>
            </a:extLst>
          </p:cNvPr>
          <p:cNvSpPr/>
          <p:nvPr/>
        </p:nvSpPr>
        <p:spPr>
          <a:xfrm>
            <a:off x="8388641" y="4638604"/>
            <a:ext cx="818702" cy="3800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Disability</a:t>
            </a:r>
          </a:p>
        </p:txBody>
      </p:sp>
      <p:sp>
        <p:nvSpPr>
          <p:cNvPr id="44" name="Rectangle 43">
            <a:extLst>
              <a:ext uri="{FF2B5EF4-FFF2-40B4-BE49-F238E27FC236}">
                <a16:creationId xmlns:a16="http://schemas.microsoft.com/office/drawing/2014/main" id="{DA686B6C-09D5-5B7A-53BE-FA8562BEA192}"/>
              </a:ext>
            </a:extLst>
          </p:cNvPr>
          <p:cNvSpPr/>
          <p:nvPr/>
        </p:nvSpPr>
        <p:spPr>
          <a:xfrm>
            <a:off x="7731086" y="4661268"/>
            <a:ext cx="776428" cy="5126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No disability</a:t>
            </a:r>
          </a:p>
        </p:txBody>
      </p:sp>
      <p:sp>
        <p:nvSpPr>
          <p:cNvPr id="45" name="Rectangle 44">
            <a:extLst>
              <a:ext uri="{FF2B5EF4-FFF2-40B4-BE49-F238E27FC236}">
                <a16:creationId xmlns:a16="http://schemas.microsoft.com/office/drawing/2014/main" id="{BA591EA8-B6E9-2B31-24BF-DC9AE89963CB}"/>
              </a:ext>
            </a:extLst>
          </p:cNvPr>
          <p:cNvSpPr/>
          <p:nvPr/>
        </p:nvSpPr>
        <p:spPr>
          <a:xfrm>
            <a:off x="396983" y="4713601"/>
            <a:ext cx="858483" cy="15964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a:t>
            </a:r>
          </a:p>
        </p:txBody>
      </p:sp>
      <p:sp>
        <p:nvSpPr>
          <p:cNvPr id="46" name="Rectangle 45">
            <a:extLst>
              <a:ext uri="{FF2B5EF4-FFF2-40B4-BE49-F238E27FC236}">
                <a16:creationId xmlns:a16="http://schemas.microsoft.com/office/drawing/2014/main" id="{73658B9E-4D5A-D21D-9C2A-554549B94856}"/>
              </a:ext>
            </a:extLst>
          </p:cNvPr>
          <p:cNvSpPr/>
          <p:nvPr/>
        </p:nvSpPr>
        <p:spPr>
          <a:xfrm>
            <a:off x="1912102" y="4703673"/>
            <a:ext cx="731919" cy="19507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25-49*</a:t>
            </a:r>
          </a:p>
        </p:txBody>
      </p:sp>
      <p:sp>
        <p:nvSpPr>
          <p:cNvPr id="47" name="Rectangle 46">
            <a:extLst>
              <a:ext uri="{FF2B5EF4-FFF2-40B4-BE49-F238E27FC236}">
                <a16:creationId xmlns:a16="http://schemas.microsoft.com/office/drawing/2014/main" id="{2F922882-7D63-0537-1177-A97D40B23D17}"/>
              </a:ext>
            </a:extLst>
          </p:cNvPr>
          <p:cNvSpPr/>
          <p:nvPr/>
        </p:nvSpPr>
        <p:spPr>
          <a:xfrm>
            <a:off x="2621796" y="4727751"/>
            <a:ext cx="449664" cy="14691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50+</a:t>
            </a:r>
          </a:p>
        </p:txBody>
      </p:sp>
      <p:sp>
        <p:nvSpPr>
          <p:cNvPr id="48" name="Rectangle 47">
            <a:extLst>
              <a:ext uri="{FF2B5EF4-FFF2-40B4-BE49-F238E27FC236}">
                <a16:creationId xmlns:a16="http://schemas.microsoft.com/office/drawing/2014/main" id="{2383BCAC-E3FA-58DB-D42D-CD0233F92115}"/>
              </a:ext>
            </a:extLst>
          </p:cNvPr>
          <p:cNvSpPr/>
          <p:nvPr/>
        </p:nvSpPr>
        <p:spPr>
          <a:xfrm>
            <a:off x="3904309" y="4689953"/>
            <a:ext cx="599892" cy="18328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ABC1</a:t>
            </a:r>
          </a:p>
        </p:txBody>
      </p:sp>
      <p:sp>
        <p:nvSpPr>
          <p:cNvPr id="49" name="Rectangle 48">
            <a:extLst>
              <a:ext uri="{FF2B5EF4-FFF2-40B4-BE49-F238E27FC236}">
                <a16:creationId xmlns:a16="http://schemas.microsoft.com/office/drawing/2014/main" id="{D61EC2A9-D1A0-2124-3FF7-EE4405943AE0}"/>
              </a:ext>
            </a:extLst>
          </p:cNvPr>
          <p:cNvSpPr/>
          <p:nvPr/>
        </p:nvSpPr>
        <p:spPr>
          <a:xfrm>
            <a:off x="4542654" y="4725885"/>
            <a:ext cx="621192" cy="12177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a:t>
            </a:r>
          </a:p>
        </p:txBody>
      </p:sp>
      <p:sp>
        <p:nvSpPr>
          <p:cNvPr id="50" name="Rectangle 49">
            <a:extLst>
              <a:ext uri="{FF2B5EF4-FFF2-40B4-BE49-F238E27FC236}">
                <a16:creationId xmlns:a16="http://schemas.microsoft.com/office/drawing/2014/main" id="{BD830823-DD5B-E73B-5F76-18A9C280885B}"/>
              </a:ext>
            </a:extLst>
          </p:cNvPr>
          <p:cNvSpPr/>
          <p:nvPr/>
        </p:nvSpPr>
        <p:spPr>
          <a:xfrm>
            <a:off x="9675272" y="4634017"/>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Urban </a:t>
            </a:r>
          </a:p>
        </p:txBody>
      </p:sp>
      <p:sp>
        <p:nvSpPr>
          <p:cNvPr id="51" name="Rectangle 50">
            <a:extLst>
              <a:ext uri="{FF2B5EF4-FFF2-40B4-BE49-F238E27FC236}">
                <a16:creationId xmlns:a16="http://schemas.microsoft.com/office/drawing/2014/main" id="{CFF2CD88-7C54-4D4B-5F60-877BF8A2F265}"/>
              </a:ext>
            </a:extLst>
          </p:cNvPr>
          <p:cNvSpPr/>
          <p:nvPr/>
        </p:nvSpPr>
        <p:spPr>
          <a:xfrm>
            <a:off x="10403924" y="4698408"/>
            <a:ext cx="739225" cy="3297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Town</a:t>
            </a:r>
          </a:p>
        </p:txBody>
      </p:sp>
      <p:sp>
        <p:nvSpPr>
          <p:cNvPr id="52" name="Rectangle 51">
            <a:extLst>
              <a:ext uri="{FF2B5EF4-FFF2-40B4-BE49-F238E27FC236}">
                <a16:creationId xmlns:a16="http://schemas.microsoft.com/office/drawing/2014/main" id="{0ADD65C7-5678-FB06-6F0B-827348FAFE5E}"/>
              </a:ext>
            </a:extLst>
          </p:cNvPr>
          <p:cNvSpPr/>
          <p:nvPr/>
        </p:nvSpPr>
        <p:spPr>
          <a:xfrm>
            <a:off x="10994565" y="4634018"/>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Rural</a:t>
            </a:r>
          </a:p>
        </p:txBody>
      </p:sp>
      <p:sp>
        <p:nvSpPr>
          <p:cNvPr id="53" name="Rectangle 52">
            <a:extLst>
              <a:ext uri="{FF2B5EF4-FFF2-40B4-BE49-F238E27FC236}">
                <a16:creationId xmlns:a16="http://schemas.microsoft.com/office/drawing/2014/main" id="{441D5873-FA44-84F0-F494-6BA159CB1FF8}"/>
              </a:ext>
            </a:extLst>
          </p:cNvPr>
          <p:cNvSpPr/>
          <p:nvPr/>
        </p:nvSpPr>
        <p:spPr>
          <a:xfrm>
            <a:off x="5859977" y="4815729"/>
            <a:ext cx="621192" cy="17073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a:t>
            </a:r>
          </a:p>
          <a:p>
            <a:pPr algn="ctr"/>
            <a:r>
              <a:rPr lang="en-GB" sz="1200">
                <a:solidFill>
                  <a:schemeClr val="tx1"/>
                </a:solidFill>
              </a:rPr>
              <a:t>50+</a:t>
            </a:r>
          </a:p>
        </p:txBody>
      </p:sp>
      <p:sp>
        <p:nvSpPr>
          <p:cNvPr id="54" name="Rectangle 53">
            <a:extLst>
              <a:ext uri="{FF2B5EF4-FFF2-40B4-BE49-F238E27FC236}">
                <a16:creationId xmlns:a16="http://schemas.microsoft.com/office/drawing/2014/main" id="{B57F3CD9-B94B-B77D-AD47-9AABBAF4BB27}"/>
              </a:ext>
            </a:extLst>
          </p:cNvPr>
          <p:cNvSpPr/>
          <p:nvPr/>
        </p:nvSpPr>
        <p:spPr>
          <a:xfrm>
            <a:off x="6512140" y="4880860"/>
            <a:ext cx="621192" cy="17073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 not C2DE</a:t>
            </a:r>
          </a:p>
          <a:p>
            <a:pPr algn="ctr"/>
            <a:r>
              <a:rPr lang="en-GB" sz="1200">
                <a:solidFill>
                  <a:schemeClr val="tx1"/>
                </a:solidFill>
              </a:rPr>
              <a:t>50+</a:t>
            </a:r>
          </a:p>
        </p:txBody>
      </p:sp>
      <p:sp>
        <p:nvSpPr>
          <p:cNvPr id="55" name="Isosceles Triangle 54">
            <a:extLst>
              <a:ext uri="{FF2B5EF4-FFF2-40B4-BE49-F238E27FC236}">
                <a16:creationId xmlns:a16="http://schemas.microsoft.com/office/drawing/2014/main" id="{C1FBE101-B9BC-5429-F73D-210DC3E1FDA2}"/>
              </a:ext>
            </a:extLst>
          </p:cNvPr>
          <p:cNvSpPr>
            <a:spLocks noChangeAspect="1"/>
          </p:cNvSpPr>
          <p:nvPr/>
        </p:nvSpPr>
        <p:spPr>
          <a:xfrm>
            <a:off x="2096117" y="2100175"/>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56" name="Isosceles Triangle 55">
            <a:extLst>
              <a:ext uri="{FF2B5EF4-FFF2-40B4-BE49-F238E27FC236}">
                <a16:creationId xmlns:a16="http://schemas.microsoft.com/office/drawing/2014/main" id="{08D7C23C-7866-5C13-670F-5B143A5B57F8}"/>
              </a:ext>
            </a:extLst>
          </p:cNvPr>
          <p:cNvSpPr>
            <a:spLocks noChangeAspect="1"/>
          </p:cNvSpPr>
          <p:nvPr/>
        </p:nvSpPr>
        <p:spPr>
          <a:xfrm rot="10800000">
            <a:off x="2763697" y="2840061"/>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Tree>
    <p:extLst>
      <p:ext uri="{BB962C8B-B14F-4D97-AF65-F5344CB8AC3E}">
        <p14:creationId xmlns:p14="http://schemas.microsoft.com/office/powerpoint/2010/main" val="35354347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13">
            <a:extLst>
              <a:ext uri="{FF2B5EF4-FFF2-40B4-BE49-F238E27FC236}">
                <a16:creationId xmlns:a16="http://schemas.microsoft.com/office/drawing/2014/main" id="{51A40C8C-5193-9979-0845-E8A1B4B909E3}"/>
              </a:ext>
            </a:extLst>
          </p:cNvPr>
          <p:cNvGraphicFramePr/>
          <p:nvPr>
            <p:extLst>
              <p:ext uri="{D42A27DB-BD31-4B8C-83A1-F6EECF244321}">
                <p14:modId xmlns:p14="http://schemas.microsoft.com/office/powerpoint/2010/main" val="3470203921"/>
              </p:ext>
            </p:extLst>
          </p:nvPr>
        </p:nvGraphicFramePr>
        <p:xfrm>
          <a:off x="543568" y="1585332"/>
          <a:ext cx="11364227" cy="4712875"/>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17137"/>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Concerns around who would carry out the test, and references to pain were most commonly referenced as barriers. </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406026"/>
            <a:ext cx="779640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L3. Think back to the last time you were invited for cervical screening. We want to understand what may have put you off going, whether you went or not in the end. How much, if at all, did the following put you off going? </a:t>
            </a:r>
          </a:p>
          <a:p>
            <a:r>
              <a:rPr lang="en-US" sz="800"/>
              <a:t>Base: All eligible who have been invited (N=477); all up to date (N=299); all overdue (N=118)</a:t>
            </a:r>
          </a:p>
        </p:txBody>
      </p:sp>
      <p:sp>
        <p:nvSpPr>
          <p:cNvPr id="30" name="Freeform 47">
            <a:extLst>
              <a:ext uri="{FF2B5EF4-FFF2-40B4-BE49-F238E27FC236}">
                <a16:creationId xmlns:a16="http://schemas.microsoft.com/office/drawing/2014/main" id="{6DB09A6C-E638-D258-78A4-B4CFD53139FC}"/>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Cervical screening</a:t>
            </a:r>
          </a:p>
        </p:txBody>
      </p:sp>
      <p:grpSp>
        <p:nvGrpSpPr>
          <p:cNvPr id="31" name="Group 30">
            <a:extLst>
              <a:ext uri="{FF2B5EF4-FFF2-40B4-BE49-F238E27FC236}">
                <a16:creationId xmlns:a16="http://schemas.microsoft.com/office/drawing/2014/main" id="{1E48673B-B579-8276-EC0C-A85EBC7986B1}"/>
              </a:ext>
            </a:extLst>
          </p:cNvPr>
          <p:cNvGrpSpPr/>
          <p:nvPr/>
        </p:nvGrpSpPr>
        <p:grpSpPr>
          <a:xfrm>
            <a:off x="10080992" y="6338152"/>
            <a:ext cx="1871253" cy="327895"/>
            <a:chOff x="1866138" y="3032859"/>
            <a:chExt cx="1871253" cy="327895"/>
          </a:xfrm>
        </p:grpSpPr>
        <p:sp>
          <p:nvSpPr>
            <p:cNvPr id="32" name="TextBox 31">
              <a:extLst>
                <a:ext uri="{FF2B5EF4-FFF2-40B4-BE49-F238E27FC236}">
                  <a16:creationId xmlns:a16="http://schemas.microsoft.com/office/drawing/2014/main" id="{888F5E6B-13DA-59FD-023A-C39311F98835}"/>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a:t>Show statistically significant differences between subgroup</a:t>
              </a:r>
              <a:endParaRPr lang="en-GB" sz="900"/>
            </a:p>
          </p:txBody>
        </p:sp>
        <p:sp>
          <p:nvSpPr>
            <p:cNvPr id="33" name="Isosceles Triangle 32">
              <a:extLst>
                <a:ext uri="{FF2B5EF4-FFF2-40B4-BE49-F238E27FC236}">
                  <a16:creationId xmlns:a16="http://schemas.microsoft.com/office/drawing/2014/main" id="{BB808433-5444-5B62-8059-7177DC73B9EF}"/>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4" name="Isosceles Triangle 33">
              <a:extLst>
                <a:ext uri="{FF2B5EF4-FFF2-40B4-BE49-F238E27FC236}">
                  <a16:creationId xmlns:a16="http://schemas.microsoft.com/office/drawing/2014/main" id="{15E26E80-358B-CF66-7E07-B339C5553163}"/>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grpSp>
      <p:sp>
        <p:nvSpPr>
          <p:cNvPr id="3" name="Isosceles Triangle 2">
            <a:extLst>
              <a:ext uri="{FF2B5EF4-FFF2-40B4-BE49-F238E27FC236}">
                <a16:creationId xmlns:a16="http://schemas.microsoft.com/office/drawing/2014/main" id="{52C672B9-C094-6FBE-E8AD-F26FB068A118}"/>
              </a:ext>
            </a:extLst>
          </p:cNvPr>
          <p:cNvSpPr>
            <a:spLocks noChangeAspect="1"/>
          </p:cNvSpPr>
          <p:nvPr/>
        </p:nvSpPr>
        <p:spPr>
          <a:xfrm rot="10800000">
            <a:off x="7803013" y="366026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4" name="Isosceles Triangle 3">
            <a:extLst>
              <a:ext uri="{FF2B5EF4-FFF2-40B4-BE49-F238E27FC236}">
                <a16:creationId xmlns:a16="http://schemas.microsoft.com/office/drawing/2014/main" id="{1D5BAD65-ED3E-3523-AFEE-DDA4595EE634}"/>
              </a:ext>
            </a:extLst>
          </p:cNvPr>
          <p:cNvSpPr>
            <a:spLocks noChangeAspect="1"/>
          </p:cNvSpPr>
          <p:nvPr/>
        </p:nvSpPr>
        <p:spPr>
          <a:xfrm>
            <a:off x="8061808" y="2952266"/>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6" name="Isosceles Triangle 5">
            <a:extLst>
              <a:ext uri="{FF2B5EF4-FFF2-40B4-BE49-F238E27FC236}">
                <a16:creationId xmlns:a16="http://schemas.microsoft.com/office/drawing/2014/main" id="{FB0F05E5-9FD0-2107-A502-1E2EDC60576F}"/>
              </a:ext>
            </a:extLst>
          </p:cNvPr>
          <p:cNvSpPr>
            <a:spLocks noChangeAspect="1"/>
          </p:cNvSpPr>
          <p:nvPr/>
        </p:nvSpPr>
        <p:spPr>
          <a:xfrm>
            <a:off x="1074854" y="1911370"/>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5" name="Isosceles Triangle 14">
            <a:extLst>
              <a:ext uri="{FF2B5EF4-FFF2-40B4-BE49-F238E27FC236}">
                <a16:creationId xmlns:a16="http://schemas.microsoft.com/office/drawing/2014/main" id="{9ABFC603-C661-5A81-1FAE-2700A38FF106}"/>
              </a:ext>
            </a:extLst>
          </p:cNvPr>
          <p:cNvSpPr>
            <a:spLocks noChangeAspect="1"/>
          </p:cNvSpPr>
          <p:nvPr/>
        </p:nvSpPr>
        <p:spPr>
          <a:xfrm rot="10800000">
            <a:off x="1309470" y="2644600"/>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 name="Isosceles Triangle 1">
            <a:extLst>
              <a:ext uri="{FF2B5EF4-FFF2-40B4-BE49-F238E27FC236}">
                <a16:creationId xmlns:a16="http://schemas.microsoft.com/office/drawing/2014/main" id="{CBF9C6C0-EBFB-792A-FE82-88E67A54F7EC}"/>
              </a:ext>
            </a:extLst>
          </p:cNvPr>
          <p:cNvSpPr>
            <a:spLocks noChangeAspect="1"/>
          </p:cNvSpPr>
          <p:nvPr/>
        </p:nvSpPr>
        <p:spPr>
          <a:xfrm>
            <a:off x="9187224" y="3198450"/>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5" name="Isosceles Triangle 4">
            <a:extLst>
              <a:ext uri="{FF2B5EF4-FFF2-40B4-BE49-F238E27FC236}">
                <a16:creationId xmlns:a16="http://schemas.microsoft.com/office/drawing/2014/main" id="{13AEE379-695D-1F2E-3687-E79E4058F36E}"/>
              </a:ext>
            </a:extLst>
          </p:cNvPr>
          <p:cNvSpPr>
            <a:spLocks noChangeAspect="1"/>
          </p:cNvSpPr>
          <p:nvPr/>
        </p:nvSpPr>
        <p:spPr>
          <a:xfrm rot="10800000">
            <a:off x="8963597" y="3695435"/>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Tree>
    <p:extLst>
      <p:ext uri="{BB962C8B-B14F-4D97-AF65-F5344CB8AC3E}">
        <p14:creationId xmlns:p14="http://schemas.microsoft.com/office/powerpoint/2010/main" val="38764187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Those from an ethnic minority background and younger respondents were most likely to identify the majority of barriers as being influential last time they were invited to a test.</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54427" y="6461104"/>
            <a:ext cx="11683143" cy="28513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L3. Think back to the last time you were invited for cervical screening. We want to understand what may have put you off going, whether you went or not in the end. How much, if at all, did the following put you off going? </a:t>
            </a:r>
          </a:p>
          <a:p>
            <a:r>
              <a:rPr lang="en-US" sz="800"/>
              <a:t>Base: All eligible who have been invited (N=2,970)</a:t>
            </a:r>
          </a:p>
        </p:txBody>
      </p:sp>
      <p:sp>
        <p:nvSpPr>
          <p:cNvPr id="2" name="TextBox 1">
            <a:extLst>
              <a:ext uri="{FF2B5EF4-FFF2-40B4-BE49-F238E27FC236}">
                <a16:creationId xmlns:a16="http://schemas.microsoft.com/office/drawing/2014/main" id="{C8F2C093-8874-C5DF-6335-64B4714D43E6}"/>
              </a:ext>
            </a:extLst>
          </p:cNvPr>
          <p:cNvSpPr txBox="1"/>
          <p:nvPr/>
        </p:nvSpPr>
        <p:spPr>
          <a:xfrm>
            <a:off x="2528369" y="1470945"/>
            <a:ext cx="7135261"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a:solidFill>
                  <a:schemeClr val="tx1"/>
                </a:solidFill>
                <a:ea typeface="+mn-ea"/>
                <a:cs typeface="+mn-cs"/>
              </a:rPr>
              <a:t>Influential barriers (Net: A lot/ a little)</a:t>
            </a:r>
            <a:endParaRPr lang="en-GB" sz="1800" b="1" i="0" u="none" strike="noStrike" kern="1200" spc="10" baseline="0">
              <a:solidFill>
                <a:schemeClr val="tx1"/>
              </a:solidFill>
              <a:ea typeface="+mn-ea"/>
              <a:cs typeface="+mn-cs"/>
            </a:endParaRPr>
          </a:p>
        </p:txBody>
      </p:sp>
      <p:sp>
        <p:nvSpPr>
          <p:cNvPr id="60" name="Freeform 47">
            <a:extLst>
              <a:ext uri="{FF2B5EF4-FFF2-40B4-BE49-F238E27FC236}">
                <a16:creationId xmlns:a16="http://schemas.microsoft.com/office/drawing/2014/main" id="{A69202F5-FF03-30AA-3E3D-1FBE3D1FE764}"/>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Cervical screening</a:t>
            </a:r>
          </a:p>
        </p:txBody>
      </p:sp>
      <p:cxnSp>
        <p:nvCxnSpPr>
          <p:cNvPr id="161" name="Straight Connector 160">
            <a:extLst>
              <a:ext uri="{FF2B5EF4-FFF2-40B4-BE49-F238E27FC236}">
                <a16:creationId xmlns:a16="http://schemas.microsoft.com/office/drawing/2014/main" id="{FE9BDF63-D9F1-69F5-088C-534E461FD6C3}"/>
              </a:ext>
            </a:extLst>
          </p:cNvPr>
          <p:cNvCxnSpPr/>
          <p:nvPr/>
        </p:nvCxnSpPr>
        <p:spPr>
          <a:xfrm>
            <a:off x="2493745" y="7167614"/>
            <a:ext cx="11141032" cy="0"/>
          </a:xfrm>
          <a:prstGeom prst="line">
            <a:avLst/>
          </a:prstGeom>
        </p:spPr>
        <p:style>
          <a:lnRef idx="1">
            <a:schemeClr val="dk1"/>
          </a:lnRef>
          <a:fillRef idx="0">
            <a:schemeClr val="dk1"/>
          </a:fillRef>
          <a:effectRef idx="0">
            <a:schemeClr val="dk1"/>
          </a:effectRef>
          <a:fontRef idx="minor">
            <a:schemeClr val="tx1"/>
          </a:fontRef>
        </p:style>
      </p:cxnSp>
      <p:sp>
        <p:nvSpPr>
          <p:cNvPr id="3" name="Speech Bubble: Rectangle with Corners Rounded 2">
            <a:extLst>
              <a:ext uri="{FF2B5EF4-FFF2-40B4-BE49-F238E27FC236}">
                <a16:creationId xmlns:a16="http://schemas.microsoft.com/office/drawing/2014/main" id="{AE088482-4359-2107-DB50-9DA2E4CBCCCE}"/>
              </a:ext>
            </a:extLst>
          </p:cNvPr>
          <p:cNvSpPr/>
          <p:nvPr/>
        </p:nvSpPr>
        <p:spPr>
          <a:xfrm>
            <a:off x="686371" y="2414940"/>
            <a:ext cx="3488620" cy="1706358"/>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aged 18-49 were more likely than those aged 50+ to state that they were too busy (24% vs 7%), they forgot to book an appointment (19% vs 6%) or that they found it difficult to get an appointment (20% vs 8%).</a:t>
            </a:r>
          </a:p>
        </p:txBody>
      </p:sp>
      <p:sp>
        <p:nvSpPr>
          <p:cNvPr id="4" name="Speech Bubble: Rectangle with Corners Rounded 3">
            <a:extLst>
              <a:ext uri="{FF2B5EF4-FFF2-40B4-BE49-F238E27FC236}">
                <a16:creationId xmlns:a16="http://schemas.microsoft.com/office/drawing/2014/main" id="{23E88678-0AA3-68D1-38FC-E4B24E07683F}"/>
              </a:ext>
            </a:extLst>
          </p:cNvPr>
          <p:cNvSpPr/>
          <p:nvPr/>
        </p:nvSpPr>
        <p:spPr>
          <a:xfrm>
            <a:off x="4560258" y="2402784"/>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Respondents from a higher social grade (ABC1) were more likely than those from a lower social grade (C2DE) to state that they forgot to book an appointment or that they forgot an appointment was booked (16% vs 9%).</a:t>
            </a:r>
          </a:p>
        </p:txBody>
      </p:sp>
      <p:sp>
        <p:nvSpPr>
          <p:cNvPr id="5" name="Speech Bubble: Rectangle with Corners Rounded 4">
            <a:extLst>
              <a:ext uri="{FF2B5EF4-FFF2-40B4-BE49-F238E27FC236}">
                <a16:creationId xmlns:a16="http://schemas.microsoft.com/office/drawing/2014/main" id="{6D22F454-288B-11A7-F4EE-CC7FDBFFFA55}"/>
              </a:ext>
            </a:extLst>
          </p:cNvPr>
          <p:cNvSpPr/>
          <p:nvPr/>
        </p:nvSpPr>
        <p:spPr>
          <a:xfrm>
            <a:off x="8434145" y="2402784"/>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solidFill>
              </a:rPr>
              <a:t>Those living with a disability more commonly stated that they were worried about an appointment being physically uncomfortable (35% vs 15%) or that they found it too difficult to get to an appointment (17% vs 2%) compared to those without a disability.</a:t>
            </a:r>
          </a:p>
        </p:txBody>
      </p:sp>
      <p:sp>
        <p:nvSpPr>
          <p:cNvPr id="6" name="Speech Bubble: Rectangle with Corners Rounded 5">
            <a:extLst>
              <a:ext uri="{FF2B5EF4-FFF2-40B4-BE49-F238E27FC236}">
                <a16:creationId xmlns:a16="http://schemas.microsoft.com/office/drawing/2014/main" id="{B59FA82E-2373-5ACE-030D-58CBAFF3FE61}"/>
              </a:ext>
            </a:extLst>
          </p:cNvPr>
          <p:cNvSpPr/>
          <p:nvPr/>
        </p:nvSpPr>
        <p:spPr>
          <a:xfrm>
            <a:off x="2334698" y="4426687"/>
            <a:ext cx="3488620" cy="167754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solidFill>
              </a:rPr>
              <a:t>Those aged 50+ from a lower social grade were less likely than all others to identify that they didn’t want a man carrying out the test (34% vs 46%), they were embarrassed (18% vs 29%), they found it difficult to get an appointment (7% vs 16%) or that they were too busy (6% vs 19%).</a:t>
            </a:r>
          </a:p>
        </p:txBody>
      </p:sp>
      <p:sp>
        <p:nvSpPr>
          <p:cNvPr id="7" name="Speech Bubble: Rectangle with Corners Rounded 6">
            <a:extLst>
              <a:ext uri="{FF2B5EF4-FFF2-40B4-BE49-F238E27FC236}">
                <a16:creationId xmlns:a16="http://schemas.microsoft.com/office/drawing/2014/main" id="{C4B0F7AA-E9C0-796F-9571-FF4BB5D81AF0}"/>
              </a:ext>
            </a:extLst>
          </p:cNvPr>
          <p:cNvSpPr/>
          <p:nvPr/>
        </p:nvSpPr>
        <p:spPr>
          <a:xfrm>
            <a:off x="6208585" y="4414530"/>
            <a:ext cx="3488620" cy="168970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solidFill>
              </a:rPr>
              <a:t>Those living in an urban areas were more likely than those in a rural area to state that they didn’t have any symptoms of cervical cancer (19% vs 10%)</a:t>
            </a:r>
          </a:p>
        </p:txBody>
      </p:sp>
      <p:sp>
        <p:nvSpPr>
          <p:cNvPr id="10" name="Rectangle: Rounded Corners 9">
            <a:extLst>
              <a:ext uri="{FF2B5EF4-FFF2-40B4-BE49-F238E27FC236}">
                <a16:creationId xmlns:a16="http://schemas.microsoft.com/office/drawing/2014/main" id="{6B4C3B60-2CF9-B0B0-B9BC-5DC77058A40C}"/>
              </a:ext>
            </a:extLst>
          </p:cNvPr>
          <p:cNvSpPr/>
          <p:nvPr/>
        </p:nvSpPr>
        <p:spPr>
          <a:xfrm>
            <a:off x="1463462" y="2235258"/>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Age</a:t>
            </a:r>
          </a:p>
        </p:txBody>
      </p:sp>
      <p:sp>
        <p:nvSpPr>
          <p:cNvPr id="11" name="Rectangle: Rounded Corners 10">
            <a:extLst>
              <a:ext uri="{FF2B5EF4-FFF2-40B4-BE49-F238E27FC236}">
                <a16:creationId xmlns:a16="http://schemas.microsoft.com/office/drawing/2014/main" id="{8651E548-232B-6FCF-E5EA-016A8824F881}"/>
              </a:ext>
            </a:extLst>
          </p:cNvPr>
          <p:cNvSpPr/>
          <p:nvPr/>
        </p:nvSpPr>
        <p:spPr>
          <a:xfrm>
            <a:off x="5339855" y="2219546"/>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Social grade</a:t>
            </a:r>
          </a:p>
        </p:txBody>
      </p:sp>
      <p:sp>
        <p:nvSpPr>
          <p:cNvPr id="12" name="Rectangle: Rounded Corners 11">
            <a:extLst>
              <a:ext uri="{FF2B5EF4-FFF2-40B4-BE49-F238E27FC236}">
                <a16:creationId xmlns:a16="http://schemas.microsoft.com/office/drawing/2014/main" id="{29F1DFF3-F7AA-AFB8-1D9B-02D9043F4820}"/>
              </a:ext>
            </a:extLst>
          </p:cNvPr>
          <p:cNvSpPr/>
          <p:nvPr/>
        </p:nvSpPr>
        <p:spPr>
          <a:xfrm>
            <a:off x="9218069" y="2229549"/>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Disability</a:t>
            </a:r>
          </a:p>
        </p:txBody>
      </p:sp>
      <p:sp>
        <p:nvSpPr>
          <p:cNvPr id="13" name="Rectangle: Rounded Corners 12">
            <a:extLst>
              <a:ext uri="{FF2B5EF4-FFF2-40B4-BE49-F238E27FC236}">
                <a16:creationId xmlns:a16="http://schemas.microsoft.com/office/drawing/2014/main" id="{8DC1961C-DE29-0C40-9EE9-E796820BA407}"/>
              </a:ext>
            </a:extLst>
          </p:cNvPr>
          <p:cNvSpPr/>
          <p:nvPr/>
        </p:nvSpPr>
        <p:spPr>
          <a:xfrm>
            <a:off x="3121314" y="4275534"/>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C2DE 50+</a:t>
            </a:r>
          </a:p>
        </p:txBody>
      </p:sp>
      <p:sp>
        <p:nvSpPr>
          <p:cNvPr id="14" name="Rectangle: Rounded Corners 13">
            <a:extLst>
              <a:ext uri="{FF2B5EF4-FFF2-40B4-BE49-F238E27FC236}">
                <a16:creationId xmlns:a16="http://schemas.microsoft.com/office/drawing/2014/main" id="{A1E6596B-77C1-B106-7831-AECF1E66B4BC}"/>
              </a:ext>
            </a:extLst>
          </p:cNvPr>
          <p:cNvSpPr/>
          <p:nvPr/>
        </p:nvSpPr>
        <p:spPr>
          <a:xfrm>
            <a:off x="6997707" y="4259822"/>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Urban/rural status</a:t>
            </a:r>
          </a:p>
        </p:txBody>
      </p:sp>
    </p:spTree>
    <p:extLst>
      <p:ext uri="{BB962C8B-B14F-4D97-AF65-F5344CB8AC3E}">
        <p14:creationId xmlns:p14="http://schemas.microsoft.com/office/powerpoint/2010/main" val="20042002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5413FAEE-4DC7-08B4-16D1-E5ACA24C10D1}"/>
              </a:ext>
            </a:extLst>
          </p:cNvPr>
          <p:cNvGraphicFramePr/>
          <p:nvPr>
            <p:extLst>
              <p:ext uri="{D42A27DB-BD31-4B8C-83A1-F6EECF244321}">
                <p14:modId xmlns:p14="http://schemas.microsoft.com/office/powerpoint/2010/main" val="638222738"/>
              </p:ext>
            </p:extLst>
          </p:nvPr>
        </p:nvGraphicFramePr>
        <p:xfrm>
          <a:off x="6360999" y="1564222"/>
          <a:ext cx="6732669" cy="50803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96E79C6B-0C36-935F-D32D-55299270FB75}"/>
              </a:ext>
            </a:extLst>
          </p:cNvPr>
          <p:cNvGraphicFramePr/>
          <p:nvPr>
            <p:extLst>
              <p:ext uri="{D42A27DB-BD31-4B8C-83A1-F6EECF244321}">
                <p14:modId xmlns:p14="http://schemas.microsoft.com/office/powerpoint/2010/main" val="281372106"/>
              </p:ext>
            </p:extLst>
          </p:nvPr>
        </p:nvGraphicFramePr>
        <p:xfrm>
          <a:off x="766762" y="1564222"/>
          <a:ext cx="6732669" cy="5080388"/>
        </p:xfrm>
        <a:graphic>
          <a:graphicData uri="http://schemas.openxmlformats.org/drawingml/2006/chart">
            <c:chart xmlns:c="http://schemas.openxmlformats.org/drawingml/2006/chart" xmlns:r="http://schemas.openxmlformats.org/officeDocument/2006/relationships" r:id="rId4"/>
          </a:graphicData>
        </a:graphic>
      </p:graphicFrame>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Those eligible most commonly reported that they completed their bowel screening kit in the last 2 years, with nearly 8 in 10 being categorised as up to date</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394346"/>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M1. When was the last time you completed a bowel cancer screening poo test kit?  Please select one answer.</a:t>
            </a:r>
          </a:p>
          <a:p>
            <a:r>
              <a:rPr lang="en-US" sz="800" dirty="0"/>
              <a:t>M1. Bowel screening - recoded</a:t>
            </a:r>
          </a:p>
          <a:p>
            <a:r>
              <a:rPr lang="en-US" sz="800" dirty="0"/>
              <a:t>Base: All eligible (N=328)</a:t>
            </a:r>
          </a:p>
        </p:txBody>
      </p:sp>
      <p:sp>
        <p:nvSpPr>
          <p:cNvPr id="2" name="TextBox 1">
            <a:extLst>
              <a:ext uri="{FF2B5EF4-FFF2-40B4-BE49-F238E27FC236}">
                <a16:creationId xmlns:a16="http://schemas.microsoft.com/office/drawing/2014/main" id="{C8F2C093-8874-C5DF-6335-64B4714D43E6}"/>
              </a:ext>
            </a:extLst>
          </p:cNvPr>
          <p:cNvSpPr txBox="1"/>
          <p:nvPr/>
        </p:nvSpPr>
        <p:spPr>
          <a:xfrm>
            <a:off x="2280908" y="1619261"/>
            <a:ext cx="7630183"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a:solidFill>
                  <a:schemeClr val="tx1"/>
                </a:solidFill>
                <a:ea typeface="+mn-ea"/>
                <a:cs typeface="+mn-cs"/>
              </a:rPr>
              <a:t>Completed bowel cancer screening (last time sent kit)</a:t>
            </a:r>
            <a:endParaRPr lang="en-GB" sz="1800" b="1" i="0" u="none" strike="noStrike" kern="1200" spc="10" baseline="0">
              <a:solidFill>
                <a:schemeClr val="tx1"/>
              </a:solidFill>
              <a:ea typeface="+mn-ea"/>
              <a:cs typeface="+mn-cs"/>
            </a:endParaRPr>
          </a:p>
        </p:txBody>
      </p:sp>
      <p:sp>
        <p:nvSpPr>
          <p:cNvPr id="23" name="Freeform 47">
            <a:extLst>
              <a:ext uri="{FF2B5EF4-FFF2-40B4-BE49-F238E27FC236}">
                <a16:creationId xmlns:a16="http://schemas.microsoft.com/office/drawing/2014/main" id="{2FB0AA20-CF40-780A-89BB-CB38076533CD}"/>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Bowel screening</a:t>
            </a:r>
          </a:p>
        </p:txBody>
      </p:sp>
    </p:spTree>
    <p:extLst>
      <p:ext uri="{BB962C8B-B14F-4D97-AF65-F5344CB8AC3E}">
        <p14:creationId xmlns:p14="http://schemas.microsoft.com/office/powerpoint/2010/main" val="4106586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BB666D-E0E9-41A7-146A-14213543A56E}"/>
              </a:ext>
            </a:extLst>
          </p:cNvPr>
          <p:cNvSpPr>
            <a:spLocks noGrp="1"/>
          </p:cNvSpPr>
          <p:nvPr>
            <p:ph type="body" sz="quarter" idx="10"/>
          </p:nvPr>
        </p:nvSpPr>
        <p:spPr>
          <a:xfrm>
            <a:off x="374677" y="993852"/>
            <a:ext cx="5852732" cy="654253"/>
          </a:xfrm>
        </p:spPr>
        <p:txBody>
          <a:bodyPr/>
          <a:lstStyle/>
          <a:p>
            <a:r>
              <a:rPr lang="en-GB">
                <a:latin typeface="+mn-lt"/>
              </a:rPr>
              <a:t>Notes for interpretation</a:t>
            </a:r>
          </a:p>
        </p:txBody>
      </p:sp>
      <p:sp>
        <p:nvSpPr>
          <p:cNvPr id="6" name="Text Placeholder 5">
            <a:extLst>
              <a:ext uri="{FF2B5EF4-FFF2-40B4-BE49-F238E27FC236}">
                <a16:creationId xmlns:a16="http://schemas.microsoft.com/office/drawing/2014/main" id="{1F6D81B9-463B-991A-DA42-8C56CCCDDA4C}"/>
              </a:ext>
            </a:extLst>
          </p:cNvPr>
          <p:cNvSpPr>
            <a:spLocks noGrp="1"/>
          </p:cNvSpPr>
          <p:nvPr>
            <p:ph type="body" sz="quarter" idx="13"/>
          </p:nvPr>
        </p:nvSpPr>
        <p:spPr>
          <a:xfrm>
            <a:off x="374677" y="1691339"/>
            <a:ext cx="10921320" cy="4893061"/>
          </a:xfrm>
        </p:spPr>
        <p:txBody>
          <a:bodyPr/>
          <a:lstStyle/>
          <a:p>
            <a:r>
              <a:rPr lang="en-GB" sz="1200" b="1" dirty="0">
                <a:solidFill>
                  <a:schemeClr val="tx1"/>
                </a:solidFill>
              </a:rPr>
              <a:t>Statistical significance</a:t>
            </a:r>
            <a:endParaRPr lang="en-GB" sz="1200" dirty="0">
              <a:latin typeface="+mn-lt"/>
            </a:endParaRPr>
          </a:p>
          <a:p>
            <a:pPr marL="342900" indent="-342900">
              <a:buFont typeface="Arial" panose="020B0604020202020204" pitchFamily="34" charset="0"/>
              <a:buChar char="•"/>
            </a:pPr>
            <a:r>
              <a:rPr lang="en-GB" sz="1200" dirty="0">
                <a:latin typeface="+mn-lt"/>
              </a:rPr>
              <a:t>All comparisons between sample subgroups deemed statistically significant to the 95% confidence level have been marked with</a:t>
            </a:r>
          </a:p>
          <a:p>
            <a:pPr marL="342900" indent="-342900">
              <a:buFont typeface="Arial" panose="020B0604020202020204" pitchFamily="34" charset="0"/>
              <a:buChar char="•"/>
            </a:pPr>
            <a:r>
              <a:rPr lang="en-GB" sz="1200" dirty="0">
                <a:latin typeface="+mn-lt"/>
              </a:rPr>
              <a:t>Any differences without this notation are within the margin of error and indicative only, and so not considered a statistically significant difference in the data. This does not mean there is no difference  </a:t>
            </a:r>
          </a:p>
          <a:p>
            <a:pPr marL="342900" indent="-342900">
              <a:buFont typeface="Arial" panose="020B0604020202020204" pitchFamily="34" charset="0"/>
              <a:buChar char="•"/>
            </a:pPr>
            <a:endParaRPr lang="en-GB" sz="1200" dirty="0">
              <a:latin typeface="+mn-lt"/>
            </a:endParaRPr>
          </a:p>
          <a:p>
            <a:pPr marL="342900" indent="-342900">
              <a:buFont typeface="Arial" panose="020B0604020202020204" pitchFamily="34" charset="0"/>
              <a:buChar char="•"/>
            </a:pPr>
            <a:r>
              <a:rPr lang="en-US" sz="1200" dirty="0">
                <a:latin typeface="+mn-lt"/>
              </a:rPr>
              <a:t>The following tests were used when testing statistical significance: </a:t>
            </a:r>
          </a:p>
          <a:p>
            <a:pPr marL="1028700" lvl="1" indent="-342900"/>
            <a:r>
              <a:rPr lang="en-US" sz="1200" dirty="0">
                <a:latin typeface="+mn-lt"/>
              </a:rPr>
              <a:t>When comparing between subgroups: a modified t-test. </a:t>
            </a:r>
          </a:p>
          <a:p>
            <a:pPr marL="1028700" lvl="1" indent="-342900"/>
            <a:r>
              <a:rPr lang="en-US" sz="1200" dirty="0">
                <a:latin typeface="+mn-lt"/>
              </a:rPr>
              <a:t>When comparing to average: a modified chi-squared test. </a:t>
            </a:r>
          </a:p>
          <a:p>
            <a:pPr marL="342900" indent="-342900">
              <a:buFont typeface="Arial" panose="020B0604020202020204" pitchFamily="34" charset="0"/>
              <a:buChar char="•"/>
            </a:pPr>
            <a:endParaRPr lang="en-GB" sz="1200" dirty="0">
              <a:latin typeface="+mn-lt"/>
            </a:endParaRPr>
          </a:p>
          <a:p>
            <a:pPr marL="342900" indent="-342900">
              <a:buFont typeface="Arial" panose="020B0604020202020204" pitchFamily="34" charset="0"/>
              <a:buChar char="•"/>
            </a:pPr>
            <a:r>
              <a:rPr lang="en-GB" sz="1200" dirty="0">
                <a:solidFill>
                  <a:schemeClr val="tx1"/>
                </a:solidFill>
              </a:rPr>
              <a:t>Please note, due to sample sizes throughout the report, some analyses are underpowered, and so where some apparent differences are not statistically significant it does not mean there is no effect there. </a:t>
            </a:r>
          </a:p>
          <a:p>
            <a:pPr marL="342900" indent="-342900">
              <a:buFont typeface="Arial" panose="020B0604020202020204" pitchFamily="34" charset="0"/>
              <a:buChar char="•"/>
            </a:pPr>
            <a:r>
              <a:rPr lang="en-GB" sz="1200" dirty="0">
                <a:solidFill>
                  <a:schemeClr val="tx1"/>
                </a:solidFill>
              </a:rPr>
              <a:t>Data based on fewer </a:t>
            </a:r>
            <a:r>
              <a:rPr lang="en-GB" sz="1200" dirty="0"/>
              <a:t>than 100 responses has been denoted with       and should be treated with caution</a:t>
            </a:r>
            <a:endParaRPr lang="en-GB" sz="1200" dirty="0">
              <a:solidFill>
                <a:schemeClr val="tx1"/>
              </a:solidFill>
            </a:endParaRPr>
          </a:p>
          <a:p>
            <a:endParaRPr lang="en-GB" sz="1200" dirty="0">
              <a:latin typeface="+mn-lt"/>
            </a:endParaRPr>
          </a:p>
          <a:p>
            <a:r>
              <a:rPr lang="en-GB" sz="1200" b="1" dirty="0">
                <a:solidFill>
                  <a:schemeClr val="tx1"/>
                </a:solidFill>
              </a:rPr>
              <a:t>Individual responses </a:t>
            </a:r>
            <a:endParaRPr lang="en-GB" sz="1200" dirty="0">
              <a:solidFill>
                <a:schemeClr val="tx1"/>
              </a:solidFill>
            </a:endParaRPr>
          </a:p>
          <a:p>
            <a:pPr marL="342900" indent="-342900">
              <a:buFont typeface="Arial" panose="020B0604020202020204" pitchFamily="34" charset="0"/>
              <a:buChar char="•"/>
            </a:pPr>
            <a:r>
              <a:rPr lang="en-GB" sz="1200" dirty="0">
                <a:latin typeface="+mn-lt"/>
              </a:rPr>
              <a:t>In some instances, percentages may not total to 100%. This may be because the question was framed as multiple choice, or due to rounding of data points. </a:t>
            </a:r>
          </a:p>
          <a:p>
            <a:pPr marL="342900" indent="-342900">
              <a:buFont typeface="Arial" panose="020B0604020202020204" pitchFamily="34" charset="0"/>
              <a:buChar char="•"/>
            </a:pPr>
            <a:r>
              <a:rPr lang="en-GB" sz="1200" dirty="0">
                <a:latin typeface="+mn-lt"/>
              </a:rPr>
              <a:t>Please note, all findings on this report are based on </a:t>
            </a:r>
            <a:r>
              <a:rPr lang="en-GB" sz="1200" i="1" dirty="0">
                <a:latin typeface="+mn-lt"/>
              </a:rPr>
              <a:t>self reported </a:t>
            </a:r>
            <a:r>
              <a:rPr lang="en-GB" sz="1200" dirty="0">
                <a:latin typeface="+mn-lt"/>
              </a:rPr>
              <a:t>actions</a:t>
            </a:r>
          </a:p>
          <a:p>
            <a:pPr marL="342900" indent="-342900">
              <a:buFont typeface="Arial" panose="020B0604020202020204" pitchFamily="34" charset="0"/>
              <a:buChar char="•"/>
            </a:pPr>
            <a:endParaRPr lang="en-GB" sz="1200" dirty="0">
              <a:latin typeface="+mn-lt"/>
            </a:endParaRPr>
          </a:p>
        </p:txBody>
      </p:sp>
      <p:sp>
        <p:nvSpPr>
          <p:cNvPr id="8" name="Text Placeholder 7">
            <a:extLst>
              <a:ext uri="{FF2B5EF4-FFF2-40B4-BE49-F238E27FC236}">
                <a16:creationId xmlns:a16="http://schemas.microsoft.com/office/drawing/2014/main" id="{8E6B3514-F7A2-7321-ADCD-D172D76AB967}"/>
              </a:ext>
            </a:extLst>
          </p:cNvPr>
          <p:cNvSpPr>
            <a:spLocks noGrp="1"/>
          </p:cNvSpPr>
          <p:nvPr>
            <p:ph type="body" sz="quarter" idx="15"/>
          </p:nvPr>
        </p:nvSpPr>
        <p:spPr/>
        <p:txBody>
          <a:bodyPr/>
          <a:lstStyle/>
          <a:p>
            <a:r>
              <a:rPr lang="en-GB">
                <a:latin typeface="+mn-lt"/>
              </a:rPr>
              <a:t>Executive Summary</a:t>
            </a:r>
          </a:p>
        </p:txBody>
      </p:sp>
      <p:sp>
        <p:nvSpPr>
          <p:cNvPr id="2" name="Isosceles Triangle 1">
            <a:extLst>
              <a:ext uri="{FF2B5EF4-FFF2-40B4-BE49-F238E27FC236}">
                <a16:creationId xmlns:a16="http://schemas.microsoft.com/office/drawing/2014/main" id="{D607F127-7468-481C-2845-813673421949}"/>
              </a:ext>
            </a:extLst>
          </p:cNvPr>
          <p:cNvSpPr>
            <a:spLocks noChangeAspect="1"/>
          </p:cNvSpPr>
          <p:nvPr/>
        </p:nvSpPr>
        <p:spPr>
          <a:xfrm>
            <a:off x="9599398" y="1859306"/>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Rawline" pitchFamily="2" charset="77"/>
            </a:endParaRPr>
          </a:p>
        </p:txBody>
      </p:sp>
      <p:sp>
        <p:nvSpPr>
          <p:cNvPr id="3" name="Isosceles Triangle 2">
            <a:extLst>
              <a:ext uri="{FF2B5EF4-FFF2-40B4-BE49-F238E27FC236}">
                <a16:creationId xmlns:a16="http://schemas.microsoft.com/office/drawing/2014/main" id="{4A38C5F6-D6F3-E536-FB5C-656E04AF99A4}"/>
              </a:ext>
            </a:extLst>
          </p:cNvPr>
          <p:cNvSpPr>
            <a:spLocks noChangeAspect="1"/>
          </p:cNvSpPr>
          <p:nvPr/>
        </p:nvSpPr>
        <p:spPr>
          <a:xfrm rot="10800000">
            <a:off x="9599398" y="2051453"/>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Rawline" pitchFamily="2" charset="77"/>
            </a:endParaRPr>
          </a:p>
        </p:txBody>
      </p:sp>
      <p:sp>
        <p:nvSpPr>
          <p:cNvPr id="11" name="Text Placeholder 6">
            <a:extLst>
              <a:ext uri="{FF2B5EF4-FFF2-40B4-BE49-F238E27FC236}">
                <a16:creationId xmlns:a16="http://schemas.microsoft.com/office/drawing/2014/main" id="{A87A8024-6A54-D771-BB58-38069C511859}"/>
              </a:ext>
            </a:extLst>
          </p:cNvPr>
          <p:cNvSpPr txBox="1">
            <a:spLocks/>
          </p:cNvSpPr>
          <p:nvPr/>
        </p:nvSpPr>
        <p:spPr>
          <a:xfrm>
            <a:off x="5996702" y="273599"/>
            <a:ext cx="5375542" cy="365126"/>
          </a:xfrm>
          <a:prstGeom prst="rect">
            <a:avLst/>
          </a:prstGeom>
        </p:spPr>
        <p:txBody>
          <a:bodyPr/>
          <a:lstStyle>
            <a:lvl1pPr marL="0" indent="0" algn="r" defTabSz="914400" rtl="0" eaLnBrk="1" latinLnBrk="0" hangingPunct="1">
              <a:lnSpc>
                <a:spcPct val="113000"/>
              </a:lnSpc>
              <a:spcBef>
                <a:spcPts val="0"/>
              </a:spcBef>
              <a:buFont typeface="Arial" panose="020B0604020202020204" pitchFamily="34" charset="0"/>
              <a:buNone/>
              <a:defRPr sz="1400" b="0" i="0" kern="1200" spc="1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atin typeface="+mn-lt"/>
              </a:rPr>
              <a:t>Cancer Awareness Measure+ 2024 – Northern Ireland</a:t>
            </a:r>
          </a:p>
          <a:p>
            <a:endParaRPr lang="en-GB">
              <a:latin typeface="+mn-lt"/>
            </a:endParaRPr>
          </a:p>
        </p:txBody>
      </p:sp>
      <p:sp>
        <p:nvSpPr>
          <p:cNvPr id="4" name="Oval 3">
            <a:extLst>
              <a:ext uri="{FF2B5EF4-FFF2-40B4-BE49-F238E27FC236}">
                <a16:creationId xmlns:a16="http://schemas.microsoft.com/office/drawing/2014/main" id="{A35706B5-BDE0-5199-46C0-550F0214FF54}"/>
              </a:ext>
            </a:extLst>
          </p:cNvPr>
          <p:cNvSpPr/>
          <p:nvPr/>
        </p:nvSpPr>
        <p:spPr>
          <a:xfrm>
            <a:off x="5272838" y="4040920"/>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718184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ooter Placeholder 5">
            <a:extLst>
              <a:ext uri="{FF2B5EF4-FFF2-40B4-BE49-F238E27FC236}">
                <a16:creationId xmlns:a16="http://schemas.microsoft.com/office/drawing/2014/main" id="{1CB96415-7361-339F-D30A-DA069000A9B8}"/>
              </a:ext>
            </a:extLst>
          </p:cNvPr>
          <p:cNvSpPr txBox="1">
            <a:spLocks/>
          </p:cNvSpPr>
          <p:nvPr/>
        </p:nvSpPr>
        <p:spPr>
          <a:xfrm>
            <a:off x="132524" y="6404523"/>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M1_rc – Bowel screening – recode </a:t>
            </a:r>
          </a:p>
          <a:p>
            <a:r>
              <a:rPr lang="en-US" sz="800"/>
              <a:t>Base: (All eligible: N=328; Male: N=181; Female: N=143; ABC1: N=190; C2DE: N=138; Disability: N=149; No disability: N=187; urban N=143; town N=86; rural N=99)</a:t>
            </a:r>
          </a:p>
        </p:txBody>
      </p:sp>
      <p:sp>
        <p:nvSpPr>
          <p:cNvPr id="6" name="Title 4">
            <a:extLst>
              <a:ext uri="{FF2B5EF4-FFF2-40B4-BE49-F238E27FC236}">
                <a16:creationId xmlns:a16="http://schemas.microsoft.com/office/drawing/2014/main" id="{A12CEE90-FC8D-4F29-F5B3-359C6F31A990}"/>
              </a:ext>
            </a:extLst>
          </p:cNvPr>
          <p:cNvSpPr txBox="1">
            <a:spLocks/>
          </p:cNvSpPr>
          <p:nvPr/>
        </p:nvSpPr>
        <p:spPr>
          <a:xfrm>
            <a:off x="276701" y="16035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Those living in rural areas were more likely to be categorised as being up to date with their bowel screening, compared to those in urban areas</a:t>
            </a:r>
          </a:p>
        </p:txBody>
      </p:sp>
      <p:grpSp>
        <p:nvGrpSpPr>
          <p:cNvPr id="138" name="Group 137">
            <a:extLst>
              <a:ext uri="{FF2B5EF4-FFF2-40B4-BE49-F238E27FC236}">
                <a16:creationId xmlns:a16="http://schemas.microsoft.com/office/drawing/2014/main" id="{4E701264-04E3-B261-F598-61C716A9DC2F}"/>
              </a:ext>
            </a:extLst>
          </p:cNvPr>
          <p:cNvGrpSpPr/>
          <p:nvPr/>
        </p:nvGrpSpPr>
        <p:grpSpPr>
          <a:xfrm>
            <a:off x="10080992" y="6338152"/>
            <a:ext cx="1871253" cy="327895"/>
            <a:chOff x="1866138" y="3032859"/>
            <a:chExt cx="1871253" cy="327895"/>
          </a:xfrm>
        </p:grpSpPr>
        <p:sp>
          <p:nvSpPr>
            <p:cNvPr id="139" name="TextBox 138">
              <a:extLst>
                <a:ext uri="{FF2B5EF4-FFF2-40B4-BE49-F238E27FC236}">
                  <a16:creationId xmlns:a16="http://schemas.microsoft.com/office/drawing/2014/main" id="{892F903A-2567-098E-DD7A-35CC6EA8407F}"/>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a:t>Show statistically significant differences between subgroups</a:t>
              </a:r>
              <a:endParaRPr lang="en-GB" sz="900"/>
            </a:p>
          </p:txBody>
        </p:sp>
        <p:sp>
          <p:nvSpPr>
            <p:cNvPr id="140" name="Isosceles Triangle 139">
              <a:extLst>
                <a:ext uri="{FF2B5EF4-FFF2-40B4-BE49-F238E27FC236}">
                  <a16:creationId xmlns:a16="http://schemas.microsoft.com/office/drawing/2014/main" id="{B5404A94-9A05-8752-B9B3-EA76653D2FFB}"/>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41" name="Isosceles Triangle 140">
              <a:extLst>
                <a:ext uri="{FF2B5EF4-FFF2-40B4-BE49-F238E27FC236}">
                  <a16:creationId xmlns:a16="http://schemas.microsoft.com/office/drawing/2014/main" id="{A1A84F83-A606-E3D7-D4C5-2588BA8897E1}"/>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grpSp>
      <p:sp>
        <p:nvSpPr>
          <p:cNvPr id="128" name="TextBox 127">
            <a:extLst>
              <a:ext uri="{FF2B5EF4-FFF2-40B4-BE49-F238E27FC236}">
                <a16:creationId xmlns:a16="http://schemas.microsoft.com/office/drawing/2014/main" id="{A8B6570D-8717-5FE9-16C5-96F1D4639867}"/>
              </a:ext>
            </a:extLst>
          </p:cNvPr>
          <p:cNvSpPr txBox="1"/>
          <p:nvPr/>
        </p:nvSpPr>
        <p:spPr>
          <a:xfrm>
            <a:off x="863213" y="1880641"/>
            <a:ext cx="9988799" cy="338554"/>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Proportion who were up to date with bowel screening</a:t>
            </a:r>
            <a:endParaRPr lang="en-GB" sz="1600" b="1" i="0" u="none" strike="noStrike" kern="1200" spc="10" baseline="0">
              <a:solidFill>
                <a:schemeClr val="tx1"/>
              </a:solidFill>
              <a:ea typeface="+mn-ea"/>
              <a:cs typeface="+mn-cs"/>
            </a:endParaRPr>
          </a:p>
        </p:txBody>
      </p:sp>
      <p:sp>
        <p:nvSpPr>
          <p:cNvPr id="135" name="Freeform 47">
            <a:extLst>
              <a:ext uri="{FF2B5EF4-FFF2-40B4-BE49-F238E27FC236}">
                <a16:creationId xmlns:a16="http://schemas.microsoft.com/office/drawing/2014/main" id="{E3E08A78-59C9-03EF-9AC0-3B0A42CE2D89}"/>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Bowel screening</a:t>
            </a:r>
          </a:p>
        </p:txBody>
      </p:sp>
      <p:grpSp>
        <p:nvGrpSpPr>
          <p:cNvPr id="2" name="Group 1">
            <a:extLst>
              <a:ext uri="{FF2B5EF4-FFF2-40B4-BE49-F238E27FC236}">
                <a16:creationId xmlns:a16="http://schemas.microsoft.com/office/drawing/2014/main" id="{213FC824-31C2-6B82-091B-1E7003C73F17}"/>
              </a:ext>
            </a:extLst>
          </p:cNvPr>
          <p:cNvGrpSpPr/>
          <p:nvPr/>
        </p:nvGrpSpPr>
        <p:grpSpPr>
          <a:xfrm>
            <a:off x="441224" y="1656883"/>
            <a:ext cx="11595739" cy="4499757"/>
            <a:chOff x="541253" y="844389"/>
            <a:chExt cx="11219265" cy="3918112"/>
          </a:xfrm>
        </p:grpSpPr>
        <p:graphicFrame>
          <p:nvGraphicFramePr>
            <p:cNvPr id="3" name="Chart 2">
              <a:extLst>
                <a:ext uri="{FF2B5EF4-FFF2-40B4-BE49-F238E27FC236}">
                  <a16:creationId xmlns:a16="http://schemas.microsoft.com/office/drawing/2014/main" id="{9AC749D3-DF12-04A6-2990-508EE3CB0C17}"/>
                </a:ext>
              </a:extLst>
            </p:cNvPr>
            <p:cNvGraphicFramePr/>
            <p:nvPr>
              <p:extLst>
                <p:ext uri="{D42A27DB-BD31-4B8C-83A1-F6EECF244321}">
                  <p14:modId xmlns:p14="http://schemas.microsoft.com/office/powerpoint/2010/main" val="4069528159"/>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Straight Connector 3">
              <a:extLst>
                <a:ext uri="{FF2B5EF4-FFF2-40B4-BE49-F238E27FC236}">
                  <a16:creationId xmlns:a16="http://schemas.microsoft.com/office/drawing/2014/main" id="{3126E977-E28D-6274-92FF-0E2E7A828A48}"/>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grpSp>
      <p:sp>
        <p:nvSpPr>
          <p:cNvPr id="5" name="Rectangle 4">
            <a:extLst>
              <a:ext uri="{FF2B5EF4-FFF2-40B4-BE49-F238E27FC236}">
                <a16:creationId xmlns:a16="http://schemas.microsoft.com/office/drawing/2014/main" id="{69817E91-FAEE-7E15-2AED-C4095CC099D1}"/>
              </a:ext>
            </a:extLst>
          </p:cNvPr>
          <p:cNvSpPr/>
          <p:nvPr/>
        </p:nvSpPr>
        <p:spPr>
          <a:xfrm>
            <a:off x="7876179" y="4659094"/>
            <a:ext cx="818702" cy="3800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Disability</a:t>
            </a:r>
          </a:p>
        </p:txBody>
      </p:sp>
      <p:sp>
        <p:nvSpPr>
          <p:cNvPr id="7" name="Rectangle 6">
            <a:extLst>
              <a:ext uri="{FF2B5EF4-FFF2-40B4-BE49-F238E27FC236}">
                <a16:creationId xmlns:a16="http://schemas.microsoft.com/office/drawing/2014/main" id="{0A42A144-7B46-9F8B-DDEB-24C7FC17016B}"/>
              </a:ext>
            </a:extLst>
          </p:cNvPr>
          <p:cNvSpPr/>
          <p:nvPr/>
        </p:nvSpPr>
        <p:spPr>
          <a:xfrm>
            <a:off x="7043249" y="4657112"/>
            <a:ext cx="776428" cy="5126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No disability</a:t>
            </a:r>
          </a:p>
        </p:txBody>
      </p:sp>
      <p:sp>
        <p:nvSpPr>
          <p:cNvPr id="15" name="Rectangle 14">
            <a:extLst>
              <a:ext uri="{FF2B5EF4-FFF2-40B4-BE49-F238E27FC236}">
                <a16:creationId xmlns:a16="http://schemas.microsoft.com/office/drawing/2014/main" id="{2FABF57B-D083-3098-9BBC-814CC48FC068}"/>
              </a:ext>
            </a:extLst>
          </p:cNvPr>
          <p:cNvSpPr/>
          <p:nvPr/>
        </p:nvSpPr>
        <p:spPr>
          <a:xfrm>
            <a:off x="4671126" y="4742432"/>
            <a:ext cx="599892" cy="18328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ABC1</a:t>
            </a:r>
          </a:p>
        </p:txBody>
      </p:sp>
      <p:sp>
        <p:nvSpPr>
          <p:cNvPr id="16" name="Rectangle 15">
            <a:extLst>
              <a:ext uri="{FF2B5EF4-FFF2-40B4-BE49-F238E27FC236}">
                <a16:creationId xmlns:a16="http://schemas.microsoft.com/office/drawing/2014/main" id="{247B8186-1E1D-B9B2-0AC5-85D9FDB9A4D5}"/>
              </a:ext>
            </a:extLst>
          </p:cNvPr>
          <p:cNvSpPr/>
          <p:nvPr/>
        </p:nvSpPr>
        <p:spPr>
          <a:xfrm>
            <a:off x="5309471" y="4778364"/>
            <a:ext cx="621192" cy="12177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a:t>
            </a:r>
          </a:p>
        </p:txBody>
      </p:sp>
      <p:sp>
        <p:nvSpPr>
          <p:cNvPr id="17" name="Rectangle 16">
            <a:extLst>
              <a:ext uri="{FF2B5EF4-FFF2-40B4-BE49-F238E27FC236}">
                <a16:creationId xmlns:a16="http://schemas.microsoft.com/office/drawing/2014/main" id="{76531457-C33B-1BDF-1C58-151C1ED39F49}"/>
              </a:ext>
            </a:extLst>
          </p:cNvPr>
          <p:cNvSpPr/>
          <p:nvPr/>
        </p:nvSpPr>
        <p:spPr>
          <a:xfrm>
            <a:off x="9338360" y="4634017"/>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Urban </a:t>
            </a:r>
          </a:p>
        </p:txBody>
      </p:sp>
      <p:sp>
        <p:nvSpPr>
          <p:cNvPr id="18" name="Rectangle 17">
            <a:extLst>
              <a:ext uri="{FF2B5EF4-FFF2-40B4-BE49-F238E27FC236}">
                <a16:creationId xmlns:a16="http://schemas.microsoft.com/office/drawing/2014/main" id="{FDDCA1F6-A331-29EF-F2C5-9E4C15226F09}"/>
              </a:ext>
            </a:extLst>
          </p:cNvPr>
          <p:cNvSpPr/>
          <p:nvPr/>
        </p:nvSpPr>
        <p:spPr>
          <a:xfrm>
            <a:off x="10152955" y="4713601"/>
            <a:ext cx="739225" cy="3297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Town</a:t>
            </a:r>
          </a:p>
        </p:txBody>
      </p:sp>
      <p:sp>
        <p:nvSpPr>
          <p:cNvPr id="19" name="Rectangle 18">
            <a:extLst>
              <a:ext uri="{FF2B5EF4-FFF2-40B4-BE49-F238E27FC236}">
                <a16:creationId xmlns:a16="http://schemas.microsoft.com/office/drawing/2014/main" id="{C1C10FEA-125D-9EB1-6072-FACB258A2210}"/>
              </a:ext>
            </a:extLst>
          </p:cNvPr>
          <p:cNvSpPr/>
          <p:nvPr/>
        </p:nvSpPr>
        <p:spPr>
          <a:xfrm>
            <a:off x="10872960" y="4619346"/>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Rural</a:t>
            </a:r>
          </a:p>
        </p:txBody>
      </p:sp>
      <p:sp>
        <p:nvSpPr>
          <p:cNvPr id="24" name="Rectangle 23">
            <a:extLst>
              <a:ext uri="{FF2B5EF4-FFF2-40B4-BE49-F238E27FC236}">
                <a16:creationId xmlns:a16="http://schemas.microsoft.com/office/drawing/2014/main" id="{5A9EE134-FEEE-2F7E-3A64-B72F3E375AB8}"/>
              </a:ext>
            </a:extLst>
          </p:cNvPr>
          <p:cNvSpPr/>
          <p:nvPr/>
        </p:nvSpPr>
        <p:spPr>
          <a:xfrm>
            <a:off x="481205" y="4713601"/>
            <a:ext cx="858483" cy="15964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a:t>
            </a:r>
          </a:p>
        </p:txBody>
      </p:sp>
      <p:sp>
        <p:nvSpPr>
          <p:cNvPr id="25" name="Isosceles Triangle 24">
            <a:extLst>
              <a:ext uri="{FF2B5EF4-FFF2-40B4-BE49-F238E27FC236}">
                <a16:creationId xmlns:a16="http://schemas.microsoft.com/office/drawing/2014/main" id="{014A45E0-0537-AFDC-D1BE-CCEBCF3885C0}"/>
              </a:ext>
            </a:extLst>
          </p:cNvPr>
          <p:cNvSpPr>
            <a:spLocks noChangeAspect="1"/>
          </p:cNvSpPr>
          <p:nvPr/>
        </p:nvSpPr>
        <p:spPr>
          <a:xfrm rot="10800000">
            <a:off x="9634021" y="2418889"/>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6" name="Isosceles Triangle 25">
            <a:extLst>
              <a:ext uri="{FF2B5EF4-FFF2-40B4-BE49-F238E27FC236}">
                <a16:creationId xmlns:a16="http://schemas.microsoft.com/office/drawing/2014/main" id="{A63B9B26-498D-11B6-056A-B87F36B90410}"/>
              </a:ext>
            </a:extLst>
          </p:cNvPr>
          <p:cNvSpPr>
            <a:spLocks noChangeAspect="1"/>
          </p:cNvSpPr>
          <p:nvPr/>
        </p:nvSpPr>
        <p:spPr>
          <a:xfrm>
            <a:off x="11191070" y="2028235"/>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7" name="Rectangle 26">
            <a:extLst>
              <a:ext uri="{FF2B5EF4-FFF2-40B4-BE49-F238E27FC236}">
                <a16:creationId xmlns:a16="http://schemas.microsoft.com/office/drawing/2014/main" id="{4AAD8143-B4F1-2A61-F993-ADC2910E31CA}"/>
              </a:ext>
            </a:extLst>
          </p:cNvPr>
          <p:cNvSpPr/>
          <p:nvPr/>
        </p:nvSpPr>
        <p:spPr>
          <a:xfrm>
            <a:off x="2238031" y="4718354"/>
            <a:ext cx="731919" cy="19507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Male</a:t>
            </a:r>
          </a:p>
        </p:txBody>
      </p:sp>
      <p:sp>
        <p:nvSpPr>
          <p:cNvPr id="28" name="Rectangle 27">
            <a:extLst>
              <a:ext uri="{FF2B5EF4-FFF2-40B4-BE49-F238E27FC236}">
                <a16:creationId xmlns:a16="http://schemas.microsoft.com/office/drawing/2014/main" id="{1D5EB035-6BCC-8FD4-03E0-A6129A2411E6}"/>
              </a:ext>
            </a:extLst>
          </p:cNvPr>
          <p:cNvSpPr/>
          <p:nvPr/>
        </p:nvSpPr>
        <p:spPr>
          <a:xfrm>
            <a:off x="3007135" y="4708641"/>
            <a:ext cx="776427" cy="19507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Female</a:t>
            </a:r>
          </a:p>
        </p:txBody>
      </p:sp>
      <p:sp>
        <p:nvSpPr>
          <p:cNvPr id="30" name="Oval 29">
            <a:extLst>
              <a:ext uri="{FF2B5EF4-FFF2-40B4-BE49-F238E27FC236}">
                <a16:creationId xmlns:a16="http://schemas.microsoft.com/office/drawing/2014/main" id="{FB749202-415C-283D-1555-F11AE0DF7283}"/>
              </a:ext>
            </a:extLst>
          </p:cNvPr>
          <p:cNvSpPr/>
          <p:nvPr/>
        </p:nvSpPr>
        <p:spPr>
          <a:xfrm>
            <a:off x="10408803" y="5140815"/>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62243443-DD82-E6F4-F545-40959C39A283}"/>
              </a:ext>
            </a:extLst>
          </p:cNvPr>
          <p:cNvSpPr/>
          <p:nvPr/>
        </p:nvSpPr>
        <p:spPr>
          <a:xfrm>
            <a:off x="11203102" y="5123389"/>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77259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5" y="294666"/>
            <a:ext cx="11480331"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Intention to complete their kit next time was high, with those who were up to date with screening being more likely than average to report intention</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407354"/>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M2. Will you complete the bowel cancer screening poo test kit next time you are sent one?  Please select one answer.</a:t>
            </a:r>
          </a:p>
          <a:p>
            <a:r>
              <a:rPr lang="en-US" sz="800" dirty="0"/>
              <a:t>Base: All eligible (N=328); all up to date (N=255)</a:t>
            </a:r>
            <a:endParaRPr lang="en-US" sz="800" dirty="0">
              <a:solidFill>
                <a:schemeClr val="bg1">
                  <a:lumMod val="50000"/>
                </a:schemeClr>
              </a:solidFill>
            </a:endParaRPr>
          </a:p>
        </p:txBody>
      </p:sp>
      <p:sp>
        <p:nvSpPr>
          <p:cNvPr id="2" name="TextBox 1">
            <a:extLst>
              <a:ext uri="{FF2B5EF4-FFF2-40B4-BE49-F238E27FC236}">
                <a16:creationId xmlns:a16="http://schemas.microsoft.com/office/drawing/2014/main" id="{C8F2C093-8874-C5DF-6335-64B4714D43E6}"/>
              </a:ext>
            </a:extLst>
          </p:cNvPr>
          <p:cNvSpPr txBox="1"/>
          <p:nvPr/>
        </p:nvSpPr>
        <p:spPr>
          <a:xfrm>
            <a:off x="3046521" y="1624261"/>
            <a:ext cx="6098958"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dirty="0">
                <a:solidFill>
                  <a:schemeClr val="tx1"/>
                </a:solidFill>
                <a:ea typeface="+mn-ea"/>
                <a:cs typeface="+mn-cs"/>
              </a:rPr>
              <a:t>Intention to complete next time </a:t>
            </a:r>
            <a:endParaRPr lang="en-GB" sz="1800" b="1" i="0" u="none" strike="noStrike" kern="1200" spc="10" baseline="0" dirty="0">
              <a:solidFill>
                <a:schemeClr val="tx1"/>
              </a:solidFill>
              <a:ea typeface="+mn-ea"/>
              <a:cs typeface="+mn-cs"/>
            </a:endParaRPr>
          </a:p>
        </p:txBody>
      </p:sp>
      <p:sp>
        <p:nvSpPr>
          <p:cNvPr id="3" name="Freeform 47">
            <a:extLst>
              <a:ext uri="{FF2B5EF4-FFF2-40B4-BE49-F238E27FC236}">
                <a16:creationId xmlns:a16="http://schemas.microsoft.com/office/drawing/2014/main" id="{DAB2A359-746E-2F26-9792-7E08E1E50F9A}"/>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Bowel screening</a:t>
            </a:r>
          </a:p>
        </p:txBody>
      </p:sp>
      <p:graphicFrame>
        <p:nvGraphicFramePr>
          <p:cNvPr id="6" name="Chart 5">
            <a:extLst>
              <a:ext uri="{FF2B5EF4-FFF2-40B4-BE49-F238E27FC236}">
                <a16:creationId xmlns:a16="http://schemas.microsoft.com/office/drawing/2014/main" id="{D5DC4D46-75AB-79BF-3059-E237BD14C27D}"/>
              </a:ext>
            </a:extLst>
          </p:cNvPr>
          <p:cNvGraphicFramePr/>
          <p:nvPr>
            <p:extLst>
              <p:ext uri="{D42A27DB-BD31-4B8C-83A1-F6EECF244321}">
                <p14:modId xmlns:p14="http://schemas.microsoft.com/office/powerpoint/2010/main" val="422112831"/>
              </p:ext>
            </p:extLst>
          </p:nvPr>
        </p:nvGraphicFramePr>
        <p:xfrm>
          <a:off x="233335" y="2003146"/>
          <a:ext cx="11304949" cy="4335006"/>
        </p:xfrm>
        <a:graphic>
          <a:graphicData uri="http://schemas.openxmlformats.org/drawingml/2006/chart">
            <c:chart xmlns:c="http://schemas.openxmlformats.org/drawingml/2006/chart" xmlns:r="http://schemas.openxmlformats.org/officeDocument/2006/relationships" r:id="rId3"/>
          </a:graphicData>
        </a:graphic>
      </p:graphicFrame>
      <p:grpSp>
        <p:nvGrpSpPr>
          <p:cNvPr id="7" name="Group 6">
            <a:extLst>
              <a:ext uri="{FF2B5EF4-FFF2-40B4-BE49-F238E27FC236}">
                <a16:creationId xmlns:a16="http://schemas.microsoft.com/office/drawing/2014/main" id="{F5096EFF-F7EE-2495-9590-87956FC4DA2E}"/>
              </a:ext>
            </a:extLst>
          </p:cNvPr>
          <p:cNvGrpSpPr/>
          <p:nvPr/>
        </p:nvGrpSpPr>
        <p:grpSpPr>
          <a:xfrm>
            <a:off x="10080992" y="6338152"/>
            <a:ext cx="1871253" cy="327895"/>
            <a:chOff x="1866138" y="3032859"/>
            <a:chExt cx="1871253" cy="327895"/>
          </a:xfrm>
        </p:grpSpPr>
        <p:sp>
          <p:nvSpPr>
            <p:cNvPr id="10" name="TextBox 9">
              <a:extLst>
                <a:ext uri="{FF2B5EF4-FFF2-40B4-BE49-F238E27FC236}">
                  <a16:creationId xmlns:a16="http://schemas.microsoft.com/office/drawing/2014/main" id="{89331C69-114C-7C22-8B6E-3A8F670F28AA}"/>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a:t>Show statistically significant differences compared to average</a:t>
              </a:r>
              <a:endParaRPr lang="en-GB" sz="900"/>
            </a:p>
          </p:txBody>
        </p:sp>
        <p:sp>
          <p:nvSpPr>
            <p:cNvPr id="11" name="Isosceles Triangle 10">
              <a:extLst>
                <a:ext uri="{FF2B5EF4-FFF2-40B4-BE49-F238E27FC236}">
                  <a16:creationId xmlns:a16="http://schemas.microsoft.com/office/drawing/2014/main" id="{8C50584E-DD1A-81DD-21E0-F41E6CD0093A}"/>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2" name="Isosceles Triangle 11">
              <a:extLst>
                <a:ext uri="{FF2B5EF4-FFF2-40B4-BE49-F238E27FC236}">
                  <a16:creationId xmlns:a16="http://schemas.microsoft.com/office/drawing/2014/main" id="{37977113-1DAC-1C56-E936-42C01043D677}"/>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grpSp>
      <p:sp>
        <p:nvSpPr>
          <p:cNvPr id="4" name="Right Brace 3">
            <a:extLst>
              <a:ext uri="{FF2B5EF4-FFF2-40B4-BE49-F238E27FC236}">
                <a16:creationId xmlns:a16="http://schemas.microsoft.com/office/drawing/2014/main" id="{1A6E2677-D95D-DC69-0518-B3BA866C1B76}"/>
              </a:ext>
            </a:extLst>
          </p:cNvPr>
          <p:cNvSpPr/>
          <p:nvPr/>
        </p:nvSpPr>
        <p:spPr>
          <a:xfrm>
            <a:off x="4278830" y="2632451"/>
            <a:ext cx="397277" cy="2665780"/>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 name="TextBox 4">
            <a:extLst>
              <a:ext uri="{FF2B5EF4-FFF2-40B4-BE49-F238E27FC236}">
                <a16:creationId xmlns:a16="http://schemas.microsoft.com/office/drawing/2014/main" id="{95B31542-4689-21C9-0651-CB49BC627718}"/>
              </a:ext>
            </a:extLst>
          </p:cNvPr>
          <p:cNvSpPr txBox="1"/>
          <p:nvPr/>
        </p:nvSpPr>
        <p:spPr>
          <a:xfrm>
            <a:off x="4632935" y="3694100"/>
            <a:ext cx="723478" cy="369332"/>
          </a:xfrm>
          <a:prstGeom prst="rect">
            <a:avLst/>
          </a:prstGeom>
          <a:noFill/>
        </p:spPr>
        <p:txBody>
          <a:bodyPr wrap="square" rtlCol="0">
            <a:spAutoFit/>
          </a:bodyPr>
          <a:lstStyle/>
          <a:p>
            <a:r>
              <a:rPr lang="en-GB" b="1">
                <a:solidFill>
                  <a:schemeClr val="accent1"/>
                </a:solidFill>
              </a:rPr>
              <a:t>88%</a:t>
            </a:r>
          </a:p>
        </p:txBody>
      </p:sp>
      <p:sp>
        <p:nvSpPr>
          <p:cNvPr id="18" name="Right Brace 17">
            <a:extLst>
              <a:ext uri="{FF2B5EF4-FFF2-40B4-BE49-F238E27FC236}">
                <a16:creationId xmlns:a16="http://schemas.microsoft.com/office/drawing/2014/main" id="{9CA5CE77-2342-42E5-0F54-76183200495A}"/>
              </a:ext>
            </a:extLst>
          </p:cNvPr>
          <p:cNvSpPr/>
          <p:nvPr/>
        </p:nvSpPr>
        <p:spPr>
          <a:xfrm>
            <a:off x="7351284" y="2722881"/>
            <a:ext cx="290100" cy="2555030"/>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 name="Isosceles Triangle 19">
            <a:extLst>
              <a:ext uri="{FF2B5EF4-FFF2-40B4-BE49-F238E27FC236}">
                <a16:creationId xmlns:a16="http://schemas.microsoft.com/office/drawing/2014/main" id="{71B323A3-5A9F-D7A1-52D7-3840AFF32BCB}"/>
              </a:ext>
            </a:extLst>
          </p:cNvPr>
          <p:cNvSpPr>
            <a:spLocks noChangeAspect="1"/>
          </p:cNvSpPr>
          <p:nvPr/>
        </p:nvSpPr>
        <p:spPr>
          <a:xfrm>
            <a:off x="3548472" y="2727409"/>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6" name="Isosceles Triangle 25">
            <a:extLst>
              <a:ext uri="{FF2B5EF4-FFF2-40B4-BE49-F238E27FC236}">
                <a16:creationId xmlns:a16="http://schemas.microsoft.com/office/drawing/2014/main" id="{BF71F109-10D2-F12C-071C-59BB3CCE1D68}"/>
              </a:ext>
            </a:extLst>
          </p:cNvPr>
          <p:cNvSpPr>
            <a:spLocks noChangeAspect="1"/>
          </p:cNvSpPr>
          <p:nvPr/>
        </p:nvSpPr>
        <p:spPr>
          <a:xfrm rot="10800000">
            <a:off x="8251353" y="2402118"/>
            <a:ext cx="165862" cy="135748"/>
          </a:xfrm>
          <a:prstGeom prst="triangl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3" name="TextBox 12">
            <a:extLst>
              <a:ext uri="{FF2B5EF4-FFF2-40B4-BE49-F238E27FC236}">
                <a16:creationId xmlns:a16="http://schemas.microsoft.com/office/drawing/2014/main" id="{15B4E72C-6DA6-7057-5F2B-C39C233C5F70}"/>
              </a:ext>
            </a:extLst>
          </p:cNvPr>
          <p:cNvSpPr txBox="1"/>
          <p:nvPr/>
        </p:nvSpPr>
        <p:spPr>
          <a:xfrm>
            <a:off x="9414216" y="3567765"/>
            <a:ext cx="723478" cy="369332"/>
          </a:xfrm>
          <a:prstGeom prst="rect">
            <a:avLst/>
          </a:prstGeom>
          <a:noFill/>
        </p:spPr>
        <p:txBody>
          <a:bodyPr wrap="square" rtlCol="0">
            <a:spAutoFit/>
          </a:bodyPr>
          <a:lstStyle/>
          <a:p>
            <a:r>
              <a:rPr lang="en-GB" b="1">
                <a:solidFill>
                  <a:schemeClr val="accent1"/>
                </a:solidFill>
              </a:rPr>
              <a:t>96%</a:t>
            </a:r>
          </a:p>
        </p:txBody>
      </p:sp>
      <p:sp>
        <p:nvSpPr>
          <p:cNvPr id="17" name="Isosceles Triangle 16">
            <a:extLst>
              <a:ext uri="{FF2B5EF4-FFF2-40B4-BE49-F238E27FC236}">
                <a16:creationId xmlns:a16="http://schemas.microsoft.com/office/drawing/2014/main" id="{D6E3A3B9-C844-5612-CFB9-DA4E6354DFC0}"/>
              </a:ext>
            </a:extLst>
          </p:cNvPr>
          <p:cNvSpPr>
            <a:spLocks noChangeAspect="1"/>
          </p:cNvSpPr>
          <p:nvPr/>
        </p:nvSpPr>
        <p:spPr>
          <a:xfrm rot="10800000">
            <a:off x="3618852" y="4046933"/>
            <a:ext cx="165862" cy="135748"/>
          </a:xfrm>
          <a:prstGeom prst="triangl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3" name="Isosceles Triangle 22">
            <a:extLst>
              <a:ext uri="{FF2B5EF4-FFF2-40B4-BE49-F238E27FC236}">
                <a16:creationId xmlns:a16="http://schemas.microsoft.com/office/drawing/2014/main" id="{6E85F1EC-A172-0E41-0F66-8276CEA06A8B}"/>
              </a:ext>
            </a:extLst>
          </p:cNvPr>
          <p:cNvSpPr>
            <a:spLocks noChangeAspect="1"/>
          </p:cNvSpPr>
          <p:nvPr/>
        </p:nvSpPr>
        <p:spPr>
          <a:xfrm>
            <a:off x="10007064" y="3675144"/>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4" name="Isosceles Triangle 23">
            <a:extLst>
              <a:ext uri="{FF2B5EF4-FFF2-40B4-BE49-F238E27FC236}">
                <a16:creationId xmlns:a16="http://schemas.microsoft.com/office/drawing/2014/main" id="{98FC85EB-F01E-903F-74AA-7DEC8DA94119}"/>
              </a:ext>
            </a:extLst>
          </p:cNvPr>
          <p:cNvSpPr>
            <a:spLocks noChangeAspect="1"/>
          </p:cNvSpPr>
          <p:nvPr/>
        </p:nvSpPr>
        <p:spPr>
          <a:xfrm>
            <a:off x="8331109" y="3853657"/>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8" name="Right Brace 27">
            <a:extLst>
              <a:ext uri="{FF2B5EF4-FFF2-40B4-BE49-F238E27FC236}">
                <a16:creationId xmlns:a16="http://schemas.microsoft.com/office/drawing/2014/main" id="{12AE8B0D-ACED-DD63-227E-7005DB20C614}"/>
              </a:ext>
            </a:extLst>
          </p:cNvPr>
          <p:cNvSpPr/>
          <p:nvPr/>
        </p:nvSpPr>
        <p:spPr>
          <a:xfrm>
            <a:off x="9027183" y="2372478"/>
            <a:ext cx="433399" cy="2905028"/>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9" name="Isosceles Triangle 28">
            <a:extLst>
              <a:ext uri="{FF2B5EF4-FFF2-40B4-BE49-F238E27FC236}">
                <a16:creationId xmlns:a16="http://schemas.microsoft.com/office/drawing/2014/main" id="{AFB3BABA-55EA-E5E3-E755-9F490F948AAF}"/>
              </a:ext>
            </a:extLst>
          </p:cNvPr>
          <p:cNvSpPr>
            <a:spLocks noChangeAspect="1"/>
          </p:cNvSpPr>
          <p:nvPr/>
        </p:nvSpPr>
        <p:spPr>
          <a:xfrm rot="10800000">
            <a:off x="5182849" y="3810892"/>
            <a:ext cx="165862" cy="135748"/>
          </a:xfrm>
          <a:prstGeom prst="triangl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1" name="Isosceles Triangle 30">
            <a:extLst>
              <a:ext uri="{FF2B5EF4-FFF2-40B4-BE49-F238E27FC236}">
                <a16:creationId xmlns:a16="http://schemas.microsoft.com/office/drawing/2014/main" id="{716997CB-9181-4BA1-5C25-616AD83A11E9}"/>
              </a:ext>
            </a:extLst>
          </p:cNvPr>
          <p:cNvSpPr>
            <a:spLocks noChangeAspect="1"/>
          </p:cNvSpPr>
          <p:nvPr/>
        </p:nvSpPr>
        <p:spPr>
          <a:xfrm rot="10800000">
            <a:off x="3548472" y="2469992"/>
            <a:ext cx="165862" cy="135748"/>
          </a:xfrm>
          <a:prstGeom prst="triangl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Tree>
    <p:extLst>
      <p:ext uri="{BB962C8B-B14F-4D97-AF65-F5344CB8AC3E}">
        <p14:creationId xmlns:p14="http://schemas.microsoft.com/office/powerpoint/2010/main" val="13281009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A12CEE90-FC8D-4F29-F5B3-359C6F31A990}"/>
              </a:ext>
            </a:extLst>
          </p:cNvPr>
          <p:cNvSpPr txBox="1">
            <a:spLocks/>
          </p:cNvSpPr>
          <p:nvPr/>
        </p:nvSpPr>
        <p:spPr>
          <a:xfrm>
            <a:off x="276701" y="16035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Echoing the findings for those who were up to date with their screening, those living in rural areas were more likely to report that they intend to complete their next kit</a:t>
            </a:r>
          </a:p>
        </p:txBody>
      </p:sp>
      <p:sp>
        <p:nvSpPr>
          <p:cNvPr id="7" name="TextBox 6">
            <a:extLst>
              <a:ext uri="{FF2B5EF4-FFF2-40B4-BE49-F238E27FC236}">
                <a16:creationId xmlns:a16="http://schemas.microsoft.com/office/drawing/2014/main" id="{184C8FC6-9540-774E-E5D6-D95896488898}"/>
              </a:ext>
            </a:extLst>
          </p:cNvPr>
          <p:cNvSpPr txBox="1"/>
          <p:nvPr/>
        </p:nvSpPr>
        <p:spPr>
          <a:xfrm>
            <a:off x="851376" y="1566091"/>
            <a:ext cx="9988799" cy="338554"/>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Intention to complete next bowel screening (Net: definitely/probably)</a:t>
            </a:r>
            <a:endParaRPr lang="en-GB" sz="1600" b="1" i="0" u="none" strike="noStrike" kern="1200" spc="10" baseline="0">
              <a:solidFill>
                <a:schemeClr val="tx1"/>
              </a:solidFill>
              <a:ea typeface="+mn-ea"/>
              <a:cs typeface="+mn-cs"/>
            </a:endParaRPr>
          </a:p>
        </p:txBody>
      </p:sp>
      <p:sp>
        <p:nvSpPr>
          <p:cNvPr id="9" name="Footer Placeholder 5">
            <a:extLst>
              <a:ext uri="{FF2B5EF4-FFF2-40B4-BE49-F238E27FC236}">
                <a16:creationId xmlns:a16="http://schemas.microsoft.com/office/drawing/2014/main" id="{39CC05CC-01A0-8202-EBF7-236FA066B088}"/>
              </a:ext>
            </a:extLst>
          </p:cNvPr>
          <p:cNvSpPr txBox="1">
            <a:spLocks/>
          </p:cNvSpPr>
          <p:nvPr/>
        </p:nvSpPr>
        <p:spPr>
          <a:xfrm>
            <a:off x="239755" y="6379669"/>
            <a:ext cx="9113520" cy="44341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M2. Will you complete the bowel cancer screening poo test kit next time you are sent one?  Please select one answer.</a:t>
            </a:r>
          </a:p>
          <a:p>
            <a:r>
              <a:rPr lang="en-US" sz="800" dirty="0"/>
              <a:t>Base: (All eligible: N=328; Male: N=181; Female: N=143; ABC1: N=190; C2DE: N=138; Disability: N=149; No disability: N=187; urban N=143; town N=86; rural N=99)</a:t>
            </a:r>
          </a:p>
        </p:txBody>
      </p:sp>
      <p:grpSp>
        <p:nvGrpSpPr>
          <p:cNvPr id="138" name="Group 137">
            <a:extLst>
              <a:ext uri="{FF2B5EF4-FFF2-40B4-BE49-F238E27FC236}">
                <a16:creationId xmlns:a16="http://schemas.microsoft.com/office/drawing/2014/main" id="{4E701264-04E3-B261-F598-61C716A9DC2F}"/>
              </a:ext>
            </a:extLst>
          </p:cNvPr>
          <p:cNvGrpSpPr/>
          <p:nvPr/>
        </p:nvGrpSpPr>
        <p:grpSpPr>
          <a:xfrm>
            <a:off x="10080992" y="6338152"/>
            <a:ext cx="1871253" cy="327895"/>
            <a:chOff x="1866138" y="3032859"/>
            <a:chExt cx="1871253" cy="327895"/>
          </a:xfrm>
        </p:grpSpPr>
        <p:sp>
          <p:nvSpPr>
            <p:cNvPr id="139" name="TextBox 138">
              <a:extLst>
                <a:ext uri="{FF2B5EF4-FFF2-40B4-BE49-F238E27FC236}">
                  <a16:creationId xmlns:a16="http://schemas.microsoft.com/office/drawing/2014/main" id="{892F903A-2567-098E-DD7A-35CC6EA8407F}"/>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a:t>Show statistically significant differences between subgroups</a:t>
              </a:r>
              <a:endParaRPr lang="en-GB" sz="900"/>
            </a:p>
          </p:txBody>
        </p:sp>
        <p:sp>
          <p:nvSpPr>
            <p:cNvPr id="140" name="Isosceles Triangle 139">
              <a:extLst>
                <a:ext uri="{FF2B5EF4-FFF2-40B4-BE49-F238E27FC236}">
                  <a16:creationId xmlns:a16="http://schemas.microsoft.com/office/drawing/2014/main" id="{B5404A94-9A05-8752-B9B3-EA76653D2FFB}"/>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41" name="Isosceles Triangle 140">
              <a:extLst>
                <a:ext uri="{FF2B5EF4-FFF2-40B4-BE49-F238E27FC236}">
                  <a16:creationId xmlns:a16="http://schemas.microsoft.com/office/drawing/2014/main" id="{A1A84F83-A606-E3D7-D4C5-2588BA8897E1}"/>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grpSp>
      <p:sp>
        <p:nvSpPr>
          <p:cNvPr id="4" name="Freeform 47">
            <a:extLst>
              <a:ext uri="{FF2B5EF4-FFF2-40B4-BE49-F238E27FC236}">
                <a16:creationId xmlns:a16="http://schemas.microsoft.com/office/drawing/2014/main" id="{1D43C44B-9B99-D37E-E1E2-27D1487AAF14}"/>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Bowel screening</a:t>
            </a:r>
          </a:p>
        </p:txBody>
      </p:sp>
      <p:grpSp>
        <p:nvGrpSpPr>
          <p:cNvPr id="2" name="Group 1">
            <a:extLst>
              <a:ext uri="{FF2B5EF4-FFF2-40B4-BE49-F238E27FC236}">
                <a16:creationId xmlns:a16="http://schemas.microsoft.com/office/drawing/2014/main" id="{1D5D2B3B-D691-DF76-9188-9E17F59FC2F9}"/>
              </a:ext>
            </a:extLst>
          </p:cNvPr>
          <p:cNvGrpSpPr/>
          <p:nvPr/>
        </p:nvGrpSpPr>
        <p:grpSpPr>
          <a:xfrm>
            <a:off x="441224" y="1656883"/>
            <a:ext cx="11595739" cy="4499757"/>
            <a:chOff x="541253" y="844389"/>
            <a:chExt cx="11219265" cy="3918112"/>
          </a:xfrm>
        </p:grpSpPr>
        <p:graphicFrame>
          <p:nvGraphicFramePr>
            <p:cNvPr id="5" name="Chart 4">
              <a:extLst>
                <a:ext uri="{FF2B5EF4-FFF2-40B4-BE49-F238E27FC236}">
                  <a16:creationId xmlns:a16="http://schemas.microsoft.com/office/drawing/2014/main" id="{60A9094D-D7F0-B74A-2CF1-FA96E4FD8D84}"/>
                </a:ext>
              </a:extLst>
            </p:cNvPr>
            <p:cNvGraphicFramePr/>
            <p:nvPr>
              <p:extLst>
                <p:ext uri="{D42A27DB-BD31-4B8C-83A1-F6EECF244321}">
                  <p14:modId xmlns:p14="http://schemas.microsoft.com/office/powerpoint/2010/main" val="18102237"/>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cxnSp>
          <p:nvCxnSpPr>
            <p:cNvPr id="13" name="Straight Connector 12">
              <a:extLst>
                <a:ext uri="{FF2B5EF4-FFF2-40B4-BE49-F238E27FC236}">
                  <a16:creationId xmlns:a16="http://schemas.microsoft.com/office/drawing/2014/main" id="{08C04FFA-AFA4-7640-D922-C19726A89AC1}"/>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grpSp>
      <p:sp>
        <p:nvSpPr>
          <p:cNvPr id="15" name="Rectangle 14">
            <a:extLst>
              <a:ext uri="{FF2B5EF4-FFF2-40B4-BE49-F238E27FC236}">
                <a16:creationId xmlns:a16="http://schemas.microsoft.com/office/drawing/2014/main" id="{1CD19C69-4E07-DC57-D7A3-B8BC8CD334FF}"/>
              </a:ext>
            </a:extLst>
          </p:cNvPr>
          <p:cNvSpPr/>
          <p:nvPr/>
        </p:nvSpPr>
        <p:spPr>
          <a:xfrm>
            <a:off x="7876179" y="4659094"/>
            <a:ext cx="818702" cy="3800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Disability</a:t>
            </a:r>
          </a:p>
        </p:txBody>
      </p:sp>
      <p:sp>
        <p:nvSpPr>
          <p:cNvPr id="16" name="Rectangle 15">
            <a:extLst>
              <a:ext uri="{FF2B5EF4-FFF2-40B4-BE49-F238E27FC236}">
                <a16:creationId xmlns:a16="http://schemas.microsoft.com/office/drawing/2014/main" id="{05239CA0-8739-1938-D676-5ECE6ADD38CE}"/>
              </a:ext>
            </a:extLst>
          </p:cNvPr>
          <p:cNvSpPr/>
          <p:nvPr/>
        </p:nvSpPr>
        <p:spPr>
          <a:xfrm>
            <a:off x="7043249" y="4657112"/>
            <a:ext cx="776428" cy="5126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No disability</a:t>
            </a:r>
          </a:p>
        </p:txBody>
      </p:sp>
      <p:sp>
        <p:nvSpPr>
          <p:cNvPr id="17" name="Rectangle 16">
            <a:extLst>
              <a:ext uri="{FF2B5EF4-FFF2-40B4-BE49-F238E27FC236}">
                <a16:creationId xmlns:a16="http://schemas.microsoft.com/office/drawing/2014/main" id="{EAF7D015-DA26-BE96-08D0-652DE1363BA1}"/>
              </a:ext>
            </a:extLst>
          </p:cNvPr>
          <p:cNvSpPr/>
          <p:nvPr/>
        </p:nvSpPr>
        <p:spPr>
          <a:xfrm>
            <a:off x="2238031" y="4718354"/>
            <a:ext cx="731919" cy="19507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Male</a:t>
            </a:r>
          </a:p>
        </p:txBody>
      </p:sp>
      <p:sp>
        <p:nvSpPr>
          <p:cNvPr id="18" name="Rectangle 17">
            <a:extLst>
              <a:ext uri="{FF2B5EF4-FFF2-40B4-BE49-F238E27FC236}">
                <a16:creationId xmlns:a16="http://schemas.microsoft.com/office/drawing/2014/main" id="{EA77279A-D612-C178-96C7-DDEC556BEFCA}"/>
              </a:ext>
            </a:extLst>
          </p:cNvPr>
          <p:cNvSpPr/>
          <p:nvPr/>
        </p:nvSpPr>
        <p:spPr>
          <a:xfrm>
            <a:off x="3007135" y="4708641"/>
            <a:ext cx="776427" cy="19507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Female</a:t>
            </a:r>
          </a:p>
        </p:txBody>
      </p:sp>
      <p:sp>
        <p:nvSpPr>
          <p:cNvPr id="19" name="Rectangle 18">
            <a:extLst>
              <a:ext uri="{FF2B5EF4-FFF2-40B4-BE49-F238E27FC236}">
                <a16:creationId xmlns:a16="http://schemas.microsoft.com/office/drawing/2014/main" id="{ACBF0A3E-6196-B937-9ADD-A123487A3A4E}"/>
              </a:ext>
            </a:extLst>
          </p:cNvPr>
          <p:cNvSpPr/>
          <p:nvPr/>
        </p:nvSpPr>
        <p:spPr>
          <a:xfrm>
            <a:off x="4671126" y="4742432"/>
            <a:ext cx="599892" cy="18328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ABC1</a:t>
            </a:r>
          </a:p>
        </p:txBody>
      </p:sp>
      <p:sp>
        <p:nvSpPr>
          <p:cNvPr id="20" name="Rectangle 19">
            <a:extLst>
              <a:ext uri="{FF2B5EF4-FFF2-40B4-BE49-F238E27FC236}">
                <a16:creationId xmlns:a16="http://schemas.microsoft.com/office/drawing/2014/main" id="{30D7DF4F-6A28-C7A0-66FF-82DF20D0FA4F}"/>
              </a:ext>
            </a:extLst>
          </p:cNvPr>
          <p:cNvSpPr/>
          <p:nvPr/>
        </p:nvSpPr>
        <p:spPr>
          <a:xfrm>
            <a:off x="5309471" y="4778364"/>
            <a:ext cx="621192" cy="12177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a:t>
            </a:r>
          </a:p>
        </p:txBody>
      </p:sp>
      <p:sp>
        <p:nvSpPr>
          <p:cNvPr id="21" name="Rectangle 20">
            <a:extLst>
              <a:ext uri="{FF2B5EF4-FFF2-40B4-BE49-F238E27FC236}">
                <a16:creationId xmlns:a16="http://schemas.microsoft.com/office/drawing/2014/main" id="{77B11C8A-7D2B-B2EB-8D20-7BD3020129A4}"/>
              </a:ext>
            </a:extLst>
          </p:cNvPr>
          <p:cNvSpPr/>
          <p:nvPr/>
        </p:nvSpPr>
        <p:spPr>
          <a:xfrm>
            <a:off x="9338360" y="4634017"/>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Urban </a:t>
            </a:r>
          </a:p>
        </p:txBody>
      </p:sp>
      <p:sp>
        <p:nvSpPr>
          <p:cNvPr id="22" name="Rectangle 21">
            <a:extLst>
              <a:ext uri="{FF2B5EF4-FFF2-40B4-BE49-F238E27FC236}">
                <a16:creationId xmlns:a16="http://schemas.microsoft.com/office/drawing/2014/main" id="{FFA2A068-FD26-CB3E-B3BA-2BCE154E730E}"/>
              </a:ext>
            </a:extLst>
          </p:cNvPr>
          <p:cNvSpPr/>
          <p:nvPr/>
        </p:nvSpPr>
        <p:spPr>
          <a:xfrm>
            <a:off x="10152955" y="4713601"/>
            <a:ext cx="739225" cy="3297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Town</a:t>
            </a:r>
          </a:p>
        </p:txBody>
      </p:sp>
      <p:sp>
        <p:nvSpPr>
          <p:cNvPr id="23" name="Rectangle 22">
            <a:extLst>
              <a:ext uri="{FF2B5EF4-FFF2-40B4-BE49-F238E27FC236}">
                <a16:creationId xmlns:a16="http://schemas.microsoft.com/office/drawing/2014/main" id="{D95C0225-92B3-3849-3D13-B6C48EAC0300}"/>
              </a:ext>
            </a:extLst>
          </p:cNvPr>
          <p:cNvSpPr/>
          <p:nvPr/>
        </p:nvSpPr>
        <p:spPr>
          <a:xfrm>
            <a:off x="10872960" y="4619346"/>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Rural</a:t>
            </a:r>
          </a:p>
        </p:txBody>
      </p:sp>
      <p:sp>
        <p:nvSpPr>
          <p:cNvPr id="24" name="Isosceles Triangle 23">
            <a:extLst>
              <a:ext uri="{FF2B5EF4-FFF2-40B4-BE49-F238E27FC236}">
                <a16:creationId xmlns:a16="http://schemas.microsoft.com/office/drawing/2014/main" id="{AB0160E1-DFA2-7BC8-996F-0C8C82A289EA}"/>
              </a:ext>
            </a:extLst>
          </p:cNvPr>
          <p:cNvSpPr>
            <a:spLocks noChangeAspect="1"/>
          </p:cNvSpPr>
          <p:nvPr/>
        </p:nvSpPr>
        <p:spPr>
          <a:xfrm rot="10800000">
            <a:off x="9646053" y="2114147"/>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5" name="Isosceles Triangle 24">
            <a:extLst>
              <a:ext uri="{FF2B5EF4-FFF2-40B4-BE49-F238E27FC236}">
                <a16:creationId xmlns:a16="http://schemas.microsoft.com/office/drawing/2014/main" id="{A4C30D1F-F870-C428-249D-23AFFF4F9C64}"/>
              </a:ext>
            </a:extLst>
          </p:cNvPr>
          <p:cNvSpPr>
            <a:spLocks noChangeAspect="1"/>
          </p:cNvSpPr>
          <p:nvPr/>
        </p:nvSpPr>
        <p:spPr>
          <a:xfrm>
            <a:off x="11215134" y="1836270"/>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6" name="Rectangle 25">
            <a:extLst>
              <a:ext uri="{FF2B5EF4-FFF2-40B4-BE49-F238E27FC236}">
                <a16:creationId xmlns:a16="http://schemas.microsoft.com/office/drawing/2014/main" id="{51C412FA-D9B4-2B0B-7388-A02366782634}"/>
              </a:ext>
            </a:extLst>
          </p:cNvPr>
          <p:cNvSpPr/>
          <p:nvPr/>
        </p:nvSpPr>
        <p:spPr>
          <a:xfrm>
            <a:off x="481205" y="4713601"/>
            <a:ext cx="858483" cy="15964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a:t>
            </a:r>
          </a:p>
        </p:txBody>
      </p:sp>
      <p:sp>
        <p:nvSpPr>
          <p:cNvPr id="27" name="Oval 26">
            <a:extLst>
              <a:ext uri="{FF2B5EF4-FFF2-40B4-BE49-F238E27FC236}">
                <a16:creationId xmlns:a16="http://schemas.microsoft.com/office/drawing/2014/main" id="{594EA885-2FC7-29D4-7D9A-F98620E8EFBC}"/>
              </a:ext>
            </a:extLst>
          </p:cNvPr>
          <p:cNvSpPr/>
          <p:nvPr/>
        </p:nvSpPr>
        <p:spPr>
          <a:xfrm>
            <a:off x="10408803" y="5140815"/>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7D2EABA6-3A29-A74B-9727-090E466F6B1A}"/>
              </a:ext>
            </a:extLst>
          </p:cNvPr>
          <p:cNvSpPr/>
          <p:nvPr/>
        </p:nvSpPr>
        <p:spPr>
          <a:xfrm>
            <a:off x="11203102" y="5123389"/>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Isosceles Triangle 29">
            <a:extLst>
              <a:ext uri="{FF2B5EF4-FFF2-40B4-BE49-F238E27FC236}">
                <a16:creationId xmlns:a16="http://schemas.microsoft.com/office/drawing/2014/main" id="{42918024-1BC5-583B-D838-0FFA102AEB5E}"/>
              </a:ext>
            </a:extLst>
          </p:cNvPr>
          <p:cNvSpPr>
            <a:spLocks noChangeAspect="1"/>
          </p:cNvSpPr>
          <p:nvPr/>
        </p:nvSpPr>
        <p:spPr>
          <a:xfrm rot="10800000">
            <a:off x="10408803" y="211414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Tree>
    <p:extLst>
      <p:ext uri="{BB962C8B-B14F-4D97-AF65-F5344CB8AC3E}">
        <p14:creationId xmlns:p14="http://schemas.microsoft.com/office/powerpoint/2010/main" val="39031188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435726"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Concern around what the kit might find was commonly referenced as an influential barrier for the last time respondents were sent a kit</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422621"/>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M3. Think back to the last time you received a bowel cancer screening poo test kit. We want to understand what may have put you off doing the test, whether you did it or not it in the end. How much, if at all, did the following put you off doing the test? </a:t>
            </a:r>
          </a:p>
          <a:p>
            <a:r>
              <a:rPr lang="en-US" sz="800"/>
              <a:t>Base: All eligible who have sent a kit (315); all up to date (N=255)</a:t>
            </a:r>
          </a:p>
        </p:txBody>
      </p:sp>
      <p:sp>
        <p:nvSpPr>
          <p:cNvPr id="2" name="TextBox 1">
            <a:extLst>
              <a:ext uri="{FF2B5EF4-FFF2-40B4-BE49-F238E27FC236}">
                <a16:creationId xmlns:a16="http://schemas.microsoft.com/office/drawing/2014/main" id="{C8F2C093-8874-C5DF-6335-64B4714D43E6}"/>
              </a:ext>
            </a:extLst>
          </p:cNvPr>
          <p:cNvSpPr txBox="1"/>
          <p:nvPr/>
        </p:nvSpPr>
        <p:spPr>
          <a:xfrm>
            <a:off x="3053065" y="1556359"/>
            <a:ext cx="6709114"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a:solidFill>
                  <a:schemeClr val="tx1"/>
                </a:solidFill>
                <a:ea typeface="+mn-ea"/>
                <a:cs typeface="+mn-cs"/>
              </a:rPr>
              <a:t>Barriers to completing (Net: A lot / a little) – Top 10 </a:t>
            </a:r>
            <a:endParaRPr lang="en-GB" sz="1800" b="1" i="0" u="none" strike="noStrike" kern="1200" spc="10" baseline="0">
              <a:solidFill>
                <a:schemeClr val="tx1"/>
              </a:solidFill>
              <a:ea typeface="+mn-ea"/>
              <a:cs typeface="+mn-cs"/>
            </a:endParaRPr>
          </a:p>
        </p:txBody>
      </p:sp>
      <p:sp>
        <p:nvSpPr>
          <p:cNvPr id="3" name="TextBox 2">
            <a:extLst>
              <a:ext uri="{FF2B5EF4-FFF2-40B4-BE49-F238E27FC236}">
                <a16:creationId xmlns:a16="http://schemas.microsoft.com/office/drawing/2014/main" id="{92AC6697-61C2-2635-5922-A8789964BD6B}"/>
              </a:ext>
            </a:extLst>
          </p:cNvPr>
          <p:cNvSpPr txBox="1"/>
          <p:nvPr/>
        </p:nvSpPr>
        <p:spPr>
          <a:xfrm>
            <a:off x="10433264" y="6316920"/>
            <a:ext cx="1758736" cy="461665"/>
          </a:xfrm>
          <a:prstGeom prst="rect">
            <a:avLst/>
          </a:prstGeom>
          <a:noFill/>
        </p:spPr>
        <p:txBody>
          <a:bodyPr wrap="square" lIns="0" tIns="0" rIns="0" bIns="0" rtlCol="0">
            <a:spAutoFit/>
          </a:bodyPr>
          <a:lstStyle/>
          <a:p>
            <a:pPr algn="ctr"/>
            <a:r>
              <a:rPr lang="en-US" sz="1000"/>
              <a:t>Show statistically significant differences compared to average</a:t>
            </a:r>
            <a:endParaRPr lang="en-GB" sz="1000"/>
          </a:p>
        </p:txBody>
      </p:sp>
      <p:sp>
        <p:nvSpPr>
          <p:cNvPr id="4" name="Isosceles Triangle 3">
            <a:extLst>
              <a:ext uri="{FF2B5EF4-FFF2-40B4-BE49-F238E27FC236}">
                <a16:creationId xmlns:a16="http://schemas.microsoft.com/office/drawing/2014/main" id="{7CBE7202-FE37-F065-DBA1-CD5E99214CB0}"/>
              </a:ext>
            </a:extLst>
          </p:cNvPr>
          <p:cNvSpPr>
            <a:spLocks noChangeAspect="1"/>
          </p:cNvSpPr>
          <p:nvPr/>
        </p:nvSpPr>
        <p:spPr>
          <a:xfrm rot="10800000">
            <a:off x="10350333" y="6547753"/>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5" name="Isosceles Triangle 4">
            <a:extLst>
              <a:ext uri="{FF2B5EF4-FFF2-40B4-BE49-F238E27FC236}">
                <a16:creationId xmlns:a16="http://schemas.microsoft.com/office/drawing/2014/main" id="{1126ECA2-A8A0-D1BF-7FF2-4CC3C3FD1515}"/>
              </a:ext>
            </a:extLst>
          </p:cNvPr>
          <p:cNvSpPr>
            <a:spLocks noChangeAspect="1"/>
          </p:cNvSpPr>
          <p:nvPr/>
        </p:nvSpPr>
        <p:spPr>
          <a:xfrm>
            <a:off x="10350333" y="6365777"/>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7" name="Freeform 47">
            <a:extLst>
              <a:ext uri="{FF2B5EF4-FFF2-40B4-BE49-F238E27FC236}">
                <a16:creationId xmlns:a16="http://schemas.microsoft.com/office/drawing/2014/main" id="{3B4C4AC1-29B8-E229-D252-EA3F07C1711A}"/>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Bowel screening</a:t>
            </a:r>
          </a:p>
        </p:txBody>
      </p:sp>
      <p:graphicFrame>
        <p:nvGraphicFramePr>
          <p:cNvPr id="28" name="Chart 27">
            <a:extLst>
              <a:ext uri="{FF2B5EF4-FFF2-40B4-BE49-F238E27FC236}">
                <a16:creationId xmlns:a16="http://schemas.microsoft.com/office/drawing/2014/main" id="{CBED723C-7C0D-7362-AA58-664C5DEF6D64}"/>
              </a:ext>
            </a:extLst>
          </p:cNvPr>
          <p:cNvGraphicFramePr/>
          <p:nvPr>
            <p:extLst>
              <p:ext uri="{D42A27DB-BD31-4B8C-83A1-F6EECF244321}">
                <p14:modId xmlns:p14="http://schemas.microsoft.com/office/powerpoint/2010/main" val="506142059"/>
              </p:ext>
            </p:extLst>
          </p:nvPr>
        </p:nvGraphicFramePr>
        <p:xfrm>
          <a:off x="341459" y="1861601"/>
          <a:ext cx="11566335" cy="4712875"/>
        </p:xfrm>
        <a:graphic>
          <a:graphicData uri="http://schemas.openxmlformats.org/drawingml/2006/chart">
            <c:chart xmlns:c="http://schemas.openxmlformats.org/drawingml/2006/chart" xmlns:r="http://schemas.openxmlformats.org/officeDocument/2006/relationships" r:id="rId3"/>
          </a:graphicData>
        </a:graphic>
      </p:graphicFrame>
      <p:sp>
        <p:nvSpPr>
          <p:cNvPr id="29" name="Isosceles Triangle 28">
            <a:extLst>
              <a:ext uri="{FF2B5EF4-FFF2-40B4-BE49-F238E27FC236}">
                <a16:creationId xmlns:a16="http://schemas.microsoft.com/office/drawing/2014/main" id="{2F63C706-21B3-5AFA-B0CF-CD74E8014170}"/>
              </a:ext>
            </a:extLst>
          </p:cNvPr>
          <p:cNvSpPr>
            <a:spLocks noChangeAspect="1"/>
          </p:cNvSpPr>
          <p:nvPr/>
        </p:nvSpPr>
        <p:spPr>
          <a:xfrm rot="10800000">
            <a:off x="4811796" y="3518549"/>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3" name="Isosceles Triangle 32">
            <a:extLst>
              <a:ext uri="{FF2B5EF4-FFF2-40B4-BE49-F238E27FC236}">
                <a16:creationId xmlns:a16="http://schemas.microsoft.com/office/drawing/2014/main" id="{BC55C556-074C-E233-74B2-931A9111C401}"/>
              </a:ext>
            </a:extLst>
          </p:cNvPr>
          <p:cNvSpPr>
            <a:spLocks noChangeAspect="1"/>
          </p:cNvSpPr>
          <p:nvPr/>
        </p:nvSpPr>
        <p:spPr>
          <a:xfrm rot="10800000">
            <a:off x="6941822" y="3475265"/>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4" name="Isosceles Triangle 33">
            <a:extLst>
              <a:ext uri="{FF2B5EF4-FFF2-40B4-BE49-F238E27FC236}">
                <a16:creationId xmlns:a16="http://schemas.microsoft.com/office/drawing/2014/main" id="{57191757-EDEF-E82C-7560-C1DCD1CE476E}"/>
              </a:ext>
            </a:extLst>
          </p:cNvPr>
          <p:cNvSpPr>
            <a:spLocks noChangeAspect="1"/>
          </p:cNvSpPr>
          <p:nvPr/>
        </p:nvSpPr>
        <p:spPr>
          <a:xfrm rot="10800000">
            <a:off x="8008622" y="3318144"/>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8" name="Isosceles Triangle 37">
            <a:extLst>
              <a:ext uri="{FF2B5EF4-FFF2-40B4-BE49-F238E27FC236}">
                <a16:creationId xmlns:a16="http://schemas.microsoft.com/office/drawing/2014/main" id="{62FCA361-8297-3821-B7D2-5EF1F1F29B17}"/>
              </a:ext>
            </a:extLst>
          </p:cNvPr>
          <p:cNvSpPr>
            <a:spLocks noChangeAspect="1"/>
          </p:cNvSpPr>
          <p:nvPr/>
        </p:nvSpPr>
        <p:spPr>
          <a:xfrm>
            <a:off x="4507461" y="2827806"/>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9" name="Isosceles Triangle 38">
            <a:extLst>
              <a:ext uri="{FF2B5EF4-FFF2-40B4-BE49-F238E27FC236}">
                <a16:creationId xmlns:a16="http://schemas.microsoft.com/office/drawing/2014/main" id="{E67F05C2-F61A-5F15-FFF7-56D9087FF1FF}"/>
              </a:ext>
            </a:extLst>
          </p:cNvPr>
          <p:cNvSpPr>
            <a:spLocks noChangeAspect="1"/>
          </p:cNvSpPr>
          <p:nvPr/>
        </p:nvSpPr>
        <p:spPr>
          <a:xfrm>
            <a:off x="6662883" y="281808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40" name="Isosceles Triangle 39">
            <a:extLst>
              <a:ext uri="{FF2B5EF4-FFF2-40B4-BE49-F238E27FC236}">
                <a16:creationId xmlns:a16="http://schemas.microsoft.com/office/drawing/2014/main" id="{24E8A58E-D340-5384-0F6A-7F93671FC5EB}"/>
              </a:ext>
            </a:extLst>
          </p:cNvPr>
          <p:cNvSpPr>
            <a:spLocks noChangeAspect="1"/>
          </p:cNvSpPr>
          <p:nvPr/>
        </p:nvSpPr>
        <p:spPr>
          <a:xfrm>
            <a:off x="7751703" y="281808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Tree>
    <p:extLst>
      <p:ext uri="{BB962C8B-B14F-4D97-AF65-F5344CB8AC3E}">
        <p14:creationId xmlns:p14="http://schemas.microsoft.com/office/powerpoint/2010/main" val="41489457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12412"/>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Concerns around embarrassment were more commonly referenced by male respondents</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399017"/>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M3. Think back to the last time you received a bowel cancer screening poo test kit. We want to understand what may have put you off doing the test, whether you did it or not it in the end. How much, if at all, did the following put you off doing the test? </a:t>
            </a:r>
          </a:p>
          <a:p>
            <a:r>
              <a:rPr lang="en-US" sz="800"/>
              <a:t>Base: All eligible who have sent a kit (315)</a:t>
            </a:r>
          </a:p>
        </p:txBody>
      </p:sp>
      <p:sp>
        <p:nvSpPr>
          <p:cNvPr id="3" name="Freeform 47">
            <a:extLst>
              <a:ext uri="{FF2B5EF4-FFF2-40B4-BE49-F238E27FC236}">
                <a16:creationId xmlns:a16="http://schemas.microsoft.com/office/drawing/2014/main" id="{080F772A-F33E-32DD-E056-07EEDDEB99F3}"/>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Bowel screening</a:t>
            </a:r>
          </a:p>
        </p:txBody>
      </p:sp>
      <p:sp>
        <p:nvSpPr>
          <p:cNvPr id="18" name="Speech Bubble: Rectangle with Corners Rounded 17">
            <a:extLst>
              <a:ext uri="{FF2B5EF4-FFF2-40B4-BE49-F238E27FC236}">
                <a16:creationId xmlns:a16="http://schemas.microsoft.com/office/drawing/2014/main" id="{3E56FC31-51C6-D253-A28E-B325DF9216B7}"/>
              </a:ext>
            </a:extLst>
          </p:cNvPr>
          <p:cNvSpPr/>
          <p:nvPr/>
        </p:nvSpPr>
        <p:spPr>
          <a:xfrm>
            <a:off x="2238127" y="2675163"/>
            <a:ext cx="3633015" cy="1706358"/>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solidFill>
              </a:rPr>
              <a:t>Male respondents were more likely than females to state that they found it too embarrassing to complete the poo kit (10% vs 4%).</a:t>
            </a:r>
          </a:p>
        </p:txBody>
      </p:sp>
      <p:sp>
        <p:nvSpPr>
          <p:cNvPr id="21" name="Speech Bubble: Rectangle with Corners Rounded 20">
            <a:extLst>
              <a:ext uri="{FF2B5EF4-FFF2-40B4-BE49-F238E27FC236}">
                <a16:creationId xmlns:a16="http://schemas.microsoft.com/office/drawing/2014/main" id="{EDA5E34E-A1D4-AE41-E6BA-C6E97A4278D3}"/>
              </a:ext>
            </a:extLst>
          </p:cNvPr>
          <p:cNvSpPr/>
          <p:nvPr/>
        </p:nvSpPr>
        <p:spPr>
          <a:xfrm>
            <a:off x="6175010" y="2668262"/>
            <a:ext cx="3488620" cy="167754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solidFill>
              </a:rPr>
              <a:t>Those living in urban areas were more likely than those in rural areas to state that they forgot to do the kit (11% vs 4%), that they didn’t trust the results (5% vs 1%) or that they were too busy (4% vs 0%)</a:t>
            </a:r>
          </a:p>
        </p:txBody>
      </p:sp>
      <p:sp>
        <p:nvSpPr>
          <p:cNvPr id="24" name="Rectangle: Rounded Corners 23">
            <a:extLst>
              <a:ext uri="{FF2B5EF4-FFF2-40B4-BE49-F238E27FC236}">
                <a16:creationId xmlns:a16="http://schemas.microsoft.com/office/drawing/2014/main" id="{0882E3A6-9E5D-F461-3484-E9F355EF58EC}"/>
              </a:ext>
            </a:extLst>
          </p:cNvPr>
          <p:cNvSpPr/>
          <p:nvPr/>
        </p:nvSpPr>
        <p:spPr>
          <a:xfrm>
            <a:off x="3089922" y="2517109"/>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Sex at birth</a:t>
            </a:r>
          </a:p>
        </p:txBody>
      </p:sp>
      <p:sp>
        <p:nvSpPr>
          <p:cNvPr id="30" name="Rectangle: Rounded Corners 29">
            <a:extLst>
              <a:ext uri="{FF2B5EF4-FFF2-40B4-BE49-F238E27FC236}">
                <a16:creationId xmlns:a16="http://schemas.microsoft.com/office/drawing/2014/main" id="{B47755A1-9251-7A2F-B497-95C0C5E792D1}"/>
              </a:ext>
            </a:extLst>
          </p:cNvPr>
          <p:cNvSpPr/>
          <p:nvPr/>
        </p:nvSpPr>
        <p:spPr>
          <a:xfrm>
            <a:off x="6961626" y="2517109"/>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Urban/rural status </a:t>
            </a:r>
          </a:p>
        </p:txBody>
      </p:sp>
      <p:sp>
        <p:nvSpPr>
          <p:cNvPr id="33" name="TextBox 32">
            <a:extLst>
              <a:ext uri="{FF2B5EF4-FFF2-40B4-BE49-F238E27FC236}">
                <a16:creationId xmlns:a16="http://schemas.microsoft.com/office/drawing/2014/main" id="{7D225653-2AF9-EB8C-5826-C3EDDE8EE073}"/>
              </a:ext>
            </a:extLst>
          </p:cNvPr>
          <p:cNvSpPr txBox="1"/>
          <p:nvPr/>
        </p:nvSpPr>
        <p:spPr>
          <a:xfrm>
            <a:off x="2528369" y="1633626"/>
            <a:ext cx="7135261"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a:solidFill>
                  <a:schemeClr val="tx1"/>
                </a:solidFill>
                <a:ea typeface="+mn-ea"/>
                <a:cs typeface="+mn-cs"/>
              </a:rPr>
              <a:t>Influential barriers (Net: A lot/ a little)</a:t>
            </a:r>
            <a:endParaRPr lang="en-GB" sz="1800" b="1" i="0" u="none" strike="noStrike" kern="1200" spc="10" baseline="0">
              <a:solidFill>
                <a:schemeClr val="tx1"/>
              </a:solidFill>
              <a:ea typeface="+mn-ea"/>
              <a:cs typeface="+mn-cs"/>
            </a:endParaRPr>
          </a:p>
        </p:txBody>
      </p:sp>
      <p:sp>
        <p:nvSpPr>
          <p:cNvPr id="4" name="Oval 3">
            <a:extLst>
              <a:ext uri="{FF2B5EF4-FFF2-40B4-BE49-F238E27FC236}">
                <a16:creationId xmlns:a16="http://schemas.microsoft.com/office/drawing/2014/main" id="{9105FDAB-1812-FC76-D42C-14AE683CD702}"/>
              </a:ext>
            </a:extLst>
          </p:cNvPr>
          <p:cNvSpPr/>
          <p:nvPr/>
        </p:nvSpPr>
        <p:spPr>
          <a:xfrm>
            <a:off x="9052319" y="2407638"/>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473673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10F83076-C256-8AB7-6500-1709A56FC2B8}"/>
              </a:ext>
            </a:extLst>
          </p:cNvPr>
          <p:cNvGraphicFramePr/>
          <p:nvPr>
            <p:extLst>
              <p:ext uri="{D42A27DB-BD31-4B8C-83A1-F6EECF244321}">
                <p14:modId xmlns:p14="http://schemas.microsoft.com/office/powerpoint/2010/main" val="3497423966"/>
              </p:ext>
            </p:extLst>
          </p:nvPr>
        </p:nvGraphicFramePr>
        <p:xfrm>
          <a:off x="6360999" y="1564222"/>
          <a:ext cx="6732669" cy="5080388"/>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2 in 3 reported that they attended a breast screening in the past 3 years, with 3 in 4 being categorised as up to date.</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71434" y="6399221"/>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N2. When was the last time you had a breast cancer screening test? </a:t>
            </a:r>
          </a:p>
          <a:p>
            <a:r>
              <a:rPr lang="en-US" sz="800"/>
              <a:t>N2_rc. Breast screening - recode</a:t>
            </a:r>
          </a:p>
          <a:p>
            <a:r>
              <a:rPr lang="en-US" sz="800"/>
              <a:t>Base: All eligible (N=258)</a:t>
            </a:r>
          </a:p>
        </p:txBody>
      </p:sp>
      <p:sp>
        <p:nvSpPr>
          <p:cNvPr id="2" name="TextBox 1">
            <a:extLst>
              <a:ext uri="{FF2B5EF4-FFF2-40B4-BE49-F238E27FC236}">
                <a16:creationId xmlns:a16="http://schemas.microsoft.com/office/drawing/2014/main" id="{C8F2C093-8874-C5DF-6335-64B4714D43E6}"/>
              </a:ext>
            </a:extLst>
          </p:cNvPr>
          <p:cNvSpPr txBox="1"/>
          <p:nvPr/>
        </p:nvSpPr>
        <p:spPr>
          <a:xfrm>
            <a:off x="3046521" y="1624261"/>
            <a:ext cx="6098958"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a:solidFill>
                  <a:schemeClr val="tx1"/>
                </a:solidFill>
                <a:ea typeface="+mn-ea"/>
                <a:cs typeface="+mn-cs"/>
              </a:rPr>
              <a:t>Attended last breast screening </a:t>
            </a:r>
            <a:endParaRPr lang="en-GB" sz="1800" b="1" i="0" u="none" strike="noStrike" kern="1200" spc="10" baseline="0">
              <a:solidFill>
                <a:schemeClr val="tx1"/>
              </a:solidFill>
              <a:ea typeface="+mn-ea"/>
              <a:cs typeface="+mn-cs"/>
            </a:endParaRPr>
          </a:p>
        </p:txBody>
      </p:sp>
      <p:sp>
        <p:nvSpPr>
          <p:cNvPr id="23" name="Freeform 47">
            <a:extLst>
              <a:ext uri="{FF2B5EF4-FFF2-40B4-BE49-F238E27FC236}">
                <a16:creationId xmlns:a16="http://schemas.microsoft.com/office/drawing/2014/main" id="{2FB0AA20-CF40-780A-89BB-CB38076533CD}"/>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Breast screening</a:t>
            </a:r>
          </a:p>
        </p:txBody>
      </p:sp>
      <p:graphicFrame>
        <p:nvGraphicFramePr>
          <p:cNvPr id="11" name="Chart 10">
            <a:extLst>
              <a:ext uri="{FF2B5EF4-FFF2-40B4-BE49-F238E27FC236}">
                <a16:creationId xmlns:a16="http://schemas.microsoft.com/office/drawing/2014/main" id="{C2AD727D-F585-93A8-4CB1-8032D428F027}"/>
              </a:ext>
            </a:extLst>
          </p:cNvPr>
          <p:cNvGraphicFramePr/>
          <p:nvPr>
            <p:extLst>
              <p:ext uri="{D42A27DB-BD31-4B8C-83A1-F6EECF244321}">
                <p14:modId xmlns:p14="http://schemas.microsoft.com/office/powerpoint/2010/main" val="3793175052"/>
              </p:ext>
            </p:extLst>
          </p:nvPr>
        </p:nvGraphicFramePr>
        <p:xfrm>
          <a:off x="766762" y="1564222"/>
          <a:ext cx="6732669" cy="508038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028655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A12CEE90-FC8D-4F29-F5B3-359C6F31A990}"/>
              </a:ext>
            </a:extLst>
          </p:cNvPr>
          <p:cNvSpPr txBox="1">
            <a:spLocks/>
          </p:cNvSpPr>
          <p:nvPr/>
        </p:nvSpPr>
        <p:spPr>
          <a:xfrm>
            <a:off x="276701" y="16035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When looking at the proportions who were up to date with breast screening, there were no significant differences across key subgroups </a:t>
            </a:r>
          </a:p>
        </p:txBody>
      </p:sp>
      <p:grpSp>
        <p:nvGrpSpPr>
          <p:cNvPr id="138" name="Group 137">
            <a:extLst>
              <a:ext uri="{FF2B5EF4-FFF2-40B4-BE49-F238E27FC236}">
                <a16:creationId xmlns:a16="http://schemas.microsoft.com/office/drawing/2014/main" id="{4E701264-04E3-B261-F598-61C716A9DC2F}"/>
              </a:ext>
            </a:extLst>
          </p:cNvPr>
          <p:cNvGrpSpPr/>
          <p:nvPr/>
        </p:nvGrpSpPr>
        <p:grpSpPr>
          <a:xfrm>
            <a:off x="10080992" y="6338152"/>
            <a:ext cx="1871253" cy="327895"/>
            <a:chOff x="1866138" y="3032859"/>
            <a:chExt cx="1871253" cy="327895"/>
          </a:xfrm>
        </p:grpSpPr>
        <p:sp>
          <p:nvSpPr>
            <p:cNvPr id="139" name="TextBox 138">
              <a:extLst>
                <a:ext uri="{FF2B5EF4-FFF2-40B4-BE49-F238E27FC236}">
                  <a16:creationId xmlns:a16="http://schemas.microsoft.com/office/drawing/2014/main" id="{892F903A-2567-098E-DD7A-35CC6EA8407F}"/>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a:t>Show statistically significant differences between subgroups</a:t>
              </a:r>
              <a:endParaRPr lang="en-GB" sz="900"/>
            </a:p>
          </p:txBody>
        </p:sp>
        <p:sp>
          <p:nvSpPr>
            <p:cNvPr id="140" name="Isosceles Triangle 139">
              <a:extLst>
                <a:ext uri="{FF2B5EF4-FFF2-40B4-BE49-F238E27FC236}">
                  <a16:creationId xmlns:a16="http://schemas.microsoft.com/office/drawing/2014/main" id="{B5404A94-9A05-8752-B9B3-EA76653D2FFB}"/>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41" name="Isosceles Triangle 140">
              <a:extLst>
                <a:ext uri="{FF2B5EF4-FFF2-40B4-BE49-F238E27FC236}">
                  <a16:creationId xmlns:a16="http://schemas.microsoft.com/office/drawing/2014/main" id="{A1A84F83-A606-E3D7-D4C5-2588BA8897E1}"/>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grpSp>
      <p:sp>
        <p:nvSpPr>
          <p:cNvPr id="8" name="Footer Placeholder 5">
            <a:extLst>
              <a:ext uri="{FF2B5EF4-FFF2-40B4-BE49-F238E27FC236}">
                <a16:creationId xmlns:a16="http://schemas.microsoft.com/office/drawing/2014/main" id="{2745D7CD-05EE-D042-D45F-95986CE4CD45}"/>
              </a:ext>
            </a:extLst>
          </p:cNvPr>
          <p:cNvSpPr txBox="1">
            <a:spLocks/>
          </p:cNvSpPr>
          <p:nvPr/>
        </p:nvSpPr>
        <p:spPr>
          <a:xfrm>
            <a:off x="199416" y="6338152"/>
            <a:ext cx="9113520" cy="39480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N2_rc. Breast screening - recode</a:t>
            </a:r>
          </a:p>
          <a:p>
            <a:r>
              <a:rPr lang="en-US" sz="800"/>
              <a:t>Base: (All eligible: N=258; ABC1: N=136; C2DE: N=122; Disability: N=110; No disability: N=145; urban N=110; town N=68; rural N=80)</a:t>
            </a:r>
          </a:p>
        </p:txBody>
      </p:sp>
      <p:sp>
        <p:nvSpPr>
          <p:cNvPr id="61" name="TextBox 60">
            <a:extLst>
              <a:ext uri="{FF2B5EF4-FFF2-40B4-BE49-F238E27FC236}">
                <a16:creationId xmlns:a16="http://schemas.microsoft.com/office/drawing/2014/main" id="{CB7E42FF-2CF9-DC43-FD43-EF3FA5C1FB08}"/>
              </a:ext>
            </a:extLst>
          </p:cNvPr>
          <p:cNvSpPr txBox="1"/>
          <p:nvPr/>
        </p:nvSpPr>
        <p:spPr>
          <a:xfrm>
            <a:off x="995293" y="1880641"/>
            <a:ext cx="9988799" cy="338554"/>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Proportion who were up to date with breast screening</a:t>
            </a:r>
            <a:endParaRPr lang="en-GB" sz="1600" b="1" i="0" u="none" strike="noStrike" kern="1200" spc="10" baseline="0">
              <a:solidFill>
                <a:schemeClr val="tx1"/>
              </a:solidFill>
              <a:ea typeface="+mn-ea"/>
              <a:cs typeface="+mn-cs"/>
            </a:endParaRPr>
          </a:p>
        </p:txBody>
      </p:sp>
      <p:sp>
        <p:nvSpPr>
          <p:cNvPr id="130" name="Freeform 47">
            <a:extLst>
              <a:ext uri="{FF2B5EF4-FFF2-40B4-BE49-F238E27FC236}">
                <a16:creationId xmlns:a16="http://schemas.microsoft.com/office/drawing/2014/main" id="{1A7D400A-4F19-4707-4C86-166846066FF9}"/>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Breast screening</a:t>
            </a:r>
          </a:p>
        </p:txBody>
      </p:sp>
      <p:grpSp>
        <p:nvGrpSpPr>
          <p:cNvPr id="2" name="Group 1">
            <a:extLst>
              <a:ext uri="{FF2B5EF4-FFF2-40B4-BE49-F238E27FC236}">
                <a16:creationId xmlns:a16="http://schemas.microsoft.com/office/drawing/2014/main" id="{178C99EF-546F-70D8-8C73-F13003DE80BE}"/>
              </a:ext>
            </a:extLst>
          </p:cNvPr>
          <p:cNvGrpSpPr/>
          <p:nvPr/>
        </p:nvGrpSpPr>
        <p:grpSpPr>
          <a:xfrm>
            <a:off x="441224" y="1656883"/>
            <a:ext cx="11595739" cy="4499757"/>
            <a:chOff x="541253" y="844389"/>
            <a:chExt cx="11219265" cy="3918112"/>
          </a:xfrm>
        </p:grpSpPr>
        <p:graphicFrame>
          <p:nvGraphicFramePr>
            <p:cNvPr id="3" name="Chart 2">
              <a:extLst>
                <a:ext uri="{FF2B5EF4-FFF2-40B4-BE49-F238E27FC236}">
                  <a16:creationId xmlns:a16="http://schemas.microsoft.com/office/drawing/2014/main" id="{A10561E5-451B-0EEE-7B6B-D6E1E3A17BC8}"/>
                </a:ext>
              </a:extLst>
            </p:cNvPr>
            <p:cNvGraphicFramePr/>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Straight Connector 3">
              <a:extLst>
                <a:ext uri="{FF2B5EF4-FFF2-40B4-BE49-F238E27FC236}">
                  <a16:creationId xmlns:a16="http://schemas.microsoft.com/office/drawing/2014/main" id="{9D89DFAF-354A-2A71-F01C-260534700A05}"/>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grpSp>
      <p:sp>
        <p:nvSpPr>
          <p:cNvPr id="5" name="Rectangle 4">
            <a:extLst>
              <a:ext uri="{FF2B5EF4-FFF2-40B4-BE49-F238E27FC236}">
                <a16:creationId xmlns:a16="http://schemas.microsoft.com/office/drawing/2014/main" id="{4EFF717D-5091-A147-3E57-6C3B3E8BD093}"/>
              </a:ext>
            </a:extLst>
          </p:cNvPr>
          <p:cNvSpPr/>
          <p:nvPr/>
        </p:nvSpPr>
        <p:spPr>
          <a:xfrm>
            <a:off x="6775527" y="4648143"/>
            <a:ext cx="818702" cy="3800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Disability</a:t>
            </a:r>
          </a:p>
        </p:txBody>
      </p:sp>
      <p:sp>
        <p:nvSpPr>
          <p:cNvPr id="7" name="Rectangle 6">
            <a:extLst>
              <a:ext uri="{FF2B5EF4-FFF2-40B4-BE49-F238E27FC236}">
                <a16:creationId xmlns:a16="http://schemas.microsoft.com/office/drawing/2014/main" id="{84B70200-9315-9AA9-841B-66030CE0FEAA}"/>
              </a:ext>
            </a:extLst>
          </p:cNvPr>
          <p:cNvSpPr/>
          <p:nvPr/>
        </p:nvSpPr>
        <p:spPr>
          <a:xfrm>
            <a:off x="5778992" y="4653289"/>
            <a:ext cx="776428" cy="5126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No disability</a:t>
            </a:r>
          </a:p>
        </p:txBody>
      </p:sp>
      <p:sp>
        <p:nvSpPr>
          <p:cNvPr id="9" name="Rectangle 8">
            <a:extLst>
              <a:ext uri="{FF2B5EF4-FFF2-40B4-BE49-F238E27FC236}">
                <a16:creationId xmlns:a16="http://schemas.microsoft.com/office/drawing/2014/main" id="{CE8F6F7A-CA42-144A-BD8C-D23F824CEE77}"/>
              </a:ext>
            </a:extLst>
          </p:cNvPr>
          <p:cNvSpPr/>
          <p:nvPr/>
        </p:nvSpPr>
        <p:spPr>
          <a:xfrm>
            <a:off x="2849015" y="4706500"/>
            <a:ext cx="599892" cy="18328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ABC1</a:t>
            </a:r>
          </a:p>
        </p:txBody>
      </p:sp>
      <p:sp>
        <p:nvSpPr>
          <p:cNvPr id="13" name="Rectangle 12">
            <a:extLst>
              <a:ext uri="{FF2B5EF4-FFF2-40B4-BE49-F238E27FC236}">
                <a16:creationId xmlns:a16="http://schemas.microsoft.com/office/drawing/2014/main" id="{3607539D-077A-EA0A-A06A-3D9C6BB0178E}"/>
              </a:ext>
            </a:extLst>
          </p:cNvPr>
          <p:cNvSpPr/>
          <p:nvPr/>
        </p:nvSpPr>
        <p:spPr>
          <a:xfrm>
            <a:off x="3824250" y="4742432"/>
            <a:ext cx="621192" cy="12177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a:t>
            </a:r>
          </a:p>
        </p:txBody>
      </p:sp>
      <p:sp>
        <p:nvSpPr>
          <p:cNvPr id="15" name="Rectangle 14">
            <a:extLst>
              <a:ext uri="{FF2B5EF4-FFF2-40B4-BE49-F238E27FC236}">
                <a16:creationId xmlns:a16="http://schemas.microsoft.com/office/drawing/2014/main" id="{59ABAE52-907D-13D0-201E-86DDA0D7BDF3}"/>
              </a:ext>
            </a:extLst>
          </p:cNvPr>
          <p:cNvSpPr/>
          <p:nvPr/>
        </p:nvSpPr>
        <p:spPr>
          <a:xfrm>
            <a:off x="8762982" y="4635410"/>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Urban </a:t>
            </a:r>
          </a:p>
        </p:txBody>
      </p:sp>
      <p:sp>
        <p:nvSpPr>
          <p:cNvPr id="16" name="Rectangle 15">
            <a:extLst>
              <a:ext uri="{FF2B5EF4-FFF2-40B4-BE49-F238E27FC236}">
                <a16:creationId xmlns:a16="http://schemas.microsoft.com/office/drawing/2014/main" id="{4F2D9396-AA30-DA54-10B5-161E6588AFE4}"/>
              </a:ext>
            </a:extLst>
          </p:cNvPr>
          <p:cNvSpPr/>
          <p:nvPr/>
        </p:nvSpPr>
        <p:spPr>
          <a:xfrm>
            <a:off x="9877241" y="4713601"/>
            <a:ext cx="739225" cy="3297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Town</a:t>
            </a:r>
          </a:p>
        </p:txBody>
      </p:sp>
      <p:sp>
        <p:nvSpPr>
          <p:cNvPr id="17" name="Rectangle 16">
            <a:extLst>
              <a:ext uri="{FF2B5EF4-FFF2-40B4-BE49-F238E27FC236}">
                <a16:creationId xmlns:a16="http://schemas.microsoft.com/office/drawing/2014/main" id="{F4E899D8-2F1B-BC48-177D-AE6CB72A4274}"/>
              </a:ext>
            </a:extLst>
          </p:cNvPr>
          <p:cNvSpPr/>
          <p:nvPr/>
        </p:nvSpPr>
        <p:spPr>
          <a:xfrm>
            <a:off x="10872960" y="4619346"/>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Rural</a:t>
            </a:r>
          </a:p>
        </p:txBody>
      </p:sp>
      <p:sp>
        <p:nvSpPr>
          <p:cNvPr id="35" name="Rectangle 34">
            <a:extLst>
              <a:ext uri="{FF2B5EF4-FFF2-40B4-BE49-F238E27FC236}">
                <a16:creationId xmlns:a16="http://schemas.microsoft.com/office/drawing/2014/main" id="{31C6E133-5829-AFF9-02A1-04974FE53BD6}"/>
              </a:ext>
            </a:extLst>
          </p:cNvPr>
          <p:cNvSpPr/>
          <p:nvPr/>
        </p:nvSpPr>
        <p:spPr>
          <a:xfrm>
            <a:off x="649649" y="4713601"/>
            <a:ext cx="858483" cy="15964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a:t>
            </a:r>
          </a:p>
        </p:txBody>
      </p:sp>
      <p:sp>
        <p:nvSpPr>
          <p:cNvPr id="36" name="Oval 35">
            <a:extLst>
              <a:ext uri="{FF2B5EF4-FFF2-40B4-BE49-F238E27FC236}">
                <a16:creationId xmlns:a16="http://schemas.microsoft.com/office/drawing/2014/main" id="{F38A07DA-CE37-013E-1970-4221B52A75C6}"/>
              </a:ext>
            </a:extLst>
          </p:cNvPr>
          <p:cNvSpPr/>
          <p:nvPr/>
        </p:nvSpPr>
        <p:spPr>
          <a:xfrm>
            <a:off x="10163923" y="5120777"/>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B858C509-66AD-26D4-603B-0FA72DD93439}"/>
              </a:ext>
            </a:extLst>
          </p:cNvPr>
          <p:cNvSpPr/>
          <p:nvPr/>
        </p:nvSpPr>
        <p:spPr>
          <a:xfrm>
            <a:off x="11185916" y="5120777"/>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881235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At an overall level, 8 in 10 reported intention to attend their next breast screening, with those who were up to date being more likely to say this </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502613"/>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N3. Will you go for breast cancer screening next time you are invited?</a:t>
            </a:r>
          </a:p>
          <a:p>
            <a:r>
              <a:rPr lang="en-US" sz="800" dirty="0"/>
              <a:t>Base: All eligible (N=258); All up to date (N=197)</a:t>
            </a:r>
          </a:p>
        </p:txBody>
      </p:sp>
      <p:sp>
        <p:nvSpPr>
          <p:cNvPr id="2" name="TextBox 1">
            <a:extLst>
              <a:ext uri="{FF2B5EF4-FFF2-40B4-BE49-F238E27FC236}">
                <a16:creationId xmlns:a16="http://schemas.microsoft.com/office/drawing/2014/main" id="{C8F2C093-8874-C5DF-6335-64B4714D43E6}"/>
              </a:ext>
            </a:extLst>
          </p:cNvPr>
          <p:cNvSpPr txBox="1"/>
          <p:nvPr/>
        </p:nvSpPr>
        <p:spPr>
          <a:xfrm>
            <a:off x="2749451" y="1632122"/>
            <a:ext cx="6693097"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a:solidFill>
                  <a:schemeClr val="tx1"/>
                </a:solidFill>
                <a:ea typeface="+mn-ea"/>
                <a:cs typeface="+mn-cs"/>
              </a:rPr>
              <a:t>Intention to attend next breast screening</a:t>
            </a:r>
            <a:endParaRPr lang="en-GB" sz="1800" b="1" i="0" u="none" strike="noStrike" kern="1200" spc="10" baseline="0">
              <a:solidFill>
                <a:schemeClr val="tx1"/>
              </a:solidFill>
              <a:ea typeface="+mn-ea"/>
              <a:cs typeface="+mn-cs"/>
            </a:endParaRPr>
          </a:p>
        </p:txBody>
      </p:sp>
      <p:sp>
        <p:nvSpPr>
          <p:cNvPr id="3" name="Freeform 47">
            <a:extLst>
              <a:ext uri="{FF2B5EF4-FFF2-40B4-BE49-F238E27FC236}">
                <a16:creationId xmlns:a16="http://schemas.microsoft.com/office/drawing/2014/main" id="{5FC162F0-BF6C-C5BB-D32A-AEA6255175BF}"/>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Breast screening</a:t>
            </a:r>
          </a:p>
        </p:txBody>
      </p:sp>
      <p:grpSp>
        <p:nvGrpSpPr>
          <p:cNvPr id="10" name="Group 9">
            <a:extLst>
              <a:ext uri="{FF2B5EF4-FFF2-40B4-BE49-F238E27FC236}">
                <a16:creationId xmlns:a16="http://schemas.microsoft.com/office/drawing/2014/main" id="{0DA4AD2D-0E51-3BB9-05CF-2632762FD58E}"/>
              </a:ext>
            </a:extLst>
          </p:cNvPr>
          <p:cNvGrpSpPr/>
          <p:nvPr/>
        </p:nvGrpSpPr>
        <p:grpSpPr>
          <a:xfrm>
            <a:off x="10080992" y="6338152"/>
            <a:ext cx="1871253" cy="327895"/>
            <a:chOff x="1866138" y="3032859"/>
            <a:chExt cx="1871253" cy="327895"/>
          </a:xfrm>
        </p:grpSpPr>
        <p:sp>
          <p:nvSpPr>
            <p:cNvPr id="11" name="TextBox 10">
              <a:extLst>
                <a:ext uri="{FF2B5EF4-FFF2-40B4-BE49-F238E27FC236}">
                  <a16:creationId xmlns:a16="http://schemas.microsoft.com/office/drawing/2014/main" id="{E5AF5F89-C969-1B1F-61DC-84B398929B26}"/>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a:t>Show statistically significant differences compared to average</a:t>
              </a:r>
              <a:endParaRPr lang="en-GB" sz="900"/>
            </a:p>
          </p:txBody>
        </p:sp>
        <p:sp>
          <p:nvSpPr>
            <p:cNvPr id="12" name="Isosceles Triangle 11">
              <a:extLst>
                <a:ext uri="{FF2B5EF4-FFF2-40B4-BE49-F238E27FC236}">
                  <a16:creationId xmlns:a16="http://schemas.microsoft.com/office/drawing/2014/main" id="{0970D6E4-DB40-F519-28AD-48A37547C924}"/>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3" name="Isosceles Triangle 12">
              <a:extLst>
                <a:ext uri="{FF2B5EF4-FFF2-40B4-BE49-F238E27FC236}">
                  <a16:creationId xmlns:a16="http://schemas.microsoft.com/office/drawing/2014/main" id="{F69C7791-78A9-A7C9-1AE8-51193574FDBD}"/>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grpSp>
      <p:graphicFrame>
        <p:nvGraphicFramePr>
          <p:cNvPr id="18" name="Chart 17">
            <a:extLst>
              <a:ext uri="{FF2B5EF4-FFF2-40B4-BE49-F238E27FC236}">
                <a16:creationId xmlns:a16="http://schemas.microsoft.com/office/drawing/2014/main" id="{7AC506DF-D657-2CC9-35B3-58DD65D27FAA}"/>
              </a:ext>
            </a:extLst>
          </p:cNvPr>
          <p:cNvGraphicFramePr/>
          <p:nvPr>
            <p:extLst>
              <p:ext uri="{D42A27DB-BD31-4B8C-83A1-F6EECF244321}">
                <p14:modId xmlns:p14="http://schemas.microsoft.com/office/powerpoint/2010/main" val="486023644"/>
              </p:ext>
            </p:extLst>
          </p:nvPr>
        </p:nvGraphicFramePr>
        <p:xfrm>
          <a:off x="233335" y="2003146"/>
          <a:ext cx="11304949" cy="4335006"/>
        </p:xfrm>
        <a:graphic>
          <a:graphicData uri="http://schemas.openxmlformats.org/drawingml/2006/chart">
            <c:chart xmlns:c="http://schemas.openxmlformats.org/drawingml/2006/chart" xmlns:r="http://schemas.openxmlformats.org/officeDocument/2006/relationships" r:id="rId3"/>
          </a:graphicData>
        </a:graphic>
      </p:graphicFrame>
      <p:sp>
        <p:nvSpPr>
          <p:cNvPr id="27" name="Right Brace 26">
            <a:extLst>
              <a:ext uri="{FF2B5EF4-FFF2-40B4-BE49-F238E27FC236}">
                <a16:creationId xmlns:a16="http://schemas.microsoft.com/office/drawing/2014/main" id="{E8A54FE9-325E-1763-7299-0F3C84680AB3}"/>
              </a:ext>
            </a:extLst>
          </p:cNvPr>
          <p:cNvSpPr/>
          <p:nvPr/>
        </p:nvSpPr>
        <p:spPr>
          <a:xfrm>
            <a:off x="4300963" y="2911642"/>
            <a:ext cx="407239" cy="2387349"/>
          </a:xfrm>
          <a:prstGeom prst="rightBrace">
            <a:avLst>
              <a:gd name="adj1" fmla="val 152056"/>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3" name="TextBox 32">
            <a:extLst>
              <a:ext uri="{FF2B5EF4-FFF2-40B4-BE49-F238E27FC236}">
                <a16:creationId xmlns:a16="http://schemas.microsoft.com/office/drawing/2014/main" id="{BE5CD26C-57BF-02B6-9416-DCAB25061F1B}"/>
              </a:ext>
            </a:extLst>
          </p:cNvPr>
          <p:cNvSpPr txBox="1"/>
          <p:nvPr/>
        </p:nvSpPr>
        <p:spPr>
          <a:xfrm>
            <a:off x="4691331" y="3846419"/>
            <a:ext cx="723478" cy="369332"/>
          </a:xfrm>
          <a:prstGeom prst="rect">
            <a:avLst/>
          </a:prstGeom>
          <a:noFill/>
        </p:spPr>
        <p:txBody>
          <a:bodyPr wrap="square" rtlCol="0">
            <a:spAutoFit/>
          </a:bodyPr>
          <a:lstStyle/>
          <a:p>
            <a:r>
              <a:rPr lang="en-GB" b="1">
                <a:solidFill>
                  <a:schemeClr val="accent1"/>
                </a:solidFill>
              </a:rPr>
              <a:t>79%</a:t>
            </a:r>
          </a:p>
        </p:txBody>
      </p:sp>
      <p:sp>
        <p:nvSpPr>
          <p:cNvPr id="34" name="Right Brace 33">
            <a:extLst>
              <a:ext uri="{FF2B5EF4-FFF2-40B4-BE49-F238E27FC236}">
                <a16:creationId xmlns:a16="http://schemas.microsoft.com/office/drawing/2014/main" id="{08795F07-6666-A3D5-5017-C13EB64AD117}"/>
              </a:ext>
            </a:extLst>
          </p:cNvPr>
          <p:cNvSpPr/>
          <p:nvPr/>
        </p:nvSpPr>
        <p:spPr>
          <a:xfrm>
            <a:off x="9002328" y="2731168"/>
            <a:ext cx="440219" cy="2567823"/>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5" name="Isosceles Triangle 34">
            <a:extLst>
              <a:ext uri="{FF2B5EF4-FFF2-40B4-BE49-F238E27FC236}">
                <a16:creationId xmlns:a16="http://schemas.microsoft.com/office/drawing/2014/main" id="{F2EF690C-B00A-A163-D623-DCB25AA3D801}"/>
              </a:ext>
            </a:extLst>
          </p:cNvPr>
          <p:cNvSpPr>
            <a:spLocks noChangeAspect="1"/>
          </p:cNvSpPr>
          <p:nvPr/>
        </p:nvSpPr>
        <p:spPr>
          <a:xfrm>
            <a:off x="8282561" y="3991465"/>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6" name="TextBox 35">
            <a:extLst>
              <a:ext uri="{FF2B5EF4-FFF2-40B4-BE49-F238E27FC236}">
                <a16:creationId xmlns:a16="http://schemas.microsoft.com/office/drawing/2014/main" id="{F0C09F55-2CCE-CA2C-8C07-B15BAFAD6CF3}"/>
              </a:ext>
            </a:extLst>
          </p:cNvPr>
          <p:cNvSpPr txBox="1"/>
          <p:nvPr/>
        </p:nvSpPr>
        <p:spPr>
          <a:xfrm>
            <a:off x="9467573" y="3735984"/>
            <a:ext cx="723478" cy="369332"/>
          </a:xfrm>
          <a:prstGeom prst="rect">
            <a:avLst/>
          </a:prstGeom>
          <a:noFill/>
        </p:spPr>
        <p:txBody>
          <a:bodyPr wrap="square" rtlCol="0">
            <a:spAutoFit/>
          </a:bodyPr>
          <a:lstStyle/>
          <a:p>
            <a:r>
              <a:rPr lang="en-GB" b="1" dirty="0">
                <a:solidFill>
                  <a:schemeClr val="accent1"/>
                </a:solidFill>
              </a:rPr>
              <a:t>83%</a:t>
            </a:r>
          </a:p>
        </p:txBody>
      </p:sp>
      <p:sp>
        <p:nvSpPr>
          <p:cNvPr id="37" name="Isosceles Triangle 36">
            <a:extLst>
              <a:ext uri="{FF2B5EF4-FFF2-40B4-BE49-F238E27FC236}">
                <a16:creationId xmlns:a16="http://schemas.microsoft.com/office/drawing/2014/main" id="{DC024637-7935-6DA7-CC1A-EB731351AD6F}"/>
              </a:ext>
            </a:extLst>
          </p:cNvPr>
          <p:cNvSpPr>
            <a:spLocks noChangeAspect="1"/>
          </p:cNvSpPr>
          <p:nvPr/>
        </p:nvSpPr>
        <p:spPr>
          <a:xfrm rot="10800000">
            <a:off x="3594356" y="4147877"/>
            <a:ext cx="165862" cy="135748"/>
          </a:xfrm>
          <a:prstGeom prst="triangl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8" name="Isosceles Triangle 37">
            <a:extLst>
              <a:ext uri="{FF2B5EF4-FFF2-40B4-BE49-F238E27FC236}">
                <a16:creationId xmlns:a16="http://schemas.microsoft.com/office/drawing/2014/main" id="{0A830A15-A0F6-478B-1747-D99E3FBC3F10}"/>
              </a:ext>
            </a:extLst>
          </p:cNvPr>
          <p:cNvSpPr>
            <a:spLocks noChangeAspect="1"/>
          </p:cNvSpPr>
          <p:nvPr/>
        </p:nvSpPr>
        <p:spPr>
          <a:xfrm>
            <a:off x="10080992" y="384641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9" name="Isosceles Triangle 38">
            <a:extLst>
              <a:ext uri="{FF2B5EF4-FFF2-40B4-BE49-F238E27FC236}">
                <a16:creationId xmlns:a16="http://schemas.microsoft.com/office/drawing/2014/main" id="{3CCF0583-527C-9B02-8A15-B3AB988136AB}"/>
              </a:ext>
            </a:extLst>
          </p:cNvPr>
          <p:cNvSpPr>
            <a:spLocks noChangeAspect="1"/>
          </p:cNvSpPr>
          <p:nvPr/>
        </p:nvSpPr>
        <p:spPr>
          <a:xfrm rot="10800000">
            <a:off x="5262107" y="3963211"/>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40" name="Isosceles Triangle 39">
            <a:extLst>
              <a:ext uri="{FF2B5EF4-FFF2-40B4-BE49-F238E27FC236}">
                <a16:creationId xmlns:a16="http://schemas.microsoft.com/office/drawing/2014/main" id="{3D382902-F277-15A9-24BA-9336A522DDC2}"/>
              </a:ext>
            </a:extLst>
          </p:cNvPr>
          <p:cNvSpPr>
            <a:spLocks noChangeAspect="1"/>
          </p:cNvSpPr>
          <p:nvPr/>
        </p:nvSpPr>
        <p:spPr>
          <a:xfrm rot="10800000">
            <a:off x="8282561" y="2731168"/>
            <a:ext cx="165862" cy="135748"/>
          </a:xfrm>
          <a:prstGeom prst="triangl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41" name="Isosceles Triangle 40">
            <a:extLst>
              <a:ext uri="{FF2B5EF4-FFF2-40B4-BE49-F238E27FC236}">
                <a16:creationId xmlns:a16="http://schemas.microsoft.com/office/drawing/2014/main" id="{1AB38B72-F61C-FA01-F104-198F46471F3B}"/>
              </a:ext>
            </a:extLst>
          </p:cNvPr>
          <p:cNvSpPr>
            <a:spLocks noChangeAspect="1"/>
          </p:cNvSpPr>
          <p:nvPr/>
        </p:nvSpPr>
        <p:spPr>
          <a:xfrm>
            <a:off x="3594356" y="2939764"/>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Tree>
    <p:extLst>
      <p:ext uri="{BB962C8B-B14F-4D97-AF65-F5344CB8AC3E}">
        <p14:creationId xmlns:p14="http://schemas.microsoft.com/office/powerpoint/2010/main" val="15961203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313AB94-02D2-6389-8E66-2CCD5163E1E3}"/>
              </a:ext>
            </a:extLst>
          </p:cNvPr>
          <p:cNvGrpSpPr/>
          <p:nvPr/>
        </p:nvGrpSpPr>
        <p:grpSpPr>
          <a:xfrm>
            <a:off x="441224" y="1729075"/>
            <a:ext cx="11595739" cy="4499757"/>
            <a:chOff x="541253" y="844389"/>
            <a:chExt cx="11219265" cy="3918112"/>
          </a:xfrm>
        </p:grpSpPr>
        <p:graphicFrame>
          <p:nvGraphicFramePr>
            <p:cNvPr id="4" name="Chart 3">
              <a:extLst>
                <a:ext uri="{FF2B5EF4-FFF2-40B4-BE49-F238E27FC236}">
                  <a16:creationId xmlns:a16="http://schemas.microsoft.com/office/drawing/2014/main" id="{D1506671-B343-5BA7-DB1A-E6B92B79955C}"/>
                </a:ext>
              </a:extLst>
            </p:cNvPr>
            <p:cNvGraphicFramePr/>
            <p:nvPr>
              <p:extLst>
                <p:ext uri="{D42A27DB-BD31-4B8C-83A1-F6EECF244321}">
                  <p14:modId xmlns:p14="http://schemas.microsoft.com/office/powerpoint/2010/main" val="3792246108"/>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Straight Connector 4">
              <a:extLst>
                <a:ext uri="{FF2B5EF4-FFF2-40B4-BE49-F238E27FC236}">
                  <a16:creationId xmlns:a16="http://schemas.microsoft.com/office/drawing/2014/main" id="{2DB7BA1F-1170-55D2-F57D-9191C55CCCBA}"/>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grpSp>
      <p:sp>
        <p:nvSpPr>
          <p:cNvPr id="6" name="Title 4">
            <a:extLst>
              <a:ext uri="{FF2B5EF4-FFF2-40B4-BE49-F238E27FC236}">
                <a16:creationId xmlns:a16="http://schemas.microsoft.com/office/drawing/2014/main" id="{A12CEE90-FC8D-4F29-F5B3-359C6F31A990}"/>
              </a:ext>
            </a:extLst>
          </p:cNvPr>
          <p:cNvSpPr txBox="1">
            <a:spLocks/>
          </p:cNvSpPr>
          <p:nvPr/>
        </p:nvSpPr>
        <p:spPr>
          <a:xfrm>
            <a:off x="276701" y="16035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Those living with a disability reported higher intention to attend their next screening compared to those without</a:t>
            </a:r>
          </a:p>
        </p:txBody>
      </p:sp>
      <p:sp>
        <p:nvSpPr>
          <p:cNvPr id="7" name="TextBox 6">
            <a:extLst>
              <a:ext uri="{FF2B5EF4-FFF2-40B4-BE49-F238E27FC236}">
                <a16:creationId xmlns:a16="http://schemas.microsoft.com/office/drawing/2014/main" id="{184C8FC6-9540-774E-E5D6-D95896488898}"/>
              </a:ext>
            </a:extLst>
          </p:cNvPr>
          <p:cNvSpPr txBox="1"/>
          <p:nvPr/>
        </p:nvSpPr>
        <p:spPr>
          <a:xfrm>
            <a:off x="1056253" y="1712197"/>
            <a:ext cx="9988799" cy="338554"/>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lumMod val="95000"/>
                    <a:lumOff val="5000"/>
                  </a:schemeClr>
                </a:solidFill>
                <a:ea typeface="+mn-ea"/>
                <a:cs typeface="+mn-cs"/>
              </a:rPr>
              <a:t>Intention to attend next </a:t>
            </a:r>
            <a:r>
              <a:rPr lang="en-US" sz="1600" b="1" spc="10">
                <a:solidFill>
                  <a:schemeClr val="tx1">
                    <a:lumMod val="95000"/>
                    <a:lumOff val="5000"/>
                  </a:schemeClr>
                </a:solidFill>
              </a:rPr>
              <a:t>breast</a:t>
            </a:r>
            <a:r>
              <a:rPr lang="en-US" sz="1600" b="1" i="0" u="none" strike="noStrike" kern="1200" spc="10" baseline="0">
                <a:solidFill>
                  <a:schemeClr val="tx1">
                    <a:lumMod val="95000"/>
                    <a:lumOff val="5000"/>
                  </a:schemeClr>
                </a:solidFill>
                <a:ea typeface="+mn-ea"/>
                <a:cs typeface="+mn-cs"/>
              </a:rPr>
              <a:t> screening (Net: definitely/probably</a:t>
            </a:r>
            <a:r>
              <a:rPr lang="en-US" sz="1600" b="1" i="0" u="none" strike="noStrike" kern="1200" spc="10" baseline="0">
                <a:solidFill>
                  <a:schemeClr val="tx1"/>
                </a:solidFill>
                <a:ea typeface="+mn-ea"/>
                <a:cs typeface="+mn-cs"/>
              </a:rPr>
              <a:t>)</a:t>
            </a:r>
            <a:endParaRPr lang="en-GB" sz="1600" b="1" i="0" u="none" strike="noStrike" kern="1200" spc="10" baseline="0">
              <a:solidFill>
                <a:schemeClr val="tx1"/>
              </a:solidFill>
              <a:ea typeface="+mn-ea"/>
              <a:cs typeface="+mn-cs"/>
            </a:endParaRPr>
          </a:p>
        </p:txBody>
      </p:sp>
      <p:grpSp>
        <p:nvGrpSpPr>
          <p:cNvPr id="138" name="Group 137">
            <a:extLst>
              <a:ext uri="{FF2B5EF4-FFF2-40B4-BE49-F238E27FC236}">
                <a16:creationId xmlns:a16="http://schemas.microsoft.com/office/drawing/2014/main" id="{4E701264-04E3-B261-F598-61C716A9DC2F}"/>
              </a:ext>
            </a:extLst>
          </p:cNvPr>
          <p:cNvGrpSpPr/>
          <p:nvPr/>
        </p:nvGrpSpPr>
        <p:grpSpPr>
          <a:xfrm>
            <a:off x="10080992" y="6338152"/>
            <a:ext cx="1871253" cy="327895"/>
            <a:chOff x="1866138" y="3032859"/>
            <a:chExt cx="1871253" cy="327895"/>
          </a:xfrm>
        </p:grpSpPr>
        <p:sp>
          <p:nvSpPr>
            <p:cNvPr id="139" name="TextBox 138">
              <a:extLst>
                <a:ext uri="{FF2B5EF4-FFF2-40B4-BE49-F238E27FC236}">
                  <a16:creationId xmlns:a16="http://schemas.microsoft.com/office/drawing/2014/main" id="{892F903A-2567-098E-DD7A-35CC6EA8407F}"/>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a:t>Show statistically significant differences between subgroups</a:t>
              </a:r>
              <a:endParaRPr lang="en-GB" sz="900"/>
            </a:p>
          </p:txBody>
        </p:sp>
        <p:sp>
          <p:nvSpPr>
            <p:cNvPr id="140" name="Isosceles Triangle 139">
              <a:extLst>
                <a:ext uri="{FF2B5EF4-FFF2-40B4-BE49-F238E27FC236}">
                  <a16:creationId xmlns:a16="http://schemas.microsoft.com/office/drawing/2014/main" id="{B5404A94-9A05-8752-B9B3-EA76653D2FFB}"/>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41" name="Isosceles Triangle 140">
              <a:extLst>
                <a:ext uri="{FF2B5EF4-FFF2-40B4-BE49-F238E27FC236}">
                  <a16:creationId xmlns:a16="http://schemas.microsoft.com/office/drawing/2014/main" id="{A1A84F83-A606-E3D7-D4C5-2588BA8897E1}"/>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grpSp>
      <p:sp>
        <p:nvSpPr>
          <p:cNvPr id="51" name="Footer Placeholder 5">
            <a:extLst>
              <a:ext uri="{FF2B5EF4-FFF2-40B4-BE49-F238E27FC236}">
                <a16:creationId xmlns:a16="http://schemas.microsoft.com/office/drawing/2014/main" id="{02787A65-82A1-5D40-6569-06431279548D}"/>
              </a:ext>
            </a:extLst>
          </p:cNvPr>
          <p:cNvSpPr txBox="1">
            <a:spLocks/>
          </p:cNvSpPr>
          <p:nvPr/>
        </p:nvSpPr>
        <p:spPr>
          <a:xfrm>
            <a:off x="239755" y="6371645"/>
            <a:ext cx="9113520" cy="51075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N3. Will you go for breast cancer screening next time you are invited?</a:t>
            </a:r>
          </a:p>
          <a:p>
            <a:r>
              <a:rPr lang="en-US" sz="800" dirty="0"/>
              <a:t>Base: (All eligible: N=258; ABC1: N=136; C2DE: N=122; Disability: N=110; No disability: N=145; urban N=110; town N=68; rural N=80)</a:t>
            </a:r>
          </a:p>
        </p:txBody>
      </p:sp>
      <p:sp>
        <p:nvSpPr>
          <p:cNvPr id="2" name="Freeform 47">
            <a:extLst>
              <a:ext uri="{FF2B5EF4-FFF2-40B4-BE49-F238E27FC236}">
                <a16:creationId xmlns:a16="http://schemas.microsoft.com/office/drawing/2014/main" id="{4600BDF7-BBDD-AFC8-2760-ECB75B7644DF}"/>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Breast screening</a:t>
            </a:r>
          </a:p>
        </p:txBody>
      </p:sp>
      <p:sp>
        <p:nvSpPr>
          <p:cNvPr id="8" name="Rectangle 7">
            <a:extLst>
              <a:ext uri="{FF2B5EF4-FFF2-40B4-BE49-F238E27FC236}">
                <a16:creationId xmlns:a16="http://schemas.microsoft.com/office/drawing/2014/main" id="{D82554EF-CAE5-74A8-ECC6-A840992814EC}"/>
              </a:ext>
            </a:extLst>
          </p:cNvPr>
          <p:cNvSpPr/>
          <p:nvPr/>
        </p:nvSpPr>
        <p:spPr>
          <a:xfrm>
            <a:off x="6775527" y="4648143"/>
            <a:ext cx="818702" cy="3800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Disability</a:t>
            </a:r>
          </a:p>
        </p:txBody>
      </p:sp>
      <p:sp>
        <p:nvSpPr>
          <p:cNvPr id="9" name="Rectangle 8">
            <a:extLst>
              <a:ext uri="{FF2B5EF4-FFF2-40B4-BE49-F238E27FC236}">
                <a16:creationId xmlns:a16="http://schemas.microsoft.com/office/drawing/2014/main" id="{5A3A288E-4DA7-0E54-9499-575301FC590F}"/>
              </a:ext>
            </a:extLst>
          </p:cNvPr>
          <p:cNvSpPr/>
          <p:nvPr/>
        </p:nvSpPr>
        <p:spPr>
          <a:xfrm>
            <a:off x="5778992" y="4653289"/>
            <a:ext cx="776428" cy="5126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No disability</a:t>
            </a:r>
          </a:p>
        </p:txBody>
      </p:sp>
      <p:sp>
        <p:nvSpPr>
          <p:cNvPr id="10" name="Rectangle 9">
            <a:extLst>
              <a:ext uri="{FF2B5EF4-FFF2-40B4-BE49-F238E27FC236}">
                <a16:creationId xmlns:a16="http://schemas.microsoft.com/office/drawing/2014/main" id="{7FE2BB4B-4F64-4AB9-A1E5-A6C28CD1FA7F}"/>
              </a:ext>
            </a:extLst>
          </p:cNvPr>
          <p:cNvSpPr/>
          <p:nvPr/>
        </p:nvSpPr>
        <p:spPr>
          <a:xfrm>
            <a:off x="2849015" y="4706500"/>
            <a:ext cx="599892" cy="18328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ABC1</a:t>
            </a:r>
          </a:p>
        </p:txBody>
      </p:sp>
      <p:sp>
        <p:nvSpPr>
          <p:cNvPr id="11" name="Rectangle 10">
            <a:extLst>
              <a:ext uri="{FF2B5EF4-FFF2-40B4-BE49-F238E27FC236}">
                <a16:creationId xmlns:a16="http://schemas.microsoft.com/office/drawing/2014/main" id="{79612421-771B-B877-2527-FD25380CD0BA}"/>
              </a:ext>
            </a:extLst>
          </p:cNvPr>
          <p:cNvSpPr/>
          <p:nvPr/>
        </p:nvSpPr>
        <p:spPr>
          <a:xfrm>
            <a:off x="3824250" y="4742432"/>
            <a:ext cx="621192" cy="12177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a:t>
            </a:r>
          </a:p>
        </p:txBody>
      </p:sp>
      <p:sp>
        <p:nvSpPr>
          <p:cNvPr id="12" name="Rectangle 11">
            <a:extLst>
              <a:ext uri="{FF2B5EF4-FFF2-40B4-BE49-F238E27FC236}">
                <a16:creationId xmlns:a16="http://schemas.microsoft.com/office/drawing/2014/main" id="{E0C6DC6C-4088-4BF7-E62D-950B0D04E999}"/>
              </a:ext>
            </a:extLst>
          </p:cNvPr>
          <p:cNvSpPr/>
          <p:nvPr/>
        </p:nvSpPr>
        <p:spPr>
          <a:xfrm>
            <a:off x="8762982" y="4635410"/>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Urban </a:t>
            </a:r>
          </a:p>
        </p:txBody>
      </p:sp>
      <p:sp>
        <p:nvSpPr>
          <p:cNvPr id="13" name="Rectangle 12">
            <a:extLst>
              <a:ext uri="{FF2B5EF4-FFF2-40B4-BE49-F238E27FC236}">
                <a16:creationId xmlns:a16="http://schemas.microsoft.com/office/drawing/2014/main" id="{133A2089-5A39-87CE-ED6C-FA0F9C8D6E19}"/>
              </a:ext>
            </a:extLst>
          </p:cNvPr>
          <p:cNvSpPr/>
          <p:nvPr/>
        </p:nvSpPr>
        <p:spPr>
          <a:xfrm>
            <a:off x="9877241" y="4713601"/>
            <a:ext cx="739225" cy="3297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Town</a:t>
            </a:r>
          </a:p>
        </p:txBody>
      </p:sp>
      <p:sp>
        <p:nvSpPr>
          <p:cNvPr id="14" name="Rectangle 13">
            <a:extLst>
              <a:ext uri="{FF2B5EF4-FFF2-40B4-BE49-F238E27FC236}">
                <a16:creationId xmlns:a16="http://schemas.microsoft.com/office/drawing/2014/main" id="{E116D97B-D3A2-42B3-27F4-537FDD823B0B}"/>
              </a:ext>
            </a:extLst>
          </p:cNvPr>
          <p:cNvSpPr/>
          <p:nvPr/>
        </p:nvSpPr>
        <p:spPr>
          <a:xfrm>
            <a:off x="10872960" y="4619346"/>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Rural</a:t>
            </a:r>
          </a:p>
        </p:txBody>
      </p:sp>
      <p:sp>
        <p:nvSpPr>
          <p:cNvPr id="15" name="Oval 14">
            <a:extLst>
              <a:ext uri="{FF2B5EF4-FFF2-40B4-BE49-F238E27FC236}">
                <a16:creationId xmlns:a16="http://schemas.microsoft.com/office/drawing/2014/main" id="{0681C924-B53C-C882-55BD-E52CE076ECE9}"/>
              </a:ext>
            </a:extLst>
          </p:cNvPr>
          <p:cNvSpPr/>
          <p:nvPr/>
        </p:nvSpPr>
        <p:spPr>
          <a:xfrm>
            <a:off x="10163923" y="5120777"/>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AD68FD21-9D19-3081-D886-7EAA26B668DF}"/>
              </a:ext>
            </a:extLst>
          </p:cNvPr>
          <p:cNvSpPr/>
          <p:nvPr/>
        </p:nvSpPr>
        <p:spPr>
          <a:xfrm>
            <a:off x="11185916" y="5120777"/>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043CBBDF-9E3E-949A-C0EC-40D6FEA5BBCE}"/>
              </a:ext>
            </a:extLst>
          </p:cNvPr>
          <p:cNvSpPr/>
          <p:nvPr/>
        </p:nvSpPr>
        <p:spPr>
          <a:xfrm>
            <a:off x="649649" y="4713601"/>
            <a:ext cx="858483" cy="15964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a:t>
            </a:r>
          </a:p>
        </p:txBody>
      </p:sp>
      <p:sp>
        <p:nvSpPr>
          <p:cNvPr id="18" name="Isosceles Triangle 17">
            <a:extLst>
              <a:ext uri="{FF2B5EF4-FFF2-40B4-BE49-F238E27FC236}">
                <a16:creationId xmlns:a16="http://schemas.microsoft.com/office/drawing/2014/main" id="{54BF21D6-D157-010E-31D5-31F23EB08322}"/>
              </a:ext>
            </a:extLst>
          </p:cNvPr>
          <p:cNvSpPr>
            <a:spLocks noChangeAspect="1"/>
          </p:cNvSpPr>
          <p:nvPr/>
        </p:nvSpPr>
        <p:spPr>
          <a:xfrm>
            <a:off x="7019016" y="2108894"/>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9" name="Isosceles Triangle 18">
            <a:extLst>
              <a:ext uri="{FF2B5EF4-FFF2-40B4-BE49-F238E27FC236}">
                <a16:creationId xmlns:a16="http://schemas.microsoft.com/office/drawing/2014/main" id="{CACA7904-E072-F981-7AA8-D57C30769D17}"/>
              </a:ext>
            </a:extLst>
          </p:cNvPr>
          <p:cNvSpPr>
            <a:spLocks noChangeAspect="1"/>
          </p:cNvSpPr>
          <p:nvPr/>
        </p:nvSpPr>
        <p:spPr>
          <a:xfrm rot="10800000">
            <a:off x="6050652" y="2446460"/>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Tree>
    <p:extLst>
      <p:ext uri="{BB962C8B-B14F-4D97-AF65-F5344CB8AC3E}">
        <p14:creationId xmlns:p14="http://schemas.microsoft.com/office/powerpoint/2010/main" val="7607718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AE4B688A-7C26-D58A-944D-7038B73A8AA1}"/>
              </a:ext>
            </a:extLst>
          </p:cNvPr>
          <p:cNvGraphicFramePr/>
          <p:nvPr>
            <p:extLst>
              <p:ext uri="{D42A27DB-BD31-4B8C-83A1-F6EECF244321}">
                <p14:modId xmlns:p14="http://schemas.microsoft.com/office/powerpoint/2010/main" val="351103595"/>
              </p:ext>
            </p:extLst>
          </p:nvPr>
        </p:nvGraphicFramePr>
        <p:xfrm>
          <a:off x="235805" y="1736490"/>
          <a:ext cx="11566335" cy="4712875"/>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156511"/>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Concern around who would carry out the test, and past experience of pain were most commonly referenced as barriers to attending breast screening</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400193"/>
            <a:ext cx="9618746" cy="38937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N4. Think back to the last time you were invited for breast screening. We want to understand what may have put you off going, whether you went or not in the end. How much, if at all, did the following put you off going?</a:t>
            </a:r>
          </a:p>
          <a:p>
            <a:r>
              <a:rPr lang="en-US" sz="800"/>
              <a:t>Base: All eligible who have been invited (N=242); all up to date (N=197)</a:t>
            </a:r>
          </a:p>
        </p:txBody>
      </p:sp>
      <p:sp>
        <p:nvSpPr>
          <p:cNvPr id="9" name="Freeform 47">
            <a:extLst>
              <a:ext uri="{FF2B5EF4-FFF2-40B4-BE49-F238E27FC236}">
                <a16:creationId xmlns:a16="http://schemas.microsoft.com/office/drawing/2014/main" id="{50347EC4-F94F-33B7-B579-88840FA177B4}"/>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Breast screening</a:t>
            </a:r>
          </a:p>
        </p:txBody>
      </p:sp>
      <p:grpSp>
        <p:nvGrpSpPr>
          <p:cNvPr id="14" name="Group 13">
            <a:extLst>
              <a:ext uri="{FF2B5EF4-FFF2-40B4-BE49-F238E27FC236}">
                <a16:creationId xmlns:a16="http://schemas.microsoft.com/office/drawing/2014/main" id="{60E7DBF0-FB57-DBAD-2EB4-30E7DB1E7372}"/>
              </a:ext>
            </a:extLst>
          </p:cNvPr>
          <p:cNvGrpSpPr/>
          <p:nvPr/>
        </p:nvGrpSpPr>
        <p:grpSpPr>
          <a:xfrm>
            <a:off x="10080992" y="6338152"/>
            <a:ext cx="1871253" cy="440946"/>
            <a:chOff x="1866138" y="3032859"/>
            <a:chExt cx="1871253" cy="440946"/>
          </a:xfrm>
        </p:grpSpPr>
        <p:sp>
          <p:nvSpPr>
            <p:cNvPr id="15" name="TextBox 14">
              <a:extLst>
                <a:ext uri="{FF2B5EF4-FFF2-40B4-BE49-F238E27FC236}">
                  <a16:creationId xmlns:a16="http://schemas.microsoft.com/office/drawing/2014/main" id="{D6F4B6FE-095D-3F25-813F-D269E85182B2}"/>
                </a:ext>
              </a:extLst>
            </p:cNvPr>
            <p:cNvSpPr txBox="1"/>
            <p:nvPr/>
          </p:nvSpPr>
          <p:spPr>
            <a:xfrm>
              <a:off x="2032000" y="3058307"/>
              <a:ext cx="1705391" cy="415498"/>
            </a:xfrm>
            <a:prstGeom prst="rect">
              <a:avLst/>
            </a:prstGeom>
            <a:noFill/>
          </p:spPr>
          <p:txBody>
            <a:bodyPr wrap="square" lIns="0" tIns="0" rIns="0" bIns="0" rtlCol="0">
              <a:spAutoFit/>
            </a:bodyPr>
            <a:lstStyle/>
            <a:p>
              <a:pPr algn="ctr"/>
              <a:r>
                <a:rPr lang="en-US" sz="900"/>
                <a:t>Show statistically significant differences compared</a:t>
              </a:r>
            </a:p>
            <a:p>
              <a:pPr algn="ctr"/>
              <a:r>
                <a:rPr lang="en-US" sz="900"/>
                <a:t> to average</a:t>
              </a:r>
              <a:endParaRPr lang="en-GB" sz="900"/>
            </a:p>
          </p:txBody>
        </p:sp>
        <p:sp>
          <p:nvSpPr>
            <p:cNvPr id="17" name="Isosceles Triangle 16">
              <a:extLst>
                <a:ext uri="{FF2B5EF4-FFF2-40B4-BE49-F238E27FC236}">
                  <a16:creationId xmlns:a16="http://schemas.microsoft.com/office/drawing/2014/main" id="{54DDD57F-F4F1-0928-0846-FA5D01164F72}"/>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8" name="Isosceles Triangle 17">
              <a:extLst>
                <a:ext uri="{FF2B5EF4-FFF2-40B4-BE49-F238E27FC236}">
                  <a16:creationId xmlns:a16="http://schemas.microsoft.com/office/drawing/2014/main" id="{8B8793F7-4558-4D37-2B6F-0CE08C2AA296}"/>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grpSp>
      <p:sp>
        <p:nvSpPr>
          <p:cNvPr id="2" name="TextBox 1">
            <a:extLst>
              <a:ext uri="{FF2B5EF4-FFF2-40B4-BE49-F238E27FC236}">
                <a16:creationId xmlns:a16="http://schemas.microsoft.com/office/drawing/2014/main" id="{CB24A5FC-DD58-80CC-1472-6030B388CB19}"/>
              </a:ext>
            </a:extLst>
          </p:cNvPr>
          <p:cNvSpPr txBox="1"/>
          <p:nvPr/>
        </p:nvSpPr>
        <p:spPr>
          <a:xfrm>
            <a:off x="3053065" y="1669423"/>
            <a:ext cx="6709114" cy="378886"/>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a:solidFill>
                  <a:schemeClr val="tx1"/>
                </a:solidFill>
                <a:ea typeface="+mn-ea"/>
                <a:cs typeface="+mn-cs"/>
              </a:rPr>
              <a:t>Barriers to attending (Net: A lot / a little) – Top 10 </a:t>
            </a:r>
            <a:endParaRPr lang="en-GB" sz="1800" b="1" i="0" u="none" strike="noStrike" kern="1200" spc="10" baseline="0">
              <a:solidFill>
                <a:schemeClr val="tx1"/>
              </a:solidFill>
              <a:ea typeface="+mn-ea"/>
              <a:cs typeface="+mn-cs"/>
            </a:endParaRPr>
          </a:p>
        </p:txBody>
      </p:sp>
    </p:spTree>
    <p:extLst>
      <p:ext uri="{BB962C8B-B14F-4D97-AF65-F5344CB8AC3E}">
        <p14:creationId xmlns:p14="http://schemas.microsoft.com/office/powerpoint/2010/main" val="28061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BB666D-E0E9-41A7-146A-14213543A56E}"/>
              </a:ext>
            </a:extLst>
          </p:cNvPr>
          <p:cNvSpPr>
            <a:spLocks noGrp="1"/>
          </p:cNvSpPr>
          <p:nvPr>
            <p:ph type="body" sz="quarter" idx="10"/>
          </p:nvPr>
        </p:nvSpPr>
        <p:spPr>
          <a:xfrm>
            <a:off x="289559" y="584415"/>
            <a:ext cx="5852732" cy="654253"/>
          </a:xfrm>
        </p:spPr>
        <p:txBody>
          <a:bodyPr/>
          <a:lstStyle/>
          <a:p>
            <a:r>
              <a:rPr lang="en-GB" dirty="0">
                <a:latin typeface="+mn-lt"/>
              </a:rPr>
              <a:t>Sample (unweighted)</a:t>
            </a:r>
          </a:p>
        </p:txBody>
      </p:sp>
      <p:sp>
        <p:nvSpPr>
          <p:cNvPr id="8" name="Text Placeholder 7">
            <a:extLst>
              <a:ext uri="{FF2B5EF4-FFF2-40B4-BE49-F238E27FC236}">
                <a16:creationId xmlns:a16="http://schemas.microsoft.com/office/drawing/2014/main" id="{8E6B3514-F7A2-7321-ADCD-D172D76AB967}"/>
              </a:ext>
            </a:extLst>
          </p:cNvPr>
          <p:cNvSpPr>
            <a:spLocks noGrp="1"/>
          </p:cNvSpPr>
          <p:nvPr>
            <p:ph type="body" sz="quarter" idx="15"/>
          </p:nvPr>
        </p:nvSpPr>
        <p:spPr/>
        <p:txBody>
          <a:bodyPr/>
          <a:lstStyle/>
          <a:p>
            <a:r>
              <a:rPr lang="en-GB">
                <a:latin typeface="+mn-lt"/>
              </a:rPr>
              <a:t>Appendix</a:t>
            </a:r>
          </a:p>
        </p:txBody>
      </p:sp>
      <p:sp>
        <p:nvSpPr>
          <p:cNvPr id="2" name="Rectangle 1">
            <a:extLst>
              <a:ext uri="{FF2B5EF4-FFF2-40B4-BE49-F238E27FC236}">
                <a16:creationId xmlns:a16="http://schemas.microsoft.com/office/drawing/2014/main" id="{22DB0022-9632-8DB3-9844-9BA0C5E66E3E}"/>
              </a:ext>
            </a:extLst>
          </p:cNvPr>
          <p:cNvSpPr/>
          <p:nvPr/>
        </p:nvSpPr>
        <p:spPr>
          <a:xfrm>
            <a:off x="8055341" y="5324475"/>
            <a:ext cx="1936384" cy="8628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6" name="Table 5">
            <a:extLst>
              <a:ext uri="{FF2B5EF4-FFF2-40B4-BE49-F238E27FC236}">
                <a16:creationId xmlns:a16="http://schemas.microsoft.com/office/drawing/2014/main" id="{8F08F81D-8021-C782-7D60-02148DEB7CF8}"/>
              </a:ext>
            </a:extLst>
          </p:cNvPr>
          <p:cNvGraphicFramePr>
            <a:graphicFrameLocks noGrp="1"/>
          </p:cNvGraphicFramePr>
          <p:nvPr>
            <p:extLst>
              <p:ext uri="{D42A27DB-BD31-4B8C-83A1-F6EECF244321}">
                <p14:modId xmlns:p14="http://schemas.microsoft.com/office/powerpoint/2010/main" val="388516149"/>
              </p:ext>
            </p:extLst>
          </p:nvPr>
        </p:nvGraphicFramePr>
        <p:xfrm>
          <a:off x="591589" y="1811141"/>
          <a:ext cx="4771481" cy="4073685"/>
        </p:xfrm>
        <a:graphic>
          <a:graphicData uri="http://schemas.openxmlformats.org/drawingml/2006/table">
            <a:tbl>
              <a:tblPr/>
              <a:tblGrid>
                <a:gridCol w="916124">
                  <a:extLst>
                    <a:ext uri="{9D8B030D-6E8A-4147-A177-3AD203B41FA5}">
                      <a16:colId xmlns:a16="http://schemas.microsoft.com/office/drawing/2014/main" val="326563560"/>
                    </a:ext>
                  </a:extLst>
                </a:gridCol>
                <a:gridCol w="2939233">
                  <a:extLst>
                    <a:ext uri="{9D8B030D-6E8A-4147-A177-3AD203B41FA5}">
                      <a16:colId xmlns:a16="http://schemas.microsoft.com/office/drawing/2014/main" val="3750859021"/>
                    </a:ext>
                  </a:extLst>
                </a:gridCol>
                <a:gridCol w="916124">
                  <a:extLst>
                    <a:ext uri="{9D8B030D-6E8A-4147-A177-3AD203B41FA5}">
                      <a16:colId xmlns:a16="http://schemas.microsoft.com/office/drawing/2014/main" val="986252514"/>
                    </a:ext>
                  </a:extLst>
                </a:gridCol>
              </a:tblGrid>
              <a:tr h="193985">
                <a:tc>
                  <a:txBody>
                    <a:bodyPr/>
                    <a:lstStyle/>
                    <a:p>
                      <a:pPr algn="ctr" fontAlgn="b"/>
                      <a:r>
                        <a:rPr lang="en-GB" sz="1100" b="1" i="0" u="none" strike="noStrike" dirty="0">
                          <a:solidFill>
                            <a:srgbClr val="000000"/>
                          </a:solidFill>
                          <a:effectLst/>
                          <a:latin typeface="+mn-lt"/>
                        </a:rPr>
                        <a:t>Total</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1" i="0" u="none" strike="noStrike">
                          <a:solidFill>
                            <a:srgbClr val="000000"/>
                          </a:solidFill>
                          <a:effectLst/>
                          <a:latin typeface="+mn-lt"/>
                        </a:rPr>
                        <a:t>1,001</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20473647"/>
                  </a:ext>
                </a:extLst>
              </a:tr>
              <a:tr h="193985">
                <a:tc gridSpan="3">
                  <a:txBody>
                    <a:bodyPr/>
                    <a:lstStyle/>
                    <a:p>
                      <a:pPr algn="ctr" fontAlgn="b"/>
                      <a:r>
                        <a:rPr lang="en-GB" sz="1100" b="1" i="0" u="none" strike="noStrike">
                          <a:solidFill>
                            <a:srgbClr val="000000"/>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053868162"/>
                  </a:ext>
                </a:extLst>
              </a:tr>
              <a:tr h="193985">
                <a:tc rowSpan="3">
                  <a:txBody>
                    <a:bodyPr/>
                    <a:lstStyle/>
                    <a:p>
                      <a:pPr algn="ctr" fontAlgn="ctr"/>
                      <a:r>
                        <a:rPr lang="en-GB" sz="1100" b="1" i="0" u="none" strike="noStrike">
                          <a:solidFill>
                            <a:srgbClr val="000000"/>
                          </a:solidFill>
                          <a:effectLst/>
                          <a:latin typeface="+mn-lt"/>
                        </a:rPr>
                        <a:t>Sex at birth</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mn-lt"/>
                        </a:rPr>
                        <a:t> Male</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480</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17307083"/>
                  </a:ext>
                </a:extLst>
              </a:tr>
              <a:tr h="193985">
                <a:tc vMerge="1">
                  <a:txBody>
                    <a:bodyPr/>
                    <a:lstStyle/>
                    <a:p>
                      <a:endParaRPr lang="en-GB"/>
                    </a:p>
                  </a:txBody>
                  <a:tcPr>
                    <a:lnT w="6350" cap="flat" cmpd="sng" algn="ctr">
                      <a:solidFill>
                        <a:srgbClr val="000000"/>
                      </a:solidFill>
                      <a:prstDash val="solid"/>
                      <a:round/>
                      <a:headEnd type="none" w="med" len="med"/>
                      <a:tailEnd type="none" w="med" len="med"/>
                    </a:lnT>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100" b="0" i="0" u="none" strike="noStrike">
                          <a:solidFill>
                            <a:srgbClr val="000000"/>
                          </a:solidFill>
                          <a:effectLst/>
                          <a:latin typeface="+mn-lt"/>
                        </a:rPr>
                        <a:t> Female</a:t>
                      </a:r>
                    </a:p>
                  </a:txBody>
                  <a:tcPr marL="5174" marR="5174" marT="5174" marB="0" anchor="b">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512</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61741981"/>
                  </a:ext>
                </a:extLst>
              </a:tr>
              <a:tr h="193985">
                <a:tc vMerge="1">
                  <a:txBody>
                    <a:bodyPr/>
                    <a:lstStyle/>
                    <a:p>
                      <a:pPr algn="ctr" fontAlgn="ctr"/>
                      <a:endParaRPr lang="en-GB" sz="1100" b="1" i="0" u="none" strike="noStrike">
                        <a:solidFill>
                          <a:srgbClr val="000000"/>
                        </a:solidFill>
                        <a:effectLst/>
                        <a:latin typeface="+mn-lt"/>
                      </a:endParaRPr>
                    </a:p>
                  </a:txBody>
                  <a:tcPr marL="5174" marR="5174" marT="5174" marB="0" anchor="ct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100" b="0" i="0" u="none" strike="noStrike">
                          <a:solidFill>
                            <a:srgbClr val="000000"/>
                          </a:solidFill>
                          <a:effectLst/>
                          <a:latin typeface="+mn-lt"/>
                        </a:rPr>
                        <a:t> Prefer not to say</a:t>
                      </a:r>
                    </a:p>
                  </a:txBody>
                  <a:tcPr marL="5174" marR="5174" marT="5174" marB="0" anchor="b">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9</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38251739"/>
                  </a:ext>
                </a:extLst>
              </a:tr>
              <a:tr h="193985">
                <a:tc gridSpan="3">
                  <a:txBody>
                    <a:bodyPr/>
                    <a:lstStyle/>
                    <a:p>
                      <a:pPr algn="ctr" fontAlgn="b"/>
                      <a:endParaRPr lang="en-GB" sz="1100" b="1" i="0" u="none" strike="noStrike">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02473167"/>
                  </a:ext>
                </a:extLst>
              </a:tr>
              <a:tr h="193985">
                <a:tc rowSpan="4">
                  <a:txBody>
                    <a:bodyPr/>
                    <a:lstStyle/>
                    <a:p>
                      <a:pPr algn="ctr" fontAlgn="b"/>
                      <a:r>
                        <a:rPr lang="en-GB" sz="1100" b="1" i="0" u="none" strike="noStrike">
                          <a:solidFill>
                            <a:srgbClr val="000000"/>
                          </a:solidFill>
                          <a:effectLst/>
                          <a:latin typeface="+mn-lt"/>
                        </a:rPr>
                        <a:t>Gender identity</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r>
                        <a:rPr lang="en-GB" sz="1100"/>
                        <a:t> Men</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a:r>
                        <a:rPr lang="en-GB" sz="1100">
                          <a:solidFill>
                            <a:schemeClr val="tx1"/>
                          </a:solidFill>
                        </a:rPr>
                        <a:t>480</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67570841"/>
                  </a:ext>
                </a:extLst>
              </a:tr>
              <a:tr h="193985">
                <a:tc vMerge="1">
                  <a:txBody>
                    <a:bodyPr/>
                    <a:lstStyle/>
                    <a:p>
                      <a:pPr algn="ctr" fontAlgn="b"/>
                      <a:endParaRPr lang="en-GB" sz="1100" b="1" i="0" u="none" strike="noStrike">
                        <a:solidFill>
                          <a:srgbClr val="00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r>
                        <a:rPr lang="en-GB" sz="1100" dirty="0"/>
                        <a:t> Women</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a:r>
                        <a:rPr lang="en-GB" sz="1100">
                          <a:solidFill>
                            <a:schemeClr val="tx1"/>
                          </a:solidFill>
                        </a:rPr>
                        <a:t>508</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9612670"/>
                  </a:ext>
                </a:extLst>
              </a:tr>
              <a:tr h="193985">
                <a:tc vMerge="1">
                  <a:txBody>
                    <a:bodyPr/>
                    <a:lstStyle/>
                    <a:p>
                      <a:pPr algn="ctr" fontAlgn="b"/>
                      <a:endParaRPr lang="en-GB" sz="1100" b="1" i="0" u="none" strike="noStrike">
                        <a:solidFill>
                          <a:srgbClr val="00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r>
                        <a:rPr lang="en-GB" sz="1100"/>
                        <a:t> Nonbinary / gender fluid/ agender</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a:r>
                        <a:rPr lang="en-GB" sz="1100">
                          <a:solidFill>
                            <a:schemeClr val="tx1"/>
                          </a:solidFill>
                        </a:rPr>
                        <a:t>2</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99772698"/>
                  </a:ext>
                </a:extLst>
              </a:tr>
              <a:tr h="193985">
                <a:tc vMerge="1">
                  <a:txBody>
                    <a:bodyPr/>
                    <a:lstStyle/>
                    <a:p>
                      <a:pPr algn="ctr" fontAlgn="b"/>
                      <a:endParaRPr lang="en-GB" sz="1100" b="1" i="0" u="none" strike="noStrike">
                        <a:solidFill>
                          <a:srgbClr val="000000"/>
                        </a:solidFill>
                        <a:effectLst/>
                        <a:latin typeface="+mn-lt"/>
                      </a:endParaRP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r>
                        <a:rPr lang="en-GB" sz="1100"/>
                        <a:t> Prefer not to say</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a:r>
                        <a:rPr lang="en-GB" sz="1100">
                          <a:solidFill>
                            <a:schemeClr val="tx1"/>
                          </a:solidFill>
                        </a:rPr>
                        <a:t>9</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97512924"/>
                  </a:ext>
                </a:extLst>
              </a:tr>
              <a:tr h="193985">
                <a:tc gridSpan="3">
                  <a:txBody>
                    <a:bodyPr/>
                    <a:lstStyle/>
                    <a:p>
                      <a:pPr algn="ctr" fontAlgn="b"/>
                      <a:r>
                        <a:rPr lang="en-GB" sz="1100" b="1" i="0" u="none" strike="noStrike">
                          <a:solidFill>
                            <a:srgbClr val="FF0000"/>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680507817"/>
                  </a:ext>
                </a:extLst>
              </a:tr>
              <a:tr h="193985">
                <a:tc rowSpan="3">
                  <a:txBody>
                    <a:bodyPr/>
                    <a:lstStyle/>
                    <a:p>
                      <a:pPr algn="ctr" fontAlgn="ctr"/>
                      <a:r>
                        <a:rPr lang="en-GB" sz="1100" b="1" i="0" u="none" strike="noStrike">
                          <a:solidFill>
                            <a:schemeClr val="tx1"/>
                          </a:solidFill>
                          <a:effectLst/>
                          <a:latin typeface="+mn-lt"/>
                        </a:rPr>
                        <a:t>Age</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chemeClr val="tx1"/>
                          </a:solidFill>
                          <a:effectLst/>
                          <a:latin typeface="+mn-lt"/>
                        </a:rPr>
                        <a:t> 18-29</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127</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17996217"/>
                  </a:ext>
                </a:extLst>
              </a:tr>
              <a:tr h="193985">
                <a:tc vMerge="1">
                  <a:txBody>
                    <a:bodyPr/>
                    <a:lstStyle/>
                    <a:p>
                      <a:endParaRPr lang="en-GB"/>
                    </a:p>
                  </a:txBody>
                  <a:tcPr/>
                </a:tc>
                <a:tc>
                  <a:txBody>
                    <a:bodyPr/>
                    <a:lstStyle/>
                    <a:p>
                      <a:pPr algn="l" fontAlgn="b"/>
                      <a:r>
                        <a:rPr lang="en-GB" sz="1100" b="0" i="0" u="none" strike="noStrike">
                          <a:solidFill>
                            <a:schemeClr val="tx1"/>
                          </a:solidFill>
                          <a:effectLst/>
                          <a:latin typeface="+mn-lt"/>
                        </a:rPr>
                        <a:t> 30-49</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355</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60738967"/>
                  </a:ext>
                </a:extLst>
              </a:tr>
              <a:tr h="193985">
                <a:tc vMerge="1">
                  <a:txBody>
                    <a:bodyPr/>
                    <a:lstStyle/>
                    <a:p>
                      <a:endParaRPr lang="en-GB"/>
                    </a:p>
                  </a:txBody>
                  <a:tcPr/>
                </a:tc>
                <a:tc>
                  <a:txBody>
                    <a:bodyPr/>
                    <a:lstStyle/>
                    <a:p>
                      <a:pPr algn="l" fontAlgn="b"/>
                      <a:r>
                        <a:rPr lang="en-GB" sz="1100" b="0" i="0" u="none" strike="noStrike">
                          <a:solidFill>
                            <a:srgbClr val="FF0000"/>
                          </a:solidFill>
                          <a:effectLst/>
                          <a:latin typeface="+mn-lt"/>
                        </a:rPr>
                        <a:t> </a:t>
                      </a:r>
                      <a:r>
                        <a:rPr lang="en-GB" sz="1100" b="0" i="0" u="none" strike="noStrike">
                          <a:solidFill>
                            <a:schemeClr val="tx1"/>
                          </a:solidFill>
                          <a:effectLst/>
                          <a:latin typeface="+mn-lt"/>
                        </a:rPr>
                        <a:t>50+</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519</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57794477"/>
                  </a:ext>
                </a:extLst>
              </a:tr>
              <a:tr h="193985">
                <a:tc gridSpan="3">
                  <a:txBody>
                    <a:bodyPr/>
                    <a:lstStyle/>
                    <a:p>
                      <a:pPr algn="ctr" fontAlgn="b"/>
                      <a:r>
                        <a:rPr lang="en-GB" sz="1100" b="1" i="0" u="none" strike="noStrike">
                          <a:solidFill>
                            <a:srgbClr val="FF0000"/>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150444492"/>
                  </a:ext>
                </a:extLst>
              </a:tr>
              <a:tr h="193985">
                <a:tc rowSpan="5">
                  <a:txBody>
                    <a:bodyPr/>
                    <a:lstStyle/>
                    <a:p>
                      <a:pPr algn="ctr" fontAlgn="ctr"/>
                      <a:r>
                        <a:rPr lang="en-GB" sz="1100" b="1" i="0" u="none" strike="noStrike">
                          <a:solidFill>
                            <a:schemeClr val="tx1"/>
                          </a:solidFill>
                          <a:effectLst/>
                          <a:latin typeface="+mn-lt"/>
                        </a:rPr>
                        <a:t>Social grade</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chemeClr val="tx1"/>
                          </a:solidFill>
                          <a:effectLst/>
                          <a:latin typeface="+mn-lt"/>
                        </a:rPr>
                        <a:t> ABC1</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590</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61375187"/>
                  </a:ext>
                </a:extLst>
              </a:tr>
              <a:tr h="193985">
                <a:tc vMerge="1">
                  <a:txBody>
                    <a:bodyPr/>
                    <a:lstStyle/>
                    <a:p>
                      <a:endParaRPr lang="en-GB"/>
                    </a:p>
                  </a:txBody>
                  <a:tcPr/>
                </a:tc>
                <a:tc>
                  <a:txBody>
                    <a:bodyPr/>
                    <a:lstStyle/>
                    <a:p>
                      <a:pPr algn="l" fontAlgn="b"/>
                      <a:r>
                        <a:rPr lang="en-GB" sz="1100" b="0" i="0" u="none" strike="noStrike">
                          <a:solidFill>
                            <a:schemeClr val="tx1"/>
                          </a:solidFill>
                          <a:effectLst/>
                          <a:latin typeface="+mn-lt"/>
                        </a:rPr>
                        <a:t> C2DE</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411</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91387014"/>
                  </a:ext>
                </a:extLst>
              </a:tr>
              <a:tr h="193985">
                <a:tc vMerge="1">
                  <a:txBody>
                    <a:bodyPr/>
                    <a:lstStyle/>
                    <a:p>
                      <a:pPr algn="ctr" fontAlgn="ctr"/>
                      <a:endParaRPr lang="en-GB" sz="1100" b="1" i="0" u="none" strike="noStrike">
                        <a:solidFill>
                          <a:schemeClr val="tx1"/>
                        </a:solidFill>
                        <a:effectLst/>
                        <a:latin typeface="+mn-lt"/>
                      </a:endParaRP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chemeClr val="tx1"/>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endParaRPr lang="en-GB" sz="1100" b="0" i="0" u="none" strike="noStrike">
                        <a:solidFill>
                          <a:schemeClr val="tx1"/>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37366715"/>
                  </a:ext>
                </a:extLst>
              </a:tr>
              <a:tr h="193985">
                <a:tc vMerge="1">
                  <a:txBody>
                    <a:bodyPr/>
                    <a:lstStyle/>
                    <a:p>
                      <a:pPr algn="ctr" fontAlgn="ctr"/>
                      <a:endParaRPr lang="en-GB" sz="1100" b="1" i="0" u="none" strike="noStrike">
                        <a:solidFill>
                          <a:schemeClr val="tx1"/>
                        </a:solidFill>
                        <a:effectLst/>
                        <a:latin typeface="+mn-lt"/>
                      </a:endParaRP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chemeClr val="tx1"/>
                          </a:solidFill>
                          <a:effectLst/>
                          <a:latin typeface="+mn-lt"/>
                        </a:rPr>
                        <a:t> C2DE 50+</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233</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34115479"/>
                  </a:ext>
                </a:extLst>
              </a:tr>
              <a:tr h="193985">
                <a:tc vMerge="1">
                  <a:txBody>
                    <a:bodyPr/>
                    <a:lstStyle/>
                    <a:p>
                      <a:pPr algn="ctr" fontAlgn="ctr"/>
                      <a:endParaRPr lang="en-GB" sz="1100" b="1" i="0" u="none" strike="noStrike">
                        <a:solidFill>
                          <a:schemeClr val="tx1"/>
                        </a:solidFill>
                        <a:effectLst/>
                        <a:latin typeface="+mn-lt"/>
                      </a:endParaRP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chemeClr val="tx1"/>
                          </a:solidFill>
                          <a:effectLst/>
                          <a:latin typeface="+mn-lt"/>
                        </a:rPr>
                        <a:t> Not C2DE 50+</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768</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37242034"/>
                  </a:ext>
                </a:extLst>
              </a:tr>
              <a:tr h="193985">
                <a:tc gridSpan="3">
                  <a:txBody>
                    <a:bodyPr/>
                    <a:lstStyle/>
                    <a:p>
                      <a:pPr algn="ctr" fontAlgn="b"/>
                      <a:r>
                        <a:rPr lang="en-GB" sz="1100" b="1" i="0" u="none" strike="noStrike">
                          <a:solidFill>
                            <a:srgbClr val="FF0000"/>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858789822"/>
                  </a:ext>
                </a:extLst>
              </a:tr>
            </a:tbl>
          </a:graphicData>
        </a:graphic>
      </p:graphicFrame>
      <p:sp>
        <p:nvSpPr>
          <p:cNvPr id="9" name="Text Placeholder 6">
            <a:extLst>
              <a:ext uri="{FF2B5EF4-FFF2-40B4-BE49-F238E27FC236}">
                <a16:creationId xmlns:a16="http://schemas.microsoft.com/office/drawing/2014/main" id="{75CFBFEE-2B1D-6F0B-EB53-9C3E0FA098C1}"/>
              </a:ext>
            </a:extLst>
          </p:cNvPr>
          <p:cNvSpPr txBox="1">
            <a:spLocks/>
          </p:cNvSpPr>
          <p:nvPr/>
        </p:nvSpPr>
        <p:spPr>
          <a:xfrm>
            <a:off x="5835337" y="273599"/>
            <a:ext cx="5375542" cy="365126"/>
          </a:xfrm>
          <a:prstGeom prst="rect">
            <a:avLst/>
          </a:prstGeom>
        </p:spPr>
        <p:txBody>
          <a:bodyPr/>
          <a:lstStyle>
            <a:lvl1pPr marL="0" indent="0" algn="r" defTabSz="914400" rtl="0" eaLnBrk="1" latinLnBrk="0" hangingPunct="1">
              <a:lnSpc>
                <a:spcPct val="113000"/>
              </a:lnSpc>
              <a:spcBef>
                <a:spcPts val="0"/>
              </a:spcBef>
              <a:buFont typeface="Arial" panose="020B0604020202020204" pitchFamily="34" charset="0"/>
              <a:buNone/>
              <a:defRPr sz="1400" b="0" i="0" kern="1200" spc="1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atin typeface="+mn-lt"/>
              </a:rPr>
              <a:t>Cancer Awareness Measure+ 2024 – Northern Ireland</a:t>
            </a:r>
          </a:p>
        </p:txBody>
      </p:sp>
      <p:graphicFrame>
        <p:nvGraphicFramePr>
          <p:cNvPr id="12" name="Table 11">
            <a:extLst>
              <a:ext uri="{FF2B5EF4-FFF2-40B4-BE49-F238E27FC236}">
                <a16:creationId xmlns:a16="http://schemas.microsoft.com/office/drawing/2014/main" id="{51148F00-AB4F-4931-A3AB-BA07E04CF43D}"/>
              </a:ext>
            </a:extLst>
          </p:cNvPr>
          <p:cNvGraphicFramePr>
            <a:graphicFrameLocks noGrp="1"/>
          </p:cNvGraphicFramePr>
          <p:nvPr>
            <p:extLst>
              <p:ext uri="{D42A27DB-BD31-4B8C-83A1-F6EECF244321}">
                <p14:modId xmlns:p14="http://schemas.microsoft.com/office/powerpoint/2010/main" val="3934119733"/>
              </p:ext>
            </p:extLst>
          </p:nvPr>
        </p:nvGraphicFramePr>
        <p:xfrm>
          <a:off x="6393072" y="1811141"/>
          <a:ext cx="4541527" cy="3801908"/>
        </p:xfrm>
        <a:graphic>
          <a:graphicData uri="http://schemas.openxmlformats.org/drawingml/2006/table">
            <a:tbl>
              <a:tblPr/>
              <a:tblGrid>
                <a:gridCol w="871973">
                  <a:extLst>
                    <a:ext uri="{9D8B030D-6E8A-4147-A177-3AD203B41FA5}">
                      <a16:colId xmlns:a16="http://schemas.microsoft.com/office/drawing/2014/main" val="326563560"/>
                    </a:ext>
                  </a:extLst>
                </a:gridCol>
                <a:gridCol w="2797581">
                  <a:extLst>
                    <a:ext uri="{9D8B030D-6E8A-4147-A177-3AD203B41FA5}">
                      <a16:colId xmlns:a16="http://schemas.microsoft.com/office/drawing/2014/main" val="3750859021"/>
                    </a:ext>
                  </a:extLst>
                </a:gridCol>
                <a:gridCol w="871973">
                  <a:extLst>
                    <a:ext uri="{9D8B030D-6E8A-4147-A177-3AD203B41FA5}">
                      <a16:colId xmlns:a16="http://schemas.microsoft.com/office/drawing/2014/main" val="986252514"/>
                    </a:ext>
                  </a:extLst>
                </a:gridCol>
              </a:tblGrid>
              <a:tr h="153247">
                <a:tc>
                  <a:txBody>
                    <a:bodyPr/>
                    <a:lstStyle/>
                    <a:p>
                      <a:pPr algn="ctr" fontAlgn="b"/>
                      <a:r>
                        <a:rPr lang="en-GB" sz="1100" b="1" i="0" u="none" strike="noStrike">
                          <a:solidFill>
                            <a:schemeClr val="tx1"/>
                          </a:solidFill>
                          <a:effectLst/>
                          <a:latin typeface="+mn-lt"/>
                        </a:rPr>
                        <a:t>Total</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chemeClr val="tx1"/>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1" i="0" u="none" strike="noStrike">
                          <a:solidFill>
                            <a:srgbClr val="000000"/>
                          </a:solidFill>
                          <a:effectLst/>
                          <a:latin typeface="+mn-lt"/>
                        </a:rPr>
                        <a:t>1,001</a:t>
                      </a:r>
                      <a:endParaRPr lang="en-GB" sz="1100" b="1" i="0" u="none" strike="noStrike">
                        <a:solidFill>
                          <a:schemeClr val="tx1"/>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20473647"/>
                  </a:ext>
                </a:extLst>
              </a:tr>
              <a:tr h="153247">
                <a:tc gridSpan="3">
                  <a:txBody>
                    <a:bodyPr/>
                    <a:lstStyle/>
                    <a:p>
                      <a:pPr algn="ctr" fontAlgn="b"/>
                      <a:endParaRPr lang="en-GB" sz="1100" b="1" i="0" u="none" strike="noStrike">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2743650525"/>
                  </a:ext>
                </a:extLst>
              </a:tr>
              <a:tr h="153247">
                <a:tc rowSpan="5">
                  <a:txBody>
                    <a:bodyPr/>
                    <a:lstStyle/>
                    <a:p>
                      <a:pPr algn="ctr" fontAlgn="b"/>
                      <a:r>
                        <a:rPr lang="en-GB" sz="1100" b="1" i="0" u="none" strike="noStrike">
                          <a:solidFill>
                            <a:schemeClr val="tx1"/>
                          </a:solidFill>
                          <a:effectLst/>
                          <a:latin typeface="+mn-lt"/>
                        </a:rPr>
                        <a:t>NI Health Trusts</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chemeClr val="tx1"/>
                          </a:solidFill>
                          <a:effectLst/>
                          <a:latin typeface="+mn-lt"/>
                        </a:rPr>
                        <a:t> Belfast HSC Trust</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206</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06827846"/>
                  </a:ext>
                </a:extLst>
              </a:tr>
              <a:tr h="153247">
                <a:tc vMerge="1">
                  <a:txBody>
                    <a:bodyPr/>
                    <a:lstStyle/>
                    <a:p>
                      <a:pPr algn="ctr" fontAlgn="b"/>
                      <a:endParaRPr lang="en-GB" sz="1100" b="1" i="0" u="none" strike="noStrike">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chemeClr val="tx1"/>
                          </a:solidFill>
                          <a:effectLst/>
                          <a:latin typeface="+mn-lt"/>
                        </a:rPr>
                        <a:t> Northern HSC Trust</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287</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85072219"/>
                  </a:ext>
                </a:extLst>
              </a:tr>
              <a:tr h="153247">
                <a:tc vMerge="1">
                  <a:txBody>
                    <a:bodyPr/>
                    <a:lstStyle/>
                    <a:p>
                      <a:pPr algn="ctr" fontAlgn="b"/>
                      <a:endParaRPr lang="en-GB" sz="1100" b="1" i="0" u="none" strike="noStrike">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chemeClr val="tx1"/>
                          </a:solidFill>
                          <a:effectLst/>
                          <a:latin typeface="+mn-lt"/>
                        </a:rPr>
                        <a:t> South Eastern HSC Trust</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240</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47369703"/>
                  </a:ext>
                </a:extLst>
              </a:tr>
              <a:tr h="153247">
                <a:tc vMerge="1">
                  <a:txBody>
                    <a:bodyPr/>
                    <a:lstStyle/>
                    <a:p>
                      <a:pPr algn="ctr" fontAlgn="b"/>
                      <a:endParaRPr lang="en-GB" sz="1100" b="1" i="0" u="none" strike="noStrike">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chemeClr val="tx1"/>
                          </a:solidFill>
                          <a:effectLst/>
                          <a:latin typeface="+mn-lt"/>
                        </a:rPr>
                        <a:t> Southern HSC Trust</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166</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47620844"/>
                  </a:ext>
                </a:extLst>
              </a:tr>
              <a:tr h="153247">
                <a:tc vMerge="1">
                  <a:txBody>
                    <a:bodyPr/>
                    <a:lstStyle/>
                    <a:p>
                      <a:pPr algn="ctr" fontAlgn="b"/>
                      <a:endParaRPr lang="en-GB" sz="1100" b="1" i="0" u="none" strike="noStrike">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chemeClr val="tx1"/>
                          </a:solidFill>
                          <a:effectLst/>
                          <a:latin typeface="+mn-lt"/>
                        </a:rPr>
                        <a:t> Western HSC Trust</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102</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8364075"/>
                  </a:ext>
                </a:extLst>
              </a:tr>
              <a:tr h="153247">
                <a:tc gridSpan="3">
                  <a:txBody>
                    <a:bodyPr/>
                    <a:lstStyle/>
                    <a:p>
                      <a:pPr algn="ctr" fontAlgn="b"/>
                      <a:r>
                        <a:rPr lang="en-GB" sz="1100" b="1" i="0" u="none" strike="noStrike">
                          <a:solidFill>
                            <a:srgbClr val="FF0000"/>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053868162"/>
                  </a:ext>
                </a:extLst>
              </a:tr>
              <a:tr h="153247">
                <a:tc rowSpan="2">
                  <a:txBody>
                    <a:bodyPr/>
                    <a:lstStyle/>
                    <a:p>
                      <a:pPr algn="ctr" fontAlgn="b"/>
                      <a:r>
                        <a:rPr lang="en-GB" sz="1100" b="1" i="0" u="none" strike="noStrike">
                          <a:solidFill>
                            <a:schemeClr val="tx1"/>
                          </a:solidFill>
                          <a:effectLst/>
                          <a:latin typeface="+mn-lt"/>
                        </a:rPr>
                        <a:t>Ethnicity</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chemeClr val="tx1"/>
                          </a:solidFill>
                          <a:effectLst/>
                          <a:latin typeface="+mn-lt"/>
                        </a:rPr>
                        <a:t> White</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961</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8797198"/>
                  </a:ext>
                </a:extLst>
              </a:tr>
              <a:tr h="153247">
                <a:tc vMerge="1">
                  <a:txBody>
                    <a:bodyPr/>
                    <a:lstStyle/>
                    <a:p>
                      <a:pPr algn="ctr" fontAlgn="b"/>
                      <a:endParaRPr lang="en-GB" sz="1100" b="1" i="0" u="none" strike="noStrike">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chemeClr val="tx1"/>
                          </a:solidFill>
                          <a:effectLst/>
                          <a:latin typeface="+mn-lt"/>
                        </a:rPr>
                        <a:t> Net: Ethnic minority background</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40</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96089631"/>
                  </a:ext>
                </a:extLst>
              </a:tr>
              <a:tr h="153247">
                <a:tc gridSpan="3">
                  <a:txBody>
                    <a:bodyPr/>
                    <a:lstStyle/>
                    <a:p>
                      <a:pPr algn="ctr" fontAlgn="b"/>
                      <a:endParaRPr lang="en-GB" sz="1100" b="1" i="0" u="none" strike="noStrike">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2311014237"/>
                  </a:ext>
                </a:extLst>
              </a:tr>
              <a:tr h="153247">
                <a:tc rowSpan="3">
                  <a:txBody>
                    <a:bodyPr/>
                    <a:lstStyle/>
                    <a:p>
                      <a:pPr algn="ctr" fontAlgn="ctr"/>
                      <a:r>
                        <a:rPr lang="en-GB" sz="1100" b="1" i="0" u="none" strike="noStrike">
                          <a:solidFill>
                            <a:schemeClr val="tx1"/>
                          </a:solidFill>
                          <a:effectLst/>
                          <a:latin typeface="+mn-lt"/>
                        </a:rPr>
                        <a:t>IMD decile</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chemeClr val="tx1"/>
                          </a:solidFill>
                          <a:effectLst/>
                          <a:latin typeface="+mn-lt"/>
                        </a:rPr>
                        <a:t> 1-2 (Most deprived)</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143</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17307083"/>
                  </a:ext>
                </a:extLst>
              </a:tr>
              <a:tr h="153247">
                <a:tc vMerge="1">
                  <a:txBody>
                    <a:bodyPr/>
                    <a:lstStyle/>
                    <a:p>
                      <a:endParaRPr lang="en-GB"/>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100" b="0" i="0" u="none" strike="noStrike">
                          <a:solidFill>
                            <a:schemeClr val="tx1"/>
                          </a:solidFill>
                          <a:effectLst/>
                          <a:latin typeface="+mn-lt"/>
                        </a:rPr>
                        <a:t> 3-8</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576</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34483864"/>
                  </a:ext>
                </a:extLst>
              </a:tr>
              <a:tr h="153247">
                <a:tc vMerge="1">
                  <a:txBody>
                    <a:bodyPr/>
                    <a:lstStyle/>
                    <a:p>
                      <a:endParaRPr lang="en-GB"/>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100" b="0" i="0" u="none" strike="noStrike">
                          <a:solidFill>
                            <a:schemeClr val="tx1"/>
                          </a:solidFill>
                          <a:effectLst/>
                          <a:latin typeface="+mn-lt"/>
                        </a:rPr>
                        <a:t> 9-10 (Least deprived)</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282</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61741981"/>
                  </a:ext>
                </a:extLst>
              </a:tr>
              <a:tr h="153247">
                <a:tc gridSpan="3">
                  <a:txBody>
                    <a:bodyPr/>
                    <a:lstStyle/>
                    <a:p>
                      <a:pPr algn="ctr" fontAlgn="b"/>
                      <a:endParaRPr lang="en-GB" sz="1100" b="1" i="0" u="none" strike="noStrike">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02473167"/>
                  </a:ext>
                </a:extLst>
              </a:tr>
              <a:tr h="89030">
                <a:tc rowSpan="2">
                  <a:txBody>
                    <a:bodyPr/>
                    <a:lstStyle/>
                    <a:p>
                      <a:pPr algn="ctr" fontAlgn="b"/>
                      <a:r>
                        <a:rPr lang="en-GB" sz="1100" b="1" i="0" u="none" strike="noStrike">
                          <a:solidFill>
                            <a:schemeClr val="tx1"/>
                          </a:solidFill>
                          <a:effectLst/>
                          <a:latin typeface="+mn-lt"/>
                        </a:rPr>
                        <a:t>Disability status</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r>
                        <a:rPr lang="en-GB" sz="1100">
                          <a:solidFill>
                            <a:schemeClr val="tx1"/>
                          </a:solidFill>
                        </a:rPr>
                        <a:t> Net: Yes, limited by disability</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a:r>
                        <a:rPr lang="en-GB" sz="1100">
                          <a:solidFill>
                            <a:schemeClr val="tx1"/>
                          </a:solidFill>
                        </a:rPr>
                        <a:t>315</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67570841"/>
                  </a:ext>
                </a:extLst>
              </a:tr>
              <a:tr h="153247">
                <a:tc vMerge="1">
                  <a:txBody>
                    <a:bodyPr/>
                    <a:lstStyle/>
                    <a:p>
                      <a:pPr algn="ctr" fontAlgn="b"/>
                      <a:endParaRPr lang="en-GB" sz="1100" b="1" i="0" u="none" strike="noStrike">
                        <a:solidFill>
                          <a:srgbClr val="00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r>
                        <a:rPr lang="en-GB" sz="1100">
                          <a:solidFill>
                            <a:schemeClr val="tx1"/>
                          </a:solidFill>
                        </a:rPr>
                        <a:t> No, not limited by disability</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a:r>
                        <a:rPr lang="en-GB" sz="1100">
                          <a:solidFill>
                            <a:schemeClr val="tx1"/>
                          </a:solidFill>
                        </a:rPr>
                        <a:t>665</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9612670"/>
                  </a:ext>
                </a:extLst>
              </a:tr>
              <a:tr h="153247">
                <a:tc gridSpan="3">
                  <a:txBody>
                    <a:bodyPr/>
                    <a:lstStyle/>
                    <a:p>
                      <a:pPr algn="ctr" fontAlgn="b"/>
                      <a:r>
                        <a:rPr lang="en-GB" sz="1100" b="1" i="0" u="none" strike="noStrike">
                          <a:solidFill>
                            <a:srgbClr val="FF0000"/>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680507817"/>
                  </a:ext>
                </a:extLst>
              </a:tr>
              <a:tr h="153247">
                <a:tc rowSpan="3">
                  <a:txBody>
                    <a:bodyPr/>
                    <a:lstStyle/>
                    <a:p>
                      <a:pPr algn="ctr" fontAlgn="ctr"/>
                      <a:r>
                        <a:rPr lang="en-GB" sz="1100" b="1" i="0" u="none" strike="noStrike">
                          <a:solidFill>
                            <a:schemeClr val="tx1"/>
                          </a:solidFill>
                          <a:effectLst/>
                          <a:latin typeface="+mn-lt"/>
                        </a:rPr>
                        <a:t>Urban vs Town vs Rural</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chemeClr val="tx1"/>
                          </a:solidFill>
                          <a:effectLst/>
                          <a:latin typeface="+mn-lt"/>
                        </a:rPr>
                        <a:t> Urban</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460</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17996217"/>
                  </a:ext>
                </a:extLst>
              </a:tr>
              <a:tr h="153247">
                <a:tc vMerge="1">
                  <a:txBody>
                    <a:bodyPr/>
                    <a:lstStyle/>
                    <a:p>
                      <a:endParaRPr lang="en-GB"/>
                    </a:p>
                  </a:txBody>
                  <a:tcPr/>
                </a:tc>
                <a:tc>
                  <a:txBody>
                    <a:bodyPr/>
                    <a:lstStyle/>
                    <a:p>
                      <a:pPr algn="l" fontAlgn="b"/>
                      <a:r>
                        <a:rPr lang="en-GB" sz="1100" b="0" i="0" u="none" strike="noStrike">
                          <a:solidFill>
                            <a:schemeClr val="tx1"/>
                          </a:solidFill>
                          <a:effectLst/>
                          <a:latin typeface="+mn-lt"/>
                        </a:rPr>
                        <a:t> Town</a:t>
                      </a:r>
                    </a:p>
                  </a:txBody>
                  <a:tcPr marL="5174" marR="5174" marT="5174" marB="0" anchor="b">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252</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60738967"/>
                  </a:ext>
                </a:extLst>
              </a:tr>
              <a:tr h="153247">
                <a:tc vMerge="1">
                  <a:txBody>
                    <a:bodyPr/>
                    <a:lstStyle/>
                    <a:p>
                      <a:pPr algn="ctr" fontAlgn="ctr"/>
                      <a:endParaRPr lang="en-GB" sz="1100" b="1" i="0" u="none" strike="noStrike">
                        <a:solidFill>
                          <a:schemeClr val="tx1"/>
                        </a:solidFill>
                        <a:effectLst/>
                        <a:latin typeface="+mn-lt"/>
                      </a:endParaRPr>
                    </a:p>
                  </a:txBody>
                  <a:tcPr marL="5174" marR="5174" marT="5174" marB="0" anchor="ct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chemeClr val="tx1"/>
                          </a:solidFill>
                          <a:effectLst/>
                          <a:latin typeface="+mn-lt"/>
                        </a:rPr>
                        <a:t> Rural</a:t>
                      </a:r>
                    </a:p>
                  </a:txBody>
                  <a:tcPr marL="5174" marR="5174" marT="5174" marB="0" anchor="b">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288</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15991027"/>
                  </a:ext>
                </a:extLst>
              </a:tr>
              <a:tr h="153247">
                <a:tc gridSpan="3">
                  <a:txBody>
                    <a:bodyPr/>
                    <a:lstStyle/>
                    <a:p>
                      <a:pPr algn="ctr" fontAlgn="b"/>
                      <a:r>
                        <a:rPr lang="en-GB" sz="1100" b="1" i="0" u="none" strike="noStrike">
                          <a:solidFill>
                            <a:srgbClr val="FF0000"/>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150444492"/>
                  </a:ext>
                </a:extLst>
              </a:tr>
            </a:tbl>
          </a:graphicData>
        </a:graphic>
      </p:graphicFrame>
    </p:spTree>
    <p:extLst>
      <p:ext uri="{BB962C8B-B14F-4D97-AF65-F5344CB8AC3E}">
        <p14:creationId xmlns:p14="http://schemas.microsoft.com/office/powerpoint/2010/main" val="268442885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Those living with a disability were more likely to state being worried about being physically uncomfortable in their breast screening compared to those without</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440076"/>
            <a:ext cx="769216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N4. Think back to the last time you were invited for breast screening. We want to understand what may have put you off going, whether you went or not in the end. How much, if at all, did the following put you off going?</a:t>
            </a:r>
          </a:p>
          <a:p>
            <a:r>
              <a:rPr lang="en-US" sz="800"/>
              <a:t>Base: All eligible who have been invited (N=242)</a:t>
            </a:r>
          </a:p>
        </p:txBody>
      </p:sp>
      <p:sp>
        <p:nvSpPr>
          <p:cNvPr id="3" name="Freeform 47">
            <a:extLst>
              <a:ext uri="{FF2B5EF4-FFF2-40B4-BE49-F238E27FC236}">
                <a16:creationId xmlns:a16="http://schemas.microsoft.com/office/drawing/2014/main" id="{18764B58-2B8F-171B-16A1-7BFF23DB7D37}"/>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Breast screening</a:t>
            </a:r>
          </a:p>
        </p:txBody>
      </p:sp>
      <p:sp>
        <p:nvSpPr>
          <p:cNvPr id="34" name="Speech Bubble: Rectangle with Corners Rounded 33">
            <a:extLst>
              <a:ext uri="{FF2B5EF4-FFF2-40B4-BE49-F238E27FC236}">
                <a16:creationId xmlns:a16="http://schemas.microsoft.com/office/drawing/2014/main" id="{DBC95638-7FF7-AD9F-027E-9A1AB36A0CCC}"/>
              </a:ext>
            </a:extLst>
          </p:cNvPr>
          <p:cNvSpPr/>
          <p:nvPr/>
        </p:nvSpPr>
        <p:spPr>
          <a:xfrm>
            <a:off x="2528369" y="2873714"/>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Those with a disability were more likely than those without to state that they were frightened of what the test might find (26% vs 12%) or that they were worried about being physically uncomfortable (24% vs 7%).</a:t>
            </a:r>
          </a:p>
        </p:txBody>
      </p:sp>
      <p:sp>
        <p:nvSpPr>
          <p:cNvPr id="35" name="Speech Bubble: Rectangle with Corners Rounded 34">
            <a:extLst>
              <a:ext uri="{FF2B5EF4-FFF2-40B4-BE49-F238E27FC236}">
                <a16:creationId xmlns:a16="http://schemas.microsoft.com/office/drawing/2014/main" id="{BC7A351A-09AB-C589-D6A9-FAB0A54513F2}"/>
              </a:ext>
            </a:extLst>
          </p:cNvPr>
          <p:cNvSpPr/>
          <p:nvPr/>
        </p:nvSpPr>
        <p:spPr>
          <a:xfrm>
            <a:off x="6300656" y="2873714"/>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solidFill>
              </a:rPr>
              <a:t>Those living in urban areas were more likely than those in rural areas to state that they found it difficult to get an appointment at a convenient time (7% vs 0%)</a:t>
            </a:r>
          </a:p>
        </p:txBody>
      </p:sp>
      <p:sp>
        <p:nvSpPr>
          <p:cNvPr id="52" name="Rectangle: Rounded Corners 51">
            <a:extLst>
              <a:ext uri="{FF2B5EF4-FFF2-40B4-BE49-F238E27FC236}">
                <a16:creationId xmlns:a16="http://schemas.microsoft.com/office/drawing/2014/main" id="{50F6ED30-752B-7F98-462B-7871B2FB944A}"/>
              </a:ext>
            </a:extLst>
          </p:cNvPr>
          <p:cNvSpPr/>
          <p:nvPr/>
        </p:nvSpPr>
        <p:spPr>
          <a:xfrm>
            <a:off x="3307966" y="2690476"/>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Disability</a:t>
            </a:r>
          </a:p>
        </p:txBody>
      </p:sp>
      <p:sp>
        <p:nvSpPr>
          <p:cNvPr id="53" name="Rectangle: Rounded Corners 52">
            <a:extLst>
              <a:ext uri="{FF2B5EF4-FFF2-40B4-BE49-F238E27FC236}">
                <a16:creationId xmlns:a16="http://schemas.microsoft.com/office/drawing/2014/main" id="{77FD6D2B-9ACB-F60A-FE10-C060F8946957}"/>
              </a:ext>
            </a:extLst>
          </p:cNvPr>
          <p:cNvSpPr/>
          <p:nvPr/>
        </p:nvSpPr>
        <p:spPr>
          <a:xfrm>
            <a:off x="7200337" y="2676767"/>
            <a:ext cx="1934438" cy="218941"/>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Urban/rural status</a:t>
            </a:r>
          </a:p>
        </p:txBody>
      </p:sp>
      <p:sp>
        <p:nvSpPr>
          <p:cNvPr id="62" name="TextBox 61">
            <a:extLst>
              <a:ext uri="{FF2B5EF4-FFF2-40B4-BE49-F238E27FC236}">
                <a16:creationId xmlns:a16="http://schemas.microsoft.com/office/drawing/2014/main" id="{EE602101-5ADE-109E-891D-BDA5FFFDBB17}"/>
              </a:ext>
            </a:extLst>
          </p:cNvPr>
          <p:cNvSpPr txBox="1"/>
          <p:nvPr/>
        </p:nvSpPr>
        <p:spPr>
          <a:xfrm>
            <a:off x="2528369" y="1633505"/>
            <a:ext cx="7135261"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a:solidFill>
                  <a:schemeClr val="tx1"/>
                </a:solidFill>
                <a:ea typeface="+mn-ea"/>
                <a:cs typeface="+mn-cs"/>
              </a:rPr>
              <a:t>Influential barriers (Net: A lot/ a little)</a:t>
            </a:r>
            <a:endParaRPr lang="en-GB" sz="1800" b="1" i="0" u="none" strike="noStrike" kern="1200" spc="10" baseline="0">
              <a:solidFill>
                <a:schemeClr val="tx1"/>
              </a:solidFill>
              <a:ea typeface="+mn-ea"/>
              <a:cs typeface="+mn-cs"/>
            </a:endParaRPr>
          </a:p>
        </p:txBody>
      </p:sp>
      <p:sp>
        <p:nvSpPr>
          <p:cNvPr id="4" name="Oval 3">
            <a:extLst>
              <a:ext uri="{FF2B5EF4-FFF2-40B4-BE49-F238E27FC236}">
                <a16:creationId xmlns:a16="http://schemas.microsoft.com/office/drawing/2014/main" id="{38B49108-3A49-FC86-04C9-7169077BB99B}"/>
              </a:ext>
            </a:extLst>
          </p:cNvPr>
          <p:cNvSpPr/>
          <p:nvPr/>
        </p:nvSpPr>
        <p:spPr>
          <a:xfrm>
            <a:off x="9176619" y="2581005"/>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8478723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F7C9A-55EB-59BB-A1A7-256D783EB8A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C673895-541E-83FB-EE4A-CCF498670E6D}"/>
              </a:ext>
            </a:extLst>
          </p:cNvPr>
          <p:cNvSpPr>
            <a:spLocks noGrp="1"/>
          </p:cNvSpPr>
          <p:nvPr>
            <p:ph type="body" sz="quarter" idx="10"/>
          </p:nvPr>
        </p:nvSpPr>
        <p:spPr>
          <a:prstGeom prst="rect">
            <a:avLst/>
          </a:prstGeom>
        </p:spPr>
        <p:txBody>
          <a:bodyPr/>
          <a:lstStyle/>
          <a:p>
            <a:r>
              <a:rPr lang="en-US">
                <a:latin typeface="+mn-lt"/>
              </a:rPr>
              <a:t>Nation comparison</a:t>
            </a:r>
          </a:p>
        </p:txBody>
      </p:sp>
      <p:sp>
        <p:nvSpPr>
          <p:cNvPr id="5" name="Text Placeholder 3">
            <a:extLst>
              <a:ext uri="{FF2B5EF4-FFF2-40B4-BE49-F238E27FC236}">
                <a16:creationId xmlns:a16="http://schemas.microsoft.com/office/drawing/2014/main" id="{64263E4A-1B95-5746-EE2F-5A2786B62B1E}"/>
              </a:ext>
            </a:extLst>
          </p:cNvPr>
          <p:cNvSpPr>
            <a:spLocks noGrp="1"/>
          </p:cNvSpPr>
          <p:nvPr>
            <p:ph type="body" sz="quarter" idx="13"/>
          </p:nvPr>
        </p:nvSpPr>
        <p:spPr>
          <a:xfrm>
            <a:off x="5835650" y="273050"/>
            <a:ext cx="5375275" cy="365125"/>
          </a:xfrm>
        </p:spPr>
        <p:txBody>
          <a:bodyPr/>
          <a:lstStyle/>
          <a:p>
            <a:r>
              <a:rPr lang="en-GB">
                <a:latin typeface="+mn-lt"/>
              </a:rPr>
              <a:t>Cancer Awareness Measure+ 2024 – Northern Ireland</a:t>
            </a:r>
          </a:p>
        </p:txBody>
      </p:sp>
    </p:spTree>
    <p:extLst>
      <p:ext uri="{BB962C8B-B14F-4D97-AF65-F5344CB8AC3E}">
        <p14:creationId xmlns:p14="http://schemas.microsoft.com/office/powerpoint/2010/main" val="244277767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D5896-B01B-4199-C728-534DF4398484}"/>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9F2CB261-784A-4218-1ED9-052B89EFC056}"/>
              </a:ext>
            </a:extLst>
          </p:cNvPr>
          <p:cNvSpPr>
            <a:spLocks noGrp="1"/>
          </p:cNvSpPr>
          <p:nvPr>
            <p:ph type="body" sz="quarter" idx="15"/>
          </p:nvPr>
        </p:nvSpPr>
        <p:spPr>
          <a:xfrm>
            <a:off x="398888" y="213278"/>
            <a:ext cx="5375542" cy="365126"/>
          </a:xfrm>
        </p:spPr>
        <p:txBody>
          <a:bodyPr>
            <a:normAutofit fontScale="92500" lnSpcReduction="20000"/>
          </a:bodyPr>
          <a:lstStyle/>
          <a:p>
            <a:r>
              <a:rPr lang="en-GB" sz="2000" b="1"/>
              <a:t>Nation comparison </a:t>
            </a:r>
          </a:p>
        </p:txBody>
      </p:sp>
      <p:sp>
        <p:nvSpPr>
          <p:cNvPr id="12" name="Text Placeholder 6">
            <a:extLst>
              <a:ext uri="{FF2B5EF4-FFF2-40B4-BE49-F238E27FC236}">
                <a16:creationId xmlns:a16="http://schemas.microsoft.com/office/drawing/2014/main" id="{C37B0947-F38D-3096-1CC1-65B041D4FB61}"/>
              </a:ext>
            </a:extLst>
          </p:cNvPr>
          <p:cNvSpPr>
            <a:spLocks noGrp="1"/>
          </p:cNvSpPr>
          <p:nvPr>
            <p:ph type="body" sz="quarter" idx="14"/>
          </p:nvPr>
        </p:nvSpPr>
        <p:spPr>
          <a:xfrm>
            <a:off x="4899804" y="273599"/>
            <a:ext cx="6311075" cy="365126"/>
          </a:xfrm>
        </p:spPr>
        <p:txBody>
          <a:bodyPr/>
          <a:lstStyle/>
          <a:p>
            <a:r>
              <a:rPr lang="en-GB">
                <a:latin typeface="+mn-lt"/>
              </a:rPr>
              <a:t>Cancer Awareness Measure+ 2024 – Northern Ireland</a:t>
            </a:r>
          </a:p>
          <a:p>
            <a:endParaRPr lang="en-GB"/>
          </a:p>
        </p:txBody>
      </p:sp>
      <p:sp>
        <p:nvSpPr>
          <p:cNvPr id="63" name="Footer Placeholder 5">
            <a:extLst>
              <a:ext uri="{FF2B5EF4-FFF2-40B4-BE49-F238E27FC236}">
                <a16:creationId xmlns:a16="http://schemas.microsoft.com/office/drawing/2014/main" id="{C583DF4C-857A-0225-7FCD-68976C2F8F6B}"/>
              </a:ext>
            </a:extLst>
          </p:cNvPr>
          <p:cNvSpPr txBox="1">
            <a:spLocks/>
          </p:cNvSpPr>
          <p:nvPr/>
        </p:nvSpPr>
        <p:spPr>
          <a:xfrm>
            <a:off x="237399" y="6626967"/>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t>Please note: sample sizes differ for each question.</a:t>
            </a:r>
          </a:p>
          <a:p>
            <a:endParaRPr lang="en-US" sz="900"/>
          </a:p>
        </p:txBody>
      </p:sp>
      <p:grpSp>
        <p:nvGrpSpPr>
          <p:cNvPr id="11" name="Group 10">
            <a:extLst>
              <a:ext uri="{FF2B5EF4-FFF2-40B4-BE49-F238E27FC236}">
                <a16:creationId xmlns:a16="http://schemas.microsoft.com/office/drawing/2014/main" id="{8AEF39B4-5557-3FFE-E6ED-6DE80CF79937}"/>
              </a:ext>
            </a:extLst>
          </p:cNvPr>
          <p:cNvGrpSpPr/>
          <p:nvPr/>
        </p:nvGrpSpPr>
        <p:grpSpPr>
          <a:xfrm>
            <a:off x="398888" y="934272"/>
            <a:ext cx="4837691" cy="5710450"/>
            <a:chOff x="186864" y="2906425"/>
            <a:chExt cx="5520593" cy="3006394"/>
          </a:xfrm>
        </p:grpSpPr>
        <p:sp>
          <p:nvSpPr>
            <p:cNvPr id="14" name="Rounded Rectangle 6">
              <a:extLst>
                <a:ext uri="{FF2B5EF4-FFF2-40B4-BE49-F238E27FC236}">
                  <a16:creationId xmlns:a16="http://schemas.microsoft.com/office/drawing/2014/main" id="{3637C20E-9A05-2DBC-CBB7-7CC55C8342E0}"/>
                </a:ext>
              </a:extLst>
            </p:cNvPr>
            <p:cNvSpPr/>
            <p:nvPr/>
          </p:nvSpPr>
          <p:spPr>
            <a:xfrm>
              <a:off x="186864" y="2906425"/>
              <a:ext cx="5520593" cy="3006394"/>
            </a:xfrm>
            <a:prstGeom prst="roundRect">
              <a:avLst>
                <a:gd name="adj" fmla="val 3482"/>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endParaRPr lang="en-GB" sz="1600">
                <a:solidFill>
                  <a:schemeClr val="tx1"/>
                </a:solidFill>
              </a:endParaRPr>
            </a:p>
          </p:txBody>
        </p:sp>
        <p:graphicFrame>
          <p:nvGraphicFramePr>
            <p:cNvPr id="15" name="Chart 14">
              <a:extLst>
                <a:ext uri="{FF2B5EF4-FFF2-40B4-BE49-F238E27FC236}">
                  <a16:creationId xmlns:a16="http://schemas.microsoft.com/office/drawing/2014/main" id="{CDC68CBD-454F-2155-62F4-6C98B66027D8}"/>
                </a:ext>
              </a:extLst>
            </p:cNvPr>
            <p:cNvGraphicFramePr/>
            <p:nvPr>
              <p:extLst>
                <p:ext uri="{D42A27DB-BD31-4B8C-83A1-F6EECF244321}">
                  <p14:modId xmlns:p14="http://schemas.microsoft.com/office/powerpoint/2010/main" val="2954032864"/>
                </p:ext>
              </p:extLst>
            </p:nvPr>
          </p:nvGraphicFramePr>
          <p:xfrm>
            <a:off x="370035" y="2977056"/>
            <a:ext cx="4741303" cy="2935762"/>
          </p:xfrm>
          <a:graphic>
            <a:graphicData uri="http://schemas.openxmlformats.org/drawingml/2006/chart">
              <c:chart xmlns:c="http://schemas.openxmlformats.org/drawingml/2006/chart" xmlns:r="http://schemas.openxmlformats.org/officeDocument/2006/relationships" r:id="rId2"/>
            </a:graphicData>
          </a:graphic>
        </p:graphicFrame>
      </p:grpSp>
      <p:sp>
        <p:nvSpPr>
          <p:cNvPr id="21" name="TextBox 20">
            <a:extLst>
              <a:ext uri="{FF2B5EF4-FFF2-40B4-BE49-F238E27FC236}">
                <a16:creationId xmlns:a16="http://schemas.microsoft.com/office/drawing/2014/main" id="{5FFD7417-9082-6258-E9E1-9EDF94D7D3F5}"/>
              </a:ext>
            </a:extLst>
          </p:cNvPr>
          <p:cNvSpPr txBox="1"/>
          <p:nvPr/>
        </p:nvSpPr>
        <p:spPr>
          <a:xfrm>
            <a:off x="924052" y="3755271"/>
            <a:ext cx="3425498" cy="276999"/>
          </a:xfrm>
          <a:prstGeom prst="rect">
            <a:avLst/>
          </a:prstGeom>
          <a:solidFill>
            <a:schemeClr val="bg1"/>
          </a:solidFill>
        </p:spPr>
        <p:txBody>
          <a:bodyPr wrap="square">
            <a:spAutoFit/>
          </a:bodyPr>
          <a:lstStyle/>
          <a:p>
            <a:pPr algn="ctr" rtl="0">
              <a:defRPr sz="1200" b="1" i="0" u="none" strike="noStrike" kern="1200" spc="0" baseline="0">
                <a:solidFill>
                  <a:prstClr val="black"/>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Prompted</a:t>
            </a:r>
            <a:r>
              <a:rPr lang="en-GB" sz="1200" b="1" baseline="0">
                <a:solidFill>
                  <a:schemeClr val="tx1"/>
                </a:solidFill>
                <a:latin typeface="Arial" panose="020B0604020202020204" pitchFamily="34" charset="0"/>
                <a:cs typeface="Arial" panose="020B0604020202020204" pitchFamily="34" charset="0"/>
              </a:rPr>
              <a:t> awareness of symptoms (Top 3)</a:t>
            </a:r>
            <a:endParaRPr lang="en-GB" sz="1200" b="1">
              <a:solidFill>
                <a:schemeClr val="tx1"/>
              </a:solidFill>
              <a:latin typeface="Arial" panose="020B0604020202020204" pitchFamily="34" charset="0"/>
              <a:cs typeface="Arial" panose="020B0604020202020204" pitchFamily="34" charset="0"/>
            </a:endParaRPr>
          </a:p>
        </p:txBody>
      </p:sp>
      <p:sp>
        <p:nvSpPr>
          <p:cNvPr id="2" name="Rounded Rectangle 6">
            <a:extLst>
              <a:ext uri="{FF2B5EF4-FFF2-40B4-BE49-F238E27FC236}">
                <a16:creationId xmlns:a16="http://schemas.microsoft.com/office/drawing/2014/main" id="{7A3AD4F1-01BC-1EB6-03A7-D0B5273AC6F8}"/>
              </a:ext>
            </a:extLst>
          </p:cNvPr>
          <p:cNvSpPr/>
          <p:nvPr/>
        </p:nvSpPr>
        <p:spPr>
          <a:xfrm>
            <a:off x="5397093" y="934272"/>
            <a:ext cx="3785008" cy="2815630"/>
          </a:xfrm>
          <a:prstGeom prst="roundRect">
            <a:avLst>
              <a:gd name="adj" fmla="val 3482"/>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endParaRPr lang="en-GB" sz="1600">
              <a:solidFill>
                <a:schemeClr val="tx1"/>
              </a:solidFill>
            </a:endParaRPr>
          </a:p>
        </p:txBody>
      </p:sp>
      <p:graphicFrame>
        <p:nvGraphicFramePr>
          <p:cNvPr id="22" name="Chart 21">
            <a:extLst>
              <a:ext uri="{FF2B5EF4-FFF2-40B4-BE49-F238E27FC236}">
                <a16:creationId xmlns:a16="http://schemas.microsoft.com/office/drawing/2014/main" id="{6615730A-01BA-F2F4-FD4C-3FB5901CE898}"/>
              </a:ext>
            </a:extLst>
          </p:cNvPr>
          <p:cNvGraphicFramePr/>
          <p:nvPr>
            <p:extLst>
              <p:ext uri="{D42A27DB-BD31-4B8C-83A1-F6EECF244321}">
                <p14:modId xmlns:p14="http://schemas.microsoft.com/office/powerpoint/2010/main" val="3069810498"/>
              </p:ext>
            </p:extLst>
          </p:nvPr>
        </p:nvGraphicFramePr>
        <p:xfrm>
          <a:off x="5639778" y="951213"/>
          <a:ext cx="3362568" cy="2660699"/>
        </p:xfrm>
        <a:graphic>
          <a:graphicData uri="http://schemas.openxmlformats.org/drawingml/2006/chart">
            <c:chart xmlns:c="http://schemas.openxmlformats.org/drawingml/2006/chart" xmlns:r="http://schemas.openxmlformats.org/officeDocument/2006/relationships" r:id="rId3"/>
          </a:graphicData>
        </a:graphic>
      </p:graphicFrame>
      <p:sp>
        <p:nvSpPr>
          <p:cNvPr id="5" name="Rounded Rectangle 6">
            <a:extLst>
              <a:ext uri="{FF2B5EF4-FFF2-40B4-BE49-F238E27FC236}">
                <a16:creationId xmlns:a16="http://schemas.microsoft.com/office/drawing/2014/main" id="{688E272A-8475-338B-BE40-AC8BC2143BBA}"/>
              </a:ext>
            </a:extLst>
          </p:cNvPr>
          <p:cNvSpPr/>
          <p:nvPr/>
        </p:nvSpPr>
        <p:spPr>
          <a:xfrm>
            <a:off x="9342615" y="934272"/>
            <a:ext cx="2562725" cy="3355601"/>
          </a:xfrm>
          <a:prstGeom prst="roundRect">
            <a:avLst>
              <a:gd name="adj" fmla="val 3482"/>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endParaRPr lang="en-GB" sz="1600">
              <a:solidFill>
                <a:schemeClr val="tx1"/>
              </a:solidFill>
            </a:endParaRPr>
          </a:p>
        </p:txBody>
      </p:sp>
      <p:graphicFrame>
        <p:nvGraphicFramePr>
          <p:cNvPr id="6" name="Chart 5">
            <a:extLst>
              <a:ext uri="{FF2B5EF4-FFF2-40B4-BE49-F238E27FC236}">
                <a16:creationId xmlns:a16="http://schemas.microsoft.com/office/drawing/2014/main" id="{49B8FBFC-991F-ECF7-FEA5-8CC6171AA076}"/>
              </a:ext>
            </a:extLst>
          </p:cNvPr>
          <p:cNvGraphicFramePr/>
          <p:nvPr>
            <p:extLst>
              <p:ext uri="{D42A27DB-BD31-4B8C-83A1-F6EECF244321}">
                <p14:modId xmlns:p14="http://schemas.microsoft.com/office/powerpoint/2010/main" val="2945700661"/>
              </p:ext>
            </p:extLst>
          </p:nvPr>
        </p:nvGraphicFramePr>
        <p:xfrm>
          <a:off x="9065276" y="1577791"/>
          <a:ext cx="2727836" cy="2678527"/>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74F050E2-D629-2B4A-8A63-B36BE9DFE492}"/>
              </a:ext>
            </a:extLst>
          </p:cNvPr>
          <p:cNvSpPr txBox="1"/>
          <p:nvPr/>
        </p:nvSpPr>
        <p:spPr>
          <a:xfrm>
            <a:off x="5576848" y="990226"/>
            <a:ext cx="3425498" cy="461665"/>
          </a:xfrm>
          <a:prstGeom prst="rect">
            <a:avLst/>
          </a:prstGeom>
          <a:solidFill>
            <a:schemeClr val="bg1"/>
          </a:solidFill>
        </p:spPr>
        <p:txBody>
          <a:bodyPr wrap="square">
            <a:spAutoFit/>
          </a:bodyPr>
          <a:lstStyle/>
          <a:p>
            <a:pPr algn="ctr" rtl="0">
              <a:defRPr sz="1200" b="1" i="0" u="none" strike="noStrike" kern="1200" spc="0" baseline="0">
                <a:solidFill>
                  <a:prstClr val="black"/>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Sought help within 6 months for any potential cancer symptom</a:t>
            </a:r>
          </a:p>
        </p:txBody>
      </p:sp>
      <p:sp>
        <p:nvSpPr>
          <p:cNvPr id="13" name="Rounded Rectangle 6">
            <a:extLst>
              <a:ext uri="{FF2B5EF4-FFF2-40B4-BE49-F238E27FC236}">
                <a16:creationId xmlns:a16="http://schemas.microsoft.com/office/drawing/2014/main" id="{0237D20A-91D7-8F33-E7F5-3D00354F8269}"/>
              </a:ext>
            </a:extLst>
          </p:cNvPr>
          <p:cNvSpPr/>
          <p:nvPr/>
        </p:nvSpPr>
        <p:spPr>
          <a:xfrm>
            <a:off x="5397093" y="3829090"/>
            <a:ext cx="3785008" cy="2815630"/>
          </a:xfrm>
          <a:prstGeom prst="roundRect">
            <a:avLst>
              <a:gd name="adj" fmla="val 3482"/>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endParaRPr lang="en-GB" sz="1600">
              <a:solidFill>
                <a:schemeClr val="tx1"/>
              </a:solidFill>
            </a:endParaRPr>
          </a:p>
        </p:txBody>
      </p:sp>
      <p:graphicFrame>
        <p:nvGraphicFramePr>
          <p:cNvPr id="16" name="Chart 15">
            <a:extLst>
              <a:ext uri="{FF2B5EF4-FFF2-40B4-BE49-F238E27FC236}">
                <a16:creationId xmlns:a16="http://schemas.microsoft.com/office/drawing/2014/main" id="{007E26BA-8404-DEED-9F28-4CA7098D2385}"/>
              </a:ext>
            </a:extLst>
          </p:cNvPr>
          <p:cNvGraphicFramePr/>
          <p:nvPr>
            <p:extLst>
              <p:ext uri="{D42A27DB-BD31-4B8C-83A1-F6EECF244321}">
                <p14:modId xmlns:p14="http://schemas.microsoft.com/office/powerpoint/2010/main" val="2375362136"/>
              </p:ext>
            </p:extLst>
          </p:nvPr>
        </p:nvGraphicFramePr>
        <p:xfrm>
          <a:off x="5639778" y="3846031"/>
          <a:ext cx="3362568" cy="2660699"/>
        </p:xfrm>
        <a:graphic>
          <a:graphicData uri="http://schemas.openxmlformats.org/drawingml/2006/chart">
            <c:chart xmlns:c="http://schemas.openxmlformats.org/drawingml/2006/chart" xmlns:r="http://schemas.openxmlformats.org/officeDocument/2006/relationships" r:id="rId5"/>
          </a:graphicData>
        </a:graphic>
      </p:graphicFrame>
      <p:sp>
        <p:nvSpPr>
          <p:cNvPr id="17" name="TextBox 16">
            <a:extLst>
              <a:ext uri="{FF2B5EF4-FFF2-40B4-BE49-F238E27FC236}">
                <a16:creationId xmlns:a16="http://schemas.microsoft.com/office/drawing/2014/main" id="{C34B81A6-AC21-1B8D-2C3F-C308B3E26837}"/>
              </a:ext>
            </a:extLst>
          </p:cNvPr>
          <p:cNvSpPr txBox="1"/>
          <p:nvPr/>
        </p:nvSpPr>
        <p:spPr>
          <a:xfrm>
            <a:off x="5576848" y="3885044"/>
            <a:ext cx="3425498" cy="461665"/>
          </a:xfrm>
          <a:prstGeom prst="rect">
            <a:avLst/>
          </a:prstGeom>
          <a:solidFill>
            <a:schemeClr val="bg1"/>
          </a:solidFill>
        </p:spPr>
        <p:txBody>
          <a:bodyPr wrap="square">
            <a:spAutoFit/>
          </a:bodyPr>
          <a:lstStyle/>
          <a:p>
            <a:pPr algn="ctr" rtl="0">
              <a:defRPr sz="1200" b="1" i="0" u="none" strike="noStrike" kern="1200" spc="0" baseline="0">
                <a:solidFill>
                  <a:prstClr val="black"/>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How long between contacting GP about any potential cancer symptom and appointment</a:t>
            </a:r>
          </a:p>
        </p:txBody>
      </p:sp>
      <p:sp>
        <p:nvSpPr>
          <p:cNvPr id="18" name="TextBox 17">
            <a:extLst>
              <a:ext uri="{FF2B5EF4-FFF2-40B4-BE49-F238E27FC236}">
                <a16:creationId xmlns:a16="http://schemas.microsoft.com/office/drawing/2014/main" id="{2E5CCC12-F8CE-7016-AC4E-6D3A9A329198}"/>
              </a:ext>
            </a:extLst>
          </p:cNvPr>
          <p:cNvSpPr txBox="1"/>
          <p:nvPr/>
        </p:nvSpPr>
        <p:spPr>
          <a:xfrm>
            <a:off x="9361856" y="1036938"/>
            <a:ext cx="2543484" cy="461665"/>
          </a:xfrm>
          <a:prstGeom prst="rect">
            <a:avLst/>
          </a:prstGeom>
          <a:solidFill>
            <a:schemeClr val="bg1"/>
          </a:solidFill>
        </p:spPr>
        <p:txBody>
          <a:bodyPr wrap="square">
            <a:spAutoFit/>
          </a:bodyPr>
          <a:lstStyle/>
          <a:p>
            <a:pPr algn="ctr" rtl="0">
              <a:defRPr sz="1200" b="1" i="0" u="none" strike="noStrike" kern="1200" spc="0" baseline="0">
                <a:solidFill>
                  <a:prstClr val="black"/>
                </a:solidFill>
                <a:latin typeface="Arial" panose="020B0604020202020204" pitchFamily="34" charset="0"/>
                <a:ea typeface="+mn-ea"/>
                <a:cs typeface="Arial" panose="020B0604020202020204" pitchFamily="34" charset="0"/>
              </a:defRPr>
            </a:pPr>
            <a:r>
              <a:rPr lang="en-GB" sz="1200" b="1">
                <a:latin typeface="Arial" panose="020B0604020202020204" pitchFamily="34" charset="0"/>
                <a:cs typeface="Arial" panose="020B0604020202020204" pitchFamily="34" charset="0"/>
              </a:rPr>
              <a:t>Represented symptom after discussing with HCP</a:t>
            </a:r>
            <a:endParaRPr lang="en-GB" sz="1200" b="1">
              <a:solidFill>
                <a:schemeClr val="tx1"/>
              </a:solidFill>
              <a:latin typeface="Arial" panose="020B0604020202020204" pitchFamily="34" charset="0"/>
              <a:cs typeface="Arial" panose="020B0604020202020204" pitchFamily="34" charset="0"/>
            </a:endParaRPr>
          </a:p>
        </p:txBody>
      </p:sp>
      <p:graphicFrame>
        <p:nvGraphicFramePr>
          <p:cNvPr id="3" name="Table 2">
            <a:extLst>
              <a:ext uri="{FF2B5EF4-FFF2-40B4-BE49-F238E27FC236}">
                <a16:creationId xmlns:a16="http://schemas.microsoft.com/office/drawing/2014/main" id="{A1B9AE30-6D47-3B13-A814-E9E397BE9311}"/>
              </a:ext>
            </a:extLst>
          </p:cNvPr>
          <p:cNvGraphicFramePr>
            <a:graphicFrameLocks noGrp="1"/>
          </p:cNvGraphicFramePr>
          <p:nvPr>
            <p:extLst>
              <p:ext uri="{D42A27DB-BD31-4B8C-83A1-F6EECF244321}">
                <p14:modId xmlns:p14="http://schemas.microsoft.com/office/powerpoint/2010/main" val="568054325"/>
              </p:ext>
            </p:extLst>
          </p:nvPr>
        </p:nvGraphicFramePr>
        <p:xfrm>
          <a:off x="9716616" y="4562496"/>
          <a:ext cx="2076496" cy="1129306"/>
        </p:xfrm>
        <a:graphic>
          <a:graphicData uri="http://schemas.openxmlformats.org/drawingml/2006/table">
            <a:tbl>
              <a:tblPr firstRow="1" bandRow="1">
                <a:tableStyleId>{2D5ABB26-0587-4C30-8999-92F81FD0307C}</a:tableStyleId>
              </a:tblPr>
              <a:tblGrid>
                <a:gridCol w="354364">
                  <a:extLst>
                    <a:ext uri="{9D8B030D-6E8A-4147-A177-3AD203B41FA5}">
                      <a16:colId xmlns:a16="http://schemas.microsoft.com/office/drawing/2014/main" val="2176094468"/>
                    </a:ext>
                  </a:extLst>
                </a:gridCol>
                <a:gridCol w="1722132">
                  <a:extLst>
                    <a:ext uri="{9D8B030D-6E8A-4147-A177-3AD203B41FA5}">
                      <a16:colId xmlns:a16="http://schemas.microsoft.com/office/drawing/2014/main" val="2574160094"/>
                    </a:ext>
                  </a:extLst>
                </a:gridCol>
              </a:tblGrid>
              <a:tr h="250800">
                <a:tc>
                  <a:txBody>
                    <a:bodyPr/>
                    <a:lstStyle/>
                    <a:p>
                      <a:endParaRPr lang="en-GB" sz="1200">
                        <a:latin typeface="Arial" panose="020B0604020202020204" pitchFamily="34" charset="0"/>
                        <a:cs typeface="Arial" panose="020B0604020202020204" pitchFamily="34" charset="0"/>
                      </a:endParaRPr>
                    </a:p>
                  </a:txBody>
                  <a:tcPr>
                    <a:solidFill>
                      <a:srgbClr val="FF0087"/>
                    </a:solidFill>
                  </a:tcPr>
                </a:tc>
                <a:tc>
                  <a:txBody>
                    <a:bodyPr/>
                    <a:lstStyle/>
                    <a:p>
                      <a:r>
                        <a:rPr lang="en-GB" sz="1200">
                          <a:latin typeface="Arial" panose="020B0604020202020204" pitchFamily="34" charset="0"/>
                          <a:cs typeface="Arial" panose="020B0604020202020204" pitchFamily="34" charset="0"/>
                        </a:rPr>
                        <a:t>Northern Ireland</a:t>
                      </a:r>
                    </a:p>
                  </a:txBody>
                  <a:tcPr/>
                </a:tc>
                <a:extLst>
                  <a:ext uri="{0D108BD9-81ED-4DB2-BD59-A6C34878D82A}">
                    <a16:rowId xmlns:a16="http://schemas.microsoft.com/office/drawing/2014/main" val="2831732840"/>
                  </a:ext>
                </a:extLst>
              </a:tr>
              <a:tr h="290333">
                <a:tc>
                  <a:txBody>
                    <a:bodyPr/>
                    <a:lstStyle/>
                    <a:p>
                      <a:endParaRPr lang="en-GB" sz="1200">
                        <a:latin typeface="Arial" panose="020B0604020202020204" pitchFamily="34" charset="0"/>
                        <a:cs typeface="Arial" panose="020B0604020202020204" pitchFamily="34" charset="0"/>
                      </a:endParaRPr>
                    </a:p>
                  </a:txBody>
                  <a:tcPr>
                    <a:solidFill>
                      <a:schemeClr val="accent2"/>
                    </a:solidFill>
                  </a:tcPr>
                </a:tc>
                <a:tc>
                  <a:txBody>
                    <a:bodyPr/>
                    <a:lstStyle/>
                    <a:p>
                      <a:r>
                        <a:rPr lang="en-GB" sz="1200">
                          <a:latin typeface="Arial" panose="020B0604020202020204" pitchFamily="34" charset="0"/>
                          <a:cs typeface="Arial" panose="020B0604020202020204" pitchFamily="34" charset="0"/>
                        </a:rPr>
                        <a:t>England </a:t>
                      </a:r>
                    </a:p>
                  </a:txBody>
                  <a:tcPr/>
                </a:tc>
                <a:extLst>
                  <a:ext uri="{0D108BD9-81ED-4DB2-BD59-A6C34878D82A}">
                    <a16:rowId xmlns:a16="http://schemas.microsoft.com/office/drawing/2014/main" val="4100059440"/>
                  </a:ext>
                </a:extLst>
              </a:tr>
              <a:tr h="290333">
                <a:tc>
                  <a:txBody>
                    <a:bodyPr/>
                    <a:lstStyle/>
                    <a:p>
                      <a:endParaRPr lang="en-GB" sz="1200">
                        <a:latin typeface="Arial" panose="020B0604020202020204" pitchFamily="34" charset="0"/>
                        <a:cs typeface="Arial" panose="020B0604020202020204" pitchFamily="34" charset="0"/>
                      </a:endParaRPr>
                    </a:p>
                  </a:txBody>
                  <a:tcPr>
                    <a:solidFill>
                      <a:srgbClr val="00007E"/>
                    </a:solidFill>
                  </a:tcPr>
                </a:tc>
                <a:tc>
                  <a:txBody>
                    <a:bodyPr/>
                    <a:lstStyle/>
                    <a:p>
                      <a:r>
                        <a:rPr lang="en-GB" sz="1200">
                          <a:latin typeface="Arial" panose="020B0604020202020204" pitchFamily="34" charset="0"/>
                          <a:cs typeface="Arial" panose="020B0604020202020204" pitchFamily="34" charset="0"/>
                        </a:rPr>
                        <a:t>Wales</a:t>
                      </a:r>
                    </a:p>
                  </a:txBody>
                  <a:tcPr/>
                </a:tc>
                <a:extLst>
                  <a:ext uri="{0D108BD9-81ED-4DB2-BD59-A6C34878D82A}">
                    <a16:rowId xmlns:a16="http://schemas.microsoft.com/office/drawing/2014/main" val="1184621290"/>
                  </a:ext>
                </a:extLst>
              </a:tr>
              <a:tr h="0">
                <a:tc>
                  <a:txBody>
                    <a:bodyPr/>
                    <a:lstStyle/>
                    <a:p>
                      <a:endParaRPr lang="en-GB" sz="1200">
                        <a:latin typeface="Arial" panose="020B0604020202020204" pitchFamily="34" charset="0"/>
                        <a:cs typeface="Arial" panose="020B0604020202020204" pitchFamily="34" charset="0"/>
                      </a:endParaRPr>
                    </a:p>
                  </a:txBody>
                  <a:tcPr>
                    <a:solidFill>
                      <a:schemeClr val="accent1">
                        <a:lumMod val="20000"/>
                        <a:lumOff val="80000"/>
                      </a:schemeClr>
                    </a:solidFill>
                  </a:tcPr>
                </a:tc>
                <a:tc>
                  <a:txBody>
                    <a:bodyPr/>
                    <a:lstStyle/>
                    <a:p>
                      <a:r>
                        <a:rPr lang="en-GB" sz="1200">
                          <a:latin typeface="Arial" panose="020B0604020202020204" pitchFamily="34" charset="0"/>
                          <a:cs typeface="Arial" panose="020B0604020202020204" pitchFamily="34" charset="0"/>
                        </a:rPr>
                        <a:t>Scotland</a:t>
                      </a:r>
                    </a:p>
                  </a:txBody>
                  <a:tcPr/>
                </a:tc>
                <a:extLst>
                  <a:ext uri="{0D108BD9-81ED-4DB2-BD59-A6C34878D82A}">
                    <a16:rowId xmlns:a16="http://schemas.microsoft.com/office/drawing/2014/main" val="696200025"/>
                  </a:ext>
                </a:extLst>
              </a:tr>
            </a:tbl>
          </a:graphicData>
        </a:graphic>
      </p:graphicFrame>
      <p:graphicFrame>
        <p:nvGraphicFramePr>
          <p:cNvPr id="4" name="Table 3">
            <a:extLst>
              <a:ext uri="{FF2B5EF4-FFF2-40B4-BE49-F238E27FC236}">
                <a16:creationId xmlns:a16="http://schemas.microsoft.com/office/drawing/2014/main" id="{4AA8606B-1EA4-712A-A6A6-587DB656B39F}"/>
              </a:ext>
            </a:extLst>
          </p:cNvPr>
          <p:cNvGraphicFramePr>
            <a:graphicFrameLocks noGrp="1"/>
          </p:cNvGraphicFramePr>
          <p:nvPr>
            <p:extLst>
              <p:ext uri="{D42A27DB-BD31-4B8C-83A1-F6EECF244321}">
                <p14:modId xmlns:p14="http://schemas.microsoft.com/office/powerpoint/2010/main" val="581748364"/>
              </p:ext>
            </p:extLst>
          </p:nvPr>
        </p:nvGraphicFramePr>
        <p:xfrm>
          <a:off x="9286503" y="6065641"/>
          <a:ext cx="4556018" cy="677936"/>
        </p:xfrm>
        <a:graphic>
          <a:graphicData uri="http://schemas.openxmlformats.org/drawingml/2006/table">
            <a:tbl>
              <a:tblPr firstRow="1" bandRow="1">
                <a:tableStyleId>{2D5ABB26-0587-4C30-8999-92F81FD0307C}</a:tableStyleId>
              </a:tblPr>
              <a:tblGrid>
                <a:gridCol w="4556018">
                  <a:extLst>
                    <a:ext uri="{9D8B030D-6E8A-4147-A177-3AD203B41FA5}">
                      <a16:colId xmlns:a16="http://schemas.microsoft.com/office/drawing/2014/main" val="2574160094"/>
                    </a:ext>
                  </a:extLst>
                </a:gridCol>
              </a:tblGrid>
              <a:tr h="314204">
                <a:tc>
                  <a:txBody>
                    <a:bodyPr/>
                    <a:lstStyle/>
                    <a:p>
                      <a:pPr marL="0" algn="l" defTabSz="914400" rtl="0" eaLnBrk="1" latinLnBrk="0" hangingPunct="1"/>
                      <a:r>
                        <a:rPr lang="en-GB" sz="1200" kern="1200">
                          <a:solidFill>
                            <a:srgbClr val="00B050"/>
                          </a:solidFill>
                          <a:latin typeface="Arial" panose="020B0604020202020204" pitchFamily="34" charset="0"/>
                          <a:ea typeface="+mn-ea"/>
                          <a:cs typeface="Arial" panose="020B0604020202020204" pitchFamily="34" charset="0"/>
                        </a:rPr>
                        <a:t>Significantly higher than Northern Ireland</a:t>
                      </a:r>
                    </a:p>
                  </a:txBody>
                  <a:tcPr/>
                </a:tc>
                <a:extLst>
                  <a:ext uri="{0D108BD9-81ED-4DB2-BD59-A6C34878D82A}">
                    <a16:rowId xmlns:a16="http://schemas.microsoft.com/office/drawing/2014/main" val="2831732840"/>
                  </a:ext>
                </a:extLst>
              </a:tr>
              <a:tr h="363732">
                <a:tc>
                  <a:txBody>
                    <a:bodyPr/>
                    <a:lstStyle/>
                    <a:p>
                      <a:pPr algn="l"/>
                      <a:r>
                        <a:rPr lang="en-GB" sz="1200">
                          <a:solidFill>
                            <a:srgbClr val="FF0000"/>
                          </a:solidFill>
                          <a:latin typeface="Arial" panose="020B0604020202020204" pitchFamily="34" charset="0"/>
                          <a:cs typeface="Arial" panose="020B0604020202020204" pitchFamily="34" charset="0"/>
                        </a:rPr>
                        <a:t>Significantly lower than Northern Ireland</a:t>
                      </a:r>
                    </a:p>
                  </a:txBody>
                  <a:tcPr/>
                </a:tc>
                <a:extLst>
                  <a:ext uri="{0D108BD9-81ED-4DB2-BD59-A6C34878D82A}">
                    <a16:rowId xmlns:a16="http://schemas.microsoft.com/office/drawing/2014/main" val="4100059440"/>
                  </a:ext>
                </a:extLst>
              </a:tr>
            </a:tbl>
          </a:graphicData>
        </a:graphic>
      </p:graphicFrame>
    </p:spTree>
    <p:extLst>
      <p:ext uri="{BB962C8B-B14F-4D97-AF65-F5344CB8AC3E}">
        <p14:creationId xmlns:p14="http://schemas.microsoft.com/office/powerpoint/2010/main" val="20128683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78B5D-3FF9-39BE-6A55-814AD9ADB4FB}"/>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696F6C1C-EC48-A766-9B4E-A343B6E5C559}"/>
              </a:ext>
            </a:extLst>
          </p:cNvPr>
          <p:cNvSpPr>
            <a:spLocks noGrp="1"/>
          </p:cNvSpPr>
          <p:nvPr>
            <p:ph type="body" sz="quarter" idx="15"/>
          </p:nvPr>
        </p:nvSpPr>
        <p:spPr>
          <a:xfrm>
            <a:off x="398888" y="213278"/>
            <a:ext cx="5375542" cy="365126"/>
          </a:xfrm>
        </p:spPr>
        <p:txBody>
          <a:bodyPr>
            <a:normAutofit fontScale="92500" lnSpcReduction="20000"/>
          </a:bodyPr>
          <a:lstStyle/>
          <a:p>
            <a:r>
              <a:rPr lang="en-GB" sz="2000" b="1"/>
              <a:t>Nation comparison </a:t>
            </a:r>
          </a:p>
        </p:txBody>
      </p:sp>
      <p:sp>
        <p:nvSpPr>
          <p:cNvPr id="12" name="Text Placeholder 6">
            <a:extLst>
              <a:ext uri="{FF2B5EF4-FFF2-40B4-BE49-F238E27FC236}">
                <a16:creationId xmlns:a16="http://schemas.microsoft.com/office/drawing/2014/main" id="{0BD48151-FB76-0E32-7BBE-64AF58182DFD}"/>
              </a:ext>
            </a:extLst>
          </p:cNvPr>
          <p:cNvSpPr>
            <a:spLocks noGrp="1"/>
          </p:cNvSpPr>
          <p:nvPr>
            <p:ph type="body" sz="quarter" idx="14"/>
          </p:nvPr>
        </p:nvSpPr>
        <p:spPr>
          <a:xfrm>
            <a:off x="4899804" y="273599"/>
            <a:ext cx="6311075" cy="365126"/>
          </a:xfrm>
        </p:spPr>
        <p:txBody>
          <a:bodyPr/>
          <a:lstStyle/>
          <a:p>
            <a:r>
              <a:rPr lang="en-GB">
                <a:latin typeface="+mn-lt"/>
              </a:rPr>
              <a:t>Cancer Awareness Measure+ 2024 – Northern Ireland</a:t>
            </a:r>
          </a:p>
          <a:p>
            <a:endParaRPr lang="en-GB"/>
          </a:p>
        </p:txBody>
      </p:sp>
      <p:sp>
        <p:nvSpPr>
          <p:cNvPr id="63" name="Footer Placeholder 5">
            <a:extLst>
              <a:ext uri="{FF2B5EF4-FFF2-40B4-BE49-F238E27FC236}">
                <a16:creationId xmlns:a16="http://schemas.microsoft.com/office/drawing/2014/main" id="{15FBCE12-C25F-C0A5-E724-BFAE29AB74F7}"/>
              </a:ext>
            </a:extLst>
          </p:cNvPr>
          <p:cNvSpPr txBox="1">
            <a:spLocks/>
          </p:cNvSpPr>
          <p:nvPr/>
        </p:nvSpPr>
        <p:spPr>
          <a:xfrm>
            <a:off x="237399" y="6626967"/>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t>Please note: sample sizes differ for each question.</a:t>
            </a:r>
          </a:p>
          <a:p>
            <a:endParaRPr lang="en-US" sz="900"/>
          </a:p>
        </p:txBody>
      </p:sp>
      <p:grpSp>
        <p:nvGrpSpPr>
          <p:cNvPr id="11" name="Group 10">
            <a:extLst>
              <a:ext uri="{FF2B5EF4-FFF2-40B4-BE49-F238E27FC236}">
                <a16:creationId xmlns:a16="http://schemas.microsoft.com/office/drawing/2014/main" id="{3CAEDD2D-69D2-46C4-7F69-6E6C694CA4FC}"/>
              </a:ext>
            </a:extLst>
          </p:cNvPr>
          <p:cNvGrpSpPr/>
          <p:nvPr/>
        </p:nvGrpSpPr>
        <p:grpSpPr>
          <a:xfrm>
            <a:off x="332213" y="699046"/>
            <a:ext cx="3736420" cy="3336926"/>
            <a:chOff x="186864" y="2906425"/>
            <a:chExt cx="5355837" cy="2826672"/>
          </a:xfrm>
        </p:grpSpPr>
        <p:sp>
          <p:nvSpPr>
            <p:cNvPr id="14" name="Rounded Rectangle 6">
              <a:extLst>
                <a:ext uri="{FF2B5EF4-FFF2-40B4-BE49-F238E27FC236}">
                  <a16:creationId xmlns:a16="http://schemas.microsoft.com/office/drawing/2014/main" id="{90CD35DB-CD28-3F69-94A2-DD00F9E227AB}"/>
                </a:ext>
              </a:extLst>
            </p:cNvPr>
            <p:cNvSpPr/>
            <p:nvPr/>
          </p:nvSpPr>
          <p:spPr>
            <a:xfrm>
              <a:off x="186864" y="2906426"/>
              <a:ext cx="5355837" cy="2826671"/>
            </a:xfrm>
            <a:prstGeom prst="roundRect">
              <a:avLst>
                <a:gd name="adj" fmla="val 3482"/>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endParaRPr lang="en-GB" sz="1600">
                <a:solidFill>
                  <a:schemeClr val="tx1"/>
                </a:solidFill>
              </a:endParaRPr>
            </a:p>
          </p:txBody>
        </p:sp>
        <p:graphicFrame>
          <p:nvGraphicFramePr>
            <p:cNvPr id="15" name="Chart 14">
              <a:extLst>
                <a:ext uri="{FF2B5EF4-FFF2-40B4-BE49-F238E27FC236}">
                  <a16:creationId xmlns:a16="http://schemas.microsoft.com/office/drawing/2014/main" id="{8447CDD5-5A6B-C51F-16E5-101F1A94990C}"/>
                </a:ext>
              </a:extLst>
            </p:cNvPr>
            <p:cNvGraphicFramePr/>
            <p:nvPr>
              <p:extLst>
                <p:ext uri="{D42A27DB-BD31-4B8C-83A1-F6EECF244321}">
                  <p14:modId xmlns:p14="http://schemas.microsoft.com/office/powerpoint/2010/main" val="583725292"/>
                </p:ext>
              </p:extLst>
            </p:nvPr>
          </p:nvGraphicFramePr>
          <p:xfrm>
            <a:off x="542368" y="2906425"/>
            <a:ext cx="4741302" cy="2826670"/>
          </p:xfrm>
          <a:graphic>
            <a:graphicData uri="http://schemas.openxmlformats.org/drawingml/2006/chart">
              <c:chart xmlns:c="http://schemas.openxmlformats.org/drawingml/2006/chart" xmlns:r="http://schemas.openxmlformats.org/officeDocument/2006/relationships" r:id="rId2"/>
            </a:graphicData>
          </a:graphic>
        </p:graphicFrame>
      </p:grpSp>
      <p:grpSp>
        <p:nvGrpSpPr>
          <p:cNvPr id="3" name="Group 2">
            <a:extLst>
              <a:ext uri="{FF2B5EF4-FFF2-40B4-BE49-F238E27FC236}">
                <a16:creationId xmlns:a16="http://schemas.microsoft.com/office/drawing/2014/main" id="{290CA4AE-BA72-0261-2477-F2B22B500CD4}"/>
              </a:ext>
            </a:extLst>
          </p:cNvPr>
          <p:cNvGrpSpPr/>
          <p:nvPr/>
        </p:nvGrpSpPr>
        <p:grpSpPr>
          <a:xfrm>
            <a:off x="4180443" y="699046"/>
            <a:ext cx="2463305" cy="3336924"/>
            <a:chOff x="186864" y="2906425"/>
            <a:chExt cx="5355837" cy="2826672"/>
          </a:xfrm>
        </p:grpSpPr>
        <p:sp>
          <p:nvSpPr>
            <p:cNvPr id="4" name="Rounded Rectangle 6">
              <a:extLst>
                <a:ext uri="{FF2B5EF4-FFF2-40B4-BE49-F238E27FC236}">
                  <a16:creationId xmlns:a16="http://schemas.microsoft.com/office/drawing/2014/main" id="{DC6811A3-B7A9-0CB8-44C6-D78576E7D5A9}"/>
                </a:ext>
              </a:extLst>
            </p:cNvPr>
            <p:cNvSpPr/>
            <p:nvPr/>
          </p:nvSpPr>
          <p:spPr>
            <a:xfrm>
              <a:off x="186864" y="2906426"/>
              <a:ext cx="5355837" cy="2826671"/>
            </a:xfrm>
            <a:prstGeom prst="roundRect">
              <a:avLst>
                <a:gd name="adj" fmla="val 3482"/>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endParaRPr lang="en-GB" sz="1600">
                <a:solidFill>
                  <a:schemeClr val="tx1"/>
                </a:solidFill>
              </a:endParaRPr>
            </a:p>
          </p:txBody>
        </p:sp>
        <p:graphicFrame>
          <p:nvGraphicFramePr>
            <p:cNvPr id="9" name="Chart 8">
              <a:extLst>
                <a:ext uri="{FF2B5EF4-FFF2-40B4-BE49-F238E27FC236}">
                  <a16:creationId xmlns:a16="http://schemas.microsoft.com/office/drawing/2014/main" id="{0E690419-0F9C-4C80-97C8-7CD06EF7D896}"/>
                </a:ext>
              </a:extLst>
            </p:cNvPr>
            <p:cNvGraphicFramePr/>
            <p:nvPr>
              <p:extLst>
                <p:ext uri="{D42A27DB-BD31-4B8C-83A1-F6EECF244321}">
                  <p14:modId xmlns:p14="http://schemas.microsoft.com/office/powerpoint/2010/main" val="492008043"/>
                </p:ext>
              </p:extLst>
            </p:nvPr>
          </p:nvGraphicFramePr>
          <p:xfrm>
            <a:off x="542368" y="2906425"/>
            <a:ext cx="4741302" cy="2826670"/>
          </p:xfrm>
          <a:graphic>
            <a:graphicData uri="http://schemas.openxmlformats.org/drawingml/2006/chart">
              <c:chart xmlns:c="http://schemas.openxmlformats.org/drawingml/2006/chart" xmlns:r="http://schemas.openxmlformats.org/officeDocument/2006/relationships" r:id="rId3"/>
            </a:graphicData>
          </a:graphic>
        </p:graphicFrame>
      </p:grpSp>
      <p:grpSp>
        <p:nvGrpSpPr>
          <p:cNvPr id="26" name="Group 25">
            <a:extLst>
              <a:ext uri="{FF2B5EF4-FFF2-40B4-BE49-F238E27FC236}">
                <a16:creationId xmlns:a16="http://schemas.microsoft.com/office/drawing/2014/main" id="{F88A9E28-9BA6-538F-EDD2-8EA1EB8E3A64}"/>
              </a:ext>
            </a:extLst>
          </p:cNvPr>
          <p:cNvGrpSpPr/>
          <p:nvPr/>
        </p:nvGrpSpPr>
        <p:grpSpPr>
          <a:xfrm>
            <a:off x="6775947" y="699044"/>
            <a:ext cx="2463305" cy="3336924"/>
            <a:chOff x="186864" y="2906425"/>
            <a:chExt cx="5355837" cy="2826672"/>
          </a:xfrm>
        </p:grpSpPr>
        <p:sp>
          <p:nvSpPr>
            <p:cNvPr id="27" name="Rounded Rectangle 6">
              <a:extLst>
                <a:ext uri="{FF2B5EF4-FFF2-40B4-BE49-F238E27FC236}">
                  <a16:creationId xmlns:a16="http://schemas.microsoft.com/office/drawing/2014/main" id="{DACAC660-1104-BC6E-AA9E-F4561000CF3A}"/>
                </a:ext>
              </a:extLst>
            </p:cNvPr>
            <p:cNvSpPr/>
            <p:nvPr/>
          </p:nvSpPr>
          <p:spPr>
            <a:xfrm>
              <a:off x="186864" y="2906426"/>
              <a:ext cx="5355837" cy="2826671"/>
            </a:xfrm>
            <a:prstGeom prst="roundRect">
              <a:avLst>
                <a:gd name="adj" fmla="val 3482"/>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endParaRPr lang="en-GB" sz="1600">
                <a:solidFill>
                  <a:schemeClr val="tx1"/>
                </a:solidFill>
              </a:endParaRPr>
            </a:p>
          </p:txBody>
        </p:sp>
        <p:graphicFrame>
          <p:nvGraphicFramePr>
            <p:cNvPr id="28" name="Chart 27">
              <a:extLst>
                <a:ext uri="{FF2B5EF4-FFF2-40B4-BE49-F238E27FC236}">
                  <a16:creationId xmlns:a16="http://schemas.microsoft.com/office/drawing/2014/main" id="{EE1FD93C-BC6D-2E68-6CC0-74573A2B6EB0}"/>
                </a:ext>
              </a:extLst>
            </p:cNvPr>
            <p:cNvGraphicFramePr/>
            <p:nvPr>
              <p:extLst>
                <p:ext uri="{D42A27DB-BD31-4B8C-83A1-F6EECF244321}">
                  <p14:modId xmlns:p14="http://schemas.microsoft.com/office/powerpoint/2010/main" val="1701728482"/>
                </p:ext>
              </p:extLst>
            </p:nvPr>
          </p:nvGraphicFramePr>
          <p:xfrm>
            <a:off x="542368" y="2906425"/>
            <a:ext cx="4741302" cy="2826670"/>
          </p:xfrm>
          <a:graphic>
            <a:graphicData uri="http://schemas.openxmlformats.org/drawingml/2006/chart">
              <c:chart xmlns:c="http://schemas.openxmlformats.org/drawingml/2006/chart" xmlns:r="http://schemas.openxmlformats.org/officeDocument/2006/relationships" r:id="rId4"/>
            </a:graphicData>
          </a:graphic>
        </p:graphicFrame>
      </p:grpSp>
      <p:grpSp>
        <p:nvGrpSpPr>
          <p:cNvPr id="29" name="Group 28">
            <a:extLst>
              <a:ext uri="{FF2B5EF4-FFF2-40B4-BE49-F238E27FC236}">
                <a16:creationId xmlns:a16="http://schemas.microsoft.com/office/drawing/2014/main" id="{481C4D56-8B77-DD25-F500-8D42B9044439}"/>
              </a:ext>
            </a:extLst>
          </p:cNvPr>
          <p:cNvGrpSpPr/>
          <p:nvPr/>
        </p:nvGrpSpPr>
        <p:grpSpPr>
          <a:xfrm>
            <a:off x="9329807" y="699046"/>
            <a:ext cx="2463305" cy="3336924"/>
            <a:chOff x="186864" y="2906425"/>
            <a:chExt cx="5355837" cy="2826672"/>
          </a:xfrm>
        </p:grpSpPr>
        <p:sp>
          <p:nvSpPr>
            <p:cNvPr id="30" name="Rounded Rectangle 6">
              <a:extLst>
                <a:ext uri="{FF2B5EF4-FFF2-40B4-BE49-F238E27FC236}">
                  <a16:creationId xmlns:a16="http://schemas.microsoft.com/office/drawing/2014/main" id="{01503E2E-9634-4ED4-A7F2-233743D19CD7}"/>
                </a:ext>
              </a:extLst>
            </p:cNvPr>
            <p:cNvSpPr/>
            <p:nvPr/>
          </p:nvSpPr>
          <p:spPr>
            <a:xfrm>
              <a:off x="186864" y="2906426"/>
              <a:ext cx="5355837" cy="2826671"/>
            </a:xfrm>
            <a:prstGeom prst="roundRect">
              <a:avLst>
                <a:gd name="adj" fmla="val 3482"/>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endParaRPr lang="en-GB" sz="1600">
                <a:solidFill>
                  <a:schemeClr val="tx1"/>
                </a:solidFill>
              </a:endParaRPr>
            </a:p>
          </p:txBody>
        </p:sp>
        <p:graphicFrame>
          <p:nvGraphicFramePr>
            <p:cNvPr id="31" name="Chart 30">
              <a:extLst>
                <a:ext uri="{FF2B5EF4-FFF2-40B4-BE49-F238E27FC236}">
                  <a16:creationId xmlns:a16="http://schemas.microsoft.com/office/drawing/2014/main" id="{0DD65C97-B7E6-65BE-87F3-1B7F46C405CD}"/>
                </a:ext>
              </a:extLst>
            </p:cNvPr>
            <p:cNvGraphicFramePr/>
            <p:nvPr>
              <p:extLst>
                <p:ext uri="{D42A27DB-BD31-4B8C-83A1-F6EECF244321}">
                  <p14:modId xmlns:p14="http://schemas.microsoft.com/office/powerpoint/2010/main" val="270132062"/>
                </p:ext>
              </p:extLst>
            </p:nvPr>
          </p:nvGraphicFramePr>
          <p:xfrm>
            <a:off x="542368" y="2906425"/>
            <a:ext cx="4741302" cy="2826670"/>
          </p:xfrm>
          <a:graphic>
            <a:graphicData uri="http://schemas.openxmlformats.org/drawingml/2006/chart">
              <c:chart xmlns:c="http://schemas.openxmlformats.org/drawingml/2006/chart" xmlns:r="http://schemas.openxmlformats.org/officeDocument/2006/relationships" r:id="rId5"/>
            </a:graphicData>
          </a:graphic>
        </p:graphicFrame>
      </p:grpSp>
      <p:sp>
        <p:nvSpPr>
          <p:cNvPr id="32" name="Rounded Rectangle 6">
            <a:extLst>
              <a:ext uri="{FF2B5EF4-FFF2-40B4-BE49-F238E27FC236}">
                <a16:creationId xmlns:a16="http://schemas.microsoft.com/office/drawing/2014/main" id="{41331684-466C-11E0-57CF-B18848CAE346}"/>
              </a:ext>
            </a:extLst>
          </p:cNvPr>
          <p:cNvSpPr/>
          <p:nvPr/>
        </p:nvSpPr>
        <p:spPr>
          <a:xfrm>
            <a:off x="398888" y="4272228"/>
            <a:ext cx="2768927" cy="2097041"/>
          </a:xfrm>
          <a:prstGeom prst="roundRect">
            <a:avLst>
              <a:gd name="adj" fmla="val 3482"/>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endParaRPr lang="en-GB" sz="1600">
              <a:solidFill>
                <a:schemeClr val="tx1"/>
              </a:solidFill>
            </a:endParaRPr>
          </a:p>
        </p:txBody>
      </p:sp>
      <p:sp>
        <p:nvSpPr>
          <p:cNvPr id="33" name="Rounded Rectangle 6">
            <a:extLst>
              <a:ext uri="{FF2B5EF4-FFF2-40B4-BE49-F238E27FC236}">
                <a16:creationId xmlns:a16="http://schemas.microsoft.com/office/drawing/2014/main" id="{3CF62216-590F-9FD0-CDF4-550AE4EF68B4}"/>
              </a:ext>
            </a:extLst>
          </p:cNvPr>
          <p:cNvSpPr/>
          <p:nvPr/>
        </p:nvSpPr>
        <p:spPr>
          <a:xfrm>
            <a:off x="3416568" y="4272228"/>
            <a:ext cx="2768927" cy="2097041"/>
          </a:xfrm>
          <a:prstGeom prst="roundRect">
            <a:avLst>
              <a:gd name="adj" fmla="val 3482"/>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endParaRPr lang="en-GB" sz="1600">
              <a:solidFill>
                <a:schemeClr val="tx1"/>
              </a:solidFill>
            </a:endParaRPr>
          </a:p>
        </p:txBody>
      </p:sp>
      <p:sp>
        <p:nvSpPr>
          <p:cNvPr id="34" name="Rounded Rectangle 6">
            <a:extLst>
              <a:ext uri="{FF2B5EF4-FFF2-40B4-BE49-F238E27FC236}">
                <a16:creationId xmlns:a16="http://schemas.microsoft.com/office/drawing/2014/main" id="{AEBC88D0-FD4A-A478-7FF0-07F6C8ECB51A}"/>
              </a:ext>
            </a:extLst>
          </p:cNvPr>
          <p:cNvSpPr/>
          <p:nvPr/>
        </p:nvSpPr>
        <p:spPr>
          <a:xfrm>
            <a:off x="6434248" y="4272228"/>
            <a:ext cx="2768927" cy="2097041"/>
          </a:xfrm>
          <a:prstGeom prst="roundRect">
            <a:avLst>
              <a:gd name="adj" fmla="val 3482"/>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endParaRPr lang="en-GB" sz="1600">
              <a:solidFill>
                <a:schemeClr val="tx1"/>
              </a:solidFill>
            </a:endParaRPr>
          </a:p>
        </p:txBody>
      </p:sp>
      <p:graphicFrame>
        <p:nvGraphicFramePr>
          <p:cNvPr id="35" name="Chart 34">
            <a:extLst>
              <a:ext uri="{FF2B5EF4-FFF2-40B4-BE49-F238E27FC236}">
                <a16:creationId xmlns:a16="http://schemas.microsoft.com/office/drawing/2014/main" id="{DA191829-1152-6CD3-FDC4-38E7E8AEFB28}"/>
              </a:ext>
            </a:extLst>
          </p:cNvPr>
          <p:cNvGraphicFramePr/>
          <p:nvPr>
            <p:extLst>
              <p:ext uri="{D42A27DB-BD31-4B8C-83A1-F6EECF244321}">
                <p14:modId xmlns:p14="http://schemas.microsoft.com/office/powerpoint/2010/main" val="2450869004"/>
              </p:ext>
            </p:extLst>
          </p:nvPr>
        </p:nvGraphicFramePr>
        <p:xfrm>
          <a:off x="472966" y="4372304"/>
          <a:ext cx="2631674" cy="178665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6" name="Chart 35">
            <a:extLst>
              <a:ext uri="{FF2B5EF4-FFF2-40B4-BE49-F238E27FC236}">
                <a16:creationId xmlns:a16="http://schemas.microsoft.com/office/drawing/2014/main" id="{C02FDDA8-C417-3A70-26EC-34551BCAF1FC}"/>
              </a:ext>
            </a:extLst>
          </p:cNvPr>
          <p:cNvGraphicFramePr/>
          <p:nvPr>
            <p:extLst>
              <p:ext uri="{D42A27DB-BD31-4B8C-83A1-F6EECF244321}">
                <p14:modId xmlns:p14="http://schemas.microsoft.com/office/powerpoint/2010/main" val="413881584"/>
              </p:ext>
            </p:extLst>
          </p:nvPr>
        </p:nvGraphicFramePr>
        <p:xfrm>
          <a:off x="3560414" y="4373310"/>
          <a:ext cx="2631674" cy="178665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7" name="Chart 36">
            <a:extLst>
              <a:ext uri="{FF2B5EF4-FFF2-40B4-BE49-F238E27FC236}">
                <a16:creationId xmlns:a16="http://schemas.microsoft.com/office/drawing/2014/main" id="{19A1A623-8B8A-3591-A496-FB9940FBBFB7}"/>
              </a:ext>
            </a:extLst>
          </p:cNvPr>
          <p:cNvGraphicFramePr/>
          <p:nvPr>
            <p:extLst>
              <p:ext uri="{D42A27DB-BD31-4B8C-83A1-F6EECF244321}">
                <p14:modId xmlns:p14="http://schemas.microsoft.com/office/powerpoint/2010/main" val="644848079"/>
              </p:ext>
            </p:extLst>
          </p:nvPr>
        </p:nvGraphicFramePr>
        <p:xfrm>
          <a:off x="6476129" y="4372304"/>
          <a:ext cx="2631674" cy="178665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 name="Table 1">
            <a:extLst>
              <a:ext uri="{FF2B5EF4-FFF2-40B4-BE49-F238E27FC236}">
                <a16:creationId xmlns:a16="http://schemas.microsoft.com/office/drawing/2014/main" id="{C4B547C4-D3D8-0AF1-818D-88D44D4F98AA}"/>
              </a:ext>
            </a:extLst>
          </p:cNvPr>
          <p:cNvGraphicFramePr>
            <a:graphicFrameLocks noGrp="1"/>
          </p:cNvGraphicFramePr>
          <p:nvPr>
            <p:extLst>
              <p:ext uri="{D42A27DB-BD31-4B8C-83A1-F6EECF244321}">
                <p14:modId xmlns:p14="http://schemas.microsoft.com/office/powerpoint/2010/main" val="3527277468"/>
              </p:ext>
            </p:extLst>
          </p:nvPr>
        </p:nvGraphicFramePr>
        <p:xfrm>
          <a:off x="9716616" y="4562496"/>
          <a:ext cx="2076496" cy="1129306"/>
        </p:xfrm>
        <a:graphic>
          <a:graphicData uri="http://schemas.openxmlformats.org/drawingml/2006/table">
            <a:tbl>
              <a:tblPr firstRow="1" bandRow="1">
                <a:tableStyleId>{2D5ABB26-0587-4C30-8999-92F81FD0307C}</a:tableStyleId>
              </a:tblPr>
              <a:tblGrid>
                <a:gridCol w="354364">
                  <a:extLst>
                    <a:ext uri="{9D8B030D-6E8A-4147-A177-3AD203B41FA5}">
                      <a16:colId xmlns:a16="http://schemas.microsoft.com/office/drawing/2014/main" val="2176094468"/>
                    </a:ext>
                  </a:extLst>
                </a:gridCol>
                <a:gridCol w="1722132">
                  <a:extLst>
                    <a:ext uri="{9D8B030D-6E8A-4147-A177-3AD203B41FA5}">
                      <a16:colId xmlns:a16="http://schemas.microsoft.com/office/drawing/2014/main" val="2574160094"/>
                    </a:ext>
                  </a:extLst>
                </a:gridCol>
              </a:tblGrid>
              <a:tr h="250800">
                <a:tc>
                  <a:txBody>
                    <a:bodyPr/>
                    <a:lstStyle/>
                    <a:p>
                      <a:endParaRPr lang="en-GB" sz="1200">
                        <a:latin typeface="Arial" panose="020B0604020202020204" pitchFamily="34" charset="0"/>
                        <a:cs typeface="Arial" panose="020B0604020202020204" pitchFamily="34" charset="0"/>
                      </a:endParaRPr>
                    </a:p>
                  </a:txBody>
                  <a:tcPr>
                    <a:solidFill>
                      <a:srgbClr val="FF0087"/>
                    </a:solidFill>
                  </a:tcPr>
                </a:tc>
                <a:tc>
                  <a:txBody>
                    <a:bodyPr/>
                    <a:lstStyle/>
                    <a:p>
                      <a:r>
                        <a:rPr lang="en-GB" sz="1200">
                          <a:latin typeface="Arial" panose="020B0604020202020204" pitchFamily="34" charset="0"/>
                          <a:cs typeface="Arial" panose="020B0604020202020204" pitchFamily="34" charset="0"/>
                        </a:rPr>
                        <a:t>Northern Ireland</a:t>
                      </a:r>
                    </a:p>
                  </a:txBody>
                  <a:tcPr/>
                </a:tc>
                <a:extLst>
                  <a:ext uri="{0D108BD9-81ED-4DB2-BD59-A6C34878D82A}">
                    <a16:rowId xmlns:a16="http://schemas.microsoft.com/office/drawing/2014/main" val="2831732840"/>
                  </a:ext>
                </a:extLst>
              </a:tr>
              <a:tr h="290333">
                <a:tc>
                  <a:txBody>
                    <a:bodyPr/>
                    <a:lstStyle/>
                    <a:p>
                      <a:endParaRPr lang="en-GB" sz="1200">
                        <a:latin typeface="Arial" panose="020B0604020202020204" pitchFamily="34" charset="0"/>
                        <a:cs typeface="Arial" panose="020B0604020202020204" pitchFamily="34" charset="0"/>
                      </a:endParaRPr>
                    </a:p>
                  </a:txBody>
                  <a:tcPr>
                    <a:solidFill>
                      <a:schemeClr val="accent2"/>
                    </a:solidFill>
                  </a:tcPr>
                </a:tc>
                <a:tc>
                  <a:txBody>
                    <a:bodyPr/>
                    <a:lstStyle/>
                    <a:p>
                      <a:r>
                        <a:rPr lang="en-GB" sz="1200">
                          <a:latin typeface="Arial" panose="020B0604020202020204" pitchFamily="34" charset="0"/>
                          <a:cs typeface="Arial" panose="020B0604020202020204" pitchFamily="34" charset="0"/>
                        </a:rPr>
                        <a:t>England </a:t>
                      </a:r>
                    </a:p>
                  </a:txBody>
                  <a:tcPr/>
                </a:tc>
                <a:extLst>
                  <a:ext uri="{0D108BD9-81ED-4DB2-BD59-A6C34878D82A}">
                    <a16:rowId xmlns:a16="http://schemas.microsoft.com/office/drawing/2014/main" val="4100059440"/>
                  </a:ext>
                </a:extLst>
              </a:tr>
              <a:tr h="290333">
                <a:tc>
                  <a:txBody>
                    <a:bodyPr/>
                    <a:lstStyle/>
                    <a:p>
                      <a:endParaRPr lang="en-GB" sz="1200">
                        <a:latin typeface="Arial" panose="020B0604020202020204" pitchFamily="34" charset="0"/>
                        <a:cs typeface="Arial" panose="020B0604020202020204" pitchFamily="34" charset="0"/>
                      </a:endParaRPr>
                    </a:p>
                  </a:txBody>
                  <a:tcPr>
                    <a:solidFill>
                      <a:srgbClr val="00007E"/>
                    </a:solidFill>
                  </a:tcPr>
                </a:tc>
                <a:tc>
                  <a:txBody>
                    <a:bodyPr/>
                    <a:lstStyle/>
                    <a:p>
                      <a:r>
                        <a:rPr lang="en-GB" sz="1200">
                          <a:latin typeface="Arial" panose="020B0604020202020204" pitchFamily="34" charset="0"/>
                          <a:cs typeface="Arial" panose="020B0604020202020204" pitchFamily="34" charset="0"/>
                        </a:rPr>
                        <a:t>Wales</a:t>
                      </a:r>
                    </a:p>
                  </a:txBody>
                  <a:tcPr/>
                </a:tc>
                <a:extLst>
                  <a:ext uri="{0D108BD9-81ED-4DB2-BD59-A6C34878D82A}">
                    <a16:rowId xmlns:a16="http://schemas.microsoft.com/office/drawing/2014/main" val="1184621290"/>
                  </a:ext>
                </a:extLst>
              </a:tr>
              <a:tr h="0">
                <a:tc>
                  <a:txBody>
                    <a:bodyPr/>
                    <a:lstStyle/>
                    <a:p>
                      <a:endParaRPr lang="en-GB" sz="1200">
                        <a:latin typeface="Arial" panose="020B0604020202020204" pitchFamily="34" charset="0"/>
                        <a:cs typeface="Arial" panose="020B0604020202020204" pitchFamily="34" charset="0"/>
                      </a:endParaRPr>
                    </a:p>
                  </a:txBody>
                  <a:tcPr>
                    <a:solidFill>
                      <a:schemeClr val="accent1">
                        <a:lumMod val="20000"/>
                        <a:lumOff val="80000"/>
                      </a:schemeClr>
                    </a:solidFill>
                  </a:tcPr>
                </a:tc>
                <a:tc>
                  <a:txBody>
                    <a:bodyPr/>
                    <a:lstStyle/>
                    <a:p>
                      <a:r>
                        <a:rPr lang="en-GB" sz="1200">
                          <a:latin typeface="Arial" panose="020B0604020202020204" pitchFamily="34" charset="0"/>
                          <a:cs typeface="Arial" panose="020B0604020202020204" pitchFamily="34" charset="0"/>
                        </a:rPr>
                        <a:t>Scotland</a:t>
                      </a:r>
                    </a:p>
                  </a:txBody>
                  <a:tcPr/>
                </a:tc>
                <a:extLst>
                  <a:ext uri="{0D108BD9-81ED-4DB2-BD59-A6C34878D82A}">
                    <a16:rowId xmlns:a16="http://schemas.microsoft.com/office/drawing/2014/main" val="696200025"/>
                  </a:ext>
                </a:extLst>
              </a:tr>
            </a:tbl>
          </a:graphicData>
        </a:graphic>
      </p:graphicFrame>
      <p:graphicFrame>
        <p:nvGraphicFramePr>
          <p:cNvPr id="5" name="Table 4">
            <a:extLst>
              <a:ext uri="{FF2B5EF4-FFF2-40B4-BE49-F238E27FC236}">
                <a16:creationId xmlns:a16="http://schemas.microsoft.com/office/drawing/2014/main" id="{C11B939B-0861-15E5-7779-B478439A7692}"/>
              </a:ext>
            </a:extLst>
          </p:cNvPr>
          <p:cNvGraphicFramePr>
            <a:graphicFrameLocks noGrp="1"/>
          </p:cNvGraphicFramePr>
          <p:nvPr>
            <p:extLst>
              <p:ext uri="{D42A27DB-BD31-4B8C-83A1-F6EECF244321}">
                <p14:modId xmlns:p14="http://schemas.microsoft.com/office/powerpoint/2010/main" val="3279741120"/>
              </p:ext>
            </p:extLst>
          </p:nvPr>
        </p:nvGraphicFramePr>
        <p:xfrm>
          <a:off x="9286503" y="6065641"/>
          <a:ext cx="4556018" cy="677936"/>
        </p:xfrm>
        <a:graphic>
          <a:graphicData uri="http://schemas.openxmlformats.org/drawingml/2006/table">
            <a:tbl>
              <a:tblPr firstRow="1" bandRow="1">
                <a:tableStyleId>{2D5ABB26-0587-4C30-8999-92F81FD0307C}</a:tableStyleId>
              </a:tblPr>
              <a:tblGrid>
                <a:gridCol w="4556018">
                  <a:extLst>
                    <a:ext uri="{9D8B030D-6E8A-4147-A177-3AD203B41FA5}">
                      <a16:colId xmlns:a16="http://schemas.microsoft.com/office/drawing/2014/main" val="2574160094"/>
                    </a:ext>
                  </a:extLst>
                </a:gridCol>
              </a:tblGrid>
              <a:tr h="314204">
                <a:tc>
                  <a:txBody>
                    <a:bodyPr/>
                    <a:lstStyle/>
                    <a:p>
                      <a:pPr marL="0" algn="l" defTabSz="914400" rtl="0" eaLnBrk="1" latinLnBrk="0" hangingPunct="1"/>
                      <a:r>
                        <a:rPr lang="en-GB" sz="1200" kern="1200">
                          <a:solidFill>
                            <a:srgbClr val="00B050"/>
                          </a:solidFill>
                          <a:latin typeface="Arial" panose="020B0604020202020204" pitchFamily="34" charset="0"/>
                          <a:ea typeface="+mn-ea"/>
                          <a:cs typeface="Arial" panose="020B0604020202020204" pitchFamily="34" charset="0"/>
                        </a:rPr>
                        <a:t>Significantly higher than Northern Ireland</a:t>
                      </a:r>
                    </a:p>
                  </a:txBody>
                  <a:tcPr/>
                </a:tc>
                <a:extLst>
                  <a:ext uri="{0D108BD9-81ED-4DB2-BD59-A6C34878D82A}">
                    <a16:rowId xmlns:a16="http://schemas.microsoft.com/office/drawing/2014/main" val="2831732840"/>
                  </a:ext>
                </a:extLst>
              </a:tr>
              <a:tr h="363732">
                <a:tc>
                  <a:txBody>
                    <a:bodyPr/>
                    <a:lstStyle/>
                    <a:p>
                      <a:pPr algn="l"/>
                      <a:r>
                        <a:rPr lang="en-GB" sz="1200">
                          <a:solidFill>
                            <a:srgbClr val="FF0000"/>
                          </a:solidFill>
                          <a:latin typeface="Arial" panose="020B0604020202020204" pitchFamily="34" charset="0"/>
                          <a:cs typeface="Arial" panose="020B0604020202020204" pitchFamily="34" charset="0"/>
                        </a:rPr>
                        <a:t>Significantly lower than Northern Ireland</a:t>
                      </a:r>
                    </a:p>
                  </a:txBody>
                  <a:tcPr/>
                </a:tc>
                <a:extLst>
                  <a:ext uri="{0D108BD9-81ED-4DB2-BD59-A6C34878D82A}">
                    <a16:rowId xmlns:a16="http://schemas.microsoft.com/office/drawing/2014/main" val="4100059440"/>
                  </a:ext>
                </a:extLst>
              </a:tr>
            </a:tbl>
          </a:graphicData>
        </a:graphic>
      </p:graphicFrame>
    </p:spTree>
    <p:extLst>
      <p:ext uri="{BB962C8B-B14F-4D97-AF65-F5344CB8AC3E}">
        <p14:creationId xmlns:p14="http://schemas.microsoft.com/office/powerpoint/2010/main" val="4960131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A9AA21-0578-BEC7-C898-394477ECB7A1}"/>
              </a:ext>
            </a:extLst>
          </p:cNvPr>
          <p:cNvSpPr>
            <a:spLocks noGrp="1"/>
          </p:cNvSpPr>
          <p:nvPr>
            <p:ph type="body" sz="quarter" idx="10"/>
          </p:nvPr>
        </p:nvSpPr>
        <p:spPr>
          <a:prstGeom prst="rect">
            <a:avLst/>
          </a:prstGeom>
        </p:spPr>
        <p:txBody>
          <a:bodyPr/>
          <a:lstStyle/>
          <a:p>
            <a:r>
              <a:rPr lang="en-US">
                <a:latin typeface="+mn-lt"/>
              </a:rPr>
              <a:t>Conclusions</a:t>
            </a:r>
          </a:p>
        </p:txBody>
      </p:sp>
      <p:sp>
        <p:nvSpPr>
          <p:cNvPr id="5" name="Text Placeholder 3">
            <a:extLst>
              <a:ext uri="{FF2B5EF4-FFF2-40B4-BE49-F238E27FC236}">
                <a16:creationId xmlns:a16="http://schemas.microsoft.com/office/drawing/2014/main" id="{B83ECA82-8ADD-4D4A-6279-04352C14FE57}"/>
              </a:ext>
            </a:extLst>
          </p:cNvPr>
          <p:cNvSpPr>
            <a:spLocks noGrp="1"/>
          </p:cNvSpPr>
          <p:nvPr>
            <p:ph type="body" sz="quarter" idx="13"/>
          </p:nvPr>
        </p:nvSpPr>
        <p:spPr>
          <a:xfrm>
            <a:off x="5835650" y="273050"/>
            <a:ext cx="5375275" cy="365125"/>
          </a:xfrm>
        </p:spPr>
        <p:txBody>
          <a:bodyPr/>
          <a:lstStyle/>
          <a:p>
            <a:r>
              <a:rPr lang="en-GB">
                <a:latin typeface="+mn-lt"/>
              </a:rPr>
              <a:t>Cancer Awareness Measure+ 2024 – Northern Ireland</a:t>
            </a:r>
          </a:p>
        </p:txBody>
      </p:sp>
    </p:spTree>
    <p:extLst>
      <p:ext uri="{BB962C8B-B14F-4D97-AF65-F5344CB8AC3E}">
        <p14:creationId xmlns:p14="http://schemas.microsoft.com/office/powerpoint/2010/main" val="45890288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BB666D-E0E9-41A7-146A-14213543A56E}"/>
              </a:ext>
            </a:extLst>
          </p:cNvPr>
          <p:cNvSpPr>
            <a:spLocks noGrp="1"/>
          </p:cNvSpPr>
          <p:nvPr>
            <p:ph type="body" sz="quarter" idx="10"/>
          </p:nvPr>
        </p:nvSpPr>
        <p:spPr>
          <a:xfrm>
            <a:off x="289559" y="955433"/>
            <a:ext cx="5375542" cy="654253"/>
          </a:xfrm>
        </p:spPr>
        <p:txBody>
          <a:bodyPr/>
          <a:lstStyle/>
          <a:p>
            <a:r>
              <a:rPr lang="en-GB" dirty="0">
                <a:latin typeface="+mn-lt"/>
              </a:rPr>
              <a:t>Conclusions</a:t>
            </a:r>
          </a:p>
        </p:txBody>
      </p:sp>
      <p:sp>
        <p:nvSpPr>
          <p:cNvPr id="6" name="Text Placeholder 5">
            <a:extLst>
              <a:ext uri="{FF2B5EF4-FFF2-40B4-BE49-F238E27FC236}">
                <a16:creationId xmlns:a16="http://schemas.microsoft.com/office/drawing/2014/main" id="{1F6D81B9-463B-991A-DA42-8C56CCCDDA4C}"/>
              </a:ext>
            </a:extLst>
          </p:cNvPr>
          <p:cNvSpPr>
            <a:spLocks noGrp="1"/>
          </p:cNvSpPr>
          <p:nvPr>
            <p:ph type="body" sz="quarter" idx="13"/>
          </p:nvPr>
        </p:nvSpPr>
        <p:spPr>
          <a:xfrm>
            <a:off x="289559" y="1696396"/>
            <a:ext cx="10921320" cy="4617692"/>
          </a:xfrm>
        </p:spPr>
        <p:txBody>
          <a:bodyPr/>
          <a:lstStyle/>
          <a:p>
            <a:r>
              <a:rPr lang="en-GB" sz="1400" b="1" dirty="0">
                <a:latin typeface="+mn-lt"/>
              </a:rPr>
              <a:t>Risk factors and  symptom awareness </a:t>
            </a:r>
            <a:br>
              <a:rPr lang="en-GB" sz="1400" b="1" dirty="0">
                <a:latin typeface="+mn-lt"/>
              </a:rPr>
            </a:br>
            <a:r>
              <a:rPr lang="en-US" sz="1400" dirty="0">
                <a:latin typeface="+mn-lt"/>
              </a:rPr>
              <a:t>Almost all respondents recognised the main preventable risk factors when prompted, and all correct risk factors were identified by at least half of Northern Ireland adults. Smoking sees the highest awareness level, both unprompted and prompted. This links to findings regarding current health and lifestyle, where the majority of those who smoke were at least looking to reduce the amount they do. </a:t>
            </a:r>
          </a:p>
          <a:p>
            <a:endParaRPr lang="en-US" sz="1400" dirty="0">
              <a:latin typeface="+mn-lt"/>
            </a:endParaRPr>
          </a:p>
          <a:p>
            <a:r>
              <a:rPr lang="en-US" sz="1400" dirty="0">
                <a:latin typeface="+mn-lt"/>
              </a:rPr>
              <a:t>The vast majority recognised any potential cancer symptom, although recognition was somewhat lower among potential lung and oral cancer symptoms. Change in appearance of moles, unexplained lumps and coughing up blood saw the highest levels of awareness, with the latter being more commonly identified by Northern Ireland adults than any other nation. Despite overall high awareness of symptoms, for those who experienced a relevant potential symptom, they were more likely to attribute the cause initially to lifestyle and external factors rather than cancer.</a:t>
            </a:r>
          </a:p>
          <a:p>
            <a:endParaRPr lang="en-GB" sz="1400" b="1" dirty="0">
              <a:solidFill>
                <a:srgbClr val="FF0000"/>
              </a:solidFill>
              <a:latin typeface="+mn-lt"/>
            </a:endParaRPr>
          </a:p>
          <a:p>
            <a:r>
              <a:rPr lang="en-GB" sz="1400" b="1" dirty="0">
                <a:latin typeface="+mn-lt"/>
              </a:rPr>
              <a:t>Participation in screening</a:t>
            </a:r>
          </a:p>
          <a:p>
            <a:r>
              <a:rPr lang="en-US" sz="1400" dirty="0">
                <a:latin typeface="+mn-lt"/>
              </a:rPr>
              <a:t>Positively, awareness of symptoms for breast and bowel cancer was high, and a majority of those eligible were categorised as up to date across all three kinds of cancer (cervical, breast and bowel). The main barriers to completing or attending screening cited varied across screening type, although concerns and experience of pain were commonly identified by those invited to cervical and breast screening as were preferences for a man to not carry out the test. Concern was also evident when thinking about bowel screening, although this was in relation to the outcome of the results. When thinking about attending doctor-recommended tests generally, perceived importance and receiving information about what it involved were key motivators, and these could be leveraged in mitigating the barriers to attending screening as well. </a:t>
            </a:r>
            <a:endParaRPr lang="en-GB" sz="1400" b="1" dirty="0">
              <a:solidFill>
                <a:srgbClr val="FF0000"/>
              </a:solidFill>
              <a:latin typeface="+mn-lt"/>
            </a:endParaRPr>
          </a:p>
          <a:p>
            <a:endParaRPr lang="en-GB" sz="1400" b="1" dirty="0">
              <a:solidFill>
                <a:srgbClr val="FF0000"/>
              </a:solidFill>
              <a:latin typeface="+mn-lt"/>
            </a:endParaRPr>
          </a:p>
        </p:txBody>
      </p:sp>
      <p:sp>
        <p:nvSpPr>
          <p:cNvPr id="7" name="Text Placeholder 6">
            <a:extLst>
              <a:ext uri="{FF2B5EF4-FFF2-40B4-BE49-F238E27FC236}">
                <a16:creationId xmlns:a16="http://schemas.microsoft.com/office/drawing/2014/main" id="{DD11DF76-9485-CD36-E9DD-086CC63FB39F}"/>
              </a:ext>
            </a:extLst>
          </p:cNvPr>
          <p:cNvSpPr>
            <a:spLocks noGrp="1"/>
          </p:cNvSpPr>
          <p:nvPr>
            <p:ph type="body" sz="quarter" idx="14"/>
          </p:nvPr>
        </p:nvSpPr>
        <p:spPr/>
        <p:txBody>
          <a:bodyPr/>
          <a:lstStyle/>
          <a:p>
            <a:r>
              <a:rPr lang="en-GB">
                <a:latin typeface="+mn-lt"/>
              </a:rPr>
              <a:t>Cancer Awareness Measure+ 2024 – Northern Ireland</a:t>
            </a:r>
          </a:p>
        </p:txBody>
      </p:sp>
      <p:sp>
        <p:nvSpPr>
          <p:cNvPr id="8" name="Text Placeholder 7">
            <a:extLst>
              <a:ext uri="{FF2B5EF4-FFF2-40B4-BE49-F238E27FC236}">
                <a16:creationId xmlns:a16="http://schemas.microsoft.com/office/drawing/2014/main" id="{8E6B3514-F7A2-7321-ADCD-D172D76AB967}"/>
              </a:ext>
            </a:extLst>
          </p:cNvPr>
          <p:cNvSpPr>
            <a:spLocks noGrp="1"/>
          </p:cNvSpPr>
          <p:nvPr>
            <p:ph type="body" sz="quarter" idx="15"/>
          </p:nvPr>
        </p:nvSpPr>
        <p:spPr/>
        <p:txBody>
          <a:bodyPr/>
          <a:lstStyle/>
          <a:p>
            <a:r>
              <a:rPr lang="en-GB">
                <a:latin typeface="+mn-lt"/>
              </a:rPr>
              <a:t>Conclusion</a:t>
            </a:r>
          </a:p>
        </p:txBody>
      </p:sp>
      <p:sp>
        <p:nvSpPr>
          <p:cNvPr id="2" name="Footer Placeholder 5">
            <a:extLst>
              <a:ext uri="{FF2B5EF4-FFF2-40B4-BE49-F238E27FC236}">
                <a16:creationId xmlns:a16="http://schemas.microsoft.com/office/drawing/2014/main" id="{7FE39199-E1E1-0C01-9B1C-F57F323FD530}"/>
              </a:ext>
            </a:extLst>
          </p:cNvPr>
          <p:cNvSpPr txBox="1">
            <a:spLocks/>
          </p:cNvSpPr>
          <p:nvPr/>
        </p:nvSpPr>
        <p:spPr>
          <a:xfrm>
            <a:off x="289559" y="6576975"/>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t>Please note – all conclusions are based purely on CAM+ results and don’t take into account the wider evidence base</a:t>
            </a:r>
          </a:p>
        </p:txBody>
      </p:sp>
    </p:spTree>
    <p:extLst>
      <p:ext uri="{BB962C8B-B14F-4D97-AF65-F5344CB8AC3E}">
        <p14:creationId xmlns:p14="http://schemas.microsoft.com/office/powerpoint/2010/main" val="462659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F6D81B9-463B-991A-DA42-8C56CCCDDA4C}"/>
              </a:ext>
            </a:extLst>
          </p:cNvPr>
          <p:cNvSpPr>
            <a:spLocks noGrp="1"/>
          </p:cNvSpPr>
          <p:nvPr>
            <p:ph type="body" sz="quarter" idx="13"/>
          </p:nvPr>
        </p:nvSpPr>
        <p:spPr>
          <a:xfrm>
            <a:off x="289559" y="1869972"/>
            <a:ext cx="10921320" cy="3944134"/>
          </a:xfrm>
        </p:spPr>
        <p:txBody>
          <a:bodyPr/>
          <a:lstStyle/>
          <a:p>
            <a:r>
              <a:rPr lang="en-GB" sz="1400" b="1" dirty="0">
                <a:latin typeface="+mn-lt"/>
              </a:rPr>
              <a:t>Accessing help</a:t>
            </a:r>
            <a:br>
              <a:rPr lang="en-GB" sz="1400" b="1" dirty="0">
                <a:latin typeface="+mn-lt"/>
              </a:rPr>
            </a:br>
            <a:r>
              <a:rPr lang="en-GB" sz="1400" dirty="0">
                <a:latin typeface="+mn-lt"/>
              </a:rPr>
              <a:t>Positively,</a:t>
            </a:r>
            <a:r>
              <a:rPr lang="en-GB" sz="1400" b="1" dirty="0">
                <a:latin typeface="+mn-lt"/>
              </a:rPr>
              <a:t> </a:t>
            </a:r>
            <a:r>
              <a:rPr lang="en-GB" sz="1400" dirty="0">
                <a:latin typeface="+mn-lt"/>
              </a:rPr>
              <a:t>the majority of those who experienced a potential cancer symptom contacted their GP, with most being successful in discussing their symptom. Likewise, the vast majority report being seen by their healthcare professional within 2 weeks of contacting them. This was also the case when thinking about accessing help for health concerns generally, Northern Irish adults were more likely to be able to make an appointment than not. However, among those who did not make an appointment, issues in access were most commonly cited as the reason; either they were not able to get through on the phone or there were no appointments available. </a:t>
            </a:r>
          </a:p>
          <a:p>
            <a:endParaRPr lang="en-GB" sz="1400" dirty="0">
              <a:latin typeface="+mn-lt"/>
            </a:endParaRPr>
          </a:p>
          <a:p>
            <a:r>
              <a:rPr lang="en-GB" sz="1400" dirty="0">
                <a:latin typeface="+mn-lt"/>
              </a:rPr>
              <a:t>This was a common theme when looking at barriers to discussing symptoms with healthcare professionals, the majority reported perceptions of difficulty of getting an appointment (either generally or with a specific professional), or past experience of difficulty. These perceptions were much more common among those living in Northern Ireland, compared to all other devolved nations. Additionally, if respondents were unsuccessful in making an appointment, they were more likely to look to online sources or friends or family members for help with their health concern, rather than contacting a different healthcare professional.</a:t>
            </a:r>
          </a:p>
          <a:p>
            <a:endParaRPr lang="en-GB" sz="1400" dirty="0">
              <a:latin typeface="+mn-lt"/>
            </a:endParaRPr>
          </a:p>
          <a:p>
            <a:r>
              <a:rPr lang="en-GB" sz="1400" dirty="0">
                <a:latin typeface="+mn-lt"/>
              </a:rPr>
              <a:t>However, when thinking about different types of appointments, there were positive perceptions of remote consultations. Those who had accessed these in the last year commonly agreed they felt comfortable discussing their health concerns in this way, and that their concerns were adequately addressed. </a:t>
            </a:r>
          </a:p>
        </p:txBody>
      </p:sp>
      <p:sp>
        <p:nvSpPr>
          <p:cNvPr id="7" name="Text Placeholder 6">
            <a:extLst>
              <a:ext uri="{FF2B5EF4-FFF2-40B4-BE49-F238E27FC236}">
                <a16:creationId xmlns:a16="http://schemas.microsoft.com/office/drawing/2014/main" id="{DD11DF76-9485-CD36-E9DD-086CC63FB39F}"/>
              </a:ext>
            </a:extLst>
          </p:cNvPr>
          <p:cNvSpPr>
            <a:spLocks noGrp="1"/>
          </p:cNvSpPr>
          <p:nvPr>
            <p:ph type="body" sz="quarter" idx="14"/>
          </p:nvPr>
        </p:nvSpPr>
        <p:spPr/>
        <p:txBody>
          <a:bodyPr/>
          <a:lstStyle/>
          <a:p>
            <a:r>
              <a:rPr lang="en-GB">
                <a:latin typeface="+mn-lt"/>
              </a:rPr>
              <a:t>Cancer Awareness Measure+ 2024 – Northern Ireland</a:t>
            </a:r>
          </a:p>
        </p:txBody>
      </p:sp>
      <p:sp>
        <p:nvSpPr>
          <p:cNvPr id="8" name="Text Placeholder 7">
            <a:extLst>
              <a:ext uri="{FF2B5EF4-FFF2-40B4-BE49-F238E27FC236}">
                <a16:creationId xmlns:a16="http://schemas.microsoft.com/office/drawing/2014/main" id="{8E6B3514-F7A2-7321-ADCD-D172D76AB967}"/>
              </a:ext>
            </a:extLst>
          </p:cNvPr>
          <p:cNvSpPr>
            <a:spLocks noGrp="1"/>
          </p:cNvSpPr>
          <p:nvPr>
            <p:ph type="body" sz="quarter" idx="15"/>
          </p:nvPr>
        </p:nvSpPr>
        <p:spPr/>
        <p:txBody>
          <a:bodyPr/>
          <a:lstStyle/>
          <a:p>
            <a:r>
              <a:rPr lang="en-GB">
                <a:latin typeface="+mn-lt"/>
              </a:rPr>
              <a:t>Conclusion</a:t>
            </a:r>
          </a:p>
        </p:txBody>
      </p:sp>
      <p:sp>
        <p:nvSpPr>
          <p:cNvPr id="2" name="Footer Placeholder 5">
            <a:extLst>
              <a:ext uri="{FF2B5EF4-FFF2-40B4-BE49-F238E27FC236}">
                <a16:creationId xmlns:a16="http://schemas.microsoft.com/office/drawing/2014/main" id="{0D35135B-9A05-6522-CC7E-F347626317DB}"/>
              </a:ext>
            </a:extLst>
          </p:cNvPr>
          <p:cNvSpPr txBox="1">
            <a:spLocks/>
          </p:cNvSpPr>
          <p:nvPr/>
        </p:nvSpPr>
        <p:spPr>
          <a:xfrm>
            <a:off x="289559" y="6584401"/>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t>Please note – all conclusions are based purely on CAM+ results and don’t take into account the wider evidence base</a:t>
            </a:r>
          </a:p>
        </p:txBody>
      </p:sp>
      <p:sp>
        <p:nvSpPr>
          <p:cNvPr id="10" name="Text Placeholder 4">
            <a:extLst>
              <a:ext uri="{FF2B5EF4-FFF2-40B4-BE49-F238E27FC236}">
                <a16:creationId xmlns:a16="http://schemas.microsoft.com/office/drawing/2014/main" id="{D87C567D-D316-DA11-6CF1-AA2D5531C9BF}"/>
              </a:ext>
            </a:extLst>
          </p:cNvPr>
          <p:cNvSpPr>
            <a:spLocks noGrp="1"/>
          </p:cNvSpPr>
          <p:nvPr>
            <p:ph type="body" sz="quarter" idx="10"/>
          </p:nvPr>
        </p:nvSpPr>
        <p:spPr>
          <a:xfrm>
            <a:off x="289559" y="955433"/>
            <a:ext cx="5375542" cy="654253"/>
          </a:xfrm>
        </p:spPr>
        <p:txBody>
          <a:bodyPr/>
          <a:lstStyle/>
          <a:p>
            <a:r>
              <a:rPr lang="en-GB">
                <a:latin typeface="+mn-lt"/>
              </a:rPr>
              <a:t>Conclusions</a:t>
            </a:r>
          </a:p>
        </p:txBody>
      </p:sp>
    </p:spTree>
    <p:extLst>
      <p:ext uri="{BB962C8B-B14F-4D97-AF65-F5344CB8AC3E}">
        <p14:creationId xmlns:p14="http://schemas.microsoft.com/office/powerpoint/2010/main" val="2564439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BB666D-E0E9-41A7-146A-14213543A56E}"/>
              </a:ext>
            </a:extLst>
          </p:cNvPr>
          <p:cNvSpPr>
            <a:spLocks noGrp="1"/>
          </p:cNvSpPr>
          <p:nvPr>
            <p:ph type="body" sz="quarter" idx="10"/>
          </p:nvPr>
        </p:nvSpPr>
        <p:spPr>
          <a:xfrm>
            <a:off x="345649" y="873226"/>
            <a:ext cx="5375542" cy="654253"/>
          </a:xfrm>
        </p:spPr>
        <p:txBody>
          <a:bodyPr/>
          <a:lstStyle/>
          <a:p>
            <a:r>
              <a:rPr lang="en-GB" dirty="0">
                <a:latin typeface="+mn-lt"/>
              </a:rPr>
              <a:t>Key Findings</a:t>
            </a:r>
          </a:p>
        </p:txBody>
      </p:sp>
      <p:sp>
        <p:nvSpPr>
          <p:cNvPr id="6" name="Text Placeholder 5">
            <a:extLst>
              <a:ext uri="{FF2B5EF4-FFF2-40B4-BE49-F238E27FC236}">
                <a16:creationId xmlns:a16="http://schemas.microsoft.com/office/drawing/2014/main" id="{1F6D81B9-463B-991A-DA42-8C56CCCDDA4C}"/>
              </a:ext>
            </a:extLst>
          </p:cNvPr>
          <p:cNvSpPr>
            <a:spLocks noGrp="1"/>
          </p:cNvSpPr>
          <p:nvPr>
            <p:ph type="body" sz="quarter" idx="13"/>
          </p:nvPr>
        </p:nvSpPr>
        <p:spPr>
          <a:xfrm>
            <a:off x="289559" y="1645865"/>
            <a:ext cx="11344253" cy="4392078"/>
          </a:xfrm>
        </p:spPr>
        <p:txBody>
          <a:bodyPr/>
          <a:lstStyle/>
          <a:p>
            <a:r>
              <a:rPr lang="en-GB" sz="1400" b="1" dirty="0">
                <a:latin typeface="+mn-lt"/>
              </a:rPr>
              <a:t>Awareness of cancer symptoms and risk factors</a:t>
            </a:r>
          </a:p>
          <a:p>
            <a:pPr marL="285750" indent="-285750">
              <a:buFont typeface="Arial" panose="020B0604020202020204" pitchFamily="34" charset="0"/>
              <a:buChar char="•"/>
            </a:pPr>
            <a:r>
              <a:rPr lang="en-US" sz="1400" dirty="0">
                <a:latin typeface="+mn-lt"/>
              </a:rPr>
              <a:t>When asking respondents to identify risk factors, smoking was the most commonly identified, both spontaneously (80%) and when prompted (98%).</a:t>
            </a:r>
          </a:p>
          <a:p>
            <a:pPr marL="285750" indent="-285750">
              <a:buFont typeface="Arial" panose="020B0604020202020204" pitchFamily="34" charset="0"/>
              <a:buChar char="•"/>
            </a:pPr>
            <a:r>
              <a:rPr lang="en-US" sz="1400" dirty="0">
                <a:latin typeface="+mn-lt"/>
              </a:rPr>
              <a:t>Almost all respondents (99%) recognised the main preventable risk factors, with respondents identifying 10 correct risk factors on average.</a:t>
            </a:r>
          </a:p>
          <a:p>
            <a:pPr marL="285750" indent="-285750">
              <a:buFont typeface="Arial" panose="020B0604020202020204" pitchFamily="34" charset="0"/>
              <a:buChar char="•"/>
            </a:pPr>
            <a:r>
              <a:rPr lang="en-US" sz="1400" dirty="0">
                <a:latin typeface="+mn-lt"/>
              </a:rPr>
              <a:t>Similarly, all symptoms were recognised by a majority as potential signs of cancer (99%), with potential lung and oral cancer symptoms seeing slightly lower rates of recognition (both 96%).</a:t>
            </a:r>
          </a:p>
          <a:p>
            <a:endParaRPr lang="en-GB" sz="1400" b="1" dirty="0">
              <a:latin typeface="+mn-lt"/>
            </a:endParaRPr>
          </a:p>
          <a:p>
            <a:r>
              <a:rPr lang="en-GB" sz="1400" b="1" dirty="0">
                <a:latin typeface="+mn-lt"/>
              </a:rPr>
              <a:t>Experience and presentation of symptoms</a:t>
            </a:r>
          </a:p>
          <a:p>
            <a:pPr marL="285750" indent="-285750">
              <a:buFont typeface="Arial" panose="020B0604020202020204" pitchFamily="34" charset="0"/>
              <a:buChar char="•"/>
            </a:pPr>
            <a:r>
              <a:rPr lang="en-US" sz="1400" dirty="0">
                <a:latin typeface="+mn-lt"/>
              </a:rPr>
              <a:t>Just under half (45%) reported experiencing any potential cancer symptom in the past 6 months, followed by around 1 in 3 (34%) who reported experiencing any potential non-specific cancer symptom.</a:t>
            </a:r>
          </a:p>
          <a:p>
            <a:pPr marL="285750" indent="-285750">
              <a:buFont typeface="Arial" panose="020B0604020202020204" pitchFamily="34" charset="0"/>
              <a:buChar char="•"/>
            </a:pPr>
            <a:r>
              <a:rPr lang="en-US" sz="1400" dirty="0">
                <a:latin typeface="+mn-lt"/>
              </a:rPr>
              <a:t>External and lifestyle factors were the most commonly attributed causes of any potential cancer symptom (40%), as was the case for any potential non-specific (43%) and oral (30%) cancer symptom. Cancer (22%) was the most commonly attributed cause for any potential red-flag symptom, while existing physical health problems (33%) were the most commonly cited for lung-specific symptoms.</a:t>
            </a:r>
          </a:p>
          <a:p>
            <a:pPr marL="285750" indent="-285750">
              <a:buFont typeface="Arial" panose="020B0604020202020204" pitchFamily="34" charset="0"/>
              <a:buChar char="•"/>
            </a:pPr>
            <a:r>
              <a:rPr lang="en-US" sz="1400" dirty="0">
                <a:latin typeface="+mn-lt"/>
              </a:rPr>
              <a:t>3 in 10 (32%) who experienced any potential cancer symptom reported being concerned about it, with concern highest among those with a disability or those living in urban areas.</a:t>
            </a:r>
          </a:p>
        </p:txBody>
      </p:sp>
      <p:sp>
        <p:nvSpPr>
          <p:cNvPr id="7" name="Text Placeholder 6">
            <a:extLst>
              <a:ext uri="{FF2B5EF4-FFF2-40B4-BE49-F238E27FC236}">
                <a16:creationId xmlns:a16="http://schemas.microsoft.com/office/drawing/2014/main" id="{DD11DF76-9485-CD36-E9DD-086CC63FB39F}"/>
              </a:ext>
            </a:extLst>
          </p:cNvPr>
          <p:cNvSpPr>
            <a:spLocks noGrp="1"/>
          </p:cNvSpPr>
          <p:nvPr>
            <p:ph type="body" sz="quarter" idx="14"/>
          </p:nvPr>
        </p:nvSpPr>
        <p:spPr/>
        <p:txBody>
          <a:bodyPr/>
          <a:lstStyle/>
          <a:p>
            <a:r>
              <a:rPr lang="en-GB">
                <a:latin typeface="+mn-lt"/>
              </a:rPr>
              <a:t>Cancer Awareness Measure+ 2024 – Northern Ireland</a:t>
            </a:r>
          </a:p>
        </p:txBody>
      </p:sp>
      <p:sp>
        <p:nvSpPr>
          <p:cNvPr id="8" name="Text Placeholder 7">
            <a:extLst>
              <a:ext uri="{FF2B5EF4-FFF2-40B4-BE49-F238E27FC236}">
                <a16:creationId xmlns:a16="http://schemas.microsoft.com/office/drawing/2014/main" id="{8E6B3514-F7A2-7321-ADCD-D172D76AB967}"/>
              </a:ext>
            </a:extLst>
          </p:cNvPr>
          <p:cNvSpPr>
            <a:spLocks noGrp="1"/>
          </p:cNvSpPr>
          <p:nvPr>
            <p:ph type="body" sz="quarter" idx="15"/>
          </p:nvPr>
        </p:nvSpPr>
        <p:spPr/>
        <p:txBody>
          <a:bodyPr/>
          <a:lstStyle/>
          <a:p>
            <a:r>
              <a:rPr lang="en-GB">
                <a:latin typeface="+mn-lt"/>
              </a:rPr>
              <a:t>Executive Summary</a:t>
            </a:r>
          </a:p>
        </p:txBody>
      </p:sp>
    </p:spTree>
    <p:extLst>
      <p:ext uri="{BB962C8B-B14F-4D97-AF65-F5344CB8AC3E}">
        <p14:creationId xmlns:p14="http://schemas.microsoft.com/office/powerpoint/2010/main" val="2822374064"/>
      </p:ext>
    </p:extLst>
  </p:cSld>
  <p:clrMapOvr>
    <a:masterClrMapping/>
  </p:clrMapOvr>
</p:sld>
</file>

<file path=ppt/theme/theme1.xml><?xml version="1.0" encoding="utf-8"?>
<a:theme xmlns:a="http://schemas.openxmlformats.org/drawingml/2006/main" name="Title slides">
  <a:themeElements>
    <a:clrScheme name="CRUK brand colours">
      <a:dk1>
        <a:srgbClr val="000000"/>
      </a:dk1>
      <a:lt1>
        <a:srgbClr val="FFFFFF"/>
      </a:lt1>
      <a:dk2>
        <a:srgbClr val="BBC7D9"/>
      </a:dk2>
      <a:lt2>
        <a:srgbClr val="BBC7D9"/>
      </a:lt2>
      <a:accent1>
        <a:srgbClr val="FF0087"/>
      </a:accent1>
      <a:accent2>
        <a:srgbClr val="009CEE"/>
      </a:accent2>
      <a:accent3>
        <a:srgbClr val="00007E"/>
      </a:accent3>
      <a:accent4>
        <a:srgbClr val="FF0087"/>
      </a:accent4>
      <a:accent5>
        <a:srgbClr val="009CEE"/>
      </a:accent5>
      <a:accent6>
        <a:srgbClr val="00007E"/>
      </a:accent6>
      <a:hlink>
        <a:srgbClr val="FF0087"/>
      </a:hlink>
      <a:folHlink>
        <a:srgbClr val="FF00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ancer Research UK">
  <a:themeElements>
    <a:clrScheme name="Cancer Research 2">
      <a:dk1>
        <a:srgbClr val="58595B"/>
      </a:dk1>
      <a:lt1>
        <a:sysClr val="window" lastClr="FFFFFF"/>
      </a:lt1>
      <a:dk2>
        <a:srgbClr val="2E008B"/>
      </a:dk2>
      <a:lt2>
        <a:srgbClr val="EC008C"/>
      </a:lt2>
      <a:accent1>
        <a:srgbClr val="00B6ED"/>
      </a:accent1>
      <a:accent2>
        <a:srgbClr val="A7A8AA"/>
      </a:accent2>
      <a:accent3>
        <a:srgbClr val="AB99D1"/>
      </a:accent3>
      <a:accent4>
        <a:srgbClr val="F799D1"/>
      </a:accent4>
      <a:accent5>
        <a:srgbClr val="99E2F8"/>
      </a:accent5>
      <a:accent6>
        <a:srgbClr val="D9D9D8"/>
      </a:accent6>
      <a:hlink>
        <a:srgbClr val="AB99D1"/>
      </a:hlink>
      <a:folHlink>
        <a:srgbClr val="99E2F8"/>
      </a:folHlink>
    </a:clrScheme>
    <a:fontScheme name="Cancer Research UK - cor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ncer Research UK (Core)_16x9 template_draft5" id="{9C31A059-EFA4-46FD-A925-1650D6FE654B}" vid="{37F5E9B0-F89A-46E6-909A-F71D2855493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76082543E2F6642A35CCBD1A661698E" ma:contentTypeVersion="14" ma:contentTypeDescription="Create a new document." ma:contentTypeScope="" ma:versionID="0307193758d2347233cfc3b316040300">
  <xsd:schema xmlns:xsd="http://www.w3.org/2001/XMLSchema" xmlns:xs="http://www.w3.org/2001/XMLSchema" xmlns:p="http://schemas.microsoft.com/office/2006/metadata/properties" xmlns:ns2="9f7385d4-8048-4f9f-8792-f87daca76ce3" xmlns:ns3="c2b14516-1e58-4598-a212-dd83c99018dd" targetNamespace="http://schemas.microsoft.com/office/2006/metadata/properties" ma:root="true" ma:fieldsID="9a977cb2bf50f9dda2de208429faf275" ns2:_="" ns3:_="">
    <xsd:import namespace="9f7385d4-8048-4f9f-8792-f87daca76ce3"/>
    <xsd:import namespace="c2b14516-1e58-4598-a212-dd83c99018d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7385d4-8048-4f9f-8792-f87daca76c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a3b5967-77d0-45db-b979-ce510a0c8796"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2b14516-1e58-4598-a212-dd83c99018d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6d4aa645-7165-47ce-b74e-24c521d4da9d}" ma:internalName="TaxCatchAll" ma:showField="CatchAllData" ma:web="c2b14516-1e58-4598-a212-dd83c99018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2b14516-1e58-4598-a212-dd83c99018dd" xsi:nil="true"/>
    <lcf76f155ced4ddcb4097134ff3c332f xmlns="9f7385d4-8048-4f9f-8792-f87daca76ce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092D91A-F408-4E81-AA84-8CA73E0E38E2}">
  <ds:schemaRefs>
    <ds:schemaRef ds:uri="http://schemas.microsoft.com/sharepoint/v3/contenttype/forms"/>
  </ds:schemaRefs>
</ds:datastoreItem>
</file>

<file path=customXml/itemProps2.xml><?xml version="1.0" encoding="utf-8"?>
<ds:datastoreItem xmlns:ds="http://schemas.openxmlformats.org/officeDocument/2006/customXml" ds:itemID="{786012B8-6BFB-4D9D-B40D-52602E038517}">
  <ds:schemaRefs>
    <ds:schemaRef ds:uri="9f7385d4-8048-4f9f-8792-f87daca76ce3"/>
    <ds:schemaRef ds:uri="c2b14516-1e58-4598-a212-dd83c99018d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F1D4C24-F87F-4FC6-957C-E0116AF85484}">
  <ds:schemaRefs>
    <ds:schemaRef ds:uri="http://www.w3.org/XML/1998/namespace"/>
    <ds:schemaRef ds:uri="http://purl.org/dc/elements/1.1/"/>
    <ds:schemaRef ds:uri="http://purl.org/dc/terms/"/>
    <ds:schemaRef ds:uri="http://schemas.openxmlformats.org/package/2006/metadata/core-properties"/>
    <ds:schemaRef ds:uri="http://purl.org/dc/dcmitype/"/>
    <ds:schemaRef ds:uri="http://schemas.microsoft.com/office/2006/documentManagement/types"/>
    <ds:schemaRef ds:uri="c2b14516-1e58-4598-a212-dd83c99018dd"/>
    <ds:schemaRef ds:uri="http://schemas.microsoft.com/office/infopath/2007/PartnerControls"/>
    <ds:schemaRef ds:uri="9f7385d4-8048-4f9f-8792-f87daca76ce3"/>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2074</TotalTime>
  <Words>17694</Words>
  <Application>Microsoft Office PowerPoint</Application>
  <PresentationFormat>Widescreen</PresentationFormat>
  <Paragraphs>1361</Paragraphs>
  <Slides>86</Slides>
  <Notes>65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86</vt:i4>
      </vt:variant>
    </vt:vector>
  </HeadingPairs>
  <TitlesOfParts>
    <vt:vector size="95" baseType="lpstr">
      <vt:lpstr>Calibri</vt:lpstr>
      <vt:lpstr>Aptos Narrow</vt:lpstr>
      <vt:lpstr>Poppins</vt:lpstr>
      <vt:lpstr>F37 Hybrid Medium</vt:lpstr>
      <vt:lpstr>Arial Black</vt:lpstr>
      <vt:lpstr>Rawline</vt:lpstr>
      <vt:lpstr>Arial</vt:lpstr>
      <vt:lpstr>Title slides</vt:lpstr>
      <vt:lpstr>Cancer Research UK</vt:lpstr>
      <vt:lpstr>How to use and cite this work</vt:lpstr>
      <vt:lpstr>PowerPoint Presentation</vt:lpstr>
      <vt:lpstr>PowerPoint Presentation</vt:lpstr>
      <vt:lpstr>PowerPoint Presentation</vt:lpstr>
      <vt:lpstr>PowerPoint Presentation</vt:lpstr>
      <vt:lpstr>Symptom groupings – used for questions in sections B, H and 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Martinho</dc:creator>
  <cp:lastModifiedBy>Victoria Whitelock</cp:lastModifiedBy>
  <cp:revision>21</cp:revision>
  <dcterms:created xsi:type="dcterms:W3CDTF">2023-04-19T10:51:19Z</dcterms:created>
  <dcterms:modified xsi:type="dcterms:W3CDTF">2025-05-12T12:19:01Z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0x010100776082543E2F6642A35CCBD1A661698E</vt:lpwstr>
  </property>
  <property fmtid="{D5CDD505-2E9C-101B-9397-08002B2CF9AE}" pid="4" name="_MarkAsFinal">
    <vt:bool>true</vt:bool>
  </property>
</Properties>
</file>